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60" r:id="rId4"/>
    <p:sldId id="262" r:id="rId5"/>
    <p:sldId id="263" r:id="rId6"/>
    <p:sldId id="264" r:id="rId7"/>
    <p:sldId id="271" r:id="rId8"/>
    <p:sldId id="270" r:id="rId9"/>
    <p:sldId id="272" r:id="rId10"/>
    <p:sldId id="273" r:id="rId11"/>
    <p:sldId id="275" r:id="rId12"/>
    <p:sldId id="276" r:id="rId13"/>
    <p:sldId id="265" r:id="rId14"/>
    <p:sldId id="266" r:id="rId15"/>
    <p:sldId id="267" r:id="rId16"/>
    <p:sldId id="278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B05CF-511B-49B7-A26D-C2AD6780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70AF16-36BA-41DB-A20E-E7FFFA903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09FE3-3B86-4FC8-8822-573C2AF5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8207-E42C-400C-B456-1DF28C0A81C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DA338-E99D-4E84-846B-AD2A6521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C537E-6A5F-45D3-AE0D-93A168FF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FC24-7BEF-4C1A-8760-47E413AC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2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25737-4805-4931-8F53-595889D9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73DC11-6D54-4568-A84D-91F3BB0C1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8048C-CF57-476F-90AC-30E10593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8207-E42C-400C-B456-1DF28C0A81C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2AD5D-A924-40C4-A5BA-80679F49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B24B2-587F-4B2D-9CAB-C8D059DC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FC24-7BEF-4C1A-8760-47E413AC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1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740A0C-99BA-478F-B338-91A1616B2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BE5F87-77E5-40A3-AAC1-E3BABCEC6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A7742-29ED-4D28-B080-3C1AFE3E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8207-E42C-400C-B456-1DF28C0A81C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24590-C808-4376-A6C9-2055C809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85748-4C21-495E-8C21-21B5489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FC24-7BEF-4C1A-8760-47E413AC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7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998C3-B284-4789-94B2-22200A95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6E709-63AE-4292-85D3-7C66B6DC7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791CB-3438-45C0-AD13-9049B950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8207-E42C-400C-B456-1DF28C0A81C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1DD5D-4C22-4EE0-8931-896BA4A8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20BD2-6C18-44F4-BA6F-A4983830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FC24-7BEF-4C1A-8760-47E413AC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0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07362-821A-4809-BE2A-7A235D76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6907C-0256-424F-84F6-68422F40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C2D4B-0220-4110-8E80-55D59154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8207-E42C-400C-B456-1DF28C0A81C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240D4-7C87-472C-B2BA-FA2A7F56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64572-C0D4-4AB9-A181-7975C878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FC24-7BEF-4C1A-8760-47E413AC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3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1CF93-DF18-47AB-96A4-CE89AD8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C840D-1BAD-44B7-ACC9-55073D8A0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D61FE5-093D-4F40-A971-C691DACA2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F7093F-F8C8-409B-BB63-813B64B7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8207-E42C-400C-B456-1DF28C0A81C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10ED7-10A4-4C9E-BE05-9E33BDA9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CC197-1892-44C8-8EE7-DAF9D5D6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FC24-7BEF-4C1A-8760-47E413AC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30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5C301-8B04-4C41-9251-308252C6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B682D0-AB98-470F-805D-71303752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4F0FA4-9949-400F-A299-3064448DC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2A4F76-6527-4A99-9D2F-C4D7A2A0E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F830EB-C3D4-40E8-BB86-65978C7D2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2BA5E4-FAF4-4DAC-8436-1FCAD93E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8207-E42C-400C-B456-1DF28C0A81C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7DC77-8E8A-4F76-958D-FBD3C4F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D52C46-5611-4061-9DBC-A61E0878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FC24-7BEF-4C1A-8760-47E413AC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0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E4EA6-9A2C-49DA-87E4-F36874B8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41631E-FC81-49A6-A6AE-861F7FC9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8207-E42C-400C-B456-1DF28C0A81C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64EF4A-5594-4560-8E29-EA49B891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DAE9D2-1DBA-42F3-B342-1664CEC4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FC24-7BEF-4C1A-8760-47E413AC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2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F977C4-AB1C-46EF-8B8C-B57EFF3B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8207-E42C-400C-B456-1DF28C0A81C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D8E798-7D63-412F-B424-5B258340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F13B2A-1BDC-418E-AF84-AF75E4DD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FC24-7BEF-4C1A-8760-47E413AC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4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A11ED-1C93-4760-BE00-4FD66C77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D210E-FA83-4134-8E3B-DBE78523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9462AA-72D4-4F61-A90E-6AE190649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F0931D-0A3D-4864-AF9A-CBF6C9A0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8207-E42C-400C-B456-1DF28C0A81C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103E3C-41F3-44C9-908B-346F3D9B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635DC-613B-4531-B835-02331972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FC24-7BEF-4C1A-8760-47E413AC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2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5D88F-358E-46EB-93AF-CB385B32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A2BAEB-F96E-400A-80C4-9286D5DC7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1944AE-E987-4A52-8167-2B3E6FD40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76AF68-B376-44B5-8DF3-CADD4AF5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8207-E42C-400C-B456-1DF28C0A81C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5DB0C-1C9D-4096-85EC-44C2F800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00AD8-5C01-416D-828E-E7DDF9F9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FC24-7BEF-4C1A-8760-47E413AC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20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3A52AF-154F-4FC3-8490-A5339ADAF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AFC467-3163-4A99-B654-E8759AA38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434D1-4353-4351-ACDC-C5F00C478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F8207-E42C-400C-B456-1DF28C0A81C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3B942-EF94-4085-ABB7-4C998F6DF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6B94D-5C77-4D75-B742-EA4335054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EFC24-7BEF-4C1A-8760-47E413AC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89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osis.kr/statHtml/statHtml.do?orgId=389&amp;tblId=DT_389003_A035&amp;vw_cd=MT_ZTITLE&amp;list_id=J2_14_001_001_002&amp;seqNo=&amp;lang_mode=ko&amp;language=kor&amp;obj_var_id=&amp;itm_id=&amp;conn_path=MT_ZTITLE" TargetMode="External"/><Relationship Id="rId2" Type="http://schemas.openxmlformats.org/officeDocument/2006/relationships/hyperlink" Target="https://www.sedaily.com/NewsView/2D3XVS2J3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5B1E71D-844A-4592-84C6-984331844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고령화와 산업재해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00F888CA-274F-4F56-8E11-410380C30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양현우</a:t>
            </a:r>
          </a:p>
        </p:txBody>
      </p:sp>
    </p:spTree>
    <p:extLst>
      <p:ext uri="{BB962C8B-B14F-4D97-AF65-F5344CB8AC3E}">
        <p14:creationId xmlns:p14="http://schemas.microsoft.com/office/powerpoint/2010/main" val="338429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29746-1363-40E5-A8D1-79E20802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직업별 재해자 요양기간과 연령분포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C297E8A-C9A2-41ED-8D70-AF728ED703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6250"/>
            <a:ext cx="5046024" cy="2238004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105336-B9FE-45E4-824D-B15DF6EC2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224" y="1482363"/>
            <a:ext cx="5198829" cy="23057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F8FC29-AFBF-4BFF-A9C8-B9E04D6EE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66571"/>
            <a:ext cx="5046024" cy="223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3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29746-1363-40E5-A8D1-79E20802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직업별 재해자 요양기간과 연령분포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C75D6A4-B9C6-4E95-B230-16C28A2E57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83" y="1690688"/>
            <a:ext cx="9523022" cy="4223636"/>
          </a:xfrm>
        </p:spPr>
      </p:pic>
    </p:spTree>
    <p:extLst>
      <p:ext uri="{BB962C8B-B14F-4D97-AF65-F5344CB8AC3E}">
        <p14:creationId xmlns:p14="http://schemas.microsoft.com/office/powerpoint/2010/main" val="175427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29746-1363-40E5-A8D1-79E20802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직업별 재해자 요양기간과 연령분포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DFF3613-89F5-4E01-B2EE-4F7C4A318C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1305"/>
            <a:ext cx="9902005" cy="439172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46DF4D-D08E-46F4-A69C-EA7D0855F10B}"/>
              </a:ext>
            </a:extLst>
          </p:cNvPr>
          <p:cNvSpPr txBox="1"/>
          <p:nvPr/>
        </p:nvSpPr>
        <p:spPr>
          <a:xfrm>
            <a:off x="1451795" y="5712031"/>
            <a:ext cx="791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직종의 차이는 있으나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고령자의 비율이 높을수록 산재발생시 강도가 더 강해지는 경향이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101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8C623-2A73-426B-964A-DA01BE46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연도별 요양재해자 연령 분포</a:t>
            </a:r>
            <a:r>
              <a:rPr lang="en-US" altLang="ko-KR" dirty="0"/>
              <a:t>(2017,18)</a:t>
            </a:r>
            <a:r>
              <a:rPr lang="ko-KR" altLang="en-US" dirty="0"/>
              <a:t>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CE4C3D5-78A7-4EB3-888B-9851260EF3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7876"/>
            <a:ext cx="5181600" cy="3746835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B4A586C-BB35-46DA-821B-5148E5A4B7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27876"/>
            <a:ext cx="5181600" cy="3746835"/>
          </a:xfrm>
        </p:spPr>
      </p:pic>
    </p:spTree>
    <p:extLst>
      <p:ext uri="{BB962C8B-B14F-4D97-AF65-F5344CB8AC3E}">
        <p14:creationId xmlns:p14="http://schemas.microsoft.com/office/powerpoint/2010/main" val="3240589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8C623-2A73-426B-964A-DA01BE46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연도별 요양재해자 연령 분포</a:t>
            </a:r>
            <a:r>
              <a:rPr lang="en-US" altLang="ko-KR" dirty="0"/>
              <a:t> (2019,20)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2985242-3241-4D5C-812B-AA81A58F34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27876"/>
            <a:ext cx="5181600" cy="3746835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C3F6788-6BD4-4393-8AD9-EF463E87C9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7876"/>
            <a:ext cx="5181600" cy="3746835"/>
          </a:xfrm>
        </p:spPr>
      </p:pic>
    </p:spTree>
    <p:extLst>
      <p:ext uri="{BB962C8B-B14F-4D97-AF65-F5344CB8AC3E}">
        <p14:creationId xmlns:p14="http://schemas.microsoft.com/office/powerpoint/2010/main" val="531418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8C623-2A73-426B-964A-DA01BE46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연도별 요양재해자 연령 분포</a:t>
            </a:r>
            <a:r>
              <a:rPr lang="en-US" altLang="ko-KR" dirty="0"/>
              <a:t> (2021,22)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4BE4FC5-1F68-4784-99C3-32CD71EEC2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27876"/>
            <a:ext cx="5181600" cy="3746835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87529E2-BE1B-436C-BC1F-FF781A2CB2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7876"/>
            <a:ext cx="5181600" cy="3746835"/>
          </a:xfrm>
        </p:spPr>
      </p:pic>
    </p:spTree>
    <p:extLst>
      <p:ext uri="{BB962C8B-B14F-4D97-AF65-F5344CB8AC3E}">
        <p14:creationId xmlns:p14="http://schemas.microsoft.com/office/powerpoint/2010/main" val="2963148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0C0B3A9-F801-4E85-91FB-585DB684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26630A-8797-4520-9C33-51B9DFA9C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매년 산업재해발생률이 증가하고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고령자의 비율이 높을수록 사고강도가 강해진다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시간이 지날수록 발생된 요양재해자 중 고령자의 비율이 증가한다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 </a:t>
            </a:r>
            <a:r>
              <a:rPr lang="ko-KR" altLang="en-US" dirty="0"/>
              <a:t>고령화가 진행될수록 산업재해 발생률도 </a:t>
            </a:r>
            <a:r>
              <a:rPr lang="ko-KR" altLang="en-US" dirty="0" err="1"/>
              <a:t>증가할것이다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122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B382692-8F1A-4451-8460-257AD9D0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630946-4550-420B-A585-8F6427E04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뉴스기사 </a:t>
            </a:r>
            <a:r>
              <a:rPr lang="en-US" altLang="ko-KR" dirty="0"/>
              <a:t>: </a:t>
            </a:r>
            <a:r>
              <a:rPr lang="ko-KR" altLang="en-US" dirty="0">
                <a:hlinkClick r:id="rId2"/>
              </a:rPr>
              <a:t>산재사망 </a:t>
            </a:r>
            <a:r>
              <a:rPr lang="en-US" altLang="ko-KR" dirty="0">
                <a:hlinkClick r:id="rId2"/>
              </a:rPr>
              <a:t>2</a:t>
            </a:r>
            <a:r>
              <a:rPr lang="ko-KR" altLang="en-US" dirty="0">
                <a:hlinkClick r:id="rId2"/>
              </a:rPr>
              <a:t>명 중 </a:t>
            </a:r>
            <a:r>
              <a:rPr lang="en-US" altLang="ko-KR" dirty="0">
                <a:hlinkClick r:id="rId2"/>
              </a:rPr>
              <a:t>1</a:t>
            </a:r>
            <a:r>
              <a:rPr lang="ko-KR" altLang="en-US" dirty="0">
                <a:hlinkClick r:id="rId2"/>
              </a:rPr>
              <a:t>명은 고령자</a:t>
            </a:r>
            <a:r>
              <a:rPr lang="en-US" altLang="ko-KR" dirty="0">
                <a:hlinkClick r:id="rId2"/>
              </a:rPr>
              <a:t>…</a:t>
            </a:r>
            <a:r>
              <a:rPr lang="ko-KR" altLang="en-US" dirty="0">
                <a:hlinkClick r:id="rId2"/>
              </a:rPr>
              <a:t>노인 </a:t>
            </a:r>
            <a:r>
              <a:rPr lang="ko-KR" altLang="en-US" dirty="0" err="1">
                <a:hlinkClick r:id="rId2"/>
              </a:rPr>
              <a:t>빈곤율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1</a:t>
            </a:r>
            <a:r>
              <a:rPr lang="ko-KR" altLang="en-US" dirty="0">
                <a:hlinkClick r:id="rId2"/>
              </a:rPr>
              <a:t>위의 ‘</a:t>
            </a:r>
            <a:r>
              <a:rPr lang="ko-KR" altLang="en-US" dirty="0" err="1">
                <a:hlinkClick r:id="rId2"/>
              </a:rPr>
              <a:t>민낯</a:t>
            </a:r>
            <a:r>
              <a:rPr lang="ko-KR" altLang="en-US" dirty="0">
                <a:hlinkClick r:id="rId2"/>
              </a:rPr>
              <a:t>’ </a:t>
            </a:r>
            <a:r>
              <a:rPr lang="en-US" altLang="ko-KR" dirty="0">
                <a:hlinkClick r:id="rId2"/>
              </a:rPr>
              <a:t>| </a:t>
            </a:r>
            <a:r>
              <a:rPr lang="ko-KR" altLang="en-US" dirty="0">
                <a:hlinkClick r:id="rId2"/>
              </a:rPr>
              <a:t>서울경제 </a:t>
            </a:r>
            <a:r>
              <a:rPr lang="en-US" altLang="ko-KR" dirty="0">
                <a:hlinkClick r:id="rId2"/>
              </a:rPr>
              <a:t>(sedaily.com)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1. </a:t>
            </a:r>
            <a:r>
              <a:rPr lang="ko-KR" altLang="en-US" dirty="0">
                <a:hlinkClick r:id="rId3"/>
              </a:rPr>
              <a:t>전체 재해 현황 및 분석</a:t>
            </a:r>
            <a:r>
              <a:rPr lang="en-US" altLang="ko-KR" dirty="0">
                <a:hlinkClick r:id="rId3"/>
              </a:rPr>
              <a:t>-</a:t>
            </a:r>
            <a:r>
              <a:rPr lang="ko-KR" altLang="en-US" dirty="0">
                <a:hlinkClick r:id="rId3"/>
              </a:rPr>
              <a:t>업종별</a:t>
            </a:r>
            <a:r>
              <a:rPr lang="en-US" altLang="ko-KR" dirty="0">
                <a:hlinkClick r:id="rId3"/>
              </a:rPr>
              <a:t>(</a:t>
            </a:r>
            <a:r>
              <a:rPr lang="ko-KR" altLang="en-US" dirty="0">
                <a:hlinkClick r:id="rId3"/>
              </a:rPr>
              <a:t>산업별 중분류</a:t>
            </a:r>
            <a:r>
              <a:rPr lang="en-US" altLang="ko-KR" dirty="0">
                <a:hlinkClick r:id="rId3"/>
              </a:rPr>
              <a:t>) (kosis.kr)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2. </a:t>
            </a:r>
            <a:r>
              <a:rPr lang="ko-KR" altLang="en-US" dirty="0">
                <a:hlinkClick r:id="rId3"/>
              </a:rPr>
              <a:t>전체 재해 현황 및 분석</a:t>
            </a:r>
            <a:r>
              <a:rPr lang="en-US" altLang="ko-KR" dirty="0">
                <a:hlinkClick r:id="rId3"/>
              </a:rPr>
              <a:t>-</a:t>
            </a:r>
            <a:r>
              <a:rPr lang="ko-KR" altLang="en-US" dirty="0">
                <a:hlinkClick r:id="rId3"/>
              </a:rPr>
              <a:t>연령별</a:t>
            </a:r>
            <a:r>
              <a:rPr lang="en-US" altLang="ko-KR" dirty="0">
                <a:hlinkClick r:id="rId3"/>
              </a:rPr>
              <a:t>(</a:t>
            </a:r>
            <a:r>
              <a:rPr lang="ko-KR" altLang="en-US" dirty="0">
                <a:hlinkClick r:id="rId3"/>
              </a:rPr>
              <a:t>산업별 중분류</a:t>
            </a:r>
            <a:r>
              <a:rPr lang="en-US" altLang="ko-KR" dirty="0">
                <a:hlinkClick r:id="rId3"/>
              </a:rPr>
              <a:t>) (kosis.kr)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3. </a:t>
            </a:r>
            <a:r>
              <a:rPr lang="ko-KR" altLang="en-US" dirty="0">
                <a:hlinkClick r:id="rId3"/>
              </a:rPr>
              <a:t>전체 재해 현황 및 분석</a:t>
            </a:r>
            <a:r>
              <a:rPr lang="en-US" altLang="ko-KR" dirty="0">
                <a:hlinkClick r:id="rId3"/>
              </a:rPr>
              <a:t>-</a:t>
            </a:r>
            <a:r>
              <a:rPr lang="ko-KR" altLang="en-US" dirty="0">
                <a:hlinkClick r:id="rId3"/>
              </a:rPr>
              <a:t>재해정도</a:t>
            </a:r>
            <a:r>
              <a:rPr lang="en-US" altLang="ko-KR" dirty="0">
                <a:hlinkClick r:id="rId3"/>
              </a:rPr>
              <a:t>(</a:t>
            </a:r>
            <a:r>
              <a:rPr lang="ko-KR" altLang="en-US" dirty="0">
                <a:hlinkClick r:id="rId3"/>
              </a:rPr>
              <a:t>요양기간</a:t>
            </a:r>
            <a:r>
              <a:rPr lang="en-US" altLang="ko-KR" dirty="0">
                <a:hlinkClick r:id="rId3"/>
              </a:rPr>
              <a:t>)</a:t>
            </a:r>
            <a:r>
              <a:rPr lang="ko-KR" altLang="en-US" dirty="0">
                <a:hlinkClick r:id="rId3"/>
              </a:rPr>
              <a:t>별</a:t>
            </a:r>
            <a:r>
              <a:rPr lang="en-US" altLang="ko-KR" dirty="0">
                <a:hlinkClick r:id="rId3"/>
              </a:rPr>
              <a:t>(</a:t>
            </a:r>
            <a:r>
              <a:rPr lang="ko-KR" altLang="en-US" dirty="0">
                <a:hlinkClick r:id="rId3"/>
              </a:rPr>
              <a:t>산업별 중분류</a:t>
            </a:r>
            <a:r>
              <a:rPr lang="en-US" altLang="ko-KR" dirty="0">
                <a:hlinkClick r:id="rId3"/>
              </a:rPr>
              <a:t>) (kosis.kr)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31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47F28DE-6F65-4F56-B1F0-5785A6856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583" y="1625255"/>
            <a:ext cx="7436232" cy="1035103"/>
          </a:xfrm>
        </p:spPr>
      </p:pic>
      <p:pic>
        <p:nvPicPr>
          <p:cNvPr id="8" name="내용 개체 틀 9">
            <a:extLst>
              <a:ext uri="{FF2B5EF4-FFF2-40B4-BE49-F238E27FC236}">
                <a16:creationId xmlns:a16="http://schemas.microsoft.com/office/drawing/2014/main" id="{F8E770A7-264A-40F1-986D-1771D7672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901" y="2430697"/>
            <a:ext cx="5181600" cy="37468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D80235A-0BFC-4A6C-A418-7B7226769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83" y="3032358"/>
            <a:ext cx="6096313" cy="233057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21E58364-8B96-43E4-9455-D957600E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고령화 </a:t>
            </a:r>
            <a:r>
              <a:rPr lang="en-US" altLang="ko-KR" dirty="0"/>
              <a:t>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92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955B1-B8E0-44B9-8DD8-5AF53789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요양재해자 수 비교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EA22305-164E-47BA-815B-743282DEA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" y="1437625"/>
            <a:ext cx="10425443" cy="4796919"/>
          </a:xfrm>
        </p:spPr>
      </p:pic>
    </p:spTree>
    <p:extLst>
      <p:ext uri="{BB962C8B-B14F-4D97-AF65-F5344CB8AC3E}">
        <p14:creationId xmlns:p14="http://schemas.microsoft.com/office/powerpoint/2010/main" val="355287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955B1-B8E0-44B9-8DD8-5AF53789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사망자 수 비교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F3A606B-4B95-4569-9156-066BF91102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5" y="1364141"/>
            <a:ext cx="10515599" cy="4919760"/>
          </a:xfrm>
        </p:spPr>
      </p:pic>
    </p:spTree>
    <p:extLst>
      <p:ext uri="{BB962C8B-B14F-4D97-AF65-F5344CB8AC3E}">
        <p14:creationId xmlns:p14="http://schemas.microsoft.com/office/powerpoint/2010/main" val="121067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955B1-B8E0-44B9-8DD8-5AF53789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근로자 수 비교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49FF5BD-1D95-4E8D-B409-C46E34BEF7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5579"/>
            <a:ext cx="10449296" cy="4908160"/>
          </a:xfrm>
        </p:spPr>
      </p:pic>
    </p:spTree>
    <p:extLst>
      <p:ext uri="{BB962C8B-B14F-4D97-AF65-F5344CB8AC3E}">
        <p14:creationId xmlns:p14="http://schemas.microsoft.com/office/powerpoint/2010/main" val="277489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955B1-B8E0-44B9-8DD8-5AF53789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요양재해율 비교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04DD158-991B-4B8D-A648-00BF40C154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77138"/>
            <a:ext cx="10515599" cy="4939304"/>
          </a:xfrm>
        </p:spPr>
      </p:pic>
    </p:spTree>
    <p:extLst>
      <p:ext uri="{BB962C8B-B14F-4D97-AF65-F5344CB8AC3E}">
        <p14:creationId xmlns:p14="http://schemas.microsoft.com/office/powerpoint/2010/main" val="284902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0C0B3A9-F801-4E85-91FB-585DB684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가설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26630A-8797-4520-9C33-51B9DFA9C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매년 산업재해발생률이 증가하고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-&gt; </a:t>
            </a:r>
            <a:r>
              <a:rPr lang="ko-KR" altLang="en-US" dirty="0"/>
              <a:t>고령화가 진행될수록 산업재해 발생률도 증가한다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376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29746-1363-40E5-A8D1-79E20802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직업별 재해자 요양기간과 연령분포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DFF3613-89F5-4E01-B2EE-4F7C4A318C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49124"/>
            <a:ext cx="9902005" cy="4391721"/>
          </a:xfrm>
        </p:spPr>
      </p:pic>
    </p:spTree>
    <p:extLst>
      <p:ext uri="{BB962C8B-B14F-4D97-AF65-F5344CB8AC3E}">
        <p14:creationId xmlns:p14="http://schemas.microsoft.com/office/powerpoint/2010/main" val="126935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29746-1363-40E5-A8D1-79E20802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직업별 재해자 요양기간과 연령분포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DA41338-328C-4359-9FE1-2731269D9C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25" y="1506952"/>
            <a:ext cx="5304245" cy="235253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894DEA-3E70-451E-96DF-D6A11A45F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95" y="1512621"/>
            <a:ext cx="4743651" cy="21038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D64409-71BB-4FB2-AD7A-E930F6D84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2515"/>
            <a:ext cx="5368570" cy="23810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58633FD-9460-420E-B28C-BCC2F32F3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215" y="3762515"/>
            <a:ext cx="5360567" cy="237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1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197</Words>
  <Application>Microsoft Office PowerPoint</Application>
  <PresentationFormat>와이드스크린</PresentationFormat>
  <Paragraphs>34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고령화와 산업재해</vt:lpstr>
      <vt:lpstr>고령화 - </vt:lpstr>
      <vt:lpstr>요양재해자 수 비교</vt:lpstr>
      <vt:lpstr>사망자 수 비교</vt:lpstr>
      <vt:lpstr>근로자 수 비교</vt:lpstr>
      <vt:lpstr>요양재해율 비교</vt:lpstr>
      <vt:lpstr>가설</vt:lpstr>
      <vt:lpstr>직업별 재해자 요양기간과 연령분포</vt:lpstr>
      <vt:lpstr>직업별 재해자 요양기간과 연령분포</vt:lpstr>
      <vt:lpstr>직업별 재해자 요양기간과 연령분포</vt:lpstr>
      <vt:lpstr>직업별 재해자 요양기간과 연령분포</vt:lpstr>
      <vt:lpstr>직업별 재해자 요양기간과 연령분포</vt:lpstr>
      <vt:lpstr>연도별 요양재해자 연령 분포(2017,18) </vt:lpstr>
      <vt:lpstr>연도별 요양재해자 연령 분포 (2019,20)</vt:lpstr>
      <vt:lpstr>연도별 요양재해자 연령 분포 (2021,22)</vt:lpstr>
      <vt:lpstr>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KDP-23</dc:creator>
  <cp:lastModifiedBy>KDP-23</cp:lastModifiedBy>
  <cp:revision>6</cp:revision>
  <dcterms:created xsi:type="dcterms:W3CDTF">2024-01-30T04:39:09Z</dcterms:created>
  <dcterms:modified xsi:type="dcterms:W3CDTF">2024-01-30T05:42:05Z</dcterms:modified>
</cp:coreProperties>
</file>