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8"/>
    <p:restoredTop sz="94669"/>
  </p:normalViewPr>
  <p:slideViewPr>
    <p:cSldViewPr snapToGrid="0" snapToObjects="1">
      <p:cViewPr>
        <p:scale>
          <a:sx n="81" d="100"/>
          <a:sy n="81" d="100"/>
        </p:scale>
        <p:origin x="-56" y="-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8/5/2020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8/5/2020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8/5/2020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8/5/2020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8/5/2020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8/5/2020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8/5/2020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F26E7732-179B-F24E-901F-3EA2A1BEF9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6042" y="1433756"/>
            <a:ext cx="8679915" cy="2805735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it-IT" b="1" dirty="0">
                <a:solidFill>
                  <a:schemeClr val="tx1"/>
                </a:solidFill>
              </a:rPr>
              <a:t/>
            </a:r>
            <a:br>
              <a:rPr lang="it-IT" b="1" dirty="0">
                <a:solidFill>
                  <a:schemeClr val="tx1"/>
                </a:solidFill>
              </a:rPr>
            </a:br>
            <a:r>
              <a:rPr lang="it-IT" sz="4000" b="1" dirty="0">
                <a:solidFill>
                  <a:schemeClr val="tx1"/>
                </a:solidFill>
              </a:rPr>
              <a:t/>
            </a:r>
            <a:br>
              <a:rPr lang="it-IT" sz="4000" b="1" dirty="0">
                <a:solidFill>
                  <a:schemeClr val="tx1"/>
                </a:solidFill>
              </a:rPr>
            </a:br>
            <a:r>
              <a:rPr lang="it-IT" sz="4000" b="1" dirty="0">
                <a:solidFill>
                  <a:schemeClr val="tx1"/>
                </a:solidFill>
              </a:rPr>
              <a:t>IBM CAPSTONE PROJECT – </a:t>
            </a:r>
            <a:r>
              <a:rPr lang="en" sz="4000" b="1" dirty="0">
                <a:solidFill>
                  <a:schemeClr val="tx1"/>
                </a:solidFill>
              </a:rPr>
              <a:t>The Battle of Neighborhoods: </a:t>
            </a:r>
            <a:r>
              <a:rPr lang="en" b="1"/>
              <a:t/>
            </a:r>
            <a:br>
              <a:rPr lang="en" b="1"/>
            </a:br>
            <a:r>
              <a:rPr lang="en" sz="3600" b="1">
                <a:solidFill>
                  <a:schemeClr val="tx1"/>
                </a:solidFill>
              </a:rPr>
              <a:t>Cluster </a:t>
            </a:r>
            <a:r>
              <a:rPr lang="en" sz="3600" b="1" dirty="0">
                <a:solidFill>
                  <a:schemeClr val="tx1"/>
                </a:solidFill>
              </a:rPr>
              <a:t>Analysis of London Real Estate Market</a:t>
            </a:r>
            <a:endParaRPr lang="it-IT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0478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FA35C39A-9140-3B49-AF9A-EB7A1E023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>
                <a:solidFill>
                  <a:schemeClr val="tx1"/>
                </a:solidFill>
              </a:rPr>
              <a:t>Business </a:t>
            </a:r>
            <a:r>
              <a:rPr lang="it-IT" b="1" dirty="0" err="1">
                <a:solidFill>
                  <a:schemeClr val="tx1"/>
                </a:solidFill>
              </a:rPr>
              <a:t>Problem</a:t>
            </a:r>
            <a:r>
              <a:rPr lang="it-IT" b="1" dirty="0">
                <a:solidFill>
                  <a:schemeClr val="tx1"/>
                </a:solidFill>
              </a:rPr>
              <a:t> </a:t>
            </a:r>
            <a:r>
              <a:rPr lang="it-IT" b="1" dirty="0" err="1">
                <a:solidFill>
                  <a:schemeClr val="tx1"/>
                </a:solidFill>
              </a:rPr>
              <a:t>section</a:t>
            </a:r>
            <a:endParaRPr lang="it-IT" b="1" dirty="0">
              <a:solidFill>
                <a:schemeClr val="tx1"/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DCE58E34-076D-4544-8D84-448AACE620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dirty="0"/>
              <a:t>London Housing Market is in a rut: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Brexit 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Hidden price falls 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Record-low sales 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Homebuilder exodus 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Tax hikes addressing overseas buyers of homes in England and Wales.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98467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31F0254B-123A-4D4A-B419-30F524BF3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>
                <a:solidFill>
                  <a:schemeClr val="tx1"/>
                </a:solidFill>
              </a:rPr>
              <a:t>Business </a:t>
            </a:r>
            <a:r>
              <a:rPr lang="it-IT" b="1" dirty="0" err="1">
                <a:solidFill>
                  <a:schemeClr val="tx1"/>
                </a:solidFill>
              </a:rPr>
              <a:t>Problem</a:t>
            </a:r>
            <a:endParaRPr lang="it-IT" b="1" dirty="0">
              <a:solidFill>
                <a:schemeClr val="tx1"/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A40B6F24-7850-9B4F-A920-82E8041FB4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dirty="0"/>
              <a:t>How could we provide support to homebuyers clientele in to purchase a suitable real estate in London in this uncertain economic and financial scenario?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58740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F03825A2-8DD2-DB44-AFEC-0B05F6C4C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>
                <a:solidFill>
                  <a:schemeClr val="tx1"/>
                </a:solidFill>
              </a:rPr>
              <a:t>Solution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C5D71D72-2211-9F48-AD3F-B8684A738A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dirty="0"/>
              <a:t>Clustering London neighborhoods in order to recommend venues and the current average price of real estate where homebuyers can make a real estate investment. 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77709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092D65DE-0A4D-4D4E-B5ED-E2290A42D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>
                <a:solidFill>
                  <a:schemeClr val="tx1"/>
                </a:solidFill>
              </a:rPr>
              <a:t>Data and </a:t>
            </a:r>
            <a:r>
              <a:rPr lang="it-IT" b="1" dirty="0" err="1">
                <a:solidFill>
                  <a:schemeClr val="tx1"/>
                </a:solidFill>
              </a:rPr>
              <a:t>Methodology</a:t>
            </a:r>
            <a:endParaRPr lang="it-IT" b="1" dirty="0">
              <a:solidFill>
                <a:schemeClr val="tx1"/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6BAF8A4A-2E16-2E4C-A988-95A259F89D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Data: </a:t>
            </a:r>
            <a:r>
              <a:rPr lang="en" dirty="0"/>
              <a:t>merging data on London properties and the relative price paid data from the HM Land Registry and data on amenities and essential facilities surrounding such properties from </a:t>
            </a:r>
            <a:r>
              <a:rPr lang="en" dirty="0" err="1"/>
              <a:t>FourSquare</a:t>
            </a:r>
            <a:r>
              <a:rPr lang="en" dirty="0"/>
              <a:t> API interface.</a:t>
            </a:r>
          </a:p>
          <a:p>
            <a:r>
              <a:rPr lang="en" dirty="0" err="1"/>
              <a:t>Mehodology</a:t>
            </a:r>
            <a:r>
              <a:rPr lang="en" dirty="0"/>
              <a:t>: 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Collect Inspection Data;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Explore and Understand Data;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Data preparation and preprocessing;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Modeling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997012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2DAE3342-9DFC-49D4-B09C-25E31076931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xmlns="" id="{E49E0D20-8423-4612-99A5-14AEF8F6BB6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xmlns="" id="{57C2C108-5A30-48CA-9203-56747AEB7B5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xmlns="" id="{1A343912-2EFC-408E-A862-5C9BF108DC2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8">
              <a:extLst>
                <a:ext uri="{FF2B5EF4-FFF2-40B4-BE49-F238E27FC236}">
                  <a16:creationId xmlns:a16="http://schemas.microsoft.com/office/drawing/2014/main" xmlns="" id="{AA50D1CF-9DAE-4CF6-B829-E66CEE9D578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xmlns="" id="{FE5799A4-0568-433E-BF41-752CF516AC7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xmlns="" id="{CDBB86ED-F16F-4C28-BDD5-72D771176F7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xmlns="" id="{3347939E-8B76-4CFC-B2EC-63A7E227838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xmlns="" id="{FA1DD132-02E4-4CD3-B496-BFF924558A6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3">
              <a:extLst>
                <a:ext uri="{FF2B5EF4-FFF2-40B4-BE49-F238E27FC236}">
                  <a16:creationId xmlns:a16="http://schemas.microsoft.com/office/drawing/2014/main" xmlns="" id="{710BDA52-A7D7-4E4E-9F36-EC8F983EAF1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4">
              <a:extLst>
                <a:ext uri="{FF2B5EF4-FFF2-40B4-BE49-F238E27FC236}">
                  <a16:creationId xmlns:a16="http://schemas.microsoft.com/office/drawing/2014/main" xmlns="" id="{B1BDF852-319F-42B8-9A50-7C9A9387CD9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5">
              <a:extLst>
                <a:ext uri="{FF2B5EF4-FFF2-40B4-BE49-F238E27FC236}">
                  <a16:creationId xmlns:a16="http://schemas.microsoft.com/office/drawing/2014/main" xmlns="" id="{3AACE376-C01E-4F1F-91B7-39D0274BFE9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6">
              <a:extLst>
                <a:ext uri="{FF2B5EF4-FFF2-40B4-BE49-F238E27FC236}">
                  <a16:creationId xmlns:a16="http://schemas.microsoft.com/office/drawing/2014/main" xmlns="" id="{7F612F4C-050E-459D-9771-ED088374A56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17">
              <a:extLst>
                <a:ext uri="{FF2B5EF4-FFF2-40B4-BE49-F238E27FC236}">
                  <a16:creationId xmlns:a16="http://schemas.microsoft.com/office/drawing/2014/main" xmlns="" id="{94E4211B-3E41-4905-8F4E-76811B9E574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18">
              <a:extLst>
                <a:ext uri="{FF2B5EF4-FFF2-40B4-BE49-F238E27FC236}">
                  <a16:creationId xmlns:a16="http://schemas.microsoft.com/office/drawing/2014/main" xmlns="" id="{6AEC87EE-0CB8-43DE-8FEB-4586A92E809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19">
              <a:extLst>
                <a:ext uri="{FF2B5EF4-FFF2-40B4-BE49-F238E27FC236}">
                  <a16:creationId xmlns:a16="http://schemas.microsoft.com/office/drawing/2014/main" xmlns="" id="{277C1C5D-7BDC-47E4-8B81-C3C4AE949B4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0">
              <a:extLst>
                <a:ext uri="{FF2B5EF4-FFF2-40B4-BE49-F238E27FC236}">
                  <a16:creationId xmlns:a16="http://schemas.microsoft.com/office/drawing/2014/main" xmlns="" id="{7A2A6EF8-9768-4478-9CD3-DFA547CEFCC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1">
              <a:extLst>
                <a:ext uri="{FF2B5EF4-FFF2-40B4-BE49-F238E27FC236}">
                  <a16:creationId xmlns:a16="http://schemas.microsoft.com/office/drawing/2014/main" xmlns="" id="{1FD9091C-E8FA-4ADA-937F-A74426ED1B9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22">
              <a:extLst>
                <a:ext uri="{FF2B5EF4-FFF2-40B4-BE49-F238E27FC236}">
                  <a16:creationId xmlns:a16="http://schemas.microsoft.com/office/drawing/2014/main" xmlns="" id="{B69923E7-63C4-47CE-956E-09D384D4FE6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3" name="Freeform 23">
              <a:extLst>
                <a:ext uri="{FF2B5EF4-FFF2-40B4-BE49-F238E27FC236}">
                  <a16:creationId xmlns:a16="http://schemas.microsoft.com/office/drawing/2014/main" xmlns="" id="{A2576784-872E-494C-A041-0E346226B72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xmlns="" id="{B54F73D8-62C2-4127-9D19-01219BBB994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xmlns="" id="{CFD8CA02-9BE5-4B82-8129-6EF61840247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Isosceles Triangle 36">
              <a:extLst>
                <a:ext uri="{FF2B5EF4-FFF2-40B4-BE49-F238E27FC236}">
                  <a16:creationId xmlns:a16="http://schemas.microsoft.com/office/drawing/2014/main" xmlns="" id="{01515E68-030C-4313-B300-35253163D3F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xmlns="" id="{1937725F-1DDF-4225-937E-106DBB047F0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xmlns="" id="{DA04DBF5-8916-4A95-8F12-870B9CFB921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xmlns="" id="{073762E0-2DD8-45BD-9EB6-CA5154A510B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43" name="Freeform 5">
              <a:extLst>
                <a:ext uri="{FF2B5EF4-FFF2-40B4-BE49-F238E27FC236}">
                  <a16:creationId xmlns:a16="http://schemas.microsoft.com/office/drawing/2014/main" xmlns="" id="{B9FD3837-AEE7-4B5B-82B3-3951DE1B680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6">
              <a:extLst>
                <a:ext uri="{FF2B5EF4-FFF2-40B4-BE49-F238E27FC236}">
                  <a16:creationId xmlns:a16="http://schemas.microsoft.com/office/drawing/2014/main" xmlns="" id="{F778B3BD-7B76-4989-BB6C-F50B089C344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7">
              <a:extLst>
                <a:ext uri="{FF2B5EF4-FFF2-40B4-BE49-F238E27FC236}">
                  <a16:creationId xmlns:a16="http://schemas.microsoft.com/office/drawing/2014/main" xmlns="" id="{DC77AAC1-76D2-46B0-AE46-91C8C3AC578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8">
              <a:extLst>
                <a:ext uri="{FF2B5EF4-FFF2-40B4-BE49-F238E27FC236}">
                  <a16:creationId xmlns:a16="http://schemas.microsoft.com/office/drawing/2014/main" xmlns="" id="{1BB54049-1401-43CD-A970-1E026BD5CB5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9">
              <a:extLst>
                <a:ext uri="{FF2B5EF4-FFF2-40B4-BE49-F238E27FC236}">
                  <a16:creationId xmlns:a16="http://schemas.microsoft.com/office/drawing/2014/main" xmlns="" id="{55EDB9E9-84DE-4BC8-9D3C-A02B90B962D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0">
              <a:extLst>
                <a:ext uri="{FF2B5EF4-FFF2-40B4-BE49-F238E27FC236}">
                  <a16:creationId xmlns:a16="http://schemas.microsoft.com/office/drawing/2014/main" xmlns="" id="{2C96582F-8723-44BC-BDC1-62D8FBDE3DD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1">
              <a:extLst>
                <a:ext uri="{FF2B5EF4-FFF2-40B4-BE49-F238E27FC236}">
                  <a16:creationId xmlns:a16="http://schemas.microsoft.com/office/drawing/2014/main" xmlns="" id="{DC381B08-A485-45D0-8C29-C2AB10B04B4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2">
              <a:extLst>
                <a:ext uri="{FF2B5EF4-FFF2-40B4-BE49-F238E27FC236}">
                  <a16:creationId xmlns:a16="http://schemas.microsoft.com/office/drawing/2014/main" xmlns="" id="{DBB2158D-DAF7-4689-A44E-3E5032B8862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3">
              <a:extLst>
                <a:ext uri="{FF2B5EF4-FFF2-40B4-BE49-F238E27FC236}">
                  <a16:creationId xmlns:a16="http://schemas.microsoft.com/office/drawing/2014/main" xmlns="" id="{5AC96EEC-F774-41C8-8679-C1217EC5E16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4">
              <a:extLst>
                <a:ext uri="{FF2B5EF4-FFF2-40B4-BE49-F238E27FC236}">
                  <a16:creationId xmlns:a16="http://schemas.microsoft.com/office/drawing/2014/main" xmlns="" id="{ED08285C-CDBB-4DD6-A69D-4432B668AE4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5">
              <a:extLst>
                <a:ext uri="{FF2B5EF4-FFF2-40B4-BE49-F238E27FC236}">
                  <a16:creationId xmlns:a16="http://schemas.microsoft.com/office/drawing/2014/main" xmlns="" id="{87BB7B9B-327A-4D4D-AB93-11CB044ACA8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6">
              <a:extLst>
                <a:ext uri="{FF2B5EF4-FFF2-40B4-BE49-F238E27FC236}">
                  <a16:creationId xmlns:a16="http://schemas.microsoft.com/office/drawing/2014/main" xmlns="" id="{360F57D7-4501-41A6-BA54-99E121136F5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17">
              <a:extLst>
                <a:ext uri="{FF2B5EF4-FFF2-40B4-BE49-F238E27FC236}">
                  <a16:creationId xmlns:a16="http://schemas.microsoft.com/office/drawing/2014/main" xmlns="" id="{C37AD4AC-CE9F-4C58-A4E2-D48E2FA8218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18">
              <a:extLst>
                <a:ext uri="{FF2B5EF4-FFF2-40B4-BE49-F238E27FC236}">
                  <a16:creationId xmlns:a16="http://schemas.microsoft.com/office/drawing/2014/main" xmlns="" id="{15EE3167-7FBB-48A3-8450-E72B525E8B3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19">
              <a:extLst>
                <a:ext uri="{FF2B5EF4-FFF2-40B4-BE49-F238E27FC236}">
                  <a16:creationId xmlns:a16="http://schemas.microsoft.com/office/drawing/2014/main" xmlns="" id="{C23095D8-5DD6-4F0A-BD74-ED5FB47F933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20">
              <a:extLst>
                <a:ext uri="{FF2B5EF4-FFF2-40B4-BE49-F238E27FC236}">
                  <a16:creationId xmlns:a16="http://schemas.microsoft.com/office/drawing/2014/main" xmlns="" id="{2A1F0E1B-819A-4255-B8AF-081106162B8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21">
              <a:extLst>
                <a:ext uri="{FF2B5EF4-FFF2-40B4-BE49-F238E27FC236}">
                  <a16:creationId xmlns:a16="http://schemas.microsoft.com/office/drawing/2014/main" xmlns="" id="{B167A410-29E3-4850-BEDC-B1362187FB5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22">
              <a:extLst>
                <a:ext uri="{FF2B5EF4-FFF2-40B4-BE49-F238E27FC236}">
                  <a16:creationId xmlns:a16="http://schemas.microsoft.com/office/drawing/2014/main" xmlns="" id="{C809901A-3E02-4D2E-93C9-3F527EE9758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23">
              <a:extLst>
                <a:ext uri="{FF2B5EF4-FFF2-40B4-BE49-F238E27FC236}">
                  <a16:creationId xmlns:a16="http://schemas.microsoft.com/office/drawing/2014/main" xmlns="" id="{6CD60056-ABC2-4076-B99B-A10B08D5F04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9" name="Segnaposto contenuto 8">
            <a:extLst>
              <a:ext uri="{FF2B5EF4-FFF2-40B4-BE49-F238E27FC236}">
                <a16:creationId xmlns:a16="http://schemas.microsoft.com/office/drawing/2014/main" xmlns="" id="{F1A163B2-80B5-D24F-8776-980A3BFB48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7581" r="-1" b="14815"/>
          <a:stretch/>
        </p:blipFill>
        <p:spPr>
          <a:xfrm>
            <a:off x="1" y="10"/>
            <a:ext cx="12191695" cy="4120995"/>
          </a:xfrm>
          <a:prstGeom prst="rect">
            <a:avLst/>
          </a:prstGeom>
          <a:ln w="12700">
            <a:noFill/>
          </a:ln>
        </p:spPr>
      </p:pic>
      <p:grpSp>
        <p:nvGrpSpPr>
          <p:cNvPr id="63" name="Group 62">
            <a:extLst>
              <a:ext uri="{FF2B5EF4-FFF2-40B4-BE49-F238E27FC236}">
                <a16:creationId xmlns:a16="http://schemas.microsoft.com/office/drawing/2014/main" xmlns="" id="{D47EAB90-DF6D-419E-92FC-8F9B900DA35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1" y="4206292"/>
            <a:ext cx="12192755" cy="1771275"/>
            <a:chOff x="1" y="3893141"/>
            <a:chExt cx="12192755" cy="1771275"/>
          </a:xfrm>
        </p:grpSpPr>
        <p:sp>
          <p:nvSpPr>
            <p:cNvPr id="64" name="Isosceles Triangle 39">
              <a:extLst>
                <a:ext uri="{FF2B5EF4-FFF2-40B4-BE49-F238E27FC236}">
                  <a16:creationId xmlns:a16="http://schemas.microsoft.com/office/drawing/2014/main" xmlns="" id="{631BC384-797E-4F79-A628-36053708BCE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xmlns="" id="{91972066-EBE9-40A7-9650-AF6A838AC78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" y="3893141"/>
              <a:ext cx="12192755" cy="142021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xmlns="" id="{F661FC6B-425D-9849-9B81-F1836A50C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3982" y="4293388"/>
            <a:ext cx="8833655" cy="727748"/>
          </a:xfrm>
        </p:spPr>
        <p:txBody>
          <a:bodyPr vert="horz" lIns="228600" tIns="228600" rIns="228600" bIns="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3700"/>
              <a:t>K-Means clustering</a:t>
            </a:r>
          </a:p>
        </p:txBody>
      </p:sp>
    </p:spTree>
    <p:extLst>
      <p:ext uri="{BB962C8B-B14F-4D97-AF65-F5344CB8AC3E}">
        <p14:creationId xmlns:p14="http://schemas.microsoft.com/office/powerpoint/2010/main" val="18857060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A1DB2ADF-189A-A045-A671-647AD7773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 err="1">
                <a:solidFill>
                  <a:schemeClr val="tx1"/>
                </a:solidFill>
              </a:rPr>
              <a:t>Outcome</a:t>
            </a:r>
            <a:r>
              <a:rPr lang="it-IT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6169EA5C-3AE1-0642-9165-0582D8E9D8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5855" y="360218"/>
            <a:ext cx="7467600" cy="5691590"/>
          </a:xfrm>
        </p:spPr>
        <p:txBody>
          <a:bodyPr/>
          <a:lstStyle/>
          <a:p>
            <a:r>
              <a:rPr lang="en" dirty="0"/>
              <a:t>Examination of real estates according to neighborhoods/London areas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West London (</a:t>
            </a:r>
            <a:r>
              <a:rPr lang="en" dirty="0" err="1"/>
              <a:t>Notting</a:t>
            </a:r>
            <a:r>
              <a:rPr lang="en" dirty="0"/>
              <a:t> Hill, Kensington, Chelsea, Marylebone) and North-West London (</a:t>
            </a:r>
            <a:r>
              <a:rPr lang="en" dirty="0" err="1"/>
              <a:t>Hampsted</a:t>
            </a:r>
            <a:r>
              <a:rPr lang="en" dirty="0"/>
              <a:t>) might be considered highly profitable venues to purchase a real estate;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South-West London (</a:t>
            </a:r>
            <a:r>
              <a:rPr lang="en" dirty="0" err="1"/>
              <a:t>Wandsworth</a:t>
            </a:r>
            <a:r>
              <a:rPr lang="en" dirty="0"/>
              <a:t>, Balham) and North-West London (</a:t>
            </a:r>
            <a:r>
              <a:rPr lang="en" dirty="0" err="1"/>
              <a:t>Isliington</a:t>
            </a:r>
            <a:r>
              <a:rPr lang="en" dirty="0"/>
              <a:t>) are arising as next future elite venues with a wide range of amenities and facilities. </a:t>
            </a:r>
          </a:p>
          <a:p>
            <a:r>
              <a:rPr lang="en" dirty="0"/>
              <a:t>Examination of real estates  by clusters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Clusters 0, 2 and 4 may target home buyers prone to live in 'green' areas with parks, waterfronts;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Clusters 1 and 3 may target individuals who love pubs, theatres and soccer.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28464"/>
      </p:ext>
    </p:extLst>
  </p:cSld>
  <p:clrMapOvr>
    <a:masterClrMapping/>
  </p:clrMapOvr>
</p:sld>
</file>

<file path=ppt/theme/theme1.xml><?xml version="1.0" encoding="utf-8"?>
<a:theme xmlns:a="http://schemas.openxmlformats.org/drawingml/2006/main" name="Atlante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208</Words>
  <Application>Microsoft Office PowerPoint</Application>
  <PresentationFormat>Custom</PresentationFormat>
  <Paragraphs>27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Atlante</vt:lpstr>
      <vt:lpstr>  IBM CAPSTONE PROJECT – The Battle of Neighborhoods:  Cluster Analysis of London Real Estate Market</vt:lpstr>
      <vt:lpstr>Business Problem section</vt:lpstr>
      <vt:lpstr>Business Problem</vt:lpstr>
      <vt:lpstr>Solution</vt:lpstr>
      <vt:lpstr>Data and Methodology</vt:lpstr>
      <vt:lpstr>K-Means clustering</vt:lpstr>
      <vt:lpstr>Outcome: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IBM CAPSTONE PROJECT – The Battle of Neighborhoods:  Clustering Analysis of London Real Estate Market</dc:title>
  <dc:creator>Utente di Microsoft Office</dc:creator>
  <cp:lastModifiedBy>abdimajid abdirahman</cp:lastModifiedBy>
  <cp:revision>2</cp:revision>
  <dcterms:created xsi:type="dcterms:W3CDTF">2018-12-16T14:33:35Z</dcterms:created>
  <dcterms:modified xsi:type="dcterms:W3CDTF">2020-08-05T15:24:28Z</dcterms:modified>
</cp:coreProperties>
</file>