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39"/>
  </p:notesMasterIdLst>
  <p:sldIdLst>
    <p:sldId id="256" r:id="rId2"/>
    <p:sldId id="302" r:id="rId3"/>
    <p:sldId id="303" r:id="rId4"/>
    <p:sldId id="311" r:id="rId5"/>
    <p:sldId id="258" r:id="rId6"/>
    <p:sldId id="289" r:id="rId7"/>
    <p:sldId id="271" r:id="rId8"/>
    <p:sldId id="294" r:id="rId9"/>
    <p:sldId id="260" r:id="rId10"/>
    <p:sldId id="299" r:id="rId11"/>
    <p:sldId id="300" r:id="rId12"/>
    <p:sldId id="307" r:id="rId13"/>
    <p:sldId id="263" r:id="rId14"/>
    <p:sldId id="286" r:id="rId15"/>
    <p:sldId id="310" r:id="rId16"/>
    <p:sldId id="308" r:id="rId17"/>
    <p:sldId id="291" r:id="rId18"/>
    <p:sldId id="285" r:id="rId19"/>
    <p:sldId id="298" r:id="rId20"/>
    <p:sldId id="266" r:id="rId21"/>
    <p:sldId id="297" r:id="rId22"/>
    <p:sldId id="283" r:id="rId23"/>
    <p:sldId id="309" r:id="rId24"/>
    <p:sldId id="290" r:id="rId25"/>
    <p:sldId id="275" r:id="rId26"/>
    <p:sldId id="276" r:id="rId27"/>
    <p:sldId id="277" r:id="rId28"/>
    <p:sldId id="278" r:id="rId29"/>
    <p:sldId id="279" r:id="rId30"/>
    <p:sldId id="280" r:id="rId31"/>
    <p:sldId id="265" r:id="rId32"/>
    <p:sldId id="282" r:id="rId33"/>
    <p:sldId id="281" r:id="rId34"/>
    <p:sldId id="305" r:id="rId35"/>
    <p:sldId id="30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93060" autoAdjust="0"/>
  </p:normalViewPr>
  <p:slideViewPr>
    <p:cSldViewPr snapToGrid="0">
      <p:cViewPr>
        <p:scale>
          <a:sx n="71" d="100"/>
          <a:sy n="71" d="100"/>
        </p:scale>
        <p:origin x="-492" y="-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5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B693C-84FD-4B0B-B118-5A7C46073F2D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CF30C-4CA8-4FC8-BBCC-3070CD22D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5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CF30C-4CA8-4FC8-BBCC-3070CD22DC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96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CF30C-4CA8-4FC8-BBCC-3070CD22DC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3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Constraints ensure that cohort effect fluctuates around</a:t>
            </a:r>
            <a:r>
              <a:rPr lang="en-US" baseline="0" dirty="0" smtClean="0"/>
              <a:t> 0.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CF30C-4CA8-4FC8-BBCC-3070CD22DC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28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ARIMA(0,1,0)</a:t>
            </a:r>
          </a:p>
          <a:p>
            <a:r>
              <a:rPr lang="en-US" dirty="0" smtClean="0"/>
              <a:t>U- Log term drift in </a:t>
            </a:r>
            <a:r>
              <a:rPr lang="en-US" dirty="0" err="1" smtClean="0"/>
              <a:t>Kt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CF30C-4CA8-4FC8-BBCC-3070CD22DCD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6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Time Series to project the coefficients,</a:t>
            </a:r>
          </a:p>
          <a:p>
            <a:r>
              <a:rPr lang="en-US" dirty="0" smtClean="0"/>
              <a:t>Then use the coefficients to predict the future </a:t>
            </a:r>
            <a:r>
              <a:rPr lang="en-US" baseline="0" dirty="0" smtClean="0"/>
              <a:t> </a:t>
            </a:r>
            <a:r>
              <a:rPr lang="en-US" dirty="0" smtClean="0"/>
              <a:t>ARIMA(0,1,0)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CF30C-4CA8-4FC8-BBCC-3070CD22DCD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31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CF30C-4CA8-4FC8-BBCC-3070CD22DCD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08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Plat , Keys et al, </a:t>
            </a:r>
            <a:r>
              <a:rPr lang="en-US" dirty="0" err="1" smtClean="0"/>
              <a:t>holford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Selvin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CF30C-4CA8-4FC8-BBCC-3070CD22DC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 Age –Group Data  in different  age bins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CF30C-4CA8-4FC8-BBCC-3070CD22DC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1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Table 1   Extract Age-Period Contingency table for obesity. Age (rows) and period (columns) Obesity (BMI&gt;30) rates</a:t>
            </a:r>
            <a:endParaRPr lang="en-US" b="1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study obesity rates are computed using data from the Behavioral Risk Factor Surveillance System (BRFSS) survey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million + records from individuals from 1988 to 2012 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CF30C-4CA8-4FC8-BBCC-3070CD22DC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51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Ryder</a:t>
            </a:r>
            <a:r>
              <a:rPr lang="en-US" baseline="0" dirty="0" smtClean="0"/>
              <a:t> (1965) we impede on temporal analysis when we don’t model/capture all the know variations in the 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CF30C-4CA8-4FC8-BBCC-3070CD22DC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44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Conversely, a stochastic approach to actuarial calculations requires focusing on random variables and related probability distributions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Annamaria</a:t>
            </a:r>
            <a:r>
              <a:rPr lang="en-US" dirty="0" smtClean="0"/>
              <a:t> </a:t>
            </a:r>
            <a:r>
              <a:rPr lang="en-US" dirty="0" err="1" smtClean="0"/>
              <a:t>Olivieri</a:t>
            </a:r>
            <a:r>
              <a:rPr lang="en-US" dirty="0" smtClean="0"/>
              <a:t> , </a:t>
            </a:r>
            <a:r>
              <a:rPr lang="en-US" dirty="0" err="1" smtClean="0"/>
              <a:t>Ermanno</a:t>
            </a:r>
            <a:r>
              <a:rPr lang="en-US" dirty="0" smtClean="0"/>
              <a:t> Pitacco,2006)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CF30C-4CA8-4FC8-BBCC-3070CD22DC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26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 Variability</a:t>
            </a:r>
            <a:r>
              <a:rPr lang="en-US" baseline="0" dirty="0" smtClean="0"/>
              <a:t> , more close distribution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CF30C-4CA8-4FC8-BBCC-3070CD22DC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 smtClean="0"/>
                  <a:t>Link function</a:t>
                </a:r>
                <a:r>
                  <a:rPr lang="en-US" b="0" dirty="0" smtClean="0"/>
                  <a:t>:</a:t>
                </a:r>
                <a:r>
                  <a:rPr lang="en-US" b="0" baseline="0" dirty="0" smtClean="0"/>
                  <a:t> </a:t>
                </a:r>
                <a:r>
                  <a:rPr lang="en-US" dirty="0" smtClean="0"/>
                  <a:t>These associates the random and systematic components to each other. the canonical link function that can be assumed.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 smtClean="0"/>
                  <a:t>Systematic Component </a:t>
                </a:r>
                <a:r>
                  <a:rPr lang="en-US" b="0" baseline="0" dirty="0" smtClean="0"/>
                  <a:t> : </a:t>
                </a:r>
                <a:r>
                  <a:rPr lang="en-US" dirty="0" smtClean="0"/>
                  <a:t>Hunt </a:t>
                </a:r>
                <a:r>
                  <a:rPr lang="en-US" dirty="0"/>
                  <a:t>and Blake (2015) </a:t>
                </a:r>
                <a:r>
                  <a:rPr lang="en-US" dirty="0" smtClean="0"/>
                  <a:t>expressed </a:t>
                </a:r>
                <a:r>
                  <a:rPr lang="en-US" dirty="0"/>
                  <a:t>as a link </a:t>
                </a:r>
                <a:r>
                  <a:rPr lang="en-US" dirty="0" smtClean="0"/>
                  <a:t>predictor</a:t>
                </a:r>
                <a:r>
                  <a:rPr lang="en-US" baseline="0" dirty="0"/>
                  <a:t> 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ƞ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 smtClean="0"/>
                  <a:t>Link function</a:t>
                </a:r>
                <a:r>
                  <a:rPr lang="en-US" b="0" dirty="0" smtClean="0"/>
                  <a:t>:</a:t>
                </a:r>
                <a:r>
                  <a:rPr lang="en-US" b="0" baseline="0" dirty="0" smtClean="0"/>
                  <a:t> </a:t>
                </a:r>
                <a:r>
                  <a:rPr lang="en-US" dirty="0" smtClean="0"/>
                  <a:t>These associates the random and systematic components to each other. the canonical link function that can be assumed.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 smtClean="0"/>
                  <a:t>Systematic Component </a:t>
                </a:r>
                <a:r>
                  <a:rPr lang="en-US" b="0" baseline="0" dirty="0" smtClean="0"/>
                  <a:t> : </a:t>
                </a:r>
                <a:r>
                  <a:rPr lang="en-US" dirty="0" smtClean="0"/>
                  <a:t>Hunt </a:t>
                </a:r>
                <a:r>
                  <a:rPr lang="en-US" dirty="0"/>
                  <a:t>and Blake (2015) </a:t>
                </a:r>
                <a:r>
                  <a:rPr lang="en-US" dirty="0" smtClean="0"/>
                  <a:t>expressed </a:t>
                </a:r>
                <a:r>
                  <a:rPr lang="en-US" dirty="0"/>
                  <a:t>as a link </a:t>
                </a:r>
                <a:r>
                  <a:rPr lang="en-US" dirty="0" smtClean="0"/>
                  <a:t>predictor</a:t>
                </a:r>
                <a:r>
                  <a:rPr lang="en-US" baseline="0" dirty="0"/>
                  <a:t> </a:t>
                </a:r>
                <a:r>
                  <a:rPr lang="en-US" baseline="0" dirty="0" smtClean="0"/>
                  <a:t> </a:t>
                </a:r>
                <a:r>
                  <a:rPr lang="en-US" i="0">
                    <a:latin typeface="Cambria Math"/>
                  </a:rPr>
                  <a:t>ƞ</a:t>
                </a:r>
                <a:r>
                  <a:rPr lang="en-US" i="0" smtClean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/>
                  </a:rPr>
                  <a:t>𝑥𝑡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CF30C-4CA8-4FC8-BBCC-3070CD22DC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7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Found in literature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CF30C-4CA8-4FC8-BBCC-3070CD22DC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Link function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associates the random and systematic components to each other</a:t>
            </a:r>
            <a:r>
              <a:rPr lang="en-US" baseline="0" dirty="0" smtClean="0"/>
              <a:t> </a:t>
            </a:r>
            <a:r>
              <a:rPr lang="en-US" dirty="0" smtClean="0"/>
              <a:t> the canonical link function “Identity” for a Normal distribution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CF30C-4CA8-4FC8-BBCC-3070CD22DC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0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7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4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0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74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8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4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5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1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0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57362"/>
            <a:ext cx="10058400" cy="1618883"/>
          </a:xfrm>
        </p:spPr>
        <p:txBody>
          <a:bodyPr/>
          <a:lstStyle/>
          <a:p>
            <a:r>
              <a:rPr lang="en-US" sz="3600" b="1" smtClean="0"/>
              <a:t>Modeling Obesity Prevalence</a:t>
            </a:r>
            <a:br>
              <a:rPr lang="en-US" sz="3600" b="1" smtClean="0"/>
            </a:br>
            <a:r>
              <a:rPr lang="en-US" sz="2000" smtClean="0"/>
              <a:t>   A Stochastic Approach for the U.S. Population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032738"/>
            <a:ext cx="10058400" cy="1565883"/>
          </a:xfrm>
        </p:spPr>
        <p:txBody>
          <a:bodyPr/>
          <a:lstStyle/>
          <a:p>
            <a:r>
              <a:rPr lang="en-US" sz="2000" b="1" smtClean="0">
                <a:solidFill>
                  <a:schemeClr val="tx1"/>
                </a:solidFill>
              </a:rPr>
              <a:t>MS Presentation </a:t>
            </a:r>
          </a:p>
          <a:p>
            <a:r>
              <a:rPr lang="en-US" sz="1600" b="1" smtClean="0">
                <a:solidFill>
                  <a:schemeClr val="tx1"/>
                </a:solidFill>
              </a:rPr>
              <a:t>Palma Daawin</a:t>
            </a:r>
          </a:p>
          <a:p>
            <a:r>
              <a:rPr lang="en-US" sz="1600" b="1" smtClean="0">
                <a:solidFill>
                  <a:schemeClr val="tx1"/>
                </a:solidFill>
              </a:rPr>
              <a:t> Department of Statistics, Miami University</a:t>
            </a:r>
          </a:p>
          <a:p>
            <a:endParaRPr lang="en-US" sz="1600" dirty="0"/>
          </a:p>
        </p:txBody>
      </p:sp>
      <p:pic>
        <p:nvPicPr>
          <p:cNvPr id="5" name="Picture 2" descr="Image result for miami universit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9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22992" y="5800607"/>
            <a:ext cx="3418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Summed on Entity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ID for Bar Chart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8663" y="1271587"/>
            <a:ext cx="10775079" cy="4898351"/>
          </a:xfrm>
          <a:prstGeom prst="rect">
            <a:avLst/>
          </a:prstGeom>
        </p:spPr>
      </p:pic>
      <p:pic>
        <p:nvPicPr>
          <p:cNvPr id="5" name="Picture 2" descr="Image result for miami universi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71538" y="381479"/>
            <a:ext cx="77295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Visualizing Obesity Prevalence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768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22992" y="5800607"/>
            <a:ext cx="3418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Summed on Entity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ID for Bar Chart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0025" y="923192"/>
            <a:ext cx="11318465" cy="5359621"/>
          </a:xfrm>
          <a:prstGeom prst="rect">
            <a:avLst/>
          </a:prstGeom>
        </p:spPr>
      </p:pic>
      <p:pic>
        <p:nvPicPr>
          <p:cNvPr id="4" name="Picture 2" descr="Image result for miami universi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993" y="152519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14350" y="167394"/>
            <a:ext cx="77295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Visualizing Obesity Prevalence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009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286604"/>
            <a:ext cx="8063345" cy="849470"/>
          </a:xfrm>
        </p:spPr>
        <p:txBody>
          <a:bodyPr/>
          <a:lstStyle/>
          <a:p>
            <a:r>
              <a:rPr lang="en-US" dirty="0" smtClean="0"/>
              <a:t>Cohort (Generation) Effect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575558"/>
              </p:ext>
            </p:extLst>
          </p:nvPr>
        </p:nvGraphicFramePr>
        <p:xfrm>
          <a:off x="180109" y="1343893"/>
          <a:ext cx="11801388" cy="497251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25782"/>
                <a:gridCol w="9875606"/>
              </a:tblGrid>
              <a:tr h="3325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Cohort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= Period(t) – Age (x)</a:t>
                      </a:r>
                      <a:endParaRPr lang="en-US" dirty="0"/>
                    </a:p>
                  </a:txBody>
                  <a:tcPr/>
                </a:tc>
              </a:tr>
              <a:tr h="119980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Epidemiology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Events having  general environmental occurrence or health epidemic.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Thus 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the obvious experience of an age specific exposure that is caused by a general occurrence.  </a:t>
                      </a:r>
                    </a:p>
                  </a:txBody>
                  <a:tcPr/>
                </a:tc>
              </a:tr>
              <a:tr h="34069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Other</a:t>
                      </a:r>
                      <a:r>
                        <a:rPr lang="en-US" sz="2400" baseline="0" dirty="0" smtClean="0"/>
                        <a:t> Definitions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/>
                        <a:t>An  occurrence 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peculiar and associated with a specific age group that affects their generation into the future and is generally evident in the members of that cohort.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2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/>
                        <a:t>Thus a unique occurrence that achieves a structural effect in the way and life expectancy or characteristic of members of that group.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2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/>
                        <a:t>Sociologist usually associate cohort effect to the full environmental influence of a specific group of individuals born in the same period. 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 descr="Image result for miami universi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99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43" y="241308"/>
            <a:ext cx="10058400" cy="899260"/>
          </a:xfrm>
        </p:spPr>
        <p:txBody>
          <a:bodyPr/>
          <a:lstStyle/>
          <a:p>
            <a:r>
              <a:rPr lang="en-US" dirty="0" smtClean="0"/>
              <a:t>Visualizing the Cohort Effect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200150"/>
            <a:ext cx="11472862" cy="544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Image result for miami universi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2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65" y="286604"/>
            <a:ext cx="10058399" cy="89103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Stochastic Approach in Mortality Models</a:t>
            </a:r>
            <a:endParaRPr 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809331"/>
              </p:ext>
            </p:extLst>
          </p:nvPr>
        </p:nvGraphicFramePr>
        <p:xfrm>
          <a:off x="138545" y="1260763"/>
          <a:ext cx="11942619" cy="485931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46219"/>
                <a:gridCol w="9296400"/>
              </a:tblGrid>
              <a:tr h="48491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845127"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r>
                        <a:rPr lang="en-US" sz="2400" b="1" dirty="0" smtClean="0"/>
                        <a:t>What is Mortality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Mortality refers to the instantaneous death rate for a defined group of individuals.</a:t>
                      </a:r>
                      <a:endParaRPr lang="en-US" sz="2400" dirty="0" smtClean="0"/>
                    </a:p>
                  </a:txBody>
                  <a:tcPr/>
                </a:tc>
              </a:tr>
              <a:tr h="1349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Why is Mortality?</a:t>
                      </a:r>
                      <a:endParaRPr lang="en-US" sz="2400" b="1" baseline="0" dirty="0" smtClean="0"/>
                    </a:p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Social Security</a:t>
                      </a:r>
                      <a:r>
                        <a:rPr lang="en-US" sz="2400" baseline="0" dirty="0" smtClean="0"/>
                        <a:t> , Pension and Retirement Funds , Life Insurance .  Obesity relates more to health insurance in the short term , but has implications  for mortality</a:t>
                      </a:r>
                      <a:endParaRPr lang="en-US" sz="2400" dirty="0"/>
                    </a:p>
                  </a:txBody>
                  <a:tcPr/>
                </a:tc>
              </a:tr>
              <a:tr h="2179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0" dirty="0" smtClean="0"/>
                        <a:t>Stochastic Model ?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• probabilistic assumptions for  individual terms of probabilities of death ,survival,</a:t>
                      </a:r>
                    </a:p>
                    <a:p>
                      <a:r>
                        <a:rPr lang="en-US" sz="2400" dirty="0" smtClean="0"/>
                        <a:t> • independence hypothesis  among random lifetimes </a:t>
                      </a:r>
                    </a:p>
                    <a:p>
                      <a:r>
                        <a:rPr lang="en-US" sz="2400" dirty="0" smtClean="0"/>
                        <a:t>• alternative mortality, survival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 scenarios in order to deal with systematic deviations.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Image result for miami universi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19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225643"/>
            <a:ext cx="7604760" cy="551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Mortality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7721"/>
            <a:ext cx="6172200" cy="5913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594360"/>
            <a:ext cx="5974080" cy="608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5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84985"/>
          </a:xfrm>
        </p:spPr>
        <p:txBody>
          <a:bodyPr/>
          <a:lstStyle/>
          <a:p>
            <a:r>
              <a:rPr lang="en-US" dirty="0"/>
              <a:t>Similarities Mortality &amp; Obesity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760052"/>
              </p:ext>
            </p:extLst>
          </p:nvPr>
        </p:nvGraphicFramePr>
        <p:xfrm>
          <a:off x="914400" y="1685922"/>
          <a:ext cx="10240963" cy="36759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240963"/>
              </a:tblGrid>
              <a:tr h="7103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031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800" dirty="0" smtClean="0"/>
                        <a:t>  Random response following a distribution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</a:tr>
              <a:tr h="834715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800" dirty="0" smtClean="0"/>
                        <a:t>Age, Period and Cohort Relationship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1031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dirty="0" smtClean="0"/>
                        <a:t>   </a:t>
                      </a:r>
                      <a:r>
                        <a:rPr lang="en-US" sz="2800" b="0" dirty="0" smtClean="0"/>
                        <a:t>Probabilities</a:t>
                      </a:r>
                      <a:r>
                        <a:rPr lang="en-US" sz="2400" b="0" dirty="0" smtClean="0"/>
                        <a:t> </a:t>
                      </a:r>
                      <a:endParaRPr lang="en-US" sz="2400" b="0" dirty="0"/>
                    </a:p>
                  </a:txBody>
                  <a:tcPr/>
                </a:tc>
              </a:tr>
              <a:tr h="71031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800" dirty="0" smtClean="0"/>
                        <a:t>  Interested in Counts of success/failure of an event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65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71" y="188054"/>
            <a:ext cx="10058400" cy="87717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Background to Stochastic Mortality Models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61394724"/>
                  </p:ext>
                </p:extLst>
              </p:nvPr>
            </p:nvGraphicFramePr>
            <p:xfrm>
              <a:off x="360217" y="1401803"/>
              <a:ext cx="11621280" cy="543558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2678569"/>
                    <a:gridCol w="8942711"/>
                  </a:tblGrid>
                  <a:tr h="70129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Component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Definition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0135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Random component 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)~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𝑃𝑜𝑖𝑠𝑠𝑜𝑛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i="1" dirty="0"/>
                            <a:t> </a:t>
                          </a:r>
                          <a:r>
                            <a:rPr lang="en-US" dirty="0"/>
                            <a:t> </a:t>
                          </a:r>
                          <a:endParaRPr lang="en-US" i="1" dirty="0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;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)~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𝐵𝑖𝑛𝑜𝑚𝑖𝑎𝑙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;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;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i="1" dirty="0" smtClean="0">
                            <a:latin typeface="Cambria Math"/>
                          </a:endParaRPr>
                        </a:p>
                      </a:txBody>
                      <a:tcPr/>
                    </a:tc>
                  </a:tr>
                  <a:tr h="11163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Systematic Component 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</a:tr>
                  <a:tr h="11667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Link function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 “log” for a Poison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”</a:t>
                          </a:r>
                          <a:r>
                            <a:rPr lang="en-US" dirty="0" err="1" smtClean="0"/>
                            <a:t>logit</a:t>
                          </a:r>
                          <a:r>
                            <a:rPr lang="en-US" dirty="0" smtClean="0"/>
                            <a:t>” link for a Binomial.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“Identity”  for a Normal distribution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437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Parameter constraints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identifyability problem 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dependent structure and relationship between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 the various age, period and cohort variables.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61394724"/>
                  </p:ext>
                </p:extLst>
              </p:nvPr>
            </p:nvGraphicFramePr>
            <p:xfrm>
              <a:off x="360217" y="1401803"/>
              <a:ext cx="11621280" cy="543558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2678569"/>
                    <a:gridCol w="8942711"/>
                  </a:tblGrid>
                  <a:tr h="70129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Component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Definition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0135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Random component 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61" t="-71856" r="-136" b="-367066"/>
                          </a:stretch>
                        </a:blipFill>
                      </a:tcPr>
                    </a:tc>
                  </a:tr>
                  <a:tr h="11163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Systematic Component 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61" t="-156831" r="-136" b="-234973"/>
                          </a:stretch>
                        </a:blipFill>
                      </a:tcPr>
                    </a:tc>
                  </a:tr>
                  <a:tr h="11667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Link function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 “log” for a Poison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”</a:t>
                          </a:r>
                          <a:r>
                            <a:rPr lang="en-US" dirty="0" err="1" smtClean="0"/>
                            <a:t>logit</a:t>
                          </a:r>
                          <a:r>
                            <a:rPr lang="en-US" dirty="0" smtClean="0"/>
                            <a:t>” link for a Binomial.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“Identity”  for a Normal distribution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437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Parameter constraints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identifyability problem 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dependent structure and relationship between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 the various age, period and cohort variables.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2" descr="Image result for miami university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5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43" y="205525"/>
            <a:ext cx="10058400" cy="91669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Background to Cohort Effect-Mortality Models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3402212"/>
                  </p:ext>
                </p:extLst>
              </p:nvPr>
            </p:nvGraphicFramePr>
            <p:xfrm>
              <a:off x="152400" y="1177635"/>
              <a:ext cx="12039600" cy="5223165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4128655"/>
                    <a:gridCol w="7910945"/>
                  </a:tblGrid>
                  <a:tr h="67617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Author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Link</a:t>
                          </a:r>
                          <a:r>
                            <a:rPr lang="en-US" sz="1800" baseline="0" dirty="0" smtClean="0"/>
                            <a:t> Function </a:t>
                          </a:r>
                          <a:endParaRPr lang="en-US" sz="1800" dirty="0" smtClean="0"/>
                        </a:p>
                      </a:txBody>
                      <a:tcPr/>
                    </a:tc>
                  </a:tr>
                  <a:tr h="67617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u="none" strike="noStrike" kern="1200" baseline="0" dirty="0" err="1" smtClean="0"/>
                            <a:t>Renshaw</a:t>
                          </a:r>
                          <a:r>
                            <a:rPr lang="en-US" sz="1800" b="1" u="none" strike="noStrike" kern="1200" baseline="0" dirty="0" smtClean="0"/>
                            <a:t> and </a:t>
                          </a:r>
                          <a:r>
                            <a:rPr lang="en-US" sz="1800" b="1" u="none" strike="noStrike" kern="1200" baseline="0" dirty="0" err="1" smtClean="0"/>
                            <a:t>Haberman</a:t>
                          </a:r>
                          <a:r>
                            <a:rPr lang="en-US" sz="1800" b="1" u="none" strike="noStrike" kern="1200" baseline="0" dirty="0" smtClean="0"/>
                            <a:t> (2006)</a:t>
                          </a:r>
                          <a:endParaRPr lang="en-US" sz="18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kern="1200" smtClean="0">
                                  <a:effectLst/>
                                  <a:latin typeface="Cambria Math"/>
                                </a:rPr>
                                <m:t>𝐥𝐨𝐠</m:t>
                              </m:r>
                              <m:r>
                                <a:rPr lang="en-US" sz="1800" b="1" kern="1200" smtClean="0">
                                  <a:effectLst/>
                                  <a:latin typeface="Cambria Math"/>
                                </a:rPr>
                                <m:t> (</m:t>
                              </m:r>
                              <m:r>
                                <a:rPr lang="en-US" sz="1800" b="1" i="1" kern="1200" smtClean="0">
                                  <a:effectLst/>
                                  <a:latin typeface="Cambria Math"/>
                                </a:rPr>
                                <m:t>𝐦</m:t>
                              </m:r>
                              <m:d>
                                <m:dPr>
                                  <m:ctrlP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  <m:t>𝐭</m:t>
                                  </m:r>
                                  <m:r>
                                    <a:rPr lang="en-US" sz="1800" b="1" kern="1200">
                                      <a:effectLst/>
                                      <a:latin typeface="Cambria Math"/>
                                    </a:rPr>
                                    <m:t>:</m:t>
                                  </m:r>
                                  <m: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1800" b="1" i="0" kern="1200" smtClean="0">
                                  <a:effectLst/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1800" b="1" kern="1200">
                                  <a:effectLst/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b="1" i="1" kern="1200">
                                          <a:effectLst/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 kern="1200"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800" b="1" kern="1200">
                                  <a:effectLst/>
                                  <a:latin typeface="Cambria Math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b="1" i="1" kern="1200">
                                          <a:effectLst/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 kern="1200">
                                          <a:effectLst/>
                                          <a:latin typeface="Cambria Math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800" b="1" i="1" kern="1200" smtClean="0"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  <m:t>𝒕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b="1" i="1" kern="1200">
                                          <a:effectLst/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 kern="1200" smtClean="0">
                                          <a:effectLst/>
                                          <a:latin typeface="Cambria Math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r>
                            <a:rPr lang="en-US" sz="1800" b="1" kern="1200" dirty="0" smtClean="0">
                              <a:effectLst/>
                            </a:rPr>
                            <a:t>+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800" b="1" i="1" kern="1200" smtClean="0"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b="1" i="1" kern="1200">
                                          <a:effectLst/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 kern="1200" smtClean="0">
                                          <a:effectLst/>
                                          <a:latin typeface="Cambria Math"/>
                                        </a:rPr>
                                        <m:t>𝟑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000" b="1" i="1" kern="1200" smtClean="0"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kern="1200">
                                      <a:effectLst/>
                                      <a:latin typeface="Cambria Math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2000" b="1" i="1" kern="1200">
                                      <a:effectLst/>
                                      <a:latin typeface="Cambria Math"/>
                                    </a:rPr>
                                    <m:t>𝐭</m:t>
                                  </m:r>
                                  <m:r>
                                    <a:rPr lang="en-US" sz="2000" b="1" kern="1200">
                                      <a:effectLst/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kern="1200"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en-US" sz="2000" b="1" kern="1200">
                                      <a:effectLst/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b="1" i="1" kern="1200" smtClean="0">
                                      <a:effectLst/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sz="2000" b="1" kern="1200">
                                      <a:effectLst/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endParaRPr lang="en-US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734185">
                    <a:tc>
                      <a:txBody>
                        <a:bodyPr/>
                        <a:lstStyle/>
                        <a:p>
                          <a:r>
                            <a:rPr lang="en-US" sz="1800" b="1" u="none" strike="noStrike" kern="1200" baseline="0" dirty="0" smtClean="0"/>
                            <a:t>Currie (2006)                                </a:t>
                          </a:r>
                        </a:p>
                        <a:p>
                          <a:r>
                            <a:rPr lang="en-US" sz="1800" b="1" u="none" strike="noStrike" kern="1200" baseline="0" dirty="0" smtClean="0"/>
                            <a:t>Age-Period-Cohort (APC)</a:t>
                          </a:r>
                          <a:endParaRPr lang="en-US" sz="18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effectLst/>
                                    <a:latin typeface="Cambria Math"/>
                                  </a:rPr>
                                  <m:t>𝐥𝐨𝐠</m:t>
                                </m:r>
                                <m:r>
                                  <a:rPr lang="en-US" sz="1800" b="1" kern="1200" smtClean="0">
                                    <a:effectLst/>
                                    <a:latin typeface="Cambria Math"/>
                                  </a:rPr>
                                  <m:t> (</m:t>
                                </m:r>
                                <m:r>
                                  <a:rPr lang="en-US" sz="1800" b="1" i="1" kern="1200" smtClean="0">
                                    <a:effectLst/>
                                    <a:latin typeface="Cambria Math"/>
                                  </a:rPr>
                                  <m:t>𝐦</m:t>
                                </m:r>
                                <m:d>
                                  <m:dPr>
                                    <m:ctrlPr>
                                      <a:rPr lang="en-US" sz="1800" b="1" i="1" kern="120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kern="1200">
                                        <a:effectLst/>
                                        <a:latin typeface="Cambria Math"/>
                                      </a:rPr>
                                      <m:t>𝐭</m:t>
                                    </m:r>
                                    <m:r>
                                      <a:rPr lang="en-US" sz="1800" b="1" kern="1200">
                                        <a:effectLst/>
                                        <a:latin typeface="Cambria Math"/>
                                      </a:rPr>
                                      <m:t>:</m:t>
                                    </m:r>
                                    <m:r>
                                      <a:rPr lang="en-US" sz="1800" b="1" i="1" kern="1200"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800" b="1" i="0" kern="1200" smtClean="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1800" b="1" kern="12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1800" b="1" i="1" kern="1200"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 kern="1200">
                                        <a:effectLst/>
                                        <a:latin typeface="Cambria Math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b="1" i="1" kern="120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1" i="1" kern="1200"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800" b="1" kern="1200">
                                    <a:effectLst/>
                                    <a:latin typeface="Cambria Math"/>
                                  </a:rPr>
                                  <m:t>+ </m:t>
                                </m:r>
                                <m:sSubSup>
                                  <m:sSubSupPr>
                                    <m:ctrlPr>
                                      <a:rPr lang="en-US" sz="1800" b="1" i="1" kern="120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 kern="1200">
                                        <a:effectLst/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800" b="1" i="1" kern="1200">
                                        <a:effectLst/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b="1" i="1" kern="120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1" i="1" kern="1200" smtClean="0">
                                            <a:effectLst/>
                                            <a:latin typeface="Cambria Math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US" sz="1800" b="1" kern="1200" dirty="0" smtClean="0">
                                    <a:effectLst/>
                                  </a:rPr>
                                  <m:t>+ </m:t>
                                </m:r>
                                <m:sSubSup>
                                  <m:sSubSupPr>
                                    <m:ctrlPr>
                                      <a:rPr lang="en-US" sz="2000" b="1" i="1" kern="120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 kern="1200">
                                        <a:effectLst/>
                                        <a:latin typeface="Cambria Math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sz="2000" b="1" i="1" kern="1200">
                                        <a:effectLst/>
                                        <a:latin typeface="Cambria Math"/>
                                      </a:rPr>
                                      <m:t>𝐭</m:t>
                                    </m:r>
                                    <m:r>
                                      <a:rPr lang="en-US" sz="2000" b="1" kern="12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000" b="1" i="1" kern="1200"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sub>
                                  <m:sup>
                                    <m:r>
                                      <a:rPr lang="en-US" sz="2000" b="1" kern="1200">
                                        <a:effectLst/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000" b="1" i="1" kern="1200" smtClean="0"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  <m:r>
                                      <a:rPr lang="en-US" sz="2000" b="1" kern="1200">
                                        <a:effectLst/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81255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u="none" strike="noStrike" kern="1200" baseline="0" dirty="0" smtClean="0"/>
                            <a:t>Cairns, Blake and Dowd (2006b)(CBD)   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u="none" strike="noStrike" kern="1200" baseline="0" dirty="0" smtClean="0"/>
                            <a:t> M6</a:t>
                          </a:r>
                          <a:endParaRPr lang="en-US" sz="18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kern="1200" smtClean="0">
                                  <a:effectLst/>
                                  <a:latin typeface="Cambria Math"/>
                                </a:rPr>
                                <m:t>𝐥𝐨𝐠𝐢𝐭</m:t>
                              </m:r>
                              <m:r>
                                <a:rPr lang="en-US" sz="1800" b="1" kern="1200" smtClean="0">
                                  <a:effectLst/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b="1" i="1" kern="1200" smtClean="0">
                                  <a:effectLst/>
                                  <a:latin typeface="Cambria Math"/>
                                </a:rPr>
                                <m:t>𝐪</m:t>
                              </m:r>
                              <m:d>
                                <m:dPr>
                                  <m:ctrlP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  <m:t>𝐭</m:t>
                                  </m:r>
                                  <m:r>
                                    <a:rPr lang="en-US" sz="1800" b="1" kern="1200">
                                      <a:effectLst/>
                                      <a:latin typeface="Cambria Math"/>
                                    </a:rPr>
                                    <m:t>:</m:t>
                                  </m:r>
                                  <m: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1800" b="1" i="0" kern="1200" smtClean="0">
                                  <a:effectLst/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1800" b="1" kern="1200">
                                  <a:effectLst/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  <m:t>𝒕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b="1" i="1" kern="1200">
                                          <a:effectLst/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 kern="1200"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800" b="1" kern="1200">
                                  <a:effectLst/>
                                  <a:latin typeface="Cambria Math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  <m:t>𝒕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b="1" i="1" kern="1200">
                                          <a:effectLst/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 kern="1200">
                                          <a:effectLst/>
                                          <a:latin typeface="Cambria Math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  <m:t>𝐱</m:t>
                                  </m:r>
                                  <m:r>
                                    <a:rPr lang="en-US" sz="1800" b="1" kern="1200">
                                      <a:effectLst/>
                                      <a:latin typeface="Cambria Math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1800" b="1" i="1" kern="1200">
                                          <a:effectLst/>
                                          <a:latin typeface="Cambria Math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1800" b="1" i="1" kern="1200">
                                          <a:effectLst/>
                                          <a:latin typeface="Cambria Math"/>
                                        </a:rPr>
                                        <m:t>𝐱</m:t>
                                      </m:r>
                                      <m:r>
                                        <a:rPr lang="en-US" sz="1800" b="1" kern="1200">
                                          <a:effectLst/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sz="1800" b="1" kern="1200" dirty="0" smtClean="0">
                              <a:effectLst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800" b="1" i="1" kern="1200" smtClean="0"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  <m:t>𝐭</m:t>
                                  </m:r>
                                  <m:r>
                                    <a:rPr lang="en-US" sz="1800" b="1" kern="1200">
                                      <a:effectLst/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800" b="1" i="1" kern="1200"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en-US" sz="1800" b="1" kern="1200">
                                      <a:effectLst/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800" b="1" i="1" kern="1200" smtClean="0">
                                      <a:effectLst/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sz="1800" b="1" kern="1200">
                                      <a:effectLst/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endParaRPr lang="en-US" sz="1800" b="1" kern="1200" dirty="0">
                            <a:effectLst/>
                          </a:endParaRPr>
                        </a:p>
                        <a:p>
                          <a:endParaRPr lang="en-US" b="1" dirty="0"/>
                        </a:p>
                      </a:txBody>
                      <a:tcPr/>
                    </a:tc>
                  </a:tr>
                  <a:tr h="83943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CBD M7 (2009)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𝐥𝐨𝐠𝐢𝐭</m:t>
                                </m:r>
                                <m:r>
                                  <a:rPr lang="en-US" sz="1800" b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𝐪</m:t>
                                </m:r>
                                <m:d>
                                  <m:dPr>
                                    <m:ctrlPr>
                                      <a:rPr lang="en-US" sz="18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𝐭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:</m:t>
                                    </m:r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𝐱</m:t>
                                    </m:r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800" b="1">
                                    <a:latin typeface="Cambria Math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1800" b="1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b="1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800" b="1">
                                    <a:latin typeface="Cambria Math"/>
                                  </a:rPr>
                                  <m:t>+ </m:t>
                                </m:r>
                                <m:sSubSup>
                                  <m:sSubSupPr>
                                    <m:ctrlPr>
                                      <a:rPr lang="en-US" sz="1800" b="1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b="1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8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𝐱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1800" b="1" i="1">
                                            <a:latin typeface="Cambria Math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1800" b="1" i="1">
                                            <a:latin typeface="Cambria Math"/>
                                          </a:rPr>
                                          <m:t>𝐱</m:t>
                                        </m:r>
                                        <m:r>
                                          <a:rPr lang="en-US" sz="1800" b="1"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</m:bar>
                                  </m:e>
                                </m:d>
                                <m:r>
                                  <a:rPr lang="en-US" sz="1800" b="1"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800" b="1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b="1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1" i="1">
                                            <a:latin typeface="Cambria Math"/>
                                          </a:rPr>
                                          <m:t>𝟑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8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800" b="1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1" i="1">
                                                <a:latin typeface="Cambria Math"/>
                                              </a:rPr>
                                              <m:t>𝐱</m:t>
                                            </m:r>
                                            <m:r>
                                              <a:rPr lang="en-US" sz="1800" b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sz="1800" b="1" i="1">
                                                    <a:latin typeface="Cambria Math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1800" b="1" i="1">
                                                    <a:latin typeface="Cambria Math"/>
                                                  </a:rPr>
                                                  <m:t>𝐱</m:t>
                                                </m:r>
                                                <m:r>
                                                  <a:rPr lang="en-US" sz="1800" b="1">
                                                    <a:latin typeface="Cambria Math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ba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800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1800" b="1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1" i="1">
                                            <a:latin typeface="Cambria Math"/>
                                          </a:rPr>
                                          <m:t>𝝈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sub>
                                      <m:sup>
                                        <m:r>
                                          <a:rPr lang="en-US" sz="1800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800" b="1"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800" b="1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𝐭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𝒙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b="1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1" i="1">
                                            <a:latin typeface="Cambria Math"/>
                                          </a:rPr>
                                          <m:t>𝟒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800" b="1" smtClean="0">
                                    <a:latin typeface="Cambria Math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  <a:p>
                          <a:endParaRPr lang="en-US" b="1" dirty="0"/>
                        </a:p>
                      </a:txBody>
                      <a:tcPr/>
                    </a:tc>
                  </a:tr>
                  <a:tr h="808476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CBD M8 (2009)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𝐥𝐨𝐠𝐢𝐭</m:t>
                                </m:r>
                                <m:r>
                                  <a:rPr lang="en-US" sz="1800" b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𝐪</m:t>
                                </m:r>
                                <m:d>
                                  <m:dPr>
                                    <m:ctrlPr>
                                      <a:rPr lang="en-US" sz="18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𝐭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:</m:t>
                                    </m:r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𝐱</m:t>
                                    </m:r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800" b="1">
                                    <a:latin typeface="Cambria Math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1800" b="1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b="1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800" b="1">
                                    <a:latin typeface="Cambria Math"/>
                                  </a:rPr>
                                  <m:t>+ </m:t>
                                </m:r>
                                <m:sSubSup>
                                  <m:sSubSupPr>
                                    <m:ctrlPr>
                                      <a:rPr lang="en-US" sz="1800" b="1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b="1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8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𝐱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1800" b="1" i="1">
                                            <a:latin typeface="Cambria Math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1800" b="1" i="1">
                                            <a:latin typeface="Cambria Math"/>
                                          </a:rPr>
                                          <m:t>𝐱</m:t>
                                        </m:r>
                                        <m:r>
                                          <a:rPr lang="en-US" sz="1800" b="1"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</m:bar>
                                  </m:e>
                                </m:d>
                                <m:r>
                                  <a:rPr lang="en-US" sz="1800" b="1"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0" smtClean="0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  <m:r>
                                      <a:rPr lang="en-US" sz="1800" b="1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1" i="0">
                                        <a:latin typeface="Cambria Math"/>
                                      </a:rPr>
                                      <m:t>𝐱</m:t>
                                    </m:r>
                                    <m:r>
                                      <a:rPr lang="en-US" sz="1800" b="1" i="0">
                                        <a:latin typeface="Cambria Math"/>
                                      </a:rPr>
                                      <m:t> )</m:t>
                                    </m:r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𝐭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𝒙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b="1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1" i="0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1800" b="1" dirty="0"/>
                        </a:p>
                        <a:p>
                          <a:endParaRPr lang="en-US" b="1" dirty="0"/>
                        </a:p>
                      </a:txBody>
                      <a:tcPr/>
                    </a:tc>
                  </a:tr>
                  <a:tr h="67617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Plat (2009)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𝐥𝐨𝐠𝐢𝐭</m:t>
                                </m:r>
                                <m:r>
                                  <a:rPr lang="en-US" sz="1800" b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𝐪</m:t>
                                </m:r>
                                <m:d>
                                  <m:dPr>
                                    <m:ctrlPr>
                                      <a:rPr lang="en-US" sz="18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𝐭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:</m:t>
                                    </m:r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𝐱</m:t>
                                    </m:r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800" b="1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800" b="1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b="1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800" b="1">
                                    <a:latin typeface="Cambria Math"/>
                                  </a:rPr>
                                  <m:t>+ </m:t>
                                </m:r>
                                <m:sSubSup>
                                  <m:sSubSupPr>
                                    <m:ctrlPr>
                                      <a:rPr lang="en-US" sz="1800" b="1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b="1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8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𝐱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1800" b="1" i="1">
                                            <a:latin typeface="Cambria Math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1800" b="1" i="1">
                                            <a:latin typeface="Cambria Math"/>
                                          </a:rPr>
                                          <m:t>𝐱</m:t>
                                        </m:r>
                                        <m:r>
                                          <a:rPr lang="en-US" sz="1800" b="1"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</m:bar>
                                  </m:e>
                                </m:d>
                                <m:r>
                                  <a:rPr lang="en-US" sz="1800" b="1"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800" b="1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b="1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1" i="1">
                                            <a:latin typeface="Cambria Math"/>
                                          </a:rPr>
                                          <m:t>𝟑</m:t>
                                        </m:r>
                                      </m:e>
                                    </m:d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1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1" i="1">
                                            <a:latin typeface="Cambria Math"/>
                                          </a:rPr>
                                          <m:t>𝐱</m:t>
                                        </m:r>
                                        <m:r>
                                          <a:rPr lang="en-US" sz="1800" b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sz="1800" b="1" i="1">
                                                <a:latin typeface="Cambria Math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sz="1800" b="1" i="1">
                                                <a:latin typeface="Cambria Math"/>
                                              </a:rPr>
                                              <m:t>𝐱</m:t>
                                            </m:r>
                                            <m:r>
                                              <a:rPr lang="en-US" sz="1800" b="1">
                                                <a:latin typeface="Cambria Math"/>
                                              </a:rPr>
                                              <m:t> </m:t>
                                            </m:r>
                                          </m:e>
                                        </m:ba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1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sz="1800" b="1"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800" b="1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𝐭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𝒙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b="1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1" i="1">
                                            <a:latin typeface="Cambria Math"/>
                                          </a:rPr>
                                          <m:t>𝟒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3402212"/>
                  </p:ext>
                </p:extLst>
              </p:nvPr>
            </p:nvGraphicFramePr>
            <p:xfrm>
              <a:off x="152400" y="1177635"/>
              <a:ext cx="12039600" cy="5223165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4128655"/>
                    <a:gridCol w="7910945"/>
                  </a:tblGrid>
                  <a:tr h="67617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Author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Link</a:t>
                          </a:r>
                          <a:r>
                            <a:rPr lang="en-US" sz="1800" baseline="0" dirty="0" smtClean="0"/>
                            <a:t> Function </a:t>
                          </a:r>
                          <a:endParaRPr lang="en-US" sz="1800" dirty="0" smtClean="0"/>
                        </a:p>
                      </a:txBody>
                      <a:tcPr/>
                    </a:tc>
                  </a:tr>
                  <a:tr h="67617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u="none" strike="noStrike" kern="1200" baseline="0" dirty="0" err="1" smtClean="0"/>
                            <a:t>Renshaw</a:t>
                          </a:r>
                          <a:r>
                            <a:rPr lang="en-US" sz="1800" b="1" u="none" strike="noStrike" kern="1200" baseline="0" dirty="0" smtClean="0"/>
                            <a:t> and </a:t>
                          </a:r>
                          <a:r>
                            <a:rPr lang="en-US" sz="1800" b="1" u="none" strike="noStrike" kern="1200" baseline="0" dirty="0" err="1" smtClean="0"/>
                            <a:t>Haberman</a:t>
                          </a:r>
                          <a:r>
                            <a:rPr lang="en-US" sz="1800" b="1" u="none" strike="noStrike" kern="1200" baseline="0" dirty="0" smtClean="0"/>
                            <a:t> (2006)</a:t>
                          </a:r>
                          <a:endParaRPr lang="en-US" sz="18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57" t="-104505" b="-572072"/>
                          </a:stretch>
                        </a:blipFill>
                      </a:tcPr>
                    </a:tc>
                  </a:tr>
                  <a:tr h="734185">
                    <a:tc>
                      <a:txBody>
                        <a:bodyPr/>
                        <a:lstStyle/>
                        <a:p>
                          <a:r>
                            <a:rPr lang="en-US" sz="1800" b="1" u="none" strike="noStrike" kern="1200" baseline="0" dirty="0" smtClean="0"/>
                            <a:t>Currie (2006)                                </a:t>
                          </a:r>
                        </a:p>
                        <a:p>
                          <a:r>
                            <a:rPr lang="en-US" sz="1800" b="1" u="none" strike="noStrike" kern="1200" baseline="0" dirty="0" smtClean="0"/>
                            <a:t>Age-Period-Cohort (APC)</a:t>
                          </a:r>
                          <a:endParaRPr lang="en-US" sz="18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57" t="-189167" b="-429167"/>
                          </a:stretch>
                        </a:blipFill>
                      </a:tcPr>
                    </a:tc>
                  </a:tr>
                  <a:tr h="81255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u="none" strike="noStrike" kern="1200" baseline="0" dirty="0" smtClean="0"/>
                            <a:t>Cairns, Blake and Dowd (2006b)(CBD)   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u="none" strike="noStrike" kern="1200" baseline="0" dirty="0" smtClean="0"/>
                            <a:t> M6</a:t>
                          </a:r>
                          <a:endParaRPr lang="en-US" sz="18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57" t="-258955" b="-284328"/>
                          </a:stretch>
                        </a:blipFill>
                      </a:tcPr>
                    </a:tc>
                  </a:tr>
                  <a:tr h="83943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CBD M7 (2009)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57" t="-351095" b="-178102"/>
                          </a:stretch>
                        </a:blipFill>
                      </a:tcPr>
                    </a:tc>
                  </a:tr>
                  <a:tr h="808476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CBD M8 (2009)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57" t="-464662" b="-83459"/>
                          </a:stretch>
                        </a:blipFill>
                      </a:tcPr>
                    </a:tc>
                  </a:tr>
                  <a:tr h="67617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Plat (2009)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57" t="-67657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4" name="Picture 2" descr="Image result for miami universi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36" y="286604"/>
            <a:ext cx="10737273" cy="9048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Statistical  methods for obesity prevalence 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12604978"/>
                  </p:ext>
                </p:extLst>
              </p:nvPr>
            </p:nvGraphicFramePr>
            <p:xfrm>
              <a:off x="134899" y="1193379"/>
              <a:ext cx="12057101" cy="5174735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3534790"/>
                    <a:gridCol w="8522311"/>
                  </a:tblGrid>
                  <a:tr h="5496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26292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Constraint Based ANOVA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(Keyes et al.,2010)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𝐼𝑛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𝑖𝑗𝑘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 smtClean="0"/>
                            <a:t> is m-1</a:t>
                          </a:r>
                          <a:r>
                            <a:rPr lang="en-US" sz="2400" baseline="0" dirty="0" smtClean="0"/>
                            <a:t> age effects,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 smtClean="0"/>
                            <a:t>  is the n-1 period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dirty="0" smtClean="0"/>
                            <a:t> effects 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 smtClean="0"/>
                            <a:t> is the m+n-1</a:t>
                          </a:r>
                          <a:r>
                            <a:rPr lang="en-US" sz="2400" baseline="0" dirty="0" smtClean="0"/>
                            <a:t> cohort effects 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1574165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Median Polish </a:t>
                          </a:r>
                        </a:p>
                        <a:p>
                          <a:r>
                            <a:rPr lang="en-US" sz="24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Tukey (1977)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𝐼𝑛</m:t>
                                    </m:r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𝑖𝑗𝑘</m:t>
                                    </m:r>
                                  </m:sub>
                                </m:sSub>
                                <m:r>
                                  <a:rPr lang="en-US" sz="2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)=</m:t>
                                </m:r>
                                <m:r>
                                  <a:rPr lang="en-US" sz="2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r>
                                  <a:rPr lang="en-US" sz="2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algn="l"/>
                          <a:r>
                            <a:rPr lang="en-US" sz="2400" dirty="0" smtClean="0"/>
                            <a:t>No cohort term. </a:t>
                          </a:r>
                          <a:r>
                            <a:rPr lang="en-US" sz="2400" baseline="0" dirty="0" smtClean="0"/>
                            <a:t>Subtract row and column medians iteratively until residual are near 0 .Regress residuals on cohort indicator variables . Cohort  effect is  degree to which cohort variable predicts residual.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1778264">
                    <a:tc>
                      <a:txBody>
                        <a:bodyPr/>
                        <a:lstStyle/>
                        <a:p>
                          <a:r>
                            <a:rPr lang="en-US" sz="2400" b="1" dirty="0" err="1" smtClean="0"/>
                            <a:t>Holford</a:t>
                          </a:r>
                          <a:r>
                            <a:rPr lang="en-US" sz="2400" b="1" dirty="0" smtClean="0"/>
                            <a:t> (1991) 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="0" dirty="0" smtClean="0"/>
                            <a:t>Curvatures (Non-Linear/Second Order Model) </a:t>
                          </a:r>
                        </a:p>
                        <a:p>
                          <a:pPr algn="l"/>
                          <a:r>
                            <a:rPr lang="en-US" sz="2400" b="0" dirty="0" smtClean="0"/>
                            <a:t> :</a:t>
                          </a:r>
                          <a:r>
                            <a:rPr lang="en-US" sz="2400" b="0" baseline="0" dirty="0" smtClean="0"/>
                            <a:t> Uses Linear contrasts from parameters of a 3 factor APC</a:t>
                          </a:r>
                          <a:endParaRPr lang="en-US" sz="2400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z-Cyrl-AZ" sz="2400" b="0" i="1" smtClean="0">
                                          <a:latin typeface="Cambria Math" panose="02040503050406030204" pitchFamily="18" charset="0"/>
                                        </a:rPr>
                                        <m:t>П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z-Cyrl-AZ" sz="2400" b="0" i="1" smtClean="0">
                                          <a:latin typeface="Cambria Math" panose="02040503050406030204" pitchFamily="18" charset="0"/>
                                        </a:rPr>
                                        <m:t>П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az-Cyrl-AZ" sz="2400" b="0" i="1" smtClean="0">
                                      <a:latin typeface="Cambria Math" panose="02040503050406030204" pitchFamily="18" charset="0"/>
                                    </a:rPr>
                                    <m:t>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az-Cyrl-AZ" sz="2400" b="0" i="1" smtClean="0">
                                      <a:latin typeface="Cambria Math" panose="02040503050406030204" pitchFamily="18" charset="0"/>
                                    </a:rPr>
                                    <m:t>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 smtClean="0"/>
                            <a:t>)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az-Cyrl-AZ" sz="2400" b="0" i="1" smtClean="0">
                                      <a:latin typeface="Cambria Math" panose="02040503050406030204" pitchFamily="18" charset="0"/>
                                    </a:rPr>
                                    <m:t>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 smtClean="0"/>
                            <a:t> age ,period or cohort parameter estimate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12604978"/>
                  </p:ext>
                </p:extLst>
              </p:nvPr>
            </p:nvGraphicFramePr>
            <p:xfrm>
              <a:off x="134899" y="1193379"/>
              <a:ext cx="12057101" cy="5174735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3534790"/>
                    <a:gridCol w="8522311"/>
                  </a:tblGrid>
                  <a:tr h="5496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26292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Constraint Based ANOVA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(Keyes et al.,2010)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1488" t="-45894" b="-266667"/>
                          </a:stretch>
                        </a:blipFill>
                      </a:tcPr>
                    </a:tc>
                  </a:tr>
                  <a:tr h="1583944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Median Polish </a:t>
                          </a:r>
                        </a:p>
                        <a:p>
                          <a:r>
                            <a:rPr lang="en-US" sz="24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Tukey (1977)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1488" t="-116154" b="-112308"/>
                          </a:stretch>
                        </a:blipFill>
                      </a:tcPr>
                    </a:tc>
                  </a:tr>
                  <a:tr h="1778264">
                    <a:tc>
                      <a:txBody>
                        <a:bodyPr/>
                        <a:lstStyle/>
                        <a:p>
                          <a:r>
                            <a:rPr lang="en-US" sz="2400" b="1" dirty="0" err="1" smtClean="0"/>
                            <a:t>Holford</a:t>
                          </a:r>
                          <a:r>
                            <a:rPr lang="en-US" sz="2400" b="1" dirty="0" smtClean="0"/>
                            <a:t> (1991) 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1488" t="-19246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2" descr="Image result for miami university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67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108461"/>
              </p:ext>
            </p:extLst>
          </p:nvPr>
        </p:nvGraphicFramePr>
        <p:xfrm>
          <a:off x="1096963" y="1736721"/>
          <a:ext cx="10058400" cy="45069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58400"/>
              </a:tblGrid>
              <a:tr h="5536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369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800" dirty="0" smtClean="0"/>
                        <a:t>Introduction</a:t>
                      </a:r>
                    </a:p>
                  </a:txBody>
                  <a:tcPr/>
                </a:tc>
              </a:tr>
              <a:tr h="55369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800" dirty="0" smtClean="0"/>
                        <a:t>Objectives</a:t>
                      </a:r>
                    </a:p>
                  </a:txBody>
                  <a:tcPr/>
                </a:tc>
              </a:tr>
              <a:tr h="55369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800" dirty="0" smtClean="0"/>
                        <a:t>Data </a:t>
                      </a:r>
                    </a:p>
                  </a:txBody>
                  <a:tcPr/>
                </a:tc>
              </a:tr>
              <a:tr h="55369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800" dirty="0" smtClean="0"/>
                        <a:t>Obesity ,Stochastic Mortality ,Cohort Effect  Literature </a:t>
                      </a:r>
                    </a:p>
                  </a:txBody>
                  <a:tcPr/>
                </a:tc>
              </a:tr>
              <a:tr h="55369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800" dirty="0" smtClean="0"/>
                        <a:t>Methods</a:t>
                      </a:r>
                      <a:r>
                        <a:rPr lang="en-US" sz="2800" baseline="0" dirty="0" smtClean="0"/>
                        <a:t> </a:t>
                      </a:r>
                      <a:endParaRPr lang="en-US" sz="2800" dirty="0" smtClean="0"/>
                    </a:p>
                  </a:txBody>
                  <a:tcPr/>
                </a:tc>
              </a:tr>
              <a:tr h="631088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800" dirty="0" smtClean="0"/>
                        <a:t>Results &amp; Analysis </a:t>
                      </a:r>
                    </a:p>
                  </a:txBody>
                  <a:tcPr/>
                </a:tc>
              </a:tr>
              <a:tr h="553690"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Ø"/>
                      </a:pPr>
                      <a:r>
                        <a:rPr lang="en-US" sz="2800" dirty="0" smtClean="0"/>
                        <a:t>Conclusion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 descr="Image result for miami universit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46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04" y="241308"/>
            <a:ext cx="10058400" cy="77067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Proposed</a:t>
            </a:r>
            <a:r>
              <a:rPr lang="en-US" sz="3600" b="1" dirty="0" smtClean="0"/>
              <a:t> Model Statement </a:t>
            </a:r>
            <a:endParaRPr lang="en-US" sz="3600" b="1" dirty="0"/>
          </a:p>
        </p:txBody>
      </p:sp>
      <p:pic>
        <p:nvPicPr>
          <p:cNvPr id="4" name="Picture 2" descr="Image result for miami universit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315" y="1696403"/>
                <a:ext cx="11590022" cy="4500564"/>
              </a:xfrm>
            </p:spPr>
            <p:txBody>
              <a:bodyPr>
                <a:normAutofit/>
              </a:bodyPr>
              <a:lstStyle/>
              <a:p>
                <a:endParaRPr lang="en-US" sz="2400" b="1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 :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Probability of a person aged x being obese in year t.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BMI&gt;30, Obese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b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b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400">
                        <a:solidFill>
                          <a:schemeClr val="tx1"/>
                        </a:solidFill>
                        <a:latin typeface="Cambria Math"/>
                      </a:rPr>
                      <m:t> , 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b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 are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the age  effect coefficients associated with various time  periods 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b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intercept as usual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b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40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is the coefficient associated with the age variable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b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sz="240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is the coefficient associated with the quadratic effect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x</m:t>
                        </m:r>
                      </m:sub>
                      <m:sup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(4)</m:t>
                        </m:r>
                      </m:sup>
                    </m:sSubSup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is the random cohort effect obtained by regressing and applying the constraints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b>
                    </m:sSub>
                    <m:r>
                      <a:rPr lang="en-US" sz="240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random error term </a:t>
                </a:r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315" y="1696403"/>
                <a:ext cx="11590022" cy="4500564"/>
              </a:xfrm>
              <a:blipFill rotWithShape="1">
                <a:blip r:embed="rId3"/>
                <a:stretch>
                  <a:fillRect l="-1631" t="-1894" b="-1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6720" y="1264920"/>
                <a:ext cx="11006279" cy="8839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: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/>
                        </a:rPr>
                        <m:t>+ </m:t>
                      </m:r>
                      <m:sSubSup>
                        <m:sSubSupPr>
                          <m:ctrlP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bar>
                        </m:e>
                      </m:d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𝜺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1264920"/>
                <a:ext cx="11006279" cy="883920"/>
              </a:xfrm>
              <a:prstGeom prst="rect">
                <a:avLst/>
              </a:prstGeom>
              <a:blipFill rotWithShape="1"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88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286604"/>
            <a:ext cx="9116291" cy="72537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Proposed Stochastic Model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5016025"/>
                  </p:ext>
                </p:extLst>
              </p:nvPr>
            </p:nvGraphicFramePr>
            <p:xfrm>
              <a:off x="332509" y="1178237"/>
              <a:ext cx="11344102" cy="5153291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2798618"/>
                    <a:gridCol w="8545484"/>
                  </a:tblGrid>
                  <a:tr h="69232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Component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Definition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0563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/>
                            <a:t>Random component </a:t>
                          </a:r>
                          <a:endParaRPr lang="en-US" sz="2000" dirty="0" smtClean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: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𝑁𝑜𝑟𝑚𝑎𝑙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d>
                                  <m:d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;</m:t>
                                    </m:r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</a:tr>
                  <a:tr h="108637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/>
                            <a:t>Systematic Component </a:t>
                          </a:r>
                          <a:endParaRPr lang="en-US" sz="2000" dirty="0" smtClean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ƞ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 </m:t>
                                </m:r>
                                <m:sSubSup>
                                  <m:sSubSup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𝒙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</m:bar>
                                  </m:e>
                                </m:d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𝟑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sz="20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sz="2000" b="1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2000" b="1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𝒙</m:t>
                                                </m:r>
                                                <m:r>
                                                  <a:rPr lang="en-US" sz="2000" b="1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ba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𝝈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𝒙</m:t>
                                        </m:r>
                                      </m:sub>
                                      <m:sup>
                                        <m:r>
                                          <a:rPr lang="en-US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sub>
                                  <m:sup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 smtClean="0"/>
                        </a:p>
                      </a:txBody>
                      <a:tcPr/>
                    </a:tc>
                  </a:tr>
                  <a:tr h="9946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/>
                            <a:t>Link function</a:t>
                          </a:r>
                          <a:endParaRPr lang="en-US" sz="2000" dirty="0" smtClean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ƞ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𝒙𝒕</m:t>
                                    </m:r>
                                  </m:sub>
                                </m:sSub>
                                <m: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: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132355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/>
                            <a:t>Parameter constraints</a:t>
                          </a:r>
                          <a:endParaRPr lang="en-US" sz="2000" dirty="0" smtClean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  <m:r>
                                    <a:rPr lang="en-US" sz="2000" b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𝟎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𝜸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𝒄</m:t>
                                      </m:r>
                                    </m:sub>
                                    <m:sup>
                                      <m:r>
                                        <a:rPr lang="en-US" sz="2000" b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𝟒</m:t>
                                      </m:r>
                                      <m:r>
                                        <a:rPr lang="en-US" sz="2000" b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0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          </a:t>
                          </a: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</a:rPr>
                            <a:t>             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  <m:r>
                                    <a:rPr lang="en-US" sz="2000" b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𝟎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𝒄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𝜸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𝒄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𝟒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nary>
                              <m:r>
                                <a:rPr lang="en-US" sz="20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	</a:t>
                          </a: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</a:rPr>
                            <a:t>        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  <m:r>
                                    <a:rPr lang="en-US" sz="2000" b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𝟎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p>
                                        <m:sSupPr>
                                          <m:ctrlPr>
                                            <a:rPr lang="en-US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𝒄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𝜸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𝒄</m:t>
                                      </m:r>
                                    </m:sub>
                                    <m:sup>
                                      <m:r>
                                        <a:rPr lang="en-US" sz="2000" b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𝟒</m:t>
                                      </m:r>
                                      <m:r>
                                        <a:rPr lang="en-US" sz="2000" b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0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oMath>
                          </a14:m>
                          <a:endParaRPr lang="en-US" sz="2000" b="1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5016025"/>
                  </p:ext>
                </p:extLst>
              </p:nvPr>
            </p:nvGraphicFramePr>
            <p:xfrm>
              <a:off x="332509" y="1178237"/>
              <a:ext cx="11344102" cy="5153291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2798618"/>
                    <a:gridCol w="8545484"/>
                  </a:tblGrid>
                  <a:tr h="69232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Component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Definition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0563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/>
                            <a:t>Random component </a:t>
                          </a:r>
                          <a:endParaRPr lang="en-US" sz="2000" dirty="0" smtClean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834" t="-68786" r="-71" b="-323121"/>
                          </a:stretch>
                        </a:blipFill>
                      </a:tcPr>
                    </a:tc>
                  </a:tr>
                  <a:tr h="108637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/>
                            <a:t>Systematic Component </a:t>
                          </a:r>
                          <a:endParaRPr lang="en-US" sz="2000" dirty="0" smtClean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834" t="-164045" r="-71" b="-214045"/>
                          </a:stretch>
                        </a:blipFill>
                      </a:tcPr>
                    </a:tc>
                  </a:tr>
                  <a:tr h="9946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/>
                            <a:t>Link function</a:t>
                          </a:r>
                          <a:endParaRPr lang="en-US" sz="2000" dirty="0" smtClean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834" t="-286585" r="-71" b="-132317"/>
                          </a:stretch>
                        </a:blipFill>
                      </a:tcPr>
                    </a:tc>
                  </a:tr>
                  <a:tr h="132355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/>
                            <a:t>Parameter constraints</a:t>
                          </a:r>
                          <a:endParaRPr lang="en-US" sz="2000" dirty="0" smtClean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834" t="-292166" r="-7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2" descr="Image result for miami university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25" y="241308"/>
            <a:ext cx="10058400" cy="770673"/>
          </a:xfrm>
        </p:spPr>
        <p:txBody>
          <a:bodyPr/>
          <a:lstStyle/>
          <a:p>
            <a:r>
              <a:rPr lang="en-US" dirty="0" smtClean="0"/>
              <a:t>Parameter Estimation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87224"/>
                  </p:ext>
                </p:extLst>
              </p:nvPr>
            </p:nvGraphicFramePr>
            <p:xfrm>
              <a:off x="193964" y="1136073"/>
              <a:ext cx="11901054" cy="5415307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587728"/>
                    <a:gridCol w="10313326"/>
                  </a:tblGrid>
                  <a:tr h="63212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2797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/>
                                      </a:rPr>
                                      <m:t>t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800" smtClean="0">
                                    <a:latin typeface="Cambria Math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/>
                                      </a:rPr>
                                      <m:t>t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800" smtClean="0">
                                    <a:latin typeface="Cambria Math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/>
                                      </a:rPr>
                                      <m:t>t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400" dirty="0" smtClean="0"/>
                            <a:t>Least</a:t>
                          </a:r>
                          <a:r>
                            <a:rPr lang="en-US" sz="2400" baseline="0" dirty="0" smtClean="0"/>
                            <a:t> Squares Estimation (LSE)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400" dirty="0" smtClean="0"/>
                            <a:t>LSE  </a:t>
                          </a:r>
                          <a:r>
                            <a:rPr lang="en-US" sz="2400" baseline="0" dirty="0" smtClean="0"/>
                            <a:t>does not need a distributional assumption 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400" baseline="0" dirty="0" smtClean="0"/>
                            <a:t>MLE by Newton Raphson’s could also be used 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5033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i="1" kern="120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>
                                        <a:effectLst/>
                                        <a:latin typeface="Cambria Math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1200">
                                        <a:effectLst/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sz="1800" kern="12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kern="1200">
                                        <a:effectLst/>
                                        <a:latin typeface="Cambria Math"/>
                                      </a:rPr>
                                      <m:t>x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i="1" kern="120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kern="1200">
                                            <a:effectLst/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400" dirty="0" smtClean="0"/>
                            <a:t>Obtain a unit  weight matrix of cohorts</a:t>
                          </a:r>
                          <a:r>
                            <a:rPr lang="en-US" sz="2400" baseline="0" dirty="0" smtClean="0"/>
                            <a:t> to be included 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400" baseline="0" dirty="0" smtClean="0"/>
                            <a:t>Set  weights for </a:t>
                          </a:r>
                          <a:r>
                            <a:rPr lang="en-US" sz="2400" kern="1200" dirty="0" smtClean="0">
                              <a:effectLst/>
                            </a:rPr>
                            <a:t>cohorts with fewer than 5 observations to 0.</a:t>
                          </a:r>
                        </a:p>
                        <a:p>
                          <a:pPr marL="342900" indent="-342900">
                            <a:buFont typeface="Arial" pitchFamily="34" charset="0"/>
                            <a:buChar char="•"/>
                          </a:pPr>
                          <a:r>
                            <a:rPr lang="en-US" sz="2400" kern="1200" dirty="0" smtClean="0">
                              <a:effectLst/>
                            </a:rPr>
                            <a:t>Impose the  3</a:t>
                          </a:r>
                          <a:r>
                            <a:rPr lang="en-US" sz="2400" kern="1200" baseline="0" dirty="0" smtClean="0">
                              <a:effectLst/>
                            </a:rPr>
                            <a:t> </a:t>
                          </a:r>
                          <a:r>
                            <a:rPr lang="en-US" sz="2400" kern="1200" dirty="0" smtClean="0">
                              <a:effectLst/>
                            </a:rPr>
                            <a:t>constraint </a:t>
                          </a:r>
                          <a:r>
                            <a:rPr lang="en-US" sz="2400" kern="1200" baseline="0" dirty="0" smtClean="0">
                              <a:effectLst/>
                            </a:rPr>
                            <a:t> such that </a:t>
                          </a:r>
                          <a:r>
                            <a:rPr lang="en-US" sz="2400" kern="1200" dirty="0" smtClean="0">
                              <a:effectLst/>
                            </a:rPr>
                            <a:t>fitted least squares fit of a quadratic function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Ῡ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t</m:t>
                                  </m:r>
                                  <m:r>
                                    <a:rPr lang="en-US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x</m:t>
                                  </m:r>
                                </m:sub>
                                <m:sup>
                                  <m:r>
                                    <a:rPr lang="en-US" sz="24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(4)</m:t>
                                  </m:r>
                                </m:sup>
                              </m:sSubSup>
                              <m:r>
                                <a:rPr lang="en-US" sz="24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t</m:t>
                              </m:r>
                              <m:r>
                                <a:rPr lang="en-US" sz="2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a:rPr lang="en-US" sz="2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x</m:t>
                                  </m:r>
                                </m:e>
                              </m:bar>
                              <m:r>
                                <a:rPr lang="en-US" sz="24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en-US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t</m:t>
                                  </m:r>
                                  <m:r>
                                    <a:rPr lang="en-US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x</m:t>
                                  </m:r>
                                  <m:r>
                                    <a:rPr lang="en-US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4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</m:ctrlPr>
                                    </m:ba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x</m:t>
                                      </m:r>
                                    </m:e>
                                  </m:bar>
                                  <m:r>
                                    <a:rPr lang="en-US" sz="24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kern="1200" dirty="0" smtClean="0">
                              <a:effectLst/>
                            </a:rPr>
                            <a:t> of  (t-x) to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400" i="1" kern="1200"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kern="1200">
                                      <a:effectLst/>
                                      <a:latin typeface="Cambria Math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kern="1200">
                                      <a:effectLst/>
                                      <a:latin typeface="Cambria Math"/>
                                    </a:rPr>
                                    <m:t>t</m:t>
                                  </m:r>
                                  <m:r>
                                    <a:rPr lang="en-US" sz="2400" kern="1200">
                                      <a:effectLst/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kern="1200">
                                      <a:effectLst/>
                                      <a:latin typeface="Cambria Math"/>
                                    </a:rPr>
                                    <m:t>x</m:t>
                                  </m:r>
                                </m:sub>
                                <m:sup>
                                  <m:r>
                                    <a:rPr lang="en-US" sz="2400" kern="1200">
                                      <a:effectLst/>
                                      <a:latin typeface="Cambria Math"/>
                                    </a:rPr>
                                    <m:t>(4)</m:t>
                                  </m:r>
                                </m:sup>
                              </m:sSubSup>
                              <m:r>
                                <a:rPr lang="en-US" sz="2400" kern="1200"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kern="1200" dirty="0" smtClean="0">
                              <a:effectLst/>
                            </a:rPr>
                            <a:t> be </a:t>
                          </a:r>
                          <a:r>
                            <a:rPr lang="en-US" sz="2400" kern="1200" dirty="0">
                              <a:effectLst/>
                            </a:rPr>
                            <a:t>identically </a:t>
                          </a:r>
                          <a:r>
                            <a:rPr lang="en-US" sz="2400" kern="1200" dirty="0" smtClean="0">
                              <a:effectLst/>
                            </a:rPr>
                            <a:t>0.</a:t>
                          </a:r>
                          <a:endParaRPr lang="en-US" sz="2400" dirty="0" smtClean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400" dirty="0" smtClean="0"/>
                            <a:t>Estimate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400" i="1" kern="1200" smtClean="0"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kern="1200">
                                      <a:effectLst/>
                                      <a:latin typeface="Cambria Math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kern="1200">
                                      <a:effectLst/>
                                      <a:latin typeface="Cambria Math"/>
                                    </a:rPr>
                                    <m:t>t</m:t>
                                  </m:r>
                                  <m:r>
                                    <a:rPr lang="en-US" sz="2400" kern="1200">
                                      <a:effectLst/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kern="1200">
                                      <a:effectLst/>
                                      <a:latin typeface="Cambria Math"/>
                                    </a:rPr>
                                    <m:t>x</m:t>
                                  </m:r>
                                </m:sub>
                                <m:sup>
                                  <m:r>
                                    <a:rPr lang="en-US" sz="2400" kern="1200">
                                      <a:effectLst/>
                                      <a:latin typeface="Cambria Math"/>
                                    </a:rPr>
                                    <m:t>(4)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2400" baseline="0" dirty="0" smtClean="0"/>
                            <a:t> as  </a:t>
                          </a:r>
                          <a:r>
                            <a:rPr lang="en-US" sz="2400" dirty="0" smtClean="0"/>
                            <a:t>mean of residuals of included</a:t>
                          </a:r>
                          <a:r>
                            <a:rPr lang="en-US" sz="2400" baseline="0" dirty="0" smtClean="0"/>
                            <a:t> cohorts</a:t>
                          </a:r>
                          <a:r>
                            <a:rPr lang="en-US" sz="2400" dirty="0" smtClean="0"/>
                            <a:t> of  the model below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1200" smtClean="0">
                                    <a:effectLst/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400" i="1" kern="120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kern="1200">
                                        <a:effectLst/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2400" kern="1200">
                                        <a:effectLst/>
                                        <a:latin typeface="Cambria Math"/>
                                      </a:rPr>
                                      <m:t>:</m:t>
                                    </m:r>
                                    <m:r>
                                      <a:rPr lang="en-US" sz="2400" kern="12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400" kern="12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400" i="1" kern="1200"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kern="1200">
                                        <a:effectLst/>
                                        <a:latin typeface="Cambria Math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kern="1200">
                                        <a:effectLst/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sz="2400" kern="12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kern="1200">
                                        <a:effectLst/>
                                        <a:latin typeface="Cambria Math"/>
                                      </a:rPr>
                                      <m:t>x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400" i="1" kern="120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kern="1200">
                                            <a:effectLst/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2400" kern="12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2400" i="1" kern="1200"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kern="12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kern="1200">
                                        <a:effectLst/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400" i="1" kern="120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kern="1200">
                                            <a:effectLst/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2400" kern="1200">
                                    <a:effectLst/>
                                    <a:latin typeface="Cambria Math"/>
                                  </a:rPr>
                                  <m:t>+ </m:t>
                                </m:r>
                                <m:sSubSup>
                                  <m:sSubSupPr>
                                    <m:ctrlPr>
                                      <a:rPr lang="en-US" sz="2400" i="1" kern="1200"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kern="12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kern="1200">
                                        <a:effectLst/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400" i="1" kern="120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kern="1200"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 kern="120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kern="12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400" kern="12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400" i="1" kern="120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400" kern="1200">
                                            <a:effectLst/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2400" kern="1200">
                                            <a:effectLst/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</m:bar>
                                  </m:e>
                                </m:d>
                                <m:r>
                                  <a:rPr lang="en-US" sz="2400" kern="1200"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400" i="1" kern="1200"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kern="12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kern="1200">
                                        <a:effectLst/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400" i="1" kern="120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kern="1200">
                                            <a:effectLst/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 kern="120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 kern="120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400" i="1" kern="1200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kern="1200">
                                                <a:effectLst/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400" kern="1200">
                                                <a:effectLst/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sz="2400" i="1" kern="1200"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2400" kern="1200">
                                                    <a:effectLst/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2400" kern="1200">
                                                    <a:effectLst/>
                                                    <a:latin typeface="Cambria Math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ba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400" kern="1200"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kern="12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400" i="1" kern="1200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kern="1200">
                                            <a:effectLst/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400" kern="1200">
                                            <a:effectLst/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2400" kern="1200"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400" dirty="0" smtClean="0"/>
                            <a:t>Repeat</a:t>
                          </a:r>
                          <a:r>
                            <a:rPr lang="en-US" sz="2400" baseline="0" dirty="0" smtClean="0"/>
                            <a:t> these steps until no further improvements( convergence)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87224"/>
                  </p:ext>
                </p:extLst>
              </p:nvPr>
            </p:nvGraphicFramePr>
            <p:xfrm>
              <a:off x="193964" y="1136073"/>
              <a:ext cx="11901054" cy="5415307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587728"/>
                    <a:gridCol w="10313326"/>
                  </a:tblGrid>
                  <a:tr h="63212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2797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85" t="-51905" r="-651154" b="-27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400" dirty="0" smtClean="0"/>
                            <a:t>Least</a:t>
                          </a:r>
                          <a:r>
                            <a:rPr lang="en-US" sz="2400" baseline="0" dirty="0" smtClean="0"/>
                            <a:t> Squares Estimation (LSE)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400" dirty="0" smtClean="0"/>
                            <a:t>LSE  </a:t>
                          </a:r>
                          <a:r>
                            <a:rPr lang="en-US" sz="2400" baseline="0" dirty="0" smtClean="0"/>
                            <a:t>does not need a distributional assumption 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400" baseline="0" dirty="0" smtClean="0"/>
                            <a:t>MLE by Newton Raphson’s could also be used 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503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85" t="-55478" r="-65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5426" t="-55478" r="-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2" descr="Image result for miami university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96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152400"/>
            <a:ext cx="11155680" cy="1580147"/>
          </a:xfrm>
        </p:spPr>
        <p:txBody>
          <a:bodyPr>
            <a:normAutofit/>
          </a:bodyPr>
          <a:lstStyle/>
          <a:p>
            <a:r>
              <a:rPr lang="en-US" dirty="0" smtClean="0"/>
              <a:t>Differences - Stochastic model and Other Statistical </a:t>
            </a:r>
            <a:r>
              <a:rPr lang="en-US" dirty="0"/>
              <a:t>methods for obesity prevalence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2880" y="1732546"/>
                <a:ext cx="11734800" cy="498909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sz="2800" dirty="0" smtClean="0"/>
                  <a:t> Prediction  </a:t>
                </a:r>
                <a:r>
                  <a:rPr lang="en-US" sz="2800" dirty="0" err="1" smtClean="0"/>
                  <a:t>Vrs</a:t>
                </a:r>
                <a:r>
                  <a:rPr lang="en-US" sz="2800" dirty="0" smtClean="0"/>
                  <a:t>. Explanation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              Prediction &amp; Forecasting </a:t>
                </a:r>
                <a:endParaRPr lang="en-US" sz="2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𝒕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/>
                            </a:rPr>
                            <m:t>: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𝒕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r>
                        <a:rPr lang="en-US" sz="2800" b="1" i="1">
                          <a:latin typeface="Cambria Math"/>
                        </a:rPr>
                        <m:t>+ </m:t>
                      </m:r>
                      <m:sSubSup>
                        <m:sSubSup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𝒕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 </m:t>
                              </m:r>
                            </m:e>
                          </m:bar>
                        </m:e>
                      </m:d>
                      <m:r>
                        <a:rPr lang="en-US" sz="2800" b="1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𝒕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b="1" i="1">
                                          <a:latin typeface="Cambria Math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800" b="1" i="1"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               Explanation </a:t>
                </a: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𝐼𝑛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𝑖𝑗𝑘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buFont typeface="Wingdings" pitchFamily="2" charset="2"/>
                  <a:buChar char="Ø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" y="1732546"/>
                <a:ext cx="11734800" cy="4989095"/>
              </a:xfrm>
              <a:blipFill rotWithShape="1">
                <a:blip r:embed="rId2"/>
                <a:stretch>
                  <a:fillRect l="-1818" t="-1954" b="-23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3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" y="241308"/>
            <a:ext cx="10058400" cy="1227872"/>
          </a:xfrm>
        </p:spPr>
        <p:txBody>
          <a:bodyPr/>
          <a:lstStyle/>
          <a:p>
            <a:r>
              <a:rPr lang="en-US" dirty="0"/>
              <a:t>Goodness of fit and Model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89332272"/>
                  </p:ext>
                </p:extLst>
              </p:nvPr>
            </p:nvGraphicFramePr>
            <p:xfrm>
              <a:off x="414337" y="1737359"/>
              <a:ext cx="11287834" cy="4434842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4943476"/>
                    <a:gridCol w="6344358"/>
                  </a:tblGrid>
                  <a:tr h="61121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121143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>
                              <a:solidFill>
                                <a:schemeClr val="bg1"/>
                              </a:solidFill>
                            </a:rPr>
                            <a:t>Bayesian Information Criterion (BIC)</a:t>
                          </a:r>
                        </a:p>
                        <a:p>
                          <a:endParaRPr 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/>
                                  </a:rPr>
                                  <m:t>𝐵𝐼𝐶</m:t>
                                </m:r>
                                <m:r>
                                  <a:rPr lang="en-US" sz="2800" i="1" smtClean="0">
                                    <a:latin typeface="Cambria Math"/>
                                  </a:rPr>
                                  <m:t> =−2 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𝑳</m:t>
                                </m:r>
                                <m:d>
                                  <m:dPr>
                                    <m:ctrlPr>
                                      <a:rPr lang="en-US" sz="28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𝑘𝐼𝑛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800" dirty="0" smtClean="0"/>
                        </a:p>
                      </a:txBody>
                      <a:tcPr/>
                    </a:tc>
                  </a:tr>
                  <a:tr h="110507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err="1" smtClean="0">
                              <a:solidFill>
                                <a:schemeClr val="bg1"/>
                              </a:solidFill>
                            </a:rPr>
                            <a:t>Akaike</a:t>
                          </a:r>
                          <a:r>
                            <a:rPr lang="en-US" sz="2000" b="1" dirty="0" smtClean="0">
                              <a:solidFill>
                                <a:schemeClr val="bg1"/>
                              </a:solidFill>
                            </a:rPr>
                            <a:t> Information criterion (AIC) </a:t>
                          </a:r>
                        </a:p>
                        <a:p>
                          <a:endParaRPr 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/>
                                  </a:rPr>
                                  <m:t>𝐴𝐼𝐶</m:t>
                                </m:r>
                                <m:r>
                                  <a:rPr lang="en-US" sz="2800" i="1" smtClean="0">
                                    <a:latin typeface="Cambria Math"/>
                                  </a:rPr>
                                  <m:t> =−2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𝑳</m:t>
                                </m:r>
                                <m:d>
                                  <m:dPr>
                                    <m:ctrlPr>
                                      <a:rPr lang="en-US" sz="28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/>
                                  </a:rPr>
                                  <m:t>+2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800" dirty="0" smtClean="0"/>
                        </a:p>
                        <a:p>
                          <a:endParaRPr lang="en-US" sz="2800" dirty="0"/>
                        </a:p>
                      </a:txBody>
                      <a:tcPr/>
                    </a:tc>
                  </a:tr>
                  <a:tr h="150711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>
                              <a:solidFill>
                                <a:schemeClr val="bg1"/>
                              </a:solidFill>
                            </a:rPr>
                            <a:t>Mean Absolute Percentage Error (MAPE)</a:t>
                          </a:r>
                        </a:p>
                        <a:p>
                          <a:endParaRPr 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/>
                                  </a:rPr>
                                  <m:t>𝑀𝐴𝑃𝐸</m:t>
                                </m:r>
                                <m:r>
                                  <a:rPr lang="en-US" sz="280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𝑁𝑀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280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𝑁𝑁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|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2800" i="1"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800" i="1"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800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800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 |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800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800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      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89332272"/>
                  </p:ext>
                </p:extLst>
              </p:nvPr>
            </p:nvGraphicFramePr>
            <p:xfrm>
              <a:off x="414337" y="1737359"/>
              <a:ext cx="11287834" cy="4434842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4943476"/>
                    <a:gridCol w="6344358"/>
                  </a:tblGrid>
                  <a:tr h="61121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121143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>
                              <a:solidFill>
                                <a:schemeClr val="bg1"/>
                              </a:solidFill>
                            </a:rPr>
                            <a:t>Bayesian Information Criterion (BIC)</a:t>
                          </a:r>
                        </a:p>
                        <a:p>
                          <a:endParaRPr 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8002" t="-50251" b="-215578"/>
                          </a:stretch>
                        </a:blipFill>
                      </a:tcPr>
                    </a:tc>
                  </a:tr>
                  <a:tr h="110507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err="1" smtClean="0">
                              <a:solidFill>
                                <a:schemeClr val="bg1"/>
                              </a:solidFill>
                            </a:rPr>
                            <a:t>Akaike</a:t>
                          </a:r>
                          <a:r>
                            <a:rPr lang="en-US" sz="2000" b="1" dirty="0" smtClean="0">
                              <a:solidFill>
                                <a:schemeClr val="bg1"/>
                              </a:solidFill>
                            </a:rPr>
                            <a:t> Information criterion (AIC) </a:t>
                          </a:r>
                        </a:p>
                        <a:p>
                          <a:endParaRPr 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8002" t="-164286" b="-135714"/>
                          </a:stretch>
                        </a:blipFill>
                      </a:tcPr>
                    </a:tc>
                  </a:tr>
                  <a:tr h="150711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>
                              <a:solidFill>
                                <a:schemeClr val="bg1"/>
                              </a:solidFill>
                            </a:rPr>
                            <a:t>Mean Absolute Percentage Error (MAPE)</a:t>
                          </a:r>
                        </a:p>
                        <a:p>
                          <a:endParaRPr 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8002" t="-19473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4" name="Picture 2" descr="Image result for miami universi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9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86605"/>
            <a:ext cx="10561320" cy="5668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– Parameter Estimates 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" y="1552935"/>
            <a:ext cx="11444288" cy="4684093"/>
          </a:xfrm>
          <a:prstGeom prst="rect">
            <a:avLst/>
          </a:prstGeom>
        </p:spPr>
      </p:pic>
      <p:pic>
        <p:nvPicPr>
          <p:cNvPr id="5" name="Picture 2" descr="Image result for miami universi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71735" y="824047"/>
                <a:ext cx="6871855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  <m:r>
                            <a:rPr lang="en-US" b="1" i="1">
                              <a:latin typeface="Cambria Math"/>
                            </a:rPr>
                            <m:t>: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r>
                        <a:rPr lang="en-US" b="1" i="1">
                          <a:latin typeface="Cambria Math"/>
                        </a:rPr>
                        <m:t>+ </m:t>
                      </m:r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</m:t>
                              </m:r>
                            </m:e>
                          </m:bar>
                        </m:e>
                      </m:d>
                      <m:r>
                        <a:rPr lang="en-US" b="1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US" b="1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𝜸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𝟒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735" y="824047"/>
                <a:ext cx="6871855" cy="506870"/>
              </a:xfrm>
              <a:prstGeom prst="rect">
                <a:avLst/>
              </a:prstGeom>
              <a:blipFill rotWithShape="1"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59280" y="1334299"/>
                <a:ext cx="960120" cy="4596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280" y="1334299"/>
                <a:ext cx="960120" cy="459695"/>
              </a:xfrm>
              <a:prstGeom prst="rect">
                <a:avLst/>
              </a:prstGeom>
              <a:blipFill rotWithShape="1">
                <a:blip r:embed="rId5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585960" y="1384343"/>
                <a:ext cx="960120" cy="4596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960" y="1384343"/>
                <a:ext cx="960120" cy="459695"/>
              </a:xfrm>
              <a:prstGeom prst="rect">
                <a:avLst/>
              </a:prstGeom>
              <a:blipFill rotWithShape="1"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30240" y="1384344"/>
                <a:ext cx="960120" cy="4596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1384344"/>
                <a:ext cx="960120" cy="459695"/>
              </a:xfrm>
              <a:prstGeom prst="rect">
                <a:avLst/>
              </a:prstGeom>
              <a:blipFill rotWithShape="1"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8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2537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Results - Cohort effect estimates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057" y="1660179"/>
            <a:ext cx="11140440" cy="4873988"/>
          </a:xfrm>
          <a:prstGeom prst="rect">
            <a:avLst/>
          </a:prstGeom>
        </p:spPr>
      </p:pic>
      <p:pic>
        <p:nvPicPr>
          <p:cNvPr id="5" name="Picture 2" descr="Image result for miami university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63782" y="980818"/>
                <a:ext cx="6284793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  <m:r>
                            <a:rPr lang="en-US" b="1" i="1">
                              <a:latin typeface="Cambria Math"/>
                            </a:rPr>
                            <m:t>: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r>
                        <a:rPr lang="en-US" b="1" i="1">
                          <a:latin typeface="Cambria Math"/>
                        </a:rPr>
                        <m:t>+ </m:t>
                      </m:r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</m:t>
                              </m:r>
                            </m:e>
                          </m:bar>
                        </m:e>
                      </m:d>
                      <m:r>
                        <a:rPr lang="en-US" b="1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US" b="1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𝜸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𝟒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82" y="980818"/>
                <a:ext cx="6284793" cy="506870"/>
              </a:xfrm>
              <a:prstGeom prst="rect">
                <a:avLst/>
              </a:prstGeom>
              <a:blipFill rotWithShape="1">
                <a:blip r:embed="rId5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01678" y="1838558"/>
                <a:ext cx="790537" cy="437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𝜸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𝟒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678" y="1838558"/>
                <a:ext cx="790537" cy="437684"/>
              </a:xfrm>
              <a:prstGeom prst="rect">
                <a:avLst/>
              </a:prstGeom>
              <a:blipFill rotWithShape="1">
                <a:blip r:embed="rId6"/>
                <a:stretch>
                  <a:fillRect l="-2308" r="-12308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71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286604"/>
            <a:ext cx="10044545" cy="90488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Fitted Graphs from quadratic regression without cohort effect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389" y="1433015"/>
            <a:ext cx="10308536" cy="4782048"/>
          </a:xfrm>
          <a:prstGeom prst="rect">
            <a:avLst/>
          </a:prstGeom>
        </p:spPr>
      </p:pic>
      <p:pic>
        <p:nvPicPr>
          <p:cNvPr id="5" name="Picture 2" descr="Image result for miami universi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36518" y="1234440"/>
                <a:ext cx="6906577" cy="609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: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+ 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ba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518" y="1234440"/>
                <a:ext cx="6906577" cy="609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22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0" y="241308"/>
            <a:ext cx="10058400" cy="927835"/>
          </a:xfrm>
        </p:spPr>
        <p:txBody>
          <a:bodyPr/>
          <a:lstStyle/>
          <a:p>
            <a:r>
              <a:rPr lang="en-US" dirty="0" smtClean="0"/>
              <a:t>Fitted values of the proposed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1328738"/>
            <a:ext cx="10615612" cy="4990175"/>
          </a:xfrm>
          <a:prstGeom prst="rect">
            <a:avLst/>
          </a:prstGeom>
        </p:spPr>
      </p:pic>
      <p:pic>
        <p:nvPicPr>
          <p:cNvPr id="5" name="Picture 2" descr="Image result for miami universi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636518" y="1234440"/>
                <a:ext cx="6906577" cy="609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: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+ 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ba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518" y="1234440"/>
                <a:ext cx="6906577" cy="609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6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286604"/>
            <a:ext cx="10024281" cy="827821"/>
          </a:xfrm>
        </p:spPr>
        <p:txBody>
          <a:bodyPr>
            <a:noAutofit/>
          </a:bodyPr>
          <a:lstStyle/>
          <a:p>
            <a:r>
              <a:rPr lang="en-US" sz="4000" dirty="0" smtClean="0"/>
              <a:t>Fitted values from the Constraint Based APC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15" y="1114425"/>
            <a:ext cx="11033847" cy="5204489"/>
          </a:xfrm>
          <a:prstGeom prst="rect">
            <a:avLst/>
          </a:prstGeom>
        </p:spPr>
      </p:pic>
      <p:pic>
        <p:nvPicPr>
          <p:cNvPr id="5" name="Picture 2" descr="Image result for miami universi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29599" y="1057701"/>
                <a:ext cx="3751897" cy="7467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𝑖𝑗𝑘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9" y="1057701"/>
                <a:ext cx="3751897" cy="746760"/>
              </a:xfrm>
              <a:prstGeom prst="rect">
                <a:avLst/>
              </a:prstGeom>
              <a:blipFill rotWithShape="1">
                <a:blip r:embed="rId4"/>
                <a:stretch>
                  <a:fillRect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7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65" y="286603"/>
            <a:ext cx="10504516" cy="835615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Introduction- Consequences of Obesit</a:t>
            </a:r>
            <a:r>
              <a:rPr lang="en-US" sz="4400" b="1" dirty="0"/>
              <a:t>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000" dirty="0"/>
          </a:p>
        </p:txBody>
      </p:sp>
      <p:pic>
        <p:nvPicPr>
          <p:cNvPr id="4" name="Picture 2" descr="Image result for miami universi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418593"/>
              </p:ext>
            </p:extLst>
          </p:nvPr>
        </p:nvGraphicFramePr>
        <p:xfrm>
          <a:off x="651165" y="1400172"/>
          <a:ext cx="11330332" cy="488632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330332"/>
              </a:tblGrid>
              <a:tr h="7775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Obese individuals are vulnerable to death –causing diseases such as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51360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Coronary heart disease</a:t>
                      </a:r>
                      <a:endParaRPr lang="en-US" sz="2400" dirty="0"/>
                    </a:p>
                  </a:txBody>
                  <a:tcPr/>
                </a:tc>
              </a:tr>
              <a:tr h="51360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high blood pressure</a:t>
                      </a:r>
                      <a:endParaRPr lang="en-US" sz="2400" dirty="0"/>
                    </a:p>
                  </a:txBody>
                  <a:tcPr/>
                </a:tc>
              </a:tr>
              <a:tr h="51360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stroke</a:t>
                      </a:r>
                      <a:endParaRPr lang="en-US" sz="2400" dirty="0"/>
                    </a:p>
                  </a:txBody>
                  <a:tcPr/>
                </a:tc>
              </a:tr>
              <a:tr h="51360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type 2 diabetes</a:t>
                      </a:r>
                      <a:endParaRPr lang="en-US" sz="2400" dirty="0"/>
                    </a:p>
                  </a:txBody>
                  <a:tcPr/>
                </a:tc>
              </a:tr>
              <a:tr h="51360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cancer</a:t>
                      </a:r>
                      <a:endParaRPr lang="en-US" sz="2400" dirty="0"/>
                    </a:p>
                  </a:txBody>
                  <a:tcPr/>
                </a:tc>
              </a:tr>
              <a:tr h="51360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sleep apnea</a:t>
                      </a:r>
                      <a:endParaRPr lang="en-US" sz="2400" dirty="0"/>
                    </a:p>
                  </a:txBody>
                  <a:tcPr/>
                </a:tc>
              </a:tr>
              <a:tr h="51360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gallstones</a:t>
                      </a:r>
                      <a:endParaRPr lang="en-US" sz="2400" dirty="0"/>
                    </a:p>
                  </a:txBody>
                  <a:tcPr/>
                </a:tc>
              </a:tr>
              <a:tr h="51360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Osteoarthritis    (Weight, 2015).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2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8" y="241308"/>
            <a:ext cx="10544260" cy="77067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Fitted values from the Median Polish Approach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18" y="1228725"/>
            <a:ext cx="11469832" cy="5372099"/>
          </a:xfrm>
          <a:prstGeom prst="rect">
            <a:avLst/>
          </a:prstGeom>
        </p:spPr>
      </p:pic>
      <p:pic>
        <p:nvPicPr>
          <p:cNvPr id="5" name="Picture 2" descr="Image result for miami universi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107680" y="1225340"/>
                <a:ext cx="3596640" cy="6796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𝑖𝑗𝑘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680" y="1225340"/>
                <a:ext cx="3596640" cy="67965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63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37" y="241308"/>
            <a:ext cx="10058400" cy="5593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Comparison of Models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49805"/>
              </p:ext>
            </p:extLst>
          </p:nvPr>
        </p:nvGraphicFramePr>
        <p:xfrm>
          <a:off x="157163" y="1302326"/>
          <a:ext cx="11824335" cy="4939278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3882049"/>
                <a:gridCol w="2675880"/>
                <a:gridCol w="2633203"/>
                <a:gridCol w="2633203"/>
              </a:tblGrid>
              <a:tr h="14577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Statistic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Proposed Model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Constraint-based         (APC ANOVA model)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Quadratic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Regression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(No Cohort)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598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MAPE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7.20%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5.71%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7.04%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598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BIC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1237.00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1370.93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575.10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2331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AIC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345.17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375.71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167.231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7816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Number of Parameters </a:t>
                      </a:r>
                      <a:endParaRPr lang="en-US" sz="2400" dirty="0" smtClean="0">
                        <a:effectLst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164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183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6675" marR="66675" marT="66675" marB="66675"/>
                </a:tc>
              </a:tr>
              <a:tr h="948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Mean Squared Error(MSE)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1.871633e-04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1.186409e-04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1.812762e-04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pic>
        <p:nvPicPr>
          <p:cNvPr id="5" name="Picture 2" descr="Image result for miami universit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16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257609"/>
            <a:ext cx="9685786" cy="5420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Forecasting Parameters</a:t>
            </a:r>
            <a:endParaRPr lang="en-US" dirty="0"/>
          </a:p>
        </p:txBody>
      </p:sp>
      <p:pic>
        <p:nvPicPr>
          <p:cNvPr id="5" name="Picture 2" descr="Image result for miami universi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0521" y="792016"/>
                <a:ext cx="5196840" cy="478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ARIMA (0,1,0)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  </m:t>
                    </m:r>
                    <m:r>
                      <a:rPr lang="en-US" sz="2000" b="1" i="0" smtClean="0">
                        <a:latin typeface="Cambria Math"/>
                      </a:rPr>
                      <m:t>𝐞𝐠</m:t>
                    </m:r>
                    <m:r>
                      <a:rPr lang="en-US" sz="2000" b="1" i="0" smtClean="0">
                        <a:latin typeface="Cambria Math"/>
                      </a:rPr>
                      <m:t>.    </m:t>
                    </m:r>
                    <m:sSubSup>
                      <m:sSub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p>
                    </m:sSubSup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𝒖</m:t>
                    </m:r>
                    <m:r>
                      <a:rPr lang="en-US" sz="2000" b="1" i="1" smtClean="0">
                        <a:latin typeface="Cambria Math"/>
                      </a:rPr>
                      <m:t>+ </m:t>
                    </m:r>
                    <m:sSubSup>
                      <m:sSubSupPr>
                        <m:ctrlPr>
                          <a:rPr lang="en-US" sz="20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</m:sub>
                      <m:sup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p>
                    </m:sSub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" y="792016"/>
                <a:ext cx="5196840" cy="478464"/>
              </a:xfrm>
              <a:prstGeom prst="rect">
                <a:avLst/>
              </a:prstGeom>
              <a:blipFill rotWithShape="1">
                <a:blip r:embed="rId4"/>
                <a:stretch>
                  <a:fillRect l="-1291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1691640"/>
            <a:ext cx="11798617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61160" y="1461792"/>
                <a:ext cx="960120" cy="4596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160" y="1461792"/>
                <a:ext cx="960120" cy="459695"/>
              </a:xfrm>
              <a:prstGeom prst="rect">
                <a:avLst/>
              </a:prstGeom>
              <a:blipFill rotWithShape="1">
                <a:blip r:embed="rId6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654040" y="1461791"/>
                <a:ext cx="960120" cy="4596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040" y="1461791"/>
                <a:ext cx="960120" cy="459695"/>
              </a:xfrm>
              <a:prstGeom prst="rect">
                <a:avLst/>
              </a:prstGeom>
              <a:blipFill rotWithShape="1">
                <a:blip r:embed="rId7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555480" y="1461792"/>
                <a:ext cx="960120" cy="4596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480" y="1461792"/>
                <a:ext cx="960120" cy="459695"/>
              </a:xfrm>
              <a:prstGeom prst="rect">
                <a:avLst/>
              </a:prstGeom>
              <a:blipFill rotWithShape="1">
                <a:blip r:embed="rId8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4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3" y="233235"/>
            <a:ext cx="10188719" cy="46685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Forecasting and Predicting Obesity prevalence 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8187" y="860612"/>
            <a:ext cx="10165977" cy="53115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965960" y="3063240"/>
                <a:ext cx="7879080" cy="838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</a:rPr>
                            <m:t>: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r>
                        <a:rPr lang="en-US" b="1" i="1">
                          <a:latin typeface="Cambria Math"/>
                        </a:rPr>
                        <m:t>+ </m:t>
                      </m:r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</m:t>
                              </m:r>
                            </m:e>
                          </m:bar>
                        </m:e>
                      </m:d>
                      <m:r>
                        <a:rPr lang="en-US" b="1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960" y="3063240"/>
                <a:ext cx="7879080" cy="838200"/>
              </a:xfrm>
              <a:prstGeom prst="rect">
                <a:avLst/>
              </a:prstGeom>
              <a:blipFill rotWithShape="1">
                <a:blip r:embed="rId4"/>
                <a:stretch>
                  <a:fillRect b="-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84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134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of Model Forecast &amp; Predictions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71612" y="964021"/>
                <a:ext cx="9058276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</a:rPr>
                            <m:t>: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r>
                        <a:rPr lang="en-US" b="1" i="1">
                          <a:latin typeface="Cambria Math"/>
                        </a:rPr>
                        <m:t>+ </m:t>
                      </m:r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</m:t>
                              </m:r>
                            </m:e>
                          </m:bar>
                        </m:e>
                      </m:d>
                      <m:r>
                        <a:rPr lang="en-US" b="1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612" y="964021"/>
                <a:ext cx="9058276" cy="506870"/>
              </a:xfrm>
              <a:prstGeom prst="rect">
                <a:avLst/>
              </a:prstGeom>
              <a:blipFill rotWithShape="1">
                <a:blip r:embed="rId2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0" y="1470891"/>
            <a:ext cx="11814010" cy="5173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4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456624"/>
            <a:ext cx="10684625" cy="5553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5" y="1524000"/>
            <a:ext cx="11815242" cy="595162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Provided an alternative for estimating cohort effect in obesity prevalence. </a:t>
            </a:r>
            <a:endParaRPr lang="en-US" sz="2800" dirty="0"/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Developed models for predicting future obesity prevalence , an improvement over use of ANOVA models that are explanatory but limited with prediction.</a:t>
            </a: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Obesity prevalence for individual age and years  instead of age-bin (2-4,5-9,etc)  and year bin (1965-1970, 1971-1975) methods.</a:t>
            </a:r>
            <a:endParaRPr lang="en-US" sz="2800" dirty="0"/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Researchers(epidemiologists, medical sociologists), insurance risk analyst ,actuaries can now efficiently forecast obesity , a major health issue.</a:t>
            </a:r>
            <a:endParaRPr lang="en-US" sz="2800" dirty="0"/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Like in mortality literature </a:t>
            </a:r>
            <a:r>
              <a:rPr lang="en-US" sz="2800" dirty="0"/>
              <a:t>,</a:t>
            </a:r>
            <a:r>
              <a:rPr lang="en-US" sz="2800" dirty="0" smtClean="0"/>
              <a:t>this sets the tone  for further  future studies</a:t>
            </a:r>
            <a:endParaRPr lang="en-US" sz="2800" dirty="0"/>
          </a:p>
        </p:txBody>
      </p:sp>
      <p:pic>
        <p:nvPicPr>
          <p:cNvPr id="5" name="Picture 2" descr="Image result for miami universi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74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9" y="117344"/>
            <a:ext cx="10058400" cy="5827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29963"/>
              </p:ext>
            </p:extLst>
          </p:nvPr>
        </p:nvGraphicFramePr>
        <p:xfrm>
          <a:off x="305709" y="852053"/>
          <a:ext cx="11641541" cy="580967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641541"/>
              </a:tblGrid>
              <a:tr h="88941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Allison D B, Fontaine KR, Manson JE, Stevens J, </a:t>
                      </a:r>
                      <a:r>
                        <a:rPr lang="en-US" sz="1800" b="0" dirty="0" err="1" smtClean="0"/>
                        <a:t>VanItallie</a:t>
                      </a:r>
                      <a:r>
                        <a:rPr lang="en-US" sz="1800" b="0" dirty="0" smtClean="0"/>
                        <a:t> TB. (1999). Annual deaths   </a:t>
                      </a:r>
                    </a:p>
                    <a:p>
                      <a:r>
                        <a:rPr lang="en-US" sz="1800" b="0" dirty="0" smtClean="0"/>
                        <a:t>    attributable to   obesity in the United States.JAMA;282:1530-8.  </a:t>
                      </a:r>
                    </a:p>
                  </a:txBody>
                  <a:tcPr/>
                </a:tc>
              </a:tr>
              <a:tr h="8894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Cairns, A.J.G., Blake, D., and Dowd, K. (2006b). A Two-Factor Model for Stochastic Mortality                                </a:t>
                      </a:r>
                    </a:p>
                    <a:p>
                      <a:r>
                        <a:rPr lang="en-US" sz="1800" dirty="0" smtClean="0"/>
                        <a:t>       with Parameter Uncertainty: Theory and Calibration," </a:t>
                      </a:r>
                      <a:r>
                        <a:rPr lang="en-US" sz="1800" i="1" dirty="0" smtClean="0"/>
                        <a:t>Journal of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/>
                        <a:t>Risk and Insurance, </a:t>
                      </a:r>
                      <a:r>
                        <a:rPr lang="en-US" sz="1800" dirty="0" smtClean="0"/>
                        <a:t>73: 687-718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225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Currie, I.D. (2006) .Smoothing and forecasting mortality rates with P-splines,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Talk given at the Institute of Actuaries,2006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22588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Holford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T. R. (1992).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temporal effects of age, period and cohort. Statistical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Methods in Medical Research, 1(3), 317–337.</a:t>
                      </a:r>
                    </a:p>
                  </a:txBody>
                  <a:tcPr/>
                </a:tc>
              </a:tr>
              <a:tr h="88941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Keyes, K. M.,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Utz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R. L., Robinson, W., &amp; Li, G. (2010). What is a cohort effect? Comparison of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three statistical methods for modeling cohort effects in obesity prevalence in the United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States, 1971–2006. 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 science &amp; medicine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(7), 1100-1108.</a:t>
                      </a:r>
                    </a:p>
                  </a:txBody>
                  <a:tcPr/>
                </a:tc>
              </a:tr>
              <a:tr h="88941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Olshansky</a:t>
                      </a:r>
                      <a:r>
                        <a:rPr lang="en-US" sz="1800" dirty="0" smtClean="0"/>
                        <a:t>, S.J., </a:t>
                      </a:r>
                      <a:r>
                        <a:rPr lang="en-US" sz="1800" dirty="0" err="1" smtClean="0"/>
                        <a:t>Passaro</a:t>
                      </a:r>
                      <a:r>
                        <a:rPr lang="en-US" sz="1800" dirty="0" smtClean="0"/>
                        <a:t>, D.J., </a:t>
                      </a:r>
                      <a:r>
                        <a:rPr lang="en-US" sz="1800" dirty="0" err="1" smtClean="0"/>
                        <a:t>Hershow</a:t>
                      </a:r>
                      <a:r>
                        <a:rPr lang="en-US" sz="1800" dirty="0" smtClean="0"/>
                        <a:t>, R.C., </a:t>
                      </a:r>
                      <a:r>
                        <a:rPr lang="en-US" sz="1800" dirty="0" err="1" smtClean="0"/>
                        <a:t>Layden</a:t>
                      </a:r>
                      <a:r>
                        <a:rPr lang="en-US" sz="1800" dirty="0" smtClean="0"/>
                        <a:t>, J., Carnes, B.A., Brody, J., </a:t>
                      </a:r>
                      <a:r>
                        <a:rPr lang="en-US" sz="1800" dirty="0" err="1" smtClean="0"/>
                        <a:t>Hayflick</a:t>
                      </a:r>
                      <a:r>
                        <a:rPr lang="en-US" sz="1800" dirty="0" smtClean="0"/>
                        <a:t>, L., 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  Butler, R.N., Allison, D.B. and  Ludwig, D.S.(2005).  A potential decline in life expectancy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 in the United States in the 21st </a:t>
                      </a:r>
                      <a:r>
                        <a:rPr lang="en-US" sz="1800" dirty="0" err="1" smtClean="0"/>
                        <a:t>century.</a:t>
                      </a:r>
                      <a:r>
                        <a:rPr lang="en-US" sz="1800" i="1" dirty="0" err="1" smtClean="0"/>
                        <a:t>New</a:t>
                      </a:r>
                      <a:r>
                        <a:rPr lang="en-US" sz="1800" i="1" dirty="0" smtClean="0"/>
                        <a:t> England Journal of Medicine</a:t>
                      </a:r>
                      <a:r>
                        <a:rPr lang="en-US" sz="1800" dirty="0" smtClean="0"/>
                        <a:t>, </a:t>
                      </a:r>
                      <a:r>
                        <a:rPr lang="en-US" sz="1800" i="1" dirty="0" smtClean="0"/>
                        <a:t>352</a:t>
                      </a:r>
                      <a:r>
                        <a:rPr lang="en-US" sz="1800" dirty="0" smtClean="0"/>
                        <a:t>(11), </a:t>
                      </a:r>
                      <a:r>
                        <a:rPr lang="en-US" sz="1800" baseline="0" dirty="0" smtClean="0"/>
                        <a:t>  </a:t>
                      </a:r>
                      <a:r>
                        <a:rPr lang="en-US" sz="1800" dirty="0" smtClean="0"/>
                        <a:t>pp.1138-1145.</a:t>
                      </a:r>
                    </a:p>
                  </a:txBody>
                  <a:tcPr/>
                </a:tc>
              </a:tr>
              <a:tr h="88941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Renshaw</a:t>
                      </a:r>
                      <a:r>
                        <a:rPr lang="en-US" sz="1800" dirty="0" smtClean="0"/>
                        <a:t>, A.E., and </a:t>
                      </a:r>
                      <a:r>
                        <a:rPr lang="en-US" sz="1800" dirty="0" err="1" smtClean="0"/>
                        <a:t>Haberman</a:t>
                      </a:r>
                      <a:r>
                        <a:rPr lang="en-US" sz="1800" dirty="0" smtClean="0"/>
                        <a:t>, S. (2006). A cohort-based extension to the Lee-Carter model for </a:t>
                      </a:r>
                    </a:p>
                    <a:p>
                      <a:r>
                        <a:rPr lang="en-US" sz="1800" dirty="0" smtClean="0"/>
                        <a:t>        mortality reduction factors," </a:t>
                      </a:r>
                      <a:r>
                        <a:rPr lang="en-US" sz="1800" i="1" dirty="0" smtClean="0"/>
                        <a:t>Insurance: Mathematics and Economics, </a:t>
                      </a:r>
                      <a:r>
                        <a:rPr lang="en-US" sz="1800" dirty="0" smtClean="0"/>
                        <a:t>38: 556-570.</a:t>
                      </a:r>
                    </a:p>
                    <a:p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 descr="Image result for miami universi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913" y="117345"/>
            <a:ext cx="1217337" cy="64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10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				THE END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 descr="Image result for miami universit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95" y="286603"/>
            <a:ext cx="10738585" cy="14507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26" y="1732547"/>
            <a:ext cx="11454063" cy="458804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</a:rPr>
              <a:t>About one third of the U.S. adults are obese. Center for Disease Control (CDC)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</a:rPr>
              <a:t>  About 300,000 annual deaths due  to obesity in the U.S. Alison at al. (1999)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chemeClr val="tx1"/>
                </a:solidFill>
              </a:rPr>
              <a:t>Olshansky</a:t>
            </a:r>
            <a:r>
              <a:rPr lang="en-US" sz="2400" dirty="0">
                <a:solidFill>
                  <a:schemeClr val="tx1"/>
                </a:solidFill>
              </a:rPr>
              <a:t> et al. (2005) forecasted a decline in  U.S life expectancy  in the 21</a:t>
            </a:r>
            <a:r>
              <a:rPr lang="en-US" sz="2400" baseline="30000" dirty="0">
                <a:solidFill>
                  <a:schemeClr val="tx1"/>
                </a:solidFill>
              </a:rPr>
              <a:t>st</a:t>
            </a:r>
            <a:r>
              <a:rPr lang="en-US" sz="2400" dirty="0">
                <a:solidFill>
                  <a:schemeClr val="tx1"/>
                </a:solidFill>
              </a:rPr>
              <a:t> century due to the effect of obesity on longevity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</a:rPr>
              <a:t>Life/health insurance firms  include obesity as a major risk factor in their ratemaking, life and health insurance product pricing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</a:rPr>
              <a:t> Good eating habits and physical exercise can reduce the health care bill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  and relieve Obama Care , Trump Care  .Biggest problem Facing President  Trump?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 descr="Image result for trump animated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504" y="5350038"/>
            <a:ext cx="1694496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miami universi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80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48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0" y="285022"/>
            <a:ext cx="10058400" cy="115643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Objectives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5" y="1771650"/>
            <a:ext cx="11845950" cy="5229225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Learn from cohort estimation in  stochastic mortality models and provide alternatives to ANOVA </a:t>
            </a:r>
            <a:r>
              <a:rPr lang="en-US" sz="3200" dirty="0">
                <a:solidFill>
                  <a:schemeClr val="tx1"/>
                </a:solidFill>
              </a:rPr>
              <a:t>models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>
                <a:srgbClr val="FF0000"/>
              </a:buClr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Build and implement  stochastic models for estimating cohort effect and obesity prevalence.</a:t>
            </a:r>
          </a:p>
          <a:p>
            <a:pPr marL="0" indent="0">
              <a:buClr>
                <a:srgbClr val="FF0000"/>
              </a:buClr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Use some evaluation methods to assess the proposed model/methods </a:t>
            </a:r>
          </a:p>
          <a:p>
            <a:pPr marL="0" indent="0">
              <a:buClr>
                <a:srgbClr val="FF0000"/>
              </a:buClr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Explore tools for forecasting obesity prevalence </a:t>
            </a:r>
          </a:p>
          <a:p>
            <a:pPr marL="0" indent="0">
              <a:buClr>
                <a:srgbClr val="FF0000"/>
              </a:buClr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 descr="Image result for miami universi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210" y="241307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37" y="378836"/>
            <a:ext cx="10058400" cy="82651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Body </a:t>
            </a:r>
            <a:r>
              <a:rPr lang="en-US" b="1" dirty="0">
                <a:solidFill>
                  <a:schemeClr val="tx1"/>
                </a:solidFill>
              </a:rPr>
              <a:t>Mass Index (BMI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76687456"/>
                  </p:ext>
                </p:extLst>
              </p:nvPr>
            </p:nvGraphicFramePr>
            <p:xfrm>
              <a:off x="249382" y="1330036"/>
              <a:ext cx="11540835" cy="516605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1540835"/>
                  </a:tblGrid>
                  <a:tr h="50430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12690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Body-mass-index (BMI) is calculated as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400" b="0" dirty="0">
                                        <a:solidFill>
                                          <a:schemeClr val="tx1"/>
                                        </a:solidFill>
                                      </a:rPr>
                                      <m:t>weight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dirty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dirty="0">
                                        <a:solidFill>
                                          <a:schemeClr val="tx1"/>
                                        </a:solidFill>
                                      </a:rPr>
                                      <m:t>in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dirty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dirty="0">
                                        <a:solidFill>
                                          <a:schemeClr val="tx1"/>
                                        </a:solidFill>
                                      </a:rPr>
                                      <m:t>kilograms</m:t>
                                    </m:r>
                                    <m:r>
                                      <a:rPr lang="en-US" sz="2400" b="0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(</m:t>
                                    </m:r>
                                    <m:r>
                                      <a:rPr lang="en-US" sz="2400" b="0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𝑘𝑔</m:t>
                                    </m:r>
                                    <m:r>
                                      <a:rPr lang="en-US" sz="2400" b="0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400" b="0" dirty="0">
                                        <a:solidFill>
                                          <a:schemeClr val="tx1"/>
                                        </a:solidFill>
                                      </a:rPr>
                                      <m:t>height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dirty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dirty="0">
                                        <a:solidFill>
                                          <a:schemeClr val="tx1"/>
                                        </a:solidFill>
                                      </a:rPr>
                                      <m:t>in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dirty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dirty="0">
                                        <a:solidFill>
                                          <a:schemeClr val="tx1"/>
                                        </a:solidFill>
                                      </a:rPr>
                                      <m:t>meters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dirty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dirty="0">
                                        <a:solidFill>
                                          <a:schemeClr val="tx1"/>
                                        </a:solidFill>
                                      </a:rPr>
                                      <m:t>squared</m:t>
                                    </m:r>
                                    <m:sSup>
                                      <m:sSupPr>
                                        <m:ctrlPr>
                                          <a:rPr lang="en-US" sz="2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 (</m:t>
                                        </m:r>
                                        <m:r>
                                          <a:rPr lang="en-US" sz="2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2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10529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Underweight (BMI &lt;18.5)</a:t>
                          </a:r>
                        </a:p>
                      </a:txBody>
                      <a:tcPr/>
                    </a:tc>
                  </a:tr>
                  <a:tr h="7583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Normal weight (18.5≤BMI ≤24.9),</a:t>
                          </a:r>
                        </a:p>
                      </a:txBody>
                      <a:tcPr/>
                    </a:tc>
                  </a:tr>
                  <a:tr h="7583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Overweight (25≤ BMI ≤29.9),</a:t>
                          </a:r>
                        </a:p>
                      </a:txBody>
                      <a:tcPr/>
                    </a:tc>
                  </a:tr>
                  <a:tr h="7583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Obese (BMI ≥30).</a:t>
                          </a:r>
                        </a:p>
                        <a:p>
                          <a:pPr algn="ctr"/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76687456"/>
                  </p:ext>
                </p:extLst>
              </p:nvPr>
            </p:nvGraphicFramePr>
            <p:xfrm>
              <a:off x="249382" y="1330036"/>
              <a:ext cx="11540835" cy="516605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1540835"/>
                  </a:tblGrid>
                  <a:tr h="50430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12690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3" t="-39904" r="-53" b="-278846"/>
                          </a:stretch>
                        </a:blipFill>
                      </a:tcPr>
                    </a:tc>
                  </a:tr>
                  <a:tr h="10529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Underweight </a:t>
                          </a: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(BMI &lt;18.5</a:t>
                          </a: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24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7583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Normal weight (18.5≤BMI ≤24.9</a:t>
                          </a: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),</a:t>
                          </a:r>
                          <a:endParaRPr lang="en-US" sz="24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7583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Overweight (25≤ BMI ≤29.9</a:t>
                          </a: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),</a:t>
                          </a:r>
                          <a:endParaRPr lang="en-US" sz="24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</a:rPr>
                            <a:t>Obese (BMI ≥30).</a:t>
                          </a:r>
                        </a:p>
                        <a:p>
                          <a:pPr algn="ctr"/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6" name="Picture 2" descr="Image result for miami universi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210" y="241307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60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/>
              <a:t> </a:t>
            </a:r>
            <a:r>
              <a:rPr lang="en-US" dirty="0"/>
              <a:t>Obesity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Obesity rates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were computed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as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3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US" sz="3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endParaRPr lang="en-US" sz="36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𝑁𝑢𝑚𝑏𝑒𝑟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𝑜𝑓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𝐼𝑛𝑑𝑖𝑣𝑖𝑑𝑢𝑎𝑙𝑠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𝑎𝑔𝑒𝑑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𝑖𝑛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𝑦𝑒𝑎𝑟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𝑤𝑖𝑡h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𝐵𝑀𝐼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&gt;30</m:t>
                        </m:r>
                      </m:num>
                      <m:den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𝑇𝑜𝑡𝑎𝑙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𝑁𝑢𝑚𝑏𝑒𝑟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𝑜𝑓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𝑖𝑛𝑑𝑖𝑣𝑖𝑑𝑢𝑎𝑙𝑠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𝑎𝑔𝑒𝑑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𝑖𝑛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𝑦𝑒𝑎𝑟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Image result for miami universi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59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134054"/>
              </p:ext>
            </p:extLst>
          </p:nvPr>
        </p:nvGraphicFramePr>
        <p:xfrm>
          <a:off x="859809" y="1705974"/>
          <a:ext cx="10426888" cy="47122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03361"/>
                <a:gridCol w="1303361"/>
                <a:gridCol w="1303361"/>
                <a:gridCol w="1303361"/>
                <a:gridCol w="1303361"/>
                <a:gridCol w="1303361"/>
                <a:gridCol w="1303361"/>
                <a:gridCol w="1303361"/>
              </a:tblGrid>
              <a:tr h="65972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</a:t>
                      </a:r>
                    </a:p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BRFSS </a:t>
                      </a:r>
                    </a:p>
                    <a:p>
                      <a:r>
                        <a:rPr lang="en-US" dirty="0" smtClean="0"/>
                        <a:t>[2006]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BRFSS </a:t>
                      </a:r>
                    </a:p>
                    <a:p>
                      <a:r>
                        <a:rPr lang="en-US" dirty="0" smtClean="0"/>
                        <a:t>[2007]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BRFSS </a:t>
                      </a:r>
                    </a:p>
                    <a:p>
                      <a:r>
                        <a:rPr lang="en-US" dirty="0" smtClean="0"/>
                        <a:t>[2008]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BRFSS </a:t>
                      </a:r>
                    </a:p>
                    <a:p>
                      <a:r>
                        <a:rPr lang="en-US" dirty="0" smtClean="0"/>
                        <a:t>[2009]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BRFSS </a:t>
                      </a:r>
                    </a:p>
                    <a:p>
                      <a:r>
                        <a:rPr lang="en-US" dirty="0" smtClean="0"/>
                        <a:t>[2010]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BRFSS </a:t>
                      </a:r>
                    </a:p>
                    <a:p>
                      <a:r>
                        <a:rPr lang="en-US" dirty="0" smtClean="0"/>
                        <a:t>[2011]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BRFSS </a:t>
                      </a:r>
                    </a:p>
                    <a:p>
                      <a:r>
                        <a:rPr lang="en-US" dirty="0" smtClean="0"/>
                        <a:t>[2012] </a:t>
                      </a:r>
                      <a:endParaRPr lang="en-US" dirty="0"/>
                    </a:p>
                  </a:txBody>
                  <a:tcPr/>
                </a:tc>
              </a:tr>
              <a:tr h="376983">
                <a:tc>
                  <a:txBody>
                    <a:bodyPr/>
                    <a:lstStyle/>
                    <a:p>
                      <a:r>
                        <a:rPr lang="en-US" dirty="0" smtClean="0"/>
                        <a:t> [23]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0.1729702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0.2093023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0.2025316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0.2135981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0.1990262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0.1811757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0.1783061</a:t>
                      </a:r>
                    </a:p>
                  </a:txBody>
                  <a:tcPr/>
                </a:tc>
              </a:tr>
              <a:tr h="376983">
                <a:tc>
                  <a:txBody>
                    <a:bodyPr/>
                    <a:lstStyle/>
                    <a:p>
                      <a:r>
                        <a:rPr lang="en-US" dirty="0" smtClean="0"/>
                        <a:t> [24]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0.1938776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0.2167617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0.2273622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0.2178649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0.2319187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0.1905896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0.1812325</a:t>
                      </a:r>
                    </a:p>
                  </a:txBody>
                  <a:tcPr/>
                </a:tc>
              </a:tr>
              <a:tr h="376983">
                <a:tc>
                  <a:txBody>
                    <a:bodyPr/>
                    <a:lstStyle/>
                    <a:p>
                      <a:r>
                        <a:rPr lang="en-US" dirty="0" smtClean="0"/>
                        <a:t> [25]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0.2041925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0.2194369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0.2298695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0.2415934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0.2412607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0.1952014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0.1943987</a:t>
                      </a:r>
                    </a:p>
                  </a:txBody>
                  <a:tcPr/>
                </a:tc>
              </a:tr>
              <a:tr h="376983">
                <a:tc>
                  <a:txBody>
                    <a:bodyPr/>
                    <a:lstStyle/>
                    <a:p>
                      <a:r>
                        <a:rPr lang="en-US" dirty="0" smtClean="0"/>
                        <a:t> [26]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0.2120335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0.2378609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0.2452050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0.2416165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0.2560570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0.2228346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0.2246661</a:t>
                      </a:r>
                    </a:p>
                  </a:txBody>
                  <a:tcPr/>
                </a:tc>
              </a:tr>
              <a:tr h="376983">
                <a:tc>
                  <a:txBody>
                    <a:bodyPr/>
                    <a:lstStyle/>
                    <a:p>
                      <a:r>
                        <a:rPr lang="en-US" dirty="0" smtClean="0"/>
                        <a:t> [27]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0.2172800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0.2307461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0.2526278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0.2674881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0.2612077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0.2286801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0.2130841</a:t>
                      </a:r>
                      <a:endParaRPr lang="en-US" dirty="0"/>
                    </a:p>
                  </a:txBody>
                  <a:tcPr/>
                </a:tc>
              </a:tr>
              <a:tr h="376983">
                <a:tc>
                  <a:txBody>
                    <a:bodyPr/>
                    <a:lstStyle/>
                    <a:p>
                      <a:r>
                        <a:rPr lang="en-US" dirty="0" smtClean="0"/>
                        <a:t> [28]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0.2316865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0.2541317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0.2523608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0.2543676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0.2626923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0.2200051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0.2308872</a:t>
                      </a:r>
                    </a:p>
                  </a:txBody>
                  <a:tcPr/>
                </a:tc>
              </a:tr>
              <a:tr h="376983">
                <a:tc>
                  <a:txBody>
                    <a:bodyPr/>
                    <a:lstStyle/>
                    <a:p>
                      <a:r>
                        <a:rPr lang="en-US" dirty="0" smtClean="0"/>
                        <a:t> [29]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0.2346003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0.2580487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0.2502765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0.2637028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0.2866988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0.2616693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0.2526010</a:t>
                      </a:r>
                    </a:p>
                  </a:txBody>
                  <a:tcPr/>
                </a:tc>
              </a:tr>
              <a:tr h="376983">
                <a:tc>
                  <a:txBody>
                    <a:bodyPr/>
                    <a:lstStyle/>
                    <a:p>
                      <a:r>
                        <a:rPr lang="en-US" dirty="0" smtClean="0"/>
                        <a:t> [30]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0.2290323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0.2602978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0.2386831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0.2773723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0.2697704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0.2531703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0.252070</a:t>
                      </a:r>
                    </a:p>
                  </a:txBody>
                  <a:tcPr/>
                </a:tc>
              </a:tr>
              <a:tr h="376983">
                <a:tc>
                  <a:txBody>
                    <a:bodyPr/>
                    <a:lstStyle/>
                    <a:p>
                      <a:r>
                        <a:rPr lang="en-US" dirty="0" smtClean="0"/>
                        <a:t> [31]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0.2502254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0.2601358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0.2537764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0.2682927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0.2618683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0.2443492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0.2550172</a:t>
                      </a:r>
                    </a:p>
                  </a:txBody>
                  <a:tcPr/>
                </a:tc>
              </a:tr>
              <a:tr h="659721">
                <a:tc>
                  <a:txBody>
                    <a:bodyPr/>
                    <a:lstStyle/>
                    <a:p>
                      <a:r>
                        <a:rPr lang="en-US" dirty="0" smtClean="0"/>
                        <a:t> [32]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0.2602324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0.2727905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0.2743136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0.2747570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0.2843354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0.2755319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0.2742607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 descr="Image result for miami universi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89135" y="2026920"/>
            <a:ext cx="4331842" cy="423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KEY facts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Behavioral Risk Factor Surveillance System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/>
              <a:t>BRFSS)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28 </a:t>
            </a:r>
            <a:r>
              <a:rPr lang="en-US" dirty="0"/>
              <a:t>years  from 1988 -</a:t>
            </a:r>
            <a:r>
              <a:rPr lang="en-US" dirty="0" smtClean="0"/>
              <a:t>2015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of 330  Variables</a:t>
            </a:r>
          </a:p>
          <a:p>
            <a:r>
              <a:rPr lang="en-US" dirty="0" smtClean="0"/>
              <a:t>       300,000  annual records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</a:t>
            </a:r>
            <a:r>
              <a:rPr lang="en-US" dirty="0"/>
              <a:t> </a:t>
            </a:r>
            <a:r>
              <a:rPr lang="en-US" dirty="0" smtClean="0"/>
              <a:t>training data used </a:t>
            </a:r>
            <a:r>
              <a:rPr lang="en-US" dirty="0"/>
              <a:t>is 6.1 million </a:t>
            </a:r>
            <a:r>
              <a:rPr lang="en-US" dirty="0" smtClean="0"/>
              <a:t>(1988 </a:t>
            </a:r>
            <a:r>
              <a:rPr lang="en-US" dirty="0"/>
              <a:t>-</a:t>
            </a:r>
            <a:r>
              <a:rPr lang="en-US" dirty="0" smtClean="0"/>
              <a:t>2012)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1.2 </a:t>
            </a:r>
            <a:r>
              <a:rPr lang="en-US" dirty="0"/>
              <a:t>million </a:t>
            </a:r>
            <a:r>
              <a:rPr lang="en-US" dirty="0" smtClean="0"/>
              <a:t>test data 2013-2015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Alternative Data: National </a:t>
            </a:r>
            <a:r>
              <a:rPr lang="en-US" dirty="0"/>
              <a:t>Health and Nutrition Examination Survey (</a:t>
            </a:r>
            <a:r>
              <a:rPr lang="en-US" dirty="0" smtClean="0"/>
              <a:t>NHANES)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3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22992" y="5800607"/>
            <a:ext cx="3418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Summed on Entity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ID for Bar Chart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608518"/>
            <a:ext cx="9886950" cy="5692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Image result for miami universi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02" y="241308"/>
            <a:ext cx="1096995" cy="7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74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4812</TotalTime>
  <Words>3164</Words>
  <Application>Microsoft Office PowerPoint</Application>
  <PresentationFormat>Custom</PresentationFormat>
  <Paragraphs>406</Paragraphs>
  <Slides>37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Retrospect</vt:lpstr>
      <vt:lpstr>Modeling Obesity Prevalence    A Stochastic Approach for the U.S. Population</vt:lpstr>
      <vt:lpstr>Outline</vt:lpstr>
      <vt:lpstr>Introduction- Consequences of Obesity </vt:lpstr>
      <vt:lpstr>Introduction</vt:lpstr>
      <vt:lpstr>Objectives </vt:lpstr>
      <vt:lpstr>    Body Mass Index (BMI) </vt:lpstr>
      <vt:lpstr>      Obesity </vt:lpstr>
      <vt:lpstr>Data</vt:lpstr>
      <vt:lpstr>PowerPoint Presentation</vt:lpstr>
      <vt:lpstr>PowerPoint Presentation</vt:lpstr>
      <vt:lpstr>PowerPoint Presentation</vt:lpstr>
      <vt:lpstr>Cohort (Generation) Effect</vt:lpstr>
      <vt:lpstr>Visualizing the Cohort Effect </vt:lpstr>
      <vt:lpstr>Stochastic Approach in Mortality Models</vt:lpstr>
      <vt:lpstr>Visualizing Mortality</vt:lpstr>
      <vt:lpstr>Similarities Mortality &amp; Obesity</vt:lpstr>
      <vt:lpstr>Background to Stochastic Mortality Models</vt:lpstr>
      <vt:lpstr>Background to Cohort Effect-Mortality Models</vt:lpstr>
      <vt:lpstr>Statistical  methods for obesity prevalence </vt:lpstr>
      <vt:lpstr>Proposed Model Statement </vt:lpstr>
      <vt:lpstr>Proposed Stochastic Model</vt:lpstr>
      <vt:lpstr>Parameter Estimation </vt:lpstr>
      <vt:lpstr>Differences - Stochastic model and Other Statistical methods for obesity prevalence</vt:lpstr>
      <vt:lpstr>Goodness of fit and Model Evaluation</vt:lpstr>
      <vt:lpstr>Results – Parameter Estimates  </vt:lpstr>
      <vt:lpstr>Results - Cohort effect estimates</vt:lpstr>
      <vt:lpstr>Fitted Graphs from quadratic regression without cohort effect</vt:lpstr>
      <vt:lpstr>Fitted values of the proposed model</vt:lpstr>
      <vt:lpstr>Fitted values from the Constraint Based APC</vt:lpstr>
      <vt:lpstr>Fitted values from the Median Polish Approach</vt:lpstr>
      <vt:lpstr>Comparison of Models </vt:lpstr>
      <vt:lpstr>Forecasting Parameters</vt:lpstr>
      <vt:lpstr>Forecasting and Predicting Obesity prevalence </vt:lpstr>
      <vt:lpstr>Results of Model Forecast &amp; Predictions </vt:lpstr>
      <vt:lpstr>Conclusion</vt:lpstr>
      <vt:lpstr>References </vt:lpstr>
      <vt:lpstr>     THE END </vt:lpstr>
    </vt:vector>
  </TitlesOfParts>
  <Company>Miami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Miami University Advancement Constituent Data</dc:title>
  <dc:creator>Heard, Craig Andrew Mr.</dc:creator>
  <cp:lastModifiedBy>Palma</cp:lastModifiedBy>
  <cp:revision>145</cp:revision>
  <dcterms:created xsi:type="dcterms:W3CDTF">2016-10-20T16:34:19Z</dcterms:created>
  <dcterms:modified xsi:type="dcterms:W3CDTF">2017-12-23T23:59:37Z</dcterms:modified>
</cp:coreProperties>
</file>