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2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5033" autoAdjust="0"/>
  </p:normalViewPr>
  <p:slideViewPr>
    <p:cSldViewPr snapToGrid="0">
      <p:cViewPr varScale="1">
        <p:scale>
          <a:sx n="109" d="100"/>
          <a:sy n="109" d="100"/>
        </p:scale>
        <p:origin x="70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66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Mohammad Dabak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4761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77373" y="845073"/>
            <a:ext cx="8961119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i="0" dirty="0">
                <a:solidFill>
                  <a:schemeClr val="tx1"/>
                </a:solidFill>
                <a:effectLst/>
                <a:latin typeface="Google Sans"/>
              </a:rPr>
              <a:t>CUSTOMER CLASSIFICATION - Targeting high value customers</a:t>
            </a:r>
          </a:p>
        </p:txBody>
      </p:sp>
      <p:sp>
        <p:nvSpPr>
          <p:cNvPr id="142" name="Shape 91"/>
          <p:cNvSpPr/>
          <p:nvPr/>
        </p:nvSpPr>
        <p:spPr>
          <a:xfrm>
            <a:off x="176367" y="2286470"/>
            <a:ext cx="8763129" cy="2823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Customers between the ages of </a:t>
            </a:r>
            <a:r>
              <a:rPr lang="en-US" b="1" i="0" dirty="0">
                <a:solidFill>
                  <a:schemeClr val="tx1"/>
                </a:solidFill>
                <a:effectLst/>
                <a:latin typeface="Google Sans"/>
              </a:rPr>
              <a:t>40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and </a:t>
            </a:r>
            <a:r>
              <a:rPr lang="en-US" b="1" i="0" dirty="0">
                <a:solidFill>
                  <a:schemeClr val="tx1"/>
                </a:solidFill>
                <a:effectLst/>
                <a:latin typeface="Google Sans"/>
              </a:rPr>
              <a:t>59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chemeClr val="tx1"/>
              </a:solidFill>
              <a:effectLst/>
              <a:latin typeface="Google Sans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Customers who work in the </a:t>
            </a:r>
            <a:r>
              <a:rPr lang="en-US" b="1" i="0" dirty="0">
                <a:solidFill>
                  <a:schemeClr val="tx1"/>
                </a:solidFill>
                <a:effectLst/>
                <a:latin typeface="Google Sans"/>
              </a:rPr>
              <a:t>Financial service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, </a:t>
            </a:r>
            <a:r>
              <a:rPr lang="en-US" b="1" i="0" dirty="0">
                <a:solidFill>
                  <a:schemeClr val="tx1"/>
                </a:solidFill>
                <a:effectLst/>
                <a:latin typeface="Google Sans"/>
              </a:rPr>
              <a:t>Manufacturing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and </a:t>
            </a:r>
            <a:r>
              <a:rPr lang="en-US" b="1" i="0" dirty="0">
                <a:solidFill>
                  <a:schemeClr val="tx1"/>
                </a:solidFill>
                <a:effectLst/>
                <a:latin typeface="Google Sans"/>
              </a:rPr>
              <a:t>health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industry.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chemeClr val="tx1"/>
              </a:solidFill>
              <a:effectLst/>
              <a:latin typeface="Google Sans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Customers who are currently living in </a:t>
            </a:r>
            <a:r>
              <a:rPr lang="en-US" b="1" i="0" dirty="0">
                <a:solidFill>
                  <a:schemeClr val="tx1"/>
                </a:solidFill>
                <a:effectLst/>
                <a:latin typeface="Google Sans"/>
              </a:rPr>
              <a:t>New South Wales 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and </a:t>
            </a:r>
            <a:r>
              <a:rPr lang="en-US" b="1" i="0" dirty="0">
                <a:solidFill>
                  <a:schemeClr val="tx1"/>
                </a:solidFill>
                <a:effectLst/>
                <a:latin typeface="Google Sans"/>
              </a:rPr>
              <a:t>Victoria states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chemeClr val="tx1"/>
              </a:solidFill>
              <a:effectLst/>
              <a:latin typeface="Google Sans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Most of the highly value customers are </a:t>
            </a:r>
            <a:r>
              <a:rPr lang="en-US" b="1" i="0" dirty="0">
                <a:solidFill>
                  <a:schemeClr val="tx1"/>
                </a:solidFill>
                <a:effectLst/>
                <a:latin typeface="Google Sans"/>
              </a:rPr>
              <a:t>female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chemeClr val="tx1"/>
              </a:solidFill>
              <a:effectLst/>
              <a:latin typeface="Google Sans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Most of the highly valued customers are of the </a:t>
            </a:r>
            <a:r>
              <a:rPr lang="en-US" b="1" i="0" dirty="0">
                <a:solidFill>
                  <a:schemeClr val="tx1"/>
                </a:solidFill>
                <a:effectLst/>
                <a:latin typeface="Google Sans"/>
              </a:rPr>
              <a:t>Mass </a:t>
            </a:r>
            <a:r>
              <a:rPr lang="en-US" b="1" dirty="0">
                <a:solidFill>
                  <a:schemeClr val="tx1"/>
                </a:solidFill>
                <a:latin typeface="Google Sans"/>
              </a:rPr>
              <a:t>W</a:t>
            </a:r>
            <a:r>
              <a:rPr lang="en-US" b="1" i="0" dirty="0">
                <a:solidFill>
                  <a:schemeClr val="tx1"/>
                </a:solidFill>
                <a:effectLst/>
                <a:latin typeface="Google Sans"/>
              </a:rPr>
              <a:t>ealth </a:t>
            </a:r>
            <a:r>
              <a:rPr lang="en-US" b="1" dirty="0">
                <a:solidFill>
                  <a:schemeClr val="tx1"/>
                </a:solidFill>
                <a:latin typeface="Google Sans"/>
              </a:rPr>
              <a:t>S</a:t>
            </a:r>
            <a:r>
              <a:rPr lang="en-US" b="1" i="0" dirty="0">
                <a:solidFill>
                  <a:schemeClr val="tx1"/>
                </a:solidFill>
                <a:effectLst/>
                <a:latin typeface="Google Sans"/>
              </a:rPr>
              <a:t>egment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.</a:t>
            </a: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Google Sans"/>
            </a:endParaRPr>
          </a:p>
        </p:txBody>
      </p:sp>
      <p:sp>
        <p:nvSpPr>
          <p:cNvPr id="2" name="Shape 90">
            <a:extLst>
              <a:ext uri="{FF2B5EF4-FFF2-40B4-BE49-F238E27FC236}">
                <a16:creationId xmlns:a16="http://schemas.microsoft.com/office/drawing/2014/main" id="{A36D0101-835E-A72C-ED6E-469FEEC7F761}"/>
              </a:ext>
            </a:extLst>
          </p:cNvPr>
          <p:cNvSpPr/>
          <p:nvPr/>
        </p:nvSpPr>
        <p:spPr>
          <a:xfrm>
            <a:off x="176370" y="1552199"/>
            <a:ext cx="8961119" cy="73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l"/>
            <a:r>
              <a:rPr lang="en-US" sz="1600" b="0" i="0" dirty="0">
                <a:solidFill>
                  <a:schemeClr val="tx1"/>
                </a:solidFill>
                <a:effectLst/>
                <a:latin typeface="Google Sans"/>
              </a:rPr>
              <a:t>Based on the Data analysis and visuals generated. These are the high value customers that should be targeted:</a:t>
            </a:r>
            <a:endParaRPr lang="en-US" sz="1600" b="0" dirty="0">
              <a:solidFill>
                <a:schemeClr val="tx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7431347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3883755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Problem Outline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727872"/>
            <a:ext cx="4134600" cy="2292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Sprocket Central Pty Ltd is a Company that specializes in high quality bike and accessories.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chemeClr val="tx1"/>
              </a:solidFill>
              <a:effectLst/>
              <a:latin typeface="Google Sans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Google Sans"/>
              </a:rPr>
              <a:t>T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he Company is targeting 1000 new customers.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latin typeface="Google Sans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The company is focused in maximizing profit through Bike Sales.</a:t>
            </a:r>
          </a:p>
        </p:txBody>
      </p:sp>
      <p:sp>
        <p:nvSpPr>
          <p:cNvPr id="2" name="Shape 72">
            <a:extLst>
              <a:ext uri="{FF2B5EF4-FFF2-40B4-BE49-F238E27FC236}">
                <a16:creationId xmlns:a16="http://schemas.microsoft.com/office/drawing/2014/main" id="{F0EB5B3C-2F28-A98F-B93B-159AECD330A9}"/>
              </a:ext>
            </a:extLst>
          </p:cNvPr>
          <p:cNvSpPr/>
          <p:nvPr/>
        </p:nvSpPr>
        <p:spPr>
          <a:xfrm>
            <a:off x="4734573" y="1083299"/>
            <a:ext cx="4252138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Analysis</a:t>
            </a:r>
            <a:endParaRPr dirty="0"/>
          </a:p>
        </p:txBody>
      </p:sp>
      <p:sp>
        <p:nvSpPr>
          <p:cNvPr id="3" name="Shape 73">
            <a:extLst>
              <a:ext uri="{FF2B5EF4-FFF2-40B4-BE49-F238E27FC236}">
                <a16:creationId xmlns:a16="http://schemas.microsoft.com/office/drawing/2014/main" id="{BBF3D9FB-EA48-E133-0454-3C510B07ADC0}"/>
              </a:ext>
            </a:extLst>
          </p:cNvPr>
          <p:cNvSpPr/>
          <p:nvPr/>
        </p:nvSpPr>
        <p:spPr>
          <a:xfrm>
            <a:off x="4673196" y="1697671"/>
            <a:ext cx="4134600" cy="3619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0" i="0" dirty="0">
              <a:solidFill>
                <a:schemeClr val="tx1"/>
              </a:solidFill>
              <a:effectLst/>
              <a:latin typeface="Google Sans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Number of bike purchases in 3 years</a:t>
            </a: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Google Sans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Job industry category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chemeClr val="tx1"/>
              </a:solidFill>
              <a:effectLst/>
              <a:latin typeface="Google Sans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Wealth segments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chemeClr val="tx1"/>
              </a:solidFill>
              <a:effectLst/>
              <a:latin typeface="Google Sans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Number of cars own on each states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chemeClr val="tx1"/>
              </a:solidFill>
              <a:effectLst/>
              <a:latin typeface="Google Sans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Customer Profile</a:t>
            </a:r>
          </a:p>
          <a:p>
            <a:pPr algn="l"/>
            <a:endParaRPr lang="en-US" b="0" i="0" dirty="0">
              <a:solidFill>
                <a:srgbClr val="E3E3E3"/>
              </a:solidFill>
              <a:effectLst/>
              <a:latin typeface="Google Sans"/>
            </a:endParaRPr>
          </a:p>
          <a:p>
            <a:endParaRPr lang="en-US" b="0" i="0" dirty="0">
              <a:solidFill>
                <a:schemeClr val="tx1"/>
              </a:solidFill>
              <a:effectLst/>
              <a:latin typeface="Google Sans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: Data Quality Assessment</a:t>
            </a:r>
          </a:p>
          <a:p>
            <a:r>
              <a:rPr lang="en-US" dirty="0"/>
              <a:t> </a:t>
            </a:r>
            <a:endParaRPr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ACE0F8-454B-BBF5-F7C3-09201BDC0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121669"/>
              </p:ext>
            </p:extLst>
          </p:nvPr>
        </p:nvGraphicFramePr>
        <p:xfrm>
          <a:off x="205025" y="836351"/>
          <a:ext cx="8733950" cy="43129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03270">
                  <a:extLst>
                    <a:ext uri="{9D8B030D-6E8A-4147-A177-3AD203B41FA5}">
                      <a16:colId xmlns:a16="http://schemas.microsoft.com/office/drawing/2014/main" val="429442111"/>
                    </a:ext>
                  </a:extLst>
                </a:gridCol>
                <a:gridCol w="2952060">
                  <a:extLst>
                    <a:ext uri="{9D8B030D-6E8A-4147-A177-3AD203B41FA5}">
                      <a16:colId xmlns:a16="http://schemas.microsoft.com/office/drawing/2014/main" val="1208992436"/>
                    </a:ext>
                  </a:extLst>
                </a:gridCol>
                <a:gridCol w="2422153">
                  <a:extLst>
                    <a:ext uri="{9D8B030D-6E8A-4147-A177-3AD203B41FA5}">
                      <a16:colId xmlns:a16="http://schemas.microsoft.com/office/drawing/2014/main" val="3124162091"/>
                    </a:ext>
                  </a:extLst>
                </a:gridCol>
                <a:gridCol w="2256467">
                  <a:extLst>
                    <a:ext uri="{9D8B030D-6E8A-4147-A177-3AD203B41FA5}">
                      <a16:colId xmlns:a16="http://schemas.microsoft.com/office/drawing/2014/main" val="1006042178"/>
                    </a:ext>
                  </a:extLst>
                </a:gridCol>
              </a:tblGrid>
              <a:tr h="238913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Issue</a:t>
                      </a:r>
                      <a:endParaRPr lang="en-US" sz="1100" b="1" dirty="0">
                        <a:effectLst/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Mitigation</a:t>
                      </a:r>
                      <a:endParaRPr lang="en-US" sz="1100" b="1" dirty="0">
                        <a:effectLst/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Benefits</a:t>
                      </a:r>
                      <a:endParaRPr lang="en-US" sz="1100" b="1" dirty="0">
                        <a:effectLst/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Recommendation</a:t>
                      </a:r>
                      <a:endParaRPr lang="en-US" sz="1100" b="1" dirty="0">
                        <a:effectLst/>
                        <a:latin typeface="Google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807435"/>
                  </a:ext>
                </a:extLst>
              </a:tr>
              <a:tr h="686874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Accuracy Issues</a:t>
                      </a:r>
                      <a:endParaRPr lang="en-US" b="0" dirty="0">
                        <a:effectLst/>
                        <a:latin typeface="Google Sans"/>
                      </a:endParaRP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Filtered out outliers in DOB, created an </a:t>
                      </a:r>
                      <a:r>
                        <a:rPr lang="en-US" b="0" dirty="0" err="1">
                          <a:effectLst/>
                        </a:rPr>
                        <a:t>age_column</a:t>
                      </a:r>
                      <a:r>
                        <a:rPr lang="en-US" b="0" dirty="0">
                          <a:effectLst/>
                        </a:rPr>
                        <a:t>, and introduced a </a:t>
                      </a:r>
                      <a:r>
                        <a:rPr lang="en-US" b="0" dirty="0" err="1">
                          <a:effectLst/>
                        </a:rPr>
                        <a:t>profit_column</a:t>
                      </a:r>
                      <a:r>
                        <a:rPr lang="en-US" b="0" dirty="0">
                          <a:effectLst/>
                        </a:rPr>
                        <a:t> in the "Transactions" dataset.</a:t>
                      </a:r>
                      <a:endParaRPr lang="en-US" b="0" dirty="0">
                        <a:effectLst/>
                        <a:latin typeface="Google Sans"/>
                      </a:endParaRP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More accurate data analysis, especially regarding customer age and profitability.</a:t>
                      </a:r>
                      <a:endParaRPr lang="en-US" b="0" dirty="0">
                        <a:effectLst/>
                        <a:latin typeface="Google Sans"/>
                      </a:endParaRP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Implement data quality checks to ensure accuracy of data at the point of entry.</a:t>
                      </a:r>
                      <a:endParaRPr lang="en-US" b="0" dirty="0">
                        <a:effectLst/>
                        <a:latin typeface="Google Sans"/>
                      </a:endParaRP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2126912262"/>
                  </a:ext>
                </a:extLst>
              </a:tr>
              <a:tr h="686874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Completeness Issues</a:t>
                      </a:r>
                      <a:endParaRPr lang="en-US" b="0" dirty="0">
                        <a:effectLst/>
                        <a:latin typeface="Google Sans"/>
                      </a:endParaRP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Filtered and standardized all customer IDs from 1 to 3500.</a:t>
                      </a:r>
                      <a:endParaRPr lang="en-US" b="0" dirty="0">
                        <a:effectLst/>
                        <a:latin typeface="Google Sans"/>
                      </a:endParaRP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Ensure that tables are kept up to date and originate from the same time period.</a:t>
                      </a:r>
                      <a:endParaRPr lang="en-US" b="0">
                        <a:effectLst/>
                        <a:latin typeface="Google Sans"/>
                      </a:endParaRP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Implement data validation rules to ensure completeness of data at the point of entry.</a:t>
                      </a:r>
                      <a:endParaRPr lang="en-US" b="0" dirty="0">
                        <a:effectLst/>
                        <a:latin typeface="Google Sans"/>
                      </a:endParaRP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3479600336"/>
                  </a:ext>
                </a:extLst>
              </a:tr>
              <a:tr h="686874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Consistency Issues</a:t>
                      </a:r>
                      <a:endParaRPr lang="en-US" b="0" dirty="0">
                        <a:effectLst/>
                        <a:latin typeface="Google Sans"/>
                      </a:endParaRP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Standardized gender labels and state names.</a:t>
                      </a:r>
                      <a:endParaRPr lang="en-US" b="0">
                        <a:effectLst/>
                        <a:latin typeface="Google Sans"/>
                      </a:endParaRP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More consistent data analysis and reporting.</a:t>
                      </a:r>
                      <a:endParaRPr lang="en-US" b="0" dirty="0">
                        <a:effectLst/>
                        <a:latin typeface="Google Sans"/>
                      </a:endParaRP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Implement dropdown options for gender and states to ensure consistency.</a:t>
                      </a:r>
                      <a:endParaRPr lang="en-US" b="0" dirty="0">
                        <a:effectLst/>
                        <a:latin typeface="Google Sans"/>
                      </a:endParaRP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76181930"/>
                  </a:ext>
                </a:extLst>
              </a:tr>
              <a:tr h="686874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Currency Issues</a:t>
                      </a:r>
                      <a:endParaRPr lang="en-US" b="0" dirty="0">
                        <a:effectLst/>
                        <a:latin typeface="Google Sans"/>
                      </a:endParaRP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Filtered out customers marked as "Y" in the </a:t>
                      </a:r>
                      <a:r>
                        <a:rPr lang="en-US" b="0" dirty="0" err="1">
                          <a:effectLst/>
                        </a:rPr>
                        <a:t>deceased_indicator</a:t>
                      </a:r>
                      <a:r>
                        <a:rPr lang="en-US" b="0" dirty="0">
                          <a:effectLst/>
                        </a:rPr>
                        <a:t>.</a:t>
                      </a:r>
                      <a:endParaRPr lang="en-US" b="0" dirty="0">
                        <a:effectLst/>
                        <a:latin typeface="Google Sans"/>
                      </a:endParaRP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More accurate and up-to-date customer data.</a:t>
                      </a:r>
                      <a:endParaRPr lang="en-US" b="0">
                        <a:effectLst/>
                        <a:latin typeface="Google Sans"/>
                      </a:endParaRP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Implement data quality checks to ensure currency of data at the point of entry.</a:t>
                      </a:r>
                      <a:endParaRPr lang="en-US" b="0" dirty="0">
                        <a:effectLst/>
                        <a:latin typeface="Google Sans"/>
                      </a:endParaRP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1091817413"/>
                  </a:ext>
                </a:extLst>
              </a:tr>
              <a:tr h="686874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Relevancy Issues</a:t>
                      </a:r>
                      <a:endParaRPr lang="en-US" b="0" dirty="0">
                        <a:effectLst/>
                        <a:latin typeface="Google Sans"/>
                      </a:endParaRP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Removed metadata from the </a:t>
                      </a:r>
                      <a:r>
                        <a:rPr lang="en-US" b="0" dirty="0" err="1">
                          <a:effectLst/>
                        </a:rPr>
                        <a:t>default_column</a:t>
                      </a:r>
                      <a:r>
                        <a:rPr lang="en-US" b="0" dirty="0">
                          <a:effectLst/>
                        </a:rPr>
                        <a:t> and filtered out 'Cancelled' in </a:t>
                      </a:r>
                      <a:r>
                        <a:rPr lang="en-US" b="0" dirty="0" err="1">
                          <a:effectLst/>
                        </a:rPr>
                        <a:t>order_status</a:t>
                      </a:r>
                      <a:r>
                        <a:rPr lang="en-US" b="0" dirty="0">
                          <a:effectLst/>
                        </a:rPr>
                        <a:t>.</a:t>
                      </a:r>
                      <a:endParaRPr lang="en-US" b="0" dirty="0">
                        <a:effectLst/>
                        <a:latin typeface="Google Sans"/>
                      </a:endParaRP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More relevant and comprehensible data for analysis and reporting.</a:t>
                      </a:r>
                      <a:endParaRPr lang="en-US" b="0">
                        <a:effectLst/>
                        <a:latin typeface="Google Sans"/>
                      </a:endParaRP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Regularly review and format metadata to enhance comprehensibility.</a:t>
                      </a:r>
                      <a:endParaRPr lang="en-US" b="0" dirty="0">
                        <a:effectLst/>
                        <a:latin typeface="Google Sans"/>
                      </a:endParaRP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1493211566"/>
                  </a:ext>
                </a:extLst>
              </a:tr>
              <a:tr h="537554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Validity Issues</a:t>
                      </a:r>
                      <a:endParaRPr lang="en-US" b="0" dirty="0">
                        <a:effectLst/>
                        <a:latin typeface="Google Sans"/>
                      </a:endParaRP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Formatted "</a:t>
                      </a:r>
                      <a:r>
                        <a:rPr lang="en-US" b="0" dirty="0" err="1">
                          <a:effectLst/>
                        </a:rPr>
                        <a:t>product_sale_date</a:t>
                      </a:r>
                      <a:r>
                        <a:rPr lang="en-US" b="0" dirty="0">
                          <a:effectLst/>
                        </a:rPr>
                        <a:t>" to a short date format and "</a:t>
                      </a:r>
                      <a:r>
                        <a:rPr lang="en-US" b="0" dirty="0" err="1">
                          <a:effectLst/>
                        </a:rPr>
                        <a:t>list_price</a:t>
                      </a:r>
                      <a:r>
                        <a:rPr lang="en-US" b="0" dirty="0">
                          <a:effectLst/>
                        </a:rPr>
                        <a:t>" to currency.</a:t>
                      </a:r>
                      <a:endParaRPr lang="en-US" b="0" dirty="0">
                        <a:effectLst/>
                        <a:latin typeface="Google Sans"/>
                      </a:endParaRP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More consistent and valid data for analysis and reporting.</a:t>
                      </a:r>
                      <a:endParaRPr lang="en-US" b="0" dirty="0">
                        <a:effectLst/>
                        <a:latin typeface="Google Sans"/>
                      </a:endParaRP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Implement data entry formats to ensure consistent data validity.</a:t>
                      </a:r>
                      <a:endParaRPr lang="en-US" b="0" dirty="0">
                        <a:effectLst/>
                        <a:latin typeface="Google Sans"/>
                      </a:endParaRP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12358692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4761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6" y="1083299"/>
            <a:ext cx="4134600" cy="871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Google Sans"/>
              </a:rPr>
              <a:t>B</a:t>
            </a:r>
            <a:r>
              <a:rPr lang="en-US" i="0" dirty="0">
                <a:solidFill>
                  <a:schemeClr val="tx1"/>
                </a:solidFill>
                <a:effectLst/>
                <a:latin typeface="Google Sans"/>
              </a:rPr>
              <a:t>ike related purchases based 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o</a:t>
            </a:r>
            <a:r>
              <a:rPr lang="en-US" i="0" dirty="0">
                <a:solidFill>
                  <a:schemeClr val="tx1"/>
                </a:solidFill>
                <a:effectLst/>
                <a:latin typeface="Google Sans"/>
              </a:rPr>
              <a:t>n the Age of 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Cu</a:t>
            </a:r>
            <a:r>
              <a:rPr lang="en-US" i="0" dirty="0">
                <a:solidFill>
                  <a:schemeClr val="tx1"/>
                </a:solidFill>
                <a:effectLst/>
                <a:latin typeface="Google Sans"/>
              </a:rPr>
              <a:t>stomers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558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Most of the bike related purchases are made by customers between the age of 40 and 49.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chemeClr val="tx1"/>
              </a:solidFill>
              <a:effectLst/>
              <a:latin typeface="Google Sans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In the New Customer purchases visual, most purchases are from the age of 40 and 49 also between the age of 50 and 59.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chemeClr val="tx1"/>
              </a:solidFill>
              <a:effectLst/>
              <a:latin typeface="Google Sans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The Data shows that middle aged customers are one of the most potential customers.</a:t>
            </a:r>
          </a:p>
        </p:txBody>
      </p:sp>
      <p:pic>
        <p:nvPicPr>
          <p:cNvPr id="4" name="Picture 3" descr="A graph of a customer's purchase&#10;&#10;Description automatically generated">
            <a:extLst>
              <a:ext uri="{FF2B5EF4-FFF2-40B4-BE49-F238E27FC236}">
                <a16:creationId xmlns:a16="http://schemas.microsoft.com/office/drawing/2014/main" id="{34B06069-1F39-2B53-135E-3A92217906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258" y="1248174"/>
            <a:ext cx="3298293" cy="1833099"/>
          </a:xfrm>
          <a:prstGeom prst="rect">
            <a:avLst/>
          </a:prstGeom>
        </p:spPr>
      </p:pic>
      <p:pic>
        <p:nvPicPr>
          <p:cNvPr id="6" name="Picture 5" descr="A graph of a customer purchase&#10;&#10;Description automatically generated with medium confidence">
            <a:extLst>
              <a:ext uri="{FF2B5EF4-FFF2-40B4-BE49-F238E27FC236}">
                <a16:creationId xmlns:a16="http://schemas.microsoft.com/office/drawing/2014/main" id="{60608542-C877-4F45-BBD3-C84B26ACFE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257" y="3128808"/>
            <a:ext cx="3298293" cy="183309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4761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7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Google Sans"/>
              </a:rPr>
              <a:t>B</a:t>
            </a:r>
            <a:r>
              <a:rPr lang="en-US" i="0" dirty="0">
                <a:solidFill>
                  <a:schemeClr val="tx1"/>
                </a:solidFill>
                <a:effectLst/>
                <a:latin typeface="Google Sans"/>
              </a:rPr>
              <a:t>ike related purchases based 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o</a:t>
            </a:r>
            <a:r>
              <a:rPr lang="en-US" i="0" dirty="0">
                <a:solidFill>
                  <a:schemeClr val="tx1"/>
                </a:solidFill>
                <a:effectLst/>
                <a:latin typeface="Google Sans"/>
              </a:rPr>
              <a:t>n Job Industry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496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Financial services, health and manufacturing are the top three profit generating industries, followed by retail, IT and property.</a:t>
            </a:r>
          </a:p>
          <a:p>
            <a:br>
              <a:rPr lang="en-US" dirty="0"/>
            </a:br>
            <a:endParaRPr lang="en-US" b="0" i="0" dirty="0">
              <a:solidFill>
                <a:schemeClr val="tx1"/>
              </a:solidFill>
              <a:effectLst/>
              <a:latin typeface="Google Sans"/>
            </a:endParaRPr>
          </a:p>
        </p:txBody>
      </p:sp>
      <p:pic>
        <p:nvPicPr>
          <p:cNvPr id="3" name="Picture 2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87D1549C-6CB1-E4B6-BE0A-48051BADE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463" y="1800665"/>
            <a:ext cx="4262512" cy="293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053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4761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l"/>
            <a:r>
              <a:rPr lang="en-US" i="0" dirty="0">
                <a:solidFill>
                  <a:schemeClr val="tx1"/>
                </a:solidFill>
                <a:effectLst/>
                <a:latin typeface="Google Sans"/>
              </a:rPr>
              <a:t>Profit in each Wealth Segment Based on Age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1922610"/>
            <a:ext cx="4134600" cy="2292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The highest profit is obtained from customers of the age between 40 and 49.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chemeClr val="tx1"/>
              </a:solidFill>
              <a:effectLst/>
              <a:latin typeface="Google Sans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At the between 40 and 49, Mass Customers have the highest profit, followed by high net-worth customers and finally Affluent Customers.</a:t>
            </a:r>
            <a:br>
              <a:rPr lang="en-US" dirty="0"/>
            </a:br>
            <a:endParaRPr lang="en-US" b="0" i="0" dirty="0">
              <a:solidFill>
                <a:schemeClr val="tx1"/>
              </a:solidFill>
              <a:effectLst/>
              <a:latin typeface="Google Sans"/>
            </a:endParaRPr>
          </a:p>
        </p:txBody>
      </p:sp>
      <p:pic>
        <p:nvPicPr>
          <p:cNvPr id="3" name="Picture 2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A2CE32FE-55D2-E40D-995F-236AC8803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01101"/>
            <a:ext cx="4471439" cy="293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8640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4761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6" y="1083299"/>
            <a:ext cx="4303670" cy="871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l"/>
            <a:r>
              <a:rPr lang="en-US" i="0" dirty="0">
                <a:solidFill>
                  <a:schemeClr val="tx1"/>
                </a:solidFill>
                <a:effectLst/>
                <a:latin typeface="Google Sans"/>
              </a:rPr>
              <a:t>Bike related Purchases with respect to Car ownership in each state.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74830"/>
            <a:ext cx="4134600" cy="2027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Most of the Bike related purchases are from customers of NSW who own cars. 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chemeClr val="tx1"/>
              </a:solidFill>
              <a:effectLst/>
              <a:latin typeface="Google Sans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For those customers that don't own cars, most purchases are also from NSW, followed by VIC and finally QLD state.</a:t>
            </a:r>
            <a:br>
              <a:rPr lang="en-US" dirty="0">
                <a:solidFill>
                  <a:schemeClr val="tx1"/>
                </a:solidFill>
              </a:rPr>
            </a:br>
            <a:endParaRPr lang="en-US" b="0" i="0" dirty="0">
              <a:solidFill>
                <a:schemeClr val="tx1"/>
              </a:solidFill>
              <a:effectLst/>
              <a:latin typeface="Google Sans"/>
            </a:endParaRPr>
          </a:p>
        </p:txBody>
      </p:sp>
      <p:pic>
        <p:nvPicPr>
          <p:cNvPr id="5" name="Picture 4" descr="A graph of a car ownership&#10;&#10;Description automatically generated">
            <a:extLst>
              <a:ext uri="{FF2B5EF4-FFF2-40B4-BE49-F238E27FC236}">
                <a16:creationId xmlns:a16="http://schemas.microsoft.com/office/drawing/2014/main" id="{EBB494CE-2ACA-8E32-883A-7DEE3A5A4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695" y="1625504"/>
            <a:ext cx="4570454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7586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4761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4535787" cy="871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l"/>
            <a:r>
              <a:rPr lang="en-US" i="0" dirty="0">
                <a:solidFill>
                  <a:schemeClr val="tx1"/>
                </a:solidFill>
                <a:effectLst/>
                <a:latin typeface="Google Sans"/>
              </a:rPr>
              <a:t>Profit based on total number of customers and gender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3"/>
            <a:ext cx="4134600" cy="1761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 From the data the highest number of customers are female followed by male.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chemeClr val="tx1"/>
              </a:solidFill>
              <a:effectLst/>
              <a:latin typeface="Google Sans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Maximum profit is received from customers from the age of 40 to 49.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chemeClr val="tx1"/>
              </a:solidFill>
              <a:effectLst/>
              <a:latin typeface="Google Sans"/>
            </a:endParaRPr>
          </a:p>
        </p:txBody>
      </p:sp>
      <p:pic>
        <p:nvPicPr>
          <p:cNvPr id="3" name="Picture 2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1ADD9CB9-77BF-0D5D-444F-149F459AB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12892"/>
            <a:ext cx="4453829" cy="2085381"/>
          </a:xfrm>
          <a:prstGeom prst="rect">
            <a:avLst/>
          </a:prstGeom>
        </p:spPr>
      </p:pic>
      <p:pic>
        <p:nvPicPr>
          <p:cNvPr id="5" name="Picture 4" descr="A graph of a number of people with Crust in the background&#10;&#10;Description automatically generated">
            <a:extLst>
              <a:ext uri="{FF2B5EF4-FFF2-40B4-BE49-F238E27FC236}">
                <a16:creationId xmlns:a16="http://schemas.microsoft.com/office/drawing/2014/main" id="{2F2CC854-C1CC-9679-25F9-FDBC315C2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229" y="1103974"/>
            <a:ext cx="2953634" cy="171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3830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668</Words>
  <Application>Microsoft Office PowerPoint</Application>
  <PresentationFormat>On-screen Show (16:9)</PresentationFormat>
  <Paragraphs>96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Google Sans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Mohammad Dabak</cp:lastModifiedBy>
  <cp:revision>4</cp:revision>
  <dcterms:modified xsi:type="dcterms:W3CDTF">2023-09-17T15:11:12Z</dcterms:modified>
</cp:coreProperties>
</file>