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8" r:id="rId4"/>
    <p:sldId id="300" r:id="rId5"/>
    <p:sldId id="259" r:id="rId6"/>
    <p:sldId id="268" r:id="rId7"/>
    <p:sldId id="313" r:id="rId8"/>
    <p:sldId id="265" r:id="rId9"/>
    <p:sldId id="309" r:id="rId10"/>
    <p:sldId id="316" r:id="rId11"/>
    <p:sldId id="266" r:id="rId12"/>
    <p:sldId id="304" r:id="rId13"/>
    <p:sldId id="307" r:id="rId14"/>
    <p:sldId id="308" r:id="rId15"/>
    <p:sldId id="314" r:id="rId16"/>
    <p:sldId id="270" r:id="rId17"/>
    <p:sldId id="275" r:id="rId18"/>
    <p:sldId id="278" r:id="rId19"/>
    <p:sldId id="279" r:id="rId20"/>
    <p:sldId id="281" r:id="rId21"/>
    <p:sldId id="296" r:id="rId22"/>
    <p:sldId id="298" r:id="rId23"/>
    <p:sldId id="288" r:id="rId24"/>
    <p:sldId id="290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1111" initials="a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 userDrawn="1"/>
        </p:nvSpPr>
        <p:spPr>
          <a:xfrm>
            <a:off x="11543030" y="5886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9873"/>
            <a:ext cx="9144000" cy="2387600"/>
          </a:xfrm>
        </p:spPr>
        <p:txBody>
          <a:bodyPr>
            <a:normAutofit fontScale="90000"/>
          </a:bodyPr>
          <a:p>
            <a:pPr marL="27305" fontAlgn="auto">
              <a:lnSpc>
                <a:spcPct val="120000"/>
              </a:lnSpc>
              <a:spcBef>
                <a:spcPts val="1800"/>
              </a:spcBef>
            </a:pPr>
            <a:r>
              <a:rPr lang="en-US" sz="4445">
                <a:latin typeface="Times New Roman Regular" panose="02020603050405020304" charset="0"/>
                <a:cs typeface="Times New Roman Regular" panose="02020603050405020304" charset="0"/>
              </a:rPr>
              <a:t>A General-Purpose Early Warning System for Undesirable Events during Outpatient Treatment for Cancer</a:t>
            </a:r>
            <a:endParaRPr lang="en-US" sz="4445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4343"/>
            <a:ext cx="9144000" cy="1655762"/>
          </a:xfrm>
        </p:spPr>
        <p:txBody>
          <a:bodyPr>
            <a:normAutofit fontScale="80000"/>
          </a:bodyPr>
          <a:p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r"/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r"/>
            <a:r>
              <a:rPr lang="en-US" sz="2500">
                <a:latin typeface="Times New Roman Regular" panose="02020603050405020304" charset="0"/>
                <a:cs typeface="Times New Roman Regular" panose="02020603050405020304" charset="0"/>
              </a:rPr>
              <a:t>Naihe Xiao</a:t>
            </a:r>
            <a:endParaRPr lang="en-US" sz="25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7686040" y="136525"/>
            <a:ext cx="2515870" cy="673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2294" y="136525"/>
            <a:ext cx="1828800" cy="6850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930" y="1010920"/>
            <a:ext cx="3790950" cy="1325880"/>
          </a:xfrm>
        </p:spPr>
        <p:txBody>
          <a:bodyPr/>
          <a:p>
            <a:pPr marL="0" indent="0" algn="l">
              <a:buFont typeface="Arial" panose="020B0604020202020204" pitchFamily="34" charset="0"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Outcome: RMCORR for 10 UCEs</a:t>
            </a:r>
            <a:b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</a:b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085" y="102870"/>
            <a:ext cx="6409055" cy="665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Model Building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MTL vs STL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0105" y="1496060"/>
            <a:ext cx="9716770" cy="823595"/>
          </a:xfrm>
        </p:spPr>
        <p:txBody>
          <a:bodyPr/>
          <a:p>
            <a:r>
              <a:rPr lang="en-US" sz="2800">
                <a:latin typeface="Times New Roman Bold" panose="02020603050405020304" charset="0"/>
                <a:cs typeface="Times New Roman Bold" panose="02020603050405020304" charset="0"/>
              </a:rPr>
              <a:t>Single Task Learning			Multi Task Learning</a:t>
            </a:r>
            <a:endParaRPr lang="en-US" sz="280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Each target treated as an independent task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10 targets,10 models, 10 loss functions, weights updated independently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997258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Multiple related tasks learned jointly using a single model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fontAlgn="auto">
              <a:lnSpc>
                <a:spcPct val="10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10 targets,1 model, 1 loss function, weights updated simultaneously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3" grpId="0" build="p"/>
      <p:bldP spid="3" grpId="1" build="p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MTL vs STL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0105" y="1496060"/>
            <a:ext cx="9716770" cy="823595"/>
          </a:xfrm>
        </p:spPr>
        <p:txBody>
          <a:bodyPr/>
          <a:p>
            <a:r>
              <a:rPr lang="en-US" sz="2800">
                <a:latin typeface="Times New Roman Bold" panose="02020603050405020304" charset="0"/>
                <a:cs typeface="Times New Roman Bold" panose="02020603050405020304" charset="0"/>
              </a:rPr>
              <a:t>Single Task Learning			Multi Task Learning</a:t>
            </a:r>
            <a:endParaRPr lang="en-US" sz="280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Simple design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Computational Intensive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Ignores target dependencies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997258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Increased model complextiy</a:t>
            </a:r>
            <a:endParaRPr lang="en-US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Efficient Training</a:t>
            </a:r>
            <a:endParaRPr lang="en-US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Captures shared information and knowledge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3" grpId="0" uiExpand="1" build="p"/>
      <p:bldP spid="3" grpId="1" build="p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MTL vs STL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81480" y="2306320"/>
            <a:ext cx="88284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i="1">
                <a:latin typeface="Times New Roman Italic" panose="02020603050405020304" charset="0"/>
                <a:cs typeface="Times New Roman Italic" panose="02020603050405020304" charset="0"/>
              </a:rPr>
              <a:t>“</a:t>
            </a:r>
            <a:r>
              <a:rPr lang="en-US" sz="2800" i="1">
                <a:latin typeface="Times New Roman Italic" panose="02020603050405020304" charset="0"/>
                <a:cs typeface="Times New Roman Italic" panose="02020603050405020304" charset="0"/>
              </a:rPr>
              <a:t>The improvement in MTL happens because if tasks are related, features that are learned for one task might benefit the learning of some other related task.</a:t>
            </a:r>
            <a:r>
              <a:rPr lang="zh-CN" altLang="en-US" sz="2800" i="1">
                <a:latin typeface="Times New Roman Italic" panose="02020603050405020304" charset="0"/>
                <a:cs typeface="Times New Roman Italic" panose="02020603050405020304" charset="0"/>
              </a:rPr>
              <a:t>”</a:t>
            </a:r>
            <a:r>
              <a:rPr lang="en-US" altLang="zh-CN" sz="2800" i="1">
                <a:latin typeface="Times New Roman Italic" panose="02020603050405020304" charset="0"/>
                <a:cs typeface="Times New Roman Italic" panose="02020603050405020304" charset="0"/>
              </a:rPr>
              <a:t> --- Gabriele, Michael, 2020, </a:t>
            </a:r>
            <a:r>
              <a:rPr lang="zh-CN" altLang="en-US" sz="2800" i="1">
                <a:latin typeface="Times New Roman Italic" panose="02020603050405020304" charset="0"/>
                <a:cs typeface="Times New Roman Italic" panose="02020603050405020304" charset="0"/>
              </a:rPr>
              <a:t>“Learning Functions to Study the Benefit of Multitask</a:t>
            </a:r>
            <a:r>
              <a:rPr lang="en-US" altLang="zh-CN" sz="2800" i="1">
                <a:latin typeface="Times New Roman Italic" panose="02020603050405020304" charset="0"/>
                <a:cs typeface="Times New Roman Italic" panose="02020603050405020304" charset="0"/>
              </a:rPr>
              <a:t> </a:t>
            </a:r>
            <a:r>
              <a:rPr lang="zh-CN" altLang="en-US" sz="2800" i="1">
                <a:latin typeface="Times New Roman Italic" panose="02020603050405020304" charset="0"/>
                <a:cs typeface="Times New Roman Italic" panose="02020603050405020304" charset="0"/>
              </a:rPr>
              <a:t>Learning”</a:t>
            </a:r>
            <a:endParaRPr lang="en-US" altLang="zh-CN" sz="280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80" y="339725"/>
            <a:ext cx="10048240" cy="5109845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 rot="16200000">
            <a:off x="4046220" y="4561840"/>
            <a:ext cx="579755" cy="23558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7179945" y="3783330"/>
            <a:ext cx="579755" cy="391223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209925" y="6155055"/>
            <a:ext cx="2202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STL models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43650" y="6155055"/>
            <a:ext cx="2202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</a:rPr>
              <a:t>MTL models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Model Interpretation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085" y="2327910"/>
            <a:ext cx="4829175" cy="1325880"/>
          </a:xfrm>
        </p:spPr>
        <p:txBody>
          <a:bodyPr>
            <a:normAutofit fontScale="90000"/>
          </a:bodyPr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Feature </a:t>
            </a:r>
            <a:br>
              <a:rPr lang="en-US">
                <a:latin typeface="Times New Roman Regular" panose="02020603050405020304" charset="0"/>
                <a:cs typeface="Times New Roman Regular" panose="02020603050405020304" charset="0"/>
              </a:rPr>
            </a:b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Importance: </a:t>
            </a:r>
            <a:br>
              <a:rPr lang="en-US">
                <a:latin typeface="Times New Roman Regular" panose="02020603050405020304" charset="0"/>
                <a:cs typeface="Times New Roman Regular" panose="02020603050405020304" charset="0"/>
              </a:rPr>
            </a:br>
            <a:br>
              <a:rPr lang="en-US">
                <a:latin typeface="Times New Roman Regular" panose="02020603050405020304" charset="0"/>
                <a:cs typeface="Times New Roman Regular" panose="02020603050405020304" charset="0"/>
              </a:rPr>
            </a:br>
            <a:r>
              <a:rPr lang="en-US" sz="3110">
                <a:latin typeface="Times New Roman Regular" panose="02020603050405020304" charset="0"/>
                <a:cs typeface="Times New Roman Regular" panose="02020603050405020304" charset="0"/>
              </a:rPr>
              <a:t>how much does this feature contribute to the overall outcome of a model  </a:t>
            </a:r>
            <a:endParaRPr lang="en-US" sz="311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0" y="119380"/>
            <a:ext cx="6951980" cy="6619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SHAP Values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1055"/>
            <a:ext cx="10515600" cy="1141095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Assign an importance value to each feature. 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Positive SHAP - improve model performance; visa versa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3886200"/>
            <a:ext cx="481711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latin typeface="Times New Roman Bold" panose="02020603050405020304" charset="0"/>
                <a:cs typeface="Times New Roman Bold" panose="02020603050405020304" charset="0"/>
              </a:rPr>
              <a:t>Pros:</a:t>
            </a:r>
            <a:endParaRPr lang="en-US" sz="2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Consistent - model invariance 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Capture feature dependencies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257925" y="3886200"/>
            <a:ext cx="423545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latin typeface="Times New Roman Bold" panose="02020603050405020304" charset="0"/>
                <a:cs typeface="Times New Roman Bold" panose="02020603050405020304" charset="0"/>
              </a:rPr>
              <a:t>Cons:</a:t>
            </a:r>
            <a:endParaRPr lang="en-US" sz="2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Computationally intensive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Hard to interpret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Outcome by groups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4" name="Picture 3" descr="Screenshot 2023-08-11 at 11.00.1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1691005"/>
            <a:ext cx="10072370" cy="4792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Introduction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"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 Cancer is a leading cause of death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Font typeface="Wingdings" panose="05000000000000000000" charset="0"/>
              <a:buChar char=""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 Treatments lead to undesirable cancer events(UCEs)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0" y="1247775"/>
            <a:ext cx="58293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Permutation importance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1055"/>
            <a:ext cx="10515600" cy="1141095"/>
          </a:xfrm>
        </p:spPr>
        <p:txBody>
          <a:bodyPr>
            <a:noAutofit/>
          </a:bodyPr>
          <a:p>
            <a:r>
              <a:rPr lang="en-US" sz="2700">
                <a:latin typeface="Times New Roman Regular" panose="02020603050405020304" charset="0"/>
                <a:cs typeface="Times New Roman Regular" panose="02020603050405020304" charset="0"/>
              </a:rPr>
              <a:t>Computes the change in evaluation metric when the values of a specific feature are randomly permuted. </a:t>
            </a:r>
            <a:endParaRPr lang="en-US" sz="27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2700">
                <a:latin typeface="Times New Roman Regular" panose="02020603050405020304" charset="0"/>
                <a:cs typeface="Times New Roman Regular" panose="02020603050405020304" charset="0"/>
              </a:rPr>
              <a:t>More the metric changes, more important the feature. </a:t>
            </a:r>
            <a:endParaRPr lang="en-US" sz="27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3886200"/>
            <a:ext cx="526034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latin typeface="Times New Roman Bold" panose="02020603050405020304" charset="0"/>
                <a:cs typeface="Times New Roman Bold" panose="02020603050405020304" charset="0"/>
              </a:rPr>
              <a:t>Pros:</a:t>
            </a:r>
            <a:endParaRPr lang="en-US" sz="2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Fast computation - no re-training 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Applicable to all model types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257925" y="3886200"/>
            <a:ext cx="447865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 b="1">
                <a:latin typeface="Times New Roman Bold" panose="02020603050405020304" charset="0"/>
                <a:cs typeface="Times New Roman Bold" panose="02020603050405020304" charset="0"/>
              </a:rPr>
              <a:t>Cons:</a:t>
            </a:r>
            <a:endParaRPr lang="en-US" sz="2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Ignore feature dependencies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Outcome vary on metrics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092700" y="6308725"/>
            <a:ext cx="4520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Average change in AUROC over all targets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83820"/>
            <a:ext cx="10866755" cy="62249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Conclusions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2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Longitudinal machine learning predicts diverse symptoms accurately.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fontAlgn="auto">
              <a:lnSpc>
                <a:spcPct val="12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Multi-Task Learning (MTL) outperforms Single-Task Learning (STL) in correlated targets.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0095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Future Works: 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24785" y="2091055"/>
            <a:ext cx="68954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300000"/>
              </a:lnSpc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1. </a:t>
            </a: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Data Augmentation &amp; quality improvement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fontAlgn="auto">
              <a:lnSpc>
                <a:spcPct val="300000"/>
              </a:lnSpc>
            </a:pP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2. Implementation of the early warning system</a:t>
            </a:r>
            <a:endParaRPr lang="en-US"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8155"/>
            <a:ext cx="10515600" cy="1325563"/>
          </a:xfrm>
        </p:spPr>
        <p:txBody>
          <a:bodyPr/>
          <a:lstStyle/>
          <a:p>
            <a:pPr algn="ctr"/>
            <a:r>
              <a:rPr lang="en-US" sz="3200" dirty="0">
                <a:latin typeface="Times New Roman Regular" panose="02020603050405020304" charset="0"/>
                <a:cs typeface="Times New Roman Regular" panose="02020603050405020304" charset="0"/>
              </a:rPr>
              <a:t>Thank you for listening</a:t>
            </a:r>
            <a:endParaRPr lang="en-US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38200" y="1915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Appreciate the help and guidance of </a:t>
            </a:r>
            <a:r>
              <a:rPr lang="en-US" dirty="0" err="1">
                <a:latin typeface="Times New Roman Regular" panose="02020603050405020304" charset="0"/>
                <a:cs typeface="Times New Roman Regular" panose="02020603050405020304" charset="0"/>
              </a:rPr>
              <a:t>Geoffrey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 Liu, Robert Grant, N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oke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 Yuan, Christopher </a:t>
            </a:r>
            <a:r>
              <a:rPr lang="en-US" dirty="0" err="1">
                <a:latin typeface="Times New Roman Regular" panose="02020603050405020304" charset="0"/>
                <a:cs typeface="Times New Roman Regular" panose="02020603050405020304" charset="0"/>
              </a:rPr>
              <a:t>Deutschman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, Rami Ajaj 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Introduction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"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 Lung Cancer is a leading cause of death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Font typeface="Wingdings" panose="05000000000000000000" charset="0"/>
              <a:buChar char=""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 Treatments lead to undesirable cancer events(UCEs)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Font typeface="Wingdings" panose="05000000000000000000" charset="0"/>
              <a:buChar char=""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 Difficult and costly for clinical staffs to judge and monitor UCEs (Wang, Molassiotis, et al. 2018)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Font typeface="Wingdings" panose="05000000000000000000" charset="0"/>
              <a:buChar char=""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 Early warning system that alerts possible UCEs is highly desirable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Aims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Build a model to predict labels for 10 binary UCEs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 sz="2100">
                <a:latin typeface="Times New Roman Regular" panose="02020603050405020304" charset="0"/>
                <a:cs typeface="Times New Roman Regular" panose="02020603050405020304" charset="0"/>
              </a:rPr>
              <a:t>-Nausea				-Appetite			-Pain		</a:t>
            </a:r>
            <a:endParaRPr lang="en-US" sz="21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 sz="2100">
                <a:latin typeface="Times New Roman Regular" panose="02020603050405020304" charset="0"/>
                <a:cs typeface="Times New Roman Regular" panose="02020603050405020304" charset="0"/>
              </a:rPr>
              <a:t>-Dyspnea(Shortness of breath) 	-Fatigue(tiredness) 		-</a:t>
            </a:r>
            <a:r>
              <a:rPr lang="en-US" sz="21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Anxiety</a:t>
            </a:r>
            <a:endParaRPr lang="en-US" sz="21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100">
                <a:latin typeface="Times New Roman Regular" panose="02020603050405020304" charset="0"/>
                <a:cs typeface="Times New Roman Regular" panose="02020603050405020304" charset="0"/>
              </a:rPr>
              <a:t>-Drowsiness(sleepiness)		-Depression			-Well-being</a:t>
            </a:r>
            <a:endParaRPr lang="en-US" sz="21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 sz="2100">
                <a:latin typeface="Times New Roman Regular" panose="02020603050405020304" charset="0"/>
                <a:cs typeface="Times New Roman Regular" panose="02020603050405020304" charset="0"/>
              </a:rPr>
              <a:t>-ECOG: Functional status performance score.</a:t>
            </a:r>
            <a:endParaRPr lang="en-US" sz="21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Improve the clinic interpretability of the model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410"/>
            <a:ext cx="10515600" cy="1325563"/>
          </a:xfrm>
        </p:spPr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Data 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65" y="1906905"/>
            <a:ext cx="10515600" cy="4351338"/>
          </a:xfrm>
        </p:spPr>
        <p:txBody>
          <a:bodyPr/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Patients undergoing </a:t>
            </a: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cancer </a:t>
            </a: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treatments at the PMCC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Data processing: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(i) Gathered and merged raw data from multi sources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(ii) </a:t>
            </a: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Feature engineering: 5-day forward filling, </a:t>
            </a: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mean imputation, 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normalization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Font typeface="+mj-lt"/>
              <a:buNone/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	(iii) Data inspection(varying data volume and distribution)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6" name="Picture 5" descr="Screenshot 2023-08-14 at 12.22.1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3444875"/>
            <a:ext cx="11878945" cy="16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Study Cohort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3" name="Picture 2" descr="Screenshot 2023-08-14 at 12.29.4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4435" y="1426210"/>
            <a:ext cx="726313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9540"/>
            <a:ext cx="10515600" cy="1325563"/>
          </a:xfrm>
        </p:spPr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Measurements of Targets Correlation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76655"/>
            <a:ext cx="10515600" cy="54902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b="1">
                <a:latin typeface="Times New Roman Bold" panose="02020603050405020304" charset="0"/>
                <a:cs typeface="Times New Roman Bold" panose="02020603050405020304" charset="0"/>
              </a:rPr>
              <a:t>1. Time Lagged Cross Correlation (TLCC):</a:t>
            </a:r>
            <a:endParaRPr 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Method: Measures correlation between two time series at different time lags.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Pros: Captures time-delayed relationships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Cons: Hard to interpret, too few visits for each patient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930" y="1010920"/>
            <a:ext cx="3790950" cy="1325880"/>
          </a:xfrm>
        </p:spPr>
        <p:txBody>
          <a:bodyPr/>
          <a:p>
            <a:pPr marL="0" indent="0" algn="l">
              <a:buFont typeface="Arial" panose="020B0604020202020204" pitchFamily="34" charset="0"/>
            </a:pPr>
            <a:r>
              <a:rPr lang="en-US" sz="24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Outcome: TLCC between Nause and Depression</a:t>
            </a:r>
            <a:endParaRPr lang="en-US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8970" y="914400"/>
            <a:ext cx="6616700" cy="5029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94930" y="2200275"/>
            <a:ext cx="49974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y = Correlation between overlapped 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time points of the two time series when 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each time point of the former time series increases by x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Inconsistent outcomes, hard to 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>
                <a:latin typeface="Times New Roman Regular" panose="02020603050405020304" charset="0"/>
                <a:cs typeface="Times New Roman Regular" panose="02020603050405020304" charset="0"/>
              </a:rPr>
              <a:t>interpret</a:t>
            </a:r>
            <a:endParaRPr lang="en-US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29540"/>
            <a:ext cx="10515600" cy="1325563"/>
          </a:xfrm>
        </p:spPr>
        <p:txBody>
          <a:bodyPr/>
          <a:p>
            <a:pPr algn="ctr"/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Measurements of Targets Correlation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76655"/>
            <a:ext cx="10515600" cy="54902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b="1">
                <a:latin typeface="Times New Roman Bold" panose="02020603050405020304" charset="0"/>
                <a:cs typeface="Times New Roman Bold" panose="02020603050405020304" charset="0"/>
              </a:rPr>
              <a:t>1. Time Lagged Cross Correlation (TLCC):</a:t>
            </a:r>
            <a:endParaRPr 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Method: Measures correlation between two time series at different time lags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Pros: Captures time-delayed relationships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Cons: Hard to interpret, too few visits for each patient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 Bold" panose="02020603050405020304" charset="0"/>
                <a:cs typeface="Times New Roman Bold" panose="02020603050405020304" charset="0"/>
              </a:rPr>
              <a:t>2. Repeated Measures Correlation (RMCORR):</a:t>
            </a:r>
            <a:endParaRPr lang="en-US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Method: Assesses correlation within the same subject across multiple measurements over time.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Pros: Accounts for individual subject differences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Cons: Susceptible to influence from outlier subjects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3883</Words>
  <Application>WPS Writer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SimSun</vt:lpstr>
      <vt:lpstr>Wingdings</vt:lpstr>
      <vt:lpstr>Times New Roman Regular</vt:lpstr>
      <vt:lpstr>Wingdings</vt:lpstr>
      <vt:lpstr>Times New Roman Bold</vt:lpstr>
      <vt:lpstr>Microsoft YaHei</vt:lpstr>
      <vt:lpstr>汉仪旗黑</vt:lpstr>
      <vt:lpstr>Calibri Light</vt:lpstr>
      <vt:lpstr>Helvetica Neue</vt:lpstr>
      <vt:lpstr>Calibri</vt:lpstr>
      <vt:lpstr>宋体-简</vt:lpstr>
      <vt:lpstr>Arial Unicode MS</vt:lpstr>
      <vt:lpstr>DejaVu Math TeX Gyre</vt:lpstr>
      <vt:lpstr>SimSun</vt:lpstr>
      <vt:lpstr>SimSun</vt:lpstr>
      <vt:lpstr>Times New Roman Italic</vt:lpstr>
      <vt:lpstr>苹方-简</vt:lpstr>
      <vt:lpstr>Office Theme</vt:lpstr>
      <vt:lpstr>A General-Purpose Early Warning System for Undesirable Events during Outpatient Treatment for Cancer</vt:lpstr>
      <vt:lpstr>Introduction</vt:lpstr>
      <vt:lpstr>Introduction</vt:lpstr>
      <vt:lpstr>Aims</vt:lpstr>
      <vt:lpstr>Data </vt:lpstr>
      <vt:lpstr>Study Cohort</vt:lpstr>
      <vt:lpstr>Measures of Correlation</vt:lpstr>
      <vt:lpstr>Outcome: RMCORR for 10 UCEs </vt:lpstr>
      <vt:lpstr>Measurements of Targets Correlation</vt:lpstr>
      <vt:lpstr>Outcome: RMCORR for 10 UCEs </vt:lpstr>
      <vt:lpstr>Model Building</vt:lpstr>
      <vt:lpstr>MTL vs STL</vt:lpstr>
      <vt:lpstr>MTL vs STL</vt:lpstr>
      <vt:lpstr>MTL vs STL</vt:lpstr>
      <vt:lpstr>PowerPoint 演示文稿</vt:lpstr>
      <vt:lpstr>Model Interpretation</vt:lpstr>
      <vt:lpstr>Feature Importance</vt:lpstr>
      <vt:lpstr>Shap Values</vt:lpstr>
      <vt:lpstr>Outcome by groups</vt:lpstr>
      <vt:lpstr>Shap Values</vt:lpstr>
      <vt:lpstr>Outcome by groups</vt:lpstr>
      <vt:lpstr>Conclusion1</vt:lpstr>
      <vt:lpstr>TODO1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General-Purpose Early Warning System for Undesirable Events during Outpatient Treatment for Cancer</dc:title>
  <dc:creator>a1111</dc:creator>
  <cp:lastModifiedBy>Naihe Xiao</cp:lastModifiedBy>
  <cp:revision>31</cp:revision>
  <dcterms:created xsi:type="dcterms:W3CDTF">2023-08-15T16:59:43Z</dcterms:created>
  <dcterms:modified xsi:type="dcterms:W3CDTF">2023-08-15T16:59:43Z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1033-5.4.2.7998</vt:lpwstr>
  </property>
</Properties>
</file>