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ald Barrett" initials="DB" lastIdx="1" clrIdx="0">
    <p:extLst>
      <p:ext uri="{19B8F6BF-5375-455C-9EA6-DF929625EA0E}">
        <p15:presenceInfo xmlns:p15="http://schemas.microsoft.com/office/powerpoint/2012/main" userId="35a948d9effe80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4T13:33:26.92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Software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 Interface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Interface Overview</a:t>
            </a:r>
          </a:p>
          <a:p>
            <a:pPr lvl="1"/>
            <a:r>
              <a:rPr lang="en-US" dirty="0" smtClean="0"/>
              <a:t>Primary Flight Display</a:t>
            </a:r>
          </a:p>
          <a:p>
            <a:pPr lvl="1"/>
            <a:r>
              <a:rPr lang="en-US" smtClean="0"/>
              <a:t>Hand Controls</a:t>
            </a:r>
          </a:p>
          <a:p>
            <a:r>
              <a:rPr lang="en-US" smtClean="0"/>
              <a:t>Mission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Common Operating Picture</a:t>
            </a:r>
          </a:p>
          <a:p>
            <a:pPr lvl="1"/>
            <a:r>
              <a:rPr lang="en-US" dirty="0" smtClean="0"/>
              <a:t>System Status</a:t>
            </a:r>
          </a:p>
          <a:p>
            <a:pPr lvl="1"/>
            <a:r>
              <a:rPr lang="en-US" dirty="0" smtClean="0"/>
              <a:t>Sensor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Interface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88" y="1744517"/>
            <a:ext cx="2123665" cy="1981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4546042"/>
            <a:ext cx="1628775" cy="15015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462712" y="2132447"/>
            <a:ext cx="1333500" cy="48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80" y="1608663"/>
            <a:ext cx="5043635" cy="283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8720" y="3726047"/>
            <a:ext cx="542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Pilot interface executed from 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all vehicle functions, including payloads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2688" y="5293930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Primary pilot controls via COTS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93" y="1980938"/>
            <a:ext cx="6758346" cy="380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3" y="282059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740687" y="3005262"/>
            <a:ext cx="1909132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07851" y="590831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Flight Display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6" idx="1"/>
          </p:cNvCxnSpPr>
          <p:nvPr/>
        </p:nvCxnSpPr>
        <p:spPr>
          <a:xfrm flipH="1" flipV="1">
            <a:off x="8936721" y="5052675"/>
            <a:ext cx="1111616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8418" y="148579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FMV / Imagery Display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8468419" y="1855129"/>
            <a:ext cx="1259318" cy="1334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48337" y="505267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Center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63354" y="4868009"/>
            <a:ext cx="1485939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720" y="452432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 Monitor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7424895" y="5280338"/>
            <a:ext cx="297391" cy="6279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6443" y="5931195"/>
            <a:ext cx="25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Cautions and Warnings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539542" y="5594327"/>
            <a:ext cx="514867" cy="336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17" y="2015630"/>
            <a:ext cx="4474539" cy="386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Flight Display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474" y="3026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Airspeed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484646" y="3211324"/>
            <a:ext cx="2401554" cy="3319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93000" y="322631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99874" y="3543300"/>
            <a:ext cx="1791751" cy="571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0"/>
          </p:cNvCxnSpPr>
          <p:nvPr/>
        </p:nvCxnSpPr>
        <p:spPr>
          <a:xfrm flipV="1">
            <a:off x="5986605" y="5915025"/>
            <a:ext cx="336945" cy="1417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4667" y="605675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810886" y="1748057"/>
            <a:ext cx="1839165" cy="595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0051" y="1544603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 Angle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14026" y="4010025"/>
            <a:ext cx="3191924" cy="671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35369" y="4478807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Pitch Angle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76450" y="4918733"/>
            <a:ext cx="4654018" cy="79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9629" y="473406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Yaw Angle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7819500" y="5321130"/>
            <a:ext cx="638833" cy="94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8333" y="4997964"/>
            <a:ext cx="16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Lateral Speed</a:t>
            </a:r>
          </a:p>
          <a:p>
            <a:r>
              <a:rPr lang="en-US" dirty="0" smtClean="0"/>
              <a:t>Vertical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Controls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24" y="2297246"/>
            <a:ext cx="4688545" cy="32283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018581" y="3911412"/>
            <a:ext cx="2941608" cy="11954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550" y="510683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Control Buttons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0300" y="1918281"/>
            <a:ext cx="337088" cy="1078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1521" y="14899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62172" y="26220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3582" y="2806738"/>
            <a:ext cx="231996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15175" y="1790700"/>
            <a:ext cx="952500" cy="6370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40038" y="1585378"/>
            <a:ext cx="372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Shoulder: Increase Altitude</a:t>
            </a:r>
          </a:p>
          <a:p>
            <a:r>
              <a:rPr lang="en-US" dirty="0" smtClean="0"/>
              <a:t>Trigger: Yaw Right or Take Picture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16723" y="1595116"/>
            <a:ext cx="3044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Shoulder: Decrease Altitude</a:t>
            </a:r>
          </a:p>
          <a:p>
            <a:r>
              <a:rPr lang="en-US" dirty="0" smtClean="0"/>
              <a:t>Trigger: Yaw Left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61211" y="1964448"/>
            <a:ext cx="171746" cy="318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9474" y="3026658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Lateral Velocity Controls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3062065" y="3108052"/>
            <a:ext cx="1496266" cy="103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4179" y="5539840"/>
            <a:ext cx="460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 / Pitch Angle Control</a:t>
            </a:r>
          </a:p>
          <a:p>
            <a:r>
              <a:rPr lang="en-US" dirty="0" smtClean="0"/>
              <a:t>FMV Pan / Tilt (when FMV control is active)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 flipV="1">
            <a:off x="5846597" y="3888973"/>
            <a:ext cx="492247" cy="1636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395043" y="3159688"/>
            <a:ext cx="2315942" cy="662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135138" y="3491171"/>
            <a:ext cx="2113637" cy="1099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10985" y="362160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FMV Zoom Out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48775" y="443647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FMV Zoom In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830215" y="3190237"/>
            <a:ext cx="2592184" cy="79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3231" y="381186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Open/Close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Operating Picture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650" y="2085975"/>
            <a:ext cx="5210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Integrated map display and route planner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Force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data will depend on external connections or organic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Route Planner enables creation / management of autopilot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externally built or locally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 interface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to add waypoint on cursor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 waypoint to edit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300"/>
          <a:stretch/>
        </p:blipFill>
        <p:spPr>
          <a:xfrm>
            <a:off x="5457825" y="1515817"/>
            <a:ext cx="6004372" cy="44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status shows the status of all system components</a:t>
            </a:r>
          </a:p>
          <a:p>
            <a:pPr lvl="1"/>
            <a:r>
              <a:rPr lang="en-US" dirty="0" smtClean="0"/>
              <a:t>Each component can be turned on or off</a:t>
            </a:r>
          </a:p>
          <a:p>
            <a:pPr lvl="1"/>
            <a:r>
              <a:rPr lang="en-US" dirty="0" smtClean="0"/>
              <a:t>Some can be reset or commanded to execute built-in-test</a:t>
            </a:r>
          </a:p>
          <a:p>
            <a:r>
              <a:rPr lang="en-US" dirty="0" smtClean="0"/>
              <a:t>Page can also be used to adjust communications settings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10878"/>
              </p:ext>
            </p:extLst>
          </p:nvPr>
        </p:nvGraphicFramePr>
        <p:xfrm>
          <a:off x="7647335" y="3750724"/>
          <a:ext cx="1323784" cy="242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2"/>
                <a:gridCol w="661892"/>
              </a:tblGrid>
              <a:tr h="503169"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0316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ENG</a:t>
                      </a:r>
                    </a:p>
                    <a:p>
                      <a:pPr algn="ctr"/>
                      <a:r>
                        <a:rPr lang="en-US" sz="1050" b="1" dirty="0" smtClean="0"/>
                        <a:t>VOLT</a:t>
                      </a:r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03169">
                <a:tc>
                  <a:txBody>
                    <a:bodyPr/>
                    <a:lstStyle/>
                    <a:p>
                      <a:pPr algn="ctr"/>
                      <a:endParaRPr lang="en-US" sz="105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THREAT</a:t>
                      </a:r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13563"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03169"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28823"/>
              </p:ext>
            </p:extLst>
          </p:nvPr>
        </p:nvGraphicFramePr>
        <p:xfrm>
          <a:off x="2395469" y="3750725"/>
          <a:ext cx="164016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10"/>
                <a:gridCol w="316312"/>
                <a:gridCol w="5486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Propulsion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Motor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Motor 2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Motor 3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Volt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wan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Motor 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95469" y="4963844"/>
            <a:ext cx="5278072" cy="1213119"/>
          </a:xfrm>
          <a:prstGeom prst="rect">
            <a:avLst/>
          </a:prstGeom>
          <a:solidFill>
            <a:schemeClr val="bg2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64923"/>
              </p:ext>
            </p:extLst>
          </p:nvPr>
        </p:nvGraphicFramePr>
        <p:xfrm>
          <a:off x="5645286" y="3744644"/>
          <a:ext cx="20020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84"/>
                <a:gridCol w="290995"/>
                <a:gridCol w="66347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FMV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Wide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Pay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Comms</a:t>
                      </a: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SRM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Pie 9"/>
          <p:cNvSpPr/>
          <p:nvPr/>
        </p:nvSpPr>
        <p:spPr>
          <a:xfrm>
            <a:off x="3631614" y="5044088"/>
            <a:ext cx="914400" cy="914400"/>
          </a:xfrm>
          <a:prstGeom prst="pie">
            <a:avLst>
              <a:gd name="adj1" fmla="val 7526002"/>
              <a:gd name="adj2" fmla="val 245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3631614" y="5044088"/>
            <a:ext cx="914400" cy="914400"/>
          </a:xfrm>
          <a:prstGeom prst="pie">
            <a:avLst>
              <a:gd name="adj1" fmla="val 7526002"/>
              <a:gd name="adj2" fmla="val 1840176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2582" y="557527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0.80</a:t>
            </a:r>
            <a:endParaRPr lang="en-US" sz="1200" dirty="0"/>
          </a:p>
        </p:txBody>
      </p:sp>
      <p:sp>
        <p:nvSpPr>
          <p:cNvPr id="13" name="Pie 12"/>
          <p:cNvSpPr/>
          <p:nvPr/>
        </p:nvSpPr>
        <p:spPr>
          <a:xfrm>
            <a:off x="4628373" y="5044088"/>
            <a:ext cx="914400" cy="914400"/>
          </a:xfrm>
          <a:prstGeom prst="pie">
            <a:avLst>
              <a:gd name="adj1" fmla="val 7526002"/>
              <a:gd name="adj2" fmla="val 245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/>
          <p:cNvSpPr/>
          <p:nvPr/>
        </p:nvSpPr>
        <p:spPr>
          <a:xfrm>
            <a:off x="4628373" y="5044088"/>
            <a:ext cx="914400" cy="914400"/>
          </a:xfrm>
          <a:prstGeom prst="pie">
            <a:avLst>
              <a:gd name="adj1" fmla="val 7526002"/>
              <a:gd name="adj2" fmla="val 1840176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9341" y="557527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0.80</a:t>
            </a:r>
            <a:endParaRPr lang="en-US" sz="1200" dirty="0"/>
          </a:p>
        </p:txBody>
      </p:sp>
      <p:sp>
        <p:nvSpPr>
          <p:cNvPr id="16" name="Pie 15"/>
          <p:cNvSpPr/>
          <p:nvPr/>
        </p:nvSpPr>
        <p:spPr>
          <a:xfrm>
            <a:off x="5599643" y="5044088"/>
            <a:ext cx="914400" cy="914400"/>
          </a:xfrm>
          <a:prstGeom prst="pie">
            <a:avLst>
              <a:gd name="adj1" fmla="val 7526002"/>
              <a:gd name="adj2" fmla="val 245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>
            <a:off x="5599643" y="5044088"/>
            <a:ext cx="914400" cy="914400"/>
          </a:xfrm>
          <a:prstGeom prst="pie">
            <a:avLst>
              <a:gd name="adj1" fmla="val 7526002"/>
              <a:gd name="adj2" fmla="val 1840176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0611" y="557527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0.80</a:t>
            </a:r>
            <a:endParaRPr lang="en-US" sz="1200" dirty="0"/>
          </a:p>
        </p:txBody>
      </p:sp>
      <p:sp>
        <p:nvSpPr>
          <p:cNvPr id="19" name="Pie 18"/>
          <p:cNvSpPr/>
          <p:nvPr/>
        </p:nvSpPr>
        <p:spPr>
          <a:xfrm>
            <a:off x="6596402" y="5044088"/>
            <a:ext cx="914400" cy="914400"/>
          </a:xfrm>
          <a:prstGeom prst="pie">
            <a:avLst>
              <a:gd name="adj1" fmla="val 7526002"/>
              <a:gd name="adj2" fmla="val 245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ie 19"/>
          <p:cNvSpPr/>
          <p:nvPr/>
        </p:nvSpPr>
        <p:spPr>
          <a:xfrm>
            <a:off x="6596402" y="5044088"/>
            <a:ext cx="914400" cy="914400"/>
          </a:xfrm>
          <a:prstGeom prst="pie">
            <a:avLst>
              <a:gd name="adj1" fmla="val 7526002"/>
              <a:gd name="adj2" fmla="val 1840176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7370" y="557527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0.80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27416"/>
              </p:ext>
            </p:extLst>
          </p:nvPr>
        </p:nvGraphicFramePr>
        <p:xfrm>
          <a:off x="2568880" y="5069716"/>
          <a:ext cx="309390" cy="104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0"/>
              </a:tblGrid>
              <a:tr h="26051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514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60514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6051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65703" y="5029034"/>
            <a:ext cx="8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Fuel State: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0.76</a:t>
            </a:r>
          </a:p>
          <a:p>
            <a:r>
              <a:rPr lang="en-US" sz="1200" dirty="0" smtClean="0"/>
              <a:t>Time Rem: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22 min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81290"/>
              </p:ext>
            </p:extLst>
          </p:nvPr>
        </p:nvGraphicFramePr>
        <p:xfrm>
          <a:off x="4007470" y="3752554"/>
          <a:ext cx="16555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4"/>
                <a:gridCol w="240631"/>
                <a:gridCol w="5486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Electrical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Breakers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Comms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90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5511085" cy="4589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FMV</a:t>
            </a:r>
          </a:p>
          <a:p>
            <a:pPr lvl="1"/>
            <a:r>
              <a:rPr lang="en-US" sz="1800" dirty="0" smtClean="0"/>
              <a:t>Controlled via primary controller</a:t>
            </a:r>
          </a:p>
          <a:p>
            <a:pPr lvl="1"/>
            <a:r>
              <a:rPr lang="en-US" sz="1800" dirty="0" smtClean="0"/>
              <a:t>Simply push in Button 3 to enable control, then right stick pans and tilts camera</a:t>
            </a:r>
          </a:p>
          <a:p>
            <a:pPr lvl="1"/>
            <a:r>
              <a:rPr lang="en-US" sz="1800" dirty="0" smtClean="0"/>
              <a:t>Zoom is executed via A and B buttons</a:t>
            </a:r>
          </a:p>
          <a:p>
            <a:pPr lvl="1"/>
            <a:r>
              <a:rPr lang="en-US" sz="1800" dirty="0" smtClean="0"/>
              <a:t>The right trigger can be used to take a still image when the FMV control is enabled</a:t>
            </a:r>
          </a:p>
          <a:p>
            <a:r>
              <a:rPr lang="en-US" sz="2200" dirty="0" smtClean="0"/>
              <a:t>Wide Area</a:t>
            </a:r>
          </a:p>
          <a:p>
            <a:pPr lvl="1"/>
            <a:r>
              <a:rPr lang="en-US" sz="1800" dirty="0" smtClean="0"/>
              <a:t>Wide Area images are commanded via the menu</a:t>
            </a:r>
          </a:p>
          <a:p>
            <a:pPr lvl="1"/>
            <a:r>
              <a:rPr lang="en-US" sz="1800" dirty="0" smtClean="0"/>
              <a:t>Pictures can be taken manually or automatically</a:t>
            </a:r>
            <a:endParaRPr lang="en-US" sz="1800" dirty="0"/>
          </a:p>
        </p:txBody>
      </p:sp>
      <p:pic>
        <p:nvPicPr>
          <p:cNvPr id="5" name="Google Shape;14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0" y="1587500"/>
            <a:ext cx="6096000" cy="44398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194739" y="1712890"/>
            <a:ext cx="3033668" cy="340993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[Manual]</a:t>
            </a:r>
            <a:r>
              <a:rPr lang="en-US" dirty="0" smtClean="0"/>
              <a:t> – </a:t>
            </a:r>
            <a:r>
              <a:rPr lang="en-US" sz="1400" dirty="0" smtClean="0"/>
              <a:t>Automatic – Settings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4739" y="2052664"/>
            <a:ext cx="3033668" cy="30738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Press action button to take picture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8455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345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Control Software Summary</vt:lpstr>
      <vt:lpstr>Overview</vt:lpstr>
      <vt:lpstr>Pilot Interface Overview</vt:lpstr>
      <vt:lpstr>Interface Overview</vt:lpstr>
      <vt:lpstr>Primary Flight Display</vt:lpstr>
      <vt:lpstr>Hand Controls</vt:lpstr>
      <vt:lpstr>Common Operating Picture</vt:lpstr>
      <vt:lpstr>System Status Page</vt:lpstr>
      <vt:lpstr>Sensor Controls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26</cp:revision>
  <dcterms:created xsi:type="dcterms:W3CDTF">2019-09-23T20:50:57Z</dcterms:created>
  <dcterms:modified xsi:type="dcterms:W3CDTF">2020-01-04T18:34:38Z</dcterms:modified>
</cp:coreProperties>
</file>