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na.panasonic.com/us/computers-tablets-handhelds/computers/laptops/toughbook-31" TargetMode="External"/><Relationship Id="rId4" Type="http://schemas.openxmlformats.org/officeDocument/2006/relationships/hyperlink" Target="https://www.pelican.com/us/en/product/cases/dji-matrice-600-pro-drone-case/flightline/fltdm6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</a:t>
            </a:r>
            <a:r>
              <a:rPr lang="en-US" smtClean="0"/>
              <a:t>Control Station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Control Interface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Power System</a:t>
            </a:r>
          </a:p>
          <a:p>
            <a:r>
              <a:rPr lang="en-US" dirty="0" err="1" smtClean="0"/>
              <a:t>Tranportability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90" y="3963710"/>
            <a:ext cx="2205216" cy="1447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99" y="2282935"/>
            <a:ext cx="2244575" cy="28586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6804" y="54454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www.pelican.com/us/en/product/cases/dji-matrice-600-pro-drone-case/flightline/fltdm600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https://na.panasonic.com/us/computers-tablets-handhelds/computers/laptops/toughbook-31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863" y="1887392"/>
            <a:ext cx="2123665" cy="1981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681" y="3712283"/>
            <a:ext cx="881923" cy="813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68" y="160793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COTS Rugged Computer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9602" y="44749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COTS Controller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93872" y="5131385"/>
            <a:ext cx="4012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Transit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 for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Radios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Processing and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Distribution Unit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9345" y="3210470"/>
            <a:ext cx="22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Vehicle Transit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Control Interface is 100% Commercial-Off-The-Shelf</a:t>
            </a:r>
          </a:p>
          <a:p>
            <a:r>
              <a:rPr lang="en-US" sz="2400" dirty="0" smtClean="0"/>
              <a:t>Panasonic Toughbook + Xbox One</a:t>
            </a:r>
          </a:p>
          <a:p>
            <a:r>
              <a:rPr lang="en-US" sz="2400" dirty="0" smtClean="0"/>
              <a:t>Leverages extensive industry base</a:t>
            </a:r>
          </a:p>
          <a:p>
            <a:r>
              <a:rPr lang="en-US" sz="2400" dirty="0" smtClean="0"/>
              <a:t>Easy replacement</a:t>
            </a:r>
          </a:p>
          <a:p>
            <a:r>
              <a:rPr lang="en-US" sz="2400" dirty="0" smtClean="0"/>
              <a:t>Reduced training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22" y="4271905"/>
            <a:ext cx="2123665" cy="198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95" y="4549371"/>
            <a:ext cx="1952626" cy="180012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0038"/>
              </p:ext>
            </p:extLst>
          </p:nvPr>
        </p:nvGraphicFramePr>
        <p:xfrm>
          <a:off x="7856747" y="2657040"/>
          <a:ext cx="3759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Computer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Panasonic</a:t>
                      </a:r>
                      <a:r>
                        <a:rPr lang="en-US" sz="1200" baseline="0" dirty="0" smtClean="0"/>
                        <a:t> Toughbook 31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13.1 in class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 i7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512 Gb </a:t>
                      </a:r>
                      <a:r>
                        <a:rPr lang="en-US" sz="1200" baseline="0" dirty="0" smtClean="0"/>
                        <a:t>Solid State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GB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 Hat Enterprise Linux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Xbox One Controller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5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Integrated Radios</a:t>
            </a:r>
          </a:p>
          <a:p>
            <a:pPr lvl="1"/>
            <a:r>
              <a:rPr lang="en-US" sz="2000" dirty="0" smtClean="0"/>
              <a:t>UHF Band Control Link</a:t>
            </a:r>
          </a:p>
          <a:p>
            <a:pPr lvl="1"/>
            <a:r>
              <a:rPr lang="en-US" sz="2000" dirty="0" smtClean="0"/>
              <a:t>Ku / L band payload link</a:t>
            </a:r>
          </a:p>
          <a:p>
            <a:r>
              <a:rPr lang="en-US" sz="2400" dirty="0" smtClean="0"/>
              <a:t>Can support multiple antenna options</a:t>
            </a:r>
          </a:p>
          <a:p>
            <a:pPr lvl="1"/>
            <a:r>
              <a:rPr lang="en-US" sz="2000" dirty="0" smtClean="0"/>
              <a:t>Man portable (included in transit case)</a:t>
            </a:r>
          </a:p>
          <a:p>
            <a:pPr lvl="1"/>
            <a:r>
              <a:rPr lang="en-US" sz="2000" dirty="0" smtClean="0"/>
              <a:t>Vehicle mounted (connect through auxiliary cables)</a:t>
            </a:r>
          </a:p>
          <a:p>
            <a:r>
              <a:rPr lang="en-US" sz="2400" dirty="0" smtClean="0"/>
              <a:t>Power Distribution Unit</a:t>
            </a:r>
            <a:endParaRPr lang="en-US" sz="2400" dirty="0"/>
          </a:p>
          <a:p>
            <a:pPr lvl="1"/>
            <a:r>
              <a:rPr lang="en-US" sz="2000" dirty="0" smtClean="0"/>
              <a:t>Powers all GCS equipment</a:t>
            </a:r>
          </a:p>
          <a:p>
            <a:pPr lvl="1"/>
            <a:r>
              <a:rPr lang="en-US" sz="2000" dirty="0" smtClean="0"/>
              <a:t>Includes battery with 10 hour battery life</a:t>
            </a:r>
          </a:p>
          <a:p>
            <a:pPr lvl="1"/>
            <a:r>
              <a:rPr lang="en-US" sz="2000" dirty="0" smtClean="0"/>
              <a:t>External power connections for 115 VAC and 12 VDC</a:t>
            </a:r>
          </a:p>
          <a:p>
            <a:r>
              <a:rPr lang="en-US" sz="2400" dirty="0" smtClean="0"/>
              <a:t>Additional Processing</a:t>
            </a:r>
          </a:p>
          <a:p>
            <a:pPr lvl="1"/>
            <a:r>
              <a:rPr lang="en-US" sz="2000" dirty="0" smtClean="0"/>
              <a:t>Image processing capability for stitching wide area images</a:t>
            </a:r>
          </a:p>
          <a:p>
            <a:pPr lvl="1"/>
            <a:r>
              <a:rPr lang="en-US" sz="2000" dirty="0" smtClean="0"/>
              <a:t>Auxiliary image/video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220" y="1488298"/>
            <a:ext cx="1547898" cy="116222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3111"/>
              </p:ext>
            </p:extLst>
          </p:nvPr>
        </p:nvGraphicFramePr>
        <p:xfrm>
          <a:off x="8221340" y="2749726"/>
          <a:ext cx="3759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2565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Control Radio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Atlas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Inc</a:t>
                      </a:r>
                      <a:r>
                        <a:rPr lang="en-US" sz="1200" baseline="0" dirty="0" smtClean="0"/>
                        <a:t> XR Datalink</a:t>
                      </a:r>
                      <a:endParaRPr lang="en-US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Payload</a:t>
                      </a:r>
                      <a:r>
                        <a:rPr lang="en-US" sz="1200" baseline="0" dirty="0" smtClean="0"/>
                        <a:t> Radio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Z4</a:t>
                      </a:r>
                      <a:r>
                        <a:rPr lang="en-US" sz="1200" baseline="0" dirty="0" smtClean="0"/>
                        <a:t> Technologies Multi-band Datalink</a:t>
                      </a:r>
                      <a:endParaRPr lang="en-US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</a:t>
                      </a:r>
                      <a:r>
                        <a:rPr lang="en-US" sz="1200" dirty="0" err="1" smtClean="0"/>
                        <a:t>lb</a:t>
                      </a:r>
                      <a:r>
                        <a:rPr lang="en-US" sz="1200" dirty="0" smtClean="0"/>
                        <a:t> (with laptop)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Quad Core Intel Processor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r>
                        <a:rPr lang="en-US" sz="1200" baseline="0" dirty="0" smtClean="0"/>
                        <a:t> TB Solid State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GB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7382774" cy="4589463"/>
          </a:xfrm>
        </p:spPr>
        <p:txBody>
          <a:bodyPr/>
          <a:lstStyle/>
          <a:p>
            <a:r>
              <a:rPr lang="en-US" dirty="0" smtClean="0"/>
              <a:t>All Nomad equipment (including vehicle) is transportable in two transit cases</a:t>
            </a:r>
          </a:p>
          <a:p>
            <a:r>
              <a:rPr lang="en-US" dirty="0" smtClean="0"/>
              <a:t>Designed to be unloaded and operational within 10 minutes</a:t>
            </a:r>
            <a:r>
              <a:rPr lang="en-US" dirty="0"/>
              <a:t> </a:t>
            </a:r>
            <a:r>
              <a:rPr lang="en-US" dirty="0" smtClean="0"/>
              <a:t>by a single operator</a:t>
            </a:r>
          </a:p>
          <a:p>
            <a:r>
              <a:rPr lang="en-US" dirty="0" smtClean="0"/>
              <a:t>&lt;100 </a:t>
            </a:r>
            <a:r>
              <a:rPr lang="en-US" dirty="0" err="1" smtClean="0"/>
              <a:t>lb</a:t>
            </a:r>
            <a:r>
              <a:rPr lang="en-US" dirty="0" smtClean="0"/>
              <a:t> total weight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143" y="4002747"/>
            <a:ext cx="2205216" cy="1447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929" y="3882231"/>
            <a:ext cx="2244575" cy="2858697"/>
          </a:xfrm>
          <a:prstGeom prst="rect">
            <a:avLst/>
          </a:prstGeom>
        </p:spPr>
      </p:pic>
      <p:pic>
        <p:nvPicPr>
          <p:cNvPr id="6" name="Picture 4" descr="Image result for jlt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53" y="1072560"/>
            <a:ext cx="3788251" cy="334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9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Ground Control Station Overview</vt:lpstr>
      <vt:lpstr>Overview</vt:lpstr>
      <vt:lpstr>Overview</vt:lpstr>
      <vt:lpstr>Control Interface</vt:lpstr>
      <vt:lpstr>Communications</vt:lpstr>
      <vt:lpstr>Transportability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26</cp:revision>
  <dcterms:created xsi:type="dcterms:W3CDTF">2019-09-23T20:50:57Z</dcterms:created>
  <dcterms:modified xsi:type="dcterms:W3CDTF">2020-01-04T19:39:34Z</dcterms:modified>
</cp:coreProperties>
</file>