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0HKEzY/+VNg/4KZAUwtxSA+eP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9629AB-4A96-41E5-9178-329726140B4A}">
  <a:tblStyle styleId="{8E9629AB-4A96-41E5-9178-329726140B4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45238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6333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7213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552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9110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2455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9509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/>
          <p:nvPr/>
        </p:nvSpPr>
        <p:spPr>
          <a:xfrm rot="10800000" flipH="1">
            <a:off x="5051474" y="0"/>
            <a:ext cx="7118252" cy="6858000"/>
          </a:xfrm>
          <a:prstGeom prst="triangle">
            <a:avLst>
              <a:gd name="adj" fmla="val 100000"/>
            </a:avLst>
          </a:prstGeom>
          <a:solidFill>
            <a:srgbClr val="DDEAF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8"/>
          <p:cNvSpPr txBox="1">
            <a:spLocks noGrp="1"/>
          </p:cNvSpPr>
          <p:nvPr>
            <p:ph type="ctrTitle"/>
          </p:nvPr>
        </p:nvSpPr>
        <p:spPr>
          <a:xfrm>
            <a:off x="0" y="2325786"/>
            <a:ext cx="723079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ubTitle" idx="1"/>
          </p:nvPr>
        </p:nvSpPr>
        <p:spPr>
          <a:xfrm>
            <a:off x="0" y="4713386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" name="Google Shape;18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98413" y="1085636"/>
            <a:ext cx="3610552" cy="2889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6408" y="-154512"/>
            <a:ext cx="2959976" cy="2480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/>
          <p:nvPr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838200" y="1587500"/>
            <a:ext cx="10515600" cy="458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00162" y="100941"/>
            <a:ext cx="1507276" cy="1206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6408" y="-154511"/>
            <a:ext cx="2049216" cy="1717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00162" y="100941"/>
            <a:ext cx="1507276" cy="1206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6408" y="-154511"/>
            <a:ext cx="2049216" cy="1717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1"/>
          <p:cNvSpPr/>
          <p:nvPr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5" name="Google Shape;4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00162" y="100941"/>
            <a:ext cx="1507276" cy="1206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6408" y="-154511"/>
            <a:ext cx="2049216" cy="1717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12"/>
          <p:cNvSpPr/>
          <p:nvPr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7" name="Google Shape;5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00162" y="100941"/>
            <a:ext cx="1507276" cy="1206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6408" y="-154511"/>
            <a:ext cx="2049216" cy="1717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00162" y="100941"/>
            <a:ext cx="1507276" cy="1206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6408" y="-154511"/>
            <a:ext cx="2049216" cy="1717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p7"/>
          <p:cNvSpPr txBox="1"/>
          <p:nvPr/>
        </p:nvSpPr>
        <p:spPr>
          <a:xfrm>
            <a:off x="4669968" y="6367536"/>
            <a:ext cx="28520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Instructional Use Only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www.pixia.com/solutions/hiper-star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www2.l3t.com/csw/products/airborne/bandit.ht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www.pixia.com/solutions/hiper-stare/" TargetMode="External"/><Relationship Id="rId4" Type="http://schemas.openxmlformats.org/officeDocument/2006/relationships/hyperlink" Target="https://www.mpl.ch/t2401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ctrTitle"/>
          </p:nvPr>
        </p:nvSpPr>
        <p:spPr>
          <a:xfrm>
            <a:off x="0" y="2325786"/>
            <a:ext cx="723079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/>
              <a:t>Nomad Program Overview</a:t>
            </a:r>
            <a:endParaRPr/>
          </a:p>
        </p:txBody>
      </p:sp>
      <p:sp>
        <p:nvSpPr>
          <p:cNvPr id="102" name="Google Shape;102;p1"/>
          <p:cNvSpPr txBox="1">
            <a:spLocks noGrp="1"/>
          </p:cNvSpPr>
          <p:nvPr>
            <p:ph type="subTitle" idx="1"/>
          </p:nvPr>
        </p:nvSpPr>
        <p:spPr>
          <a:xfrm>
            <a:off x="0" y="4713386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1"/>
          </p:nvPr>
        </p:nvSpPr>
        <p:spPr>
          <a:xfrm>
            <a:off x="838200" y="1587500"/>
            <a:ext cx="10515600" cy="458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Full Motion Video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Imaging System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Gimbal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Output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Wide Area Camera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Cameras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Control Capability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Communications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501" y="828997"/>
            <a:ext cx="10038095" cy="5152381"/>
          </a:xfrm>
          <a:prstGeom prst="rect">
            <a:avLst/>
          </a:prstGeom>
        </p:spPr>
      </p:pic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Overview</a:t>
            </a:r>
            <a:endParaRPr/>
          </a:p>
        </p:txBody>
      </p:sp>
      <p:cxnSp>
        <p:nvCxnSpPr>
          <p:cNvPr id="114" name="Google Shape;114;p3"/>
          <p:cNvCxnSpPr/>
          <p:nvPr/>
        </p:nvCxnSpPr>
        <p:spPr>
          <a:xfrm flipH="1" flipV="1">
            <a:off x="5920955" y="4454964"/>
            <a:ext cx="2138702" cy="925481"/>
          </a:xfrm>
          <a:prstGeom prst="straightConnector1">
            <a:avLst/>
          </a:prstGeom>
          <a:noFill/>
          <a:ln w="349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5" name="Google Shape;115;p3"/>
          <p:cNvSpPr txBox="1"/>
          <p:nvPr/>
        </p:nvSpPr>
        <p:spPr>
          <a:xfrm>
            <a:off x="8163492" y="5204659"/>
            <a:ext cx="187759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 Motion Video Gimbal</a:t>
            </a:r>
            <a:endParaRPr dirty="0"/>
          </a:p>
        </p:txBody>
      </p:sp>
      <p:cxnSp>
        <p:nvCxnSpPr>
          <p:cNvPr id="116" name="Google Shape;116;p3"/>
          <p:cNvCxnSpPr>
            <a:stCxn id="117" idx="1"/>
          </p:cNvCxnSpPr>
          <p:nvPr/>
        </p:nvCxnSpPr>
        <p:spPr>
          <a:xfrm flipH="1">
            <a:off x="6511885" y="1835657"/>
            <a:ext cx="2079462" cy="871167"/>
          </a:xfrm>
          <a:prstGeom prst="straightConnector1">
            <a:avLst/>
          </a:prstGeom>
          <a:noFill/>
          <a:ln w="349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7" name="Google Shape;117;p3"/>
          <p:cNvSpPr txBox="1"/>
          <p:nvPr/>
        </p:nvSpPr>
        <p:spPr>
          <a:xfrm>
            <a:off x="8591347" y="1512491"/>
            <a:ext cx="187759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Mission Computer</a:t>
            </a:r>
            <a:endParaRPr dirty="0"/>
          </a:p>
        </p:txBody>
      </p:sp>
      <p:sp>
        <p:nvSpPr>
          <p:cNvPr id="118" name="Google Shape;118;p3"/>
          <p:cNvSpPr txBox="1"/>
          <p:nvPr/>
        </p:nvSpPr>
        <p:spPr>
          <a:xfrm>
            <a:off x="9398187" y="4395130"/>
            <a:ext cx="187759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Payload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Antenna</a:t>
            </a:r>
            <a:endParaRPr dirty="0"/>
          </a:p>
        </p:txBody>
      </p:sp>
      <p:cxnSp>
        <p:nvCxnSpPr>
          <p:cNvPr id="119" name="Google Shape;119;p3"/>
          <p:cNvCxnSpPr/>
          <p:nvPr/>
        </p:nvCxnSpPr>
        <p:spPr>
          <a:xfrm flipH="1" flipV="1">
            <a:off x="6732668" y="3513609"/>
            <a:ext cx="2616706" cy="1112982"/>
          </a:xfrm>
          <a:prstGeom prst="straightConnector1">
            <a:avLst/>
          </a:prstGeom>
          <a:noFill/>
          <a:ln w="349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0" name="Google Shape;120;p3"/>
          <p:cNvCxnSpPr/>
          <p:nvPr/>
        </p:nvCxnSpPr>
        <p:spPr>
          <a:xfrm rot="10800000" flipH="1">
            <a:off x="2346163" y="3657600"/>
            <a:ext cx="2380911" cy="1293962"/>
          </a:xfrm>
          <a:prstGeom prst="straightConnector1">
            <a:avLst/>
          </a:prstGeom>
          <a:noFill/>
          <a:ln w="349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1" name="Google Shape;121;p3"/>
          <p:cNvCxnSpPr/>
          <p:nvPr/>
        </p:nvCxnSpPr>
        <p:spPr>
          <a:xfrm rot="10800000" flipH="1">
            <a:off x="2498563" y="3763318"/>
            <a:ext cx="3806987" cy="1340644"/>
          </a:xfrm>
          <a:prstGeom prst="straightConnector1">
            <a:avLst/>
          </a:prstGeom>
          <a:noFill/>
          <a:ln w="349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2" name="Google Shape;122;p3"/>
          <p:cNvSpPr txBox="1"/>
          <p:nvPr/>
        </p:nvSpPr>
        <p:spPr>
          <a:xfrm>
            <a:off x="1064464" y="5057280"/>
            <a:ext cx="244073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Bluefire Wide Area Camera System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Full Motion Video</a:t>
            </a:r>
            <a:endParaRPr/>
          </a:p>
        </p:txBody>
      </p:sp>
      <p:graphicFrame>
        <p:nvGraphicFramePr>
          <p:cNvPr id="128" name="Google Shape;128;p4"/>
          <p:cNvGraphicFramePr/>
          <p:nvPr/>
        </p:nvGraphicFramePr>
        <p:xfrm>
          <a:off x="8056532" y="2163552"/>
          <a:ext cx="3759200" cy="4023500"/>
        </p:xfrm>
        <a:graphic>
          <a:graphicData uri="http://schemas.openxmlformats.org/drawingml/2006/table">
            <a:tbl>
              <a:tblPr firstRow="1" bandRow="1">
                <a:noFill/>
                <a:tableStyleId>{8E9629AB-4A96-41E5-9178-329726140B4A}</a:tableStyleId>
              </a:tblPr>
              <a:tblGrid>
                <a:gridCol w="2382875"/>
                <a:gridCol w="1376325"/>
              </a:tblGrid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Size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 in dia</a:t>
                      </a:r>
                      <a:endParaRPr sz="1200"/>
                    </a:p>
                  </a:txBody>
                  <a:tcPr marL="91450" marR="91450" marT="45725" marB="45725"/>
                </a:tc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Weight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 lbs</a:t>
                      </a:r>
                      <a:endParaRPr sz="1200"/>
                    </a:p>
                  </a:txBody>
                  <a:tcPr marL="91450" marR="91450" marT="45725" marB="45725"/>
                </a:tc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Pointing Accuracy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1.5 deg</a:t>
                      </a:r>
                      <a:endParaRPr sz="1200"/>
                    </a:p>
                  </a:txBody>
                  <a:tcPr marL="91450" marR="91450" marT="45725" marB="45725"/>
                </a:tc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Video Format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h.264</a:t>
                      </a:r>
                      <a:endParaRPr sz="1200"/>
                    </a:p>
                  </a:txBody>
                  <a:tcPr marL="91450" marR="91450" marT="45725" marB="45725"/>
                </a:tc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Video Metadata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MISB Compliant KLV Metadata</a:t>
                      </a:r>
                      <a:endParaRPr sz="1200"/>
                    </a:p>
                  </a:txBody>
                  <a:tcPr marL="91450" marR="91450" marT="45725" marB="45725"/>
                </a:tc>
              </a:tr>
              <a:tr h="182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EO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GSD (200m Slant Range)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0.10 m</a:t>
                      </a:r>
                      <a:endParaRPr sz="1200"/>
                    </a:p>
                  </a:txBody>
                  <a:tcPr marL="91450" marR="91450" marT="45725" marB="45725"/>
                </a:tc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GSD (1000m Slant Range)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0.45 m</a:t>
                      </a:r>
                      <a:endParaRPr sz="1200"/>
                    </a:p>
                  </a:txBody>
                  <a:tcPr marL="91450" marR="91450" marT="45725" marB="45725"/>
                </a:tc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Frame Rate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30 fps</a:t>
                      </a:r>
                      <a:endParaRPr sz="1200"/>
                    </a:p>
                  </a:txBody>
                  <a:tcPr marL="91450" marR="91450" marT="45725" marB="45725"/>
                </a:tc>
              </a:tr>
              <a:tr h="182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MWIR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GSD (200m Slant Range)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0.50 m</a:t>
                      </a:r>
                      <a:endParaRPr sz="1200"/>
                    </a:p>
                  </a:txBody>
                  <a:tcPr marL="91450" marR="91450" marT="45725" marB="45725"/>
                </a:tc>
              </a:tr>
              <a:tr h="219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GSD (1000m Slant Range)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0.80 m</a:t>
                      </a:r>
                      <a:endParaRPr sz="1200"/>
                    </a:p>
                  </a:txBody>
                  <a:tcPr marL="91450" marR="91450" marT="45725" marB="45725"/>
                </a:tc>
              </a:tr>
              <a:tr h="219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Frame Rate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28 fps</a:t>
                      </a:r>
                      <a:endParaRPr sz="12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29" name="Google Shape;129;p4"/>
          <p:cNvSpPr txBox="1"/>
          <p:nvPr/>
        </p:nvSpPr>
        <p:spPr>
          <a:xfrm>
            <a:off x="66675" y="6119990"/>
            <a:ext cx="490537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Training Note: This sensor was inspired by CloudCap TASE series sensors, but is completely notional for training. </a:t>
            </a:r>
            <a:endParaRPr sz="1400" i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4" descr="Image result for tase4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7" y="3761948"/>
            <a:ext cx="2994025" cy="225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676" y="1549099"/>
            <a:ext cx="3924300" cy="2210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77212" y="1549099"/>
            <a:ext cx="4120475" cy="2210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60700" y="3851025"/>
            <a:ext cx="1360204" cy="163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4"/>
          <p:cNvSpPr txBox="1"/>
          <p:nvPr/>
        </p:nvSpPr>
        <p:spPr>
          <a:xfrm>
            <a:off x="4288750" y="3828025"/>
            <a:ext cx="2549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Separate FMV turrets for either Day or Night capability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Rapid installs (&lt;5 minutes) enable day/night capability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Identical form factor, size, weight and power.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5772" y="3762662"/>
            <a:ext cx="2638425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Bluefire Wide Area Camera</a:t>
            </a:r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594700" y="4856500"/>
            <a:ext cx="7503000" cy="14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Can operate in either manual or automatic mode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Automatic mode sends images down constantly beneath the vehicle – used for </a:t>
            </a:r>
            <a:r>
              <a:rPr lang="en-US" sz="2000" dirty="0" err="1"/>
              <a:t>overwatch</a:t>
            </a:r>
            <a:r>
              <a:rPr lang="en-US" sz="2000" dirty="0"/>
              <a:t> or survey</a:t>
            </a: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User selectable day (electro-optic) or night (low light cameras)</a:t>
            </a:r>
            <a:endParaRPr dirty="0"/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959" y="2256927"/>
            <a:ext cx="3523737" cy="232528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 txBox="1"/>
          <p:nvPr/>
        </p:nvSpPr>
        <p:spPr>
          <a:xfrm>
            <a:off x="66675" y="6334775"/>
            <a:ext cx="5181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Training Note: Image from Pixia website, not representative of real capability </a:t>
            </a:r>
            <a:r>
              <a:rPr lang="en-US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https://www.pixia.com/solutions/hiper-stare/</a:t>
            </a:r>
            <a:endParaRPr sz="1400" i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4" name="Google Shape;144;p5"/>
          <p:cNvGraphicFramePr/>
          <p:nvPr>
            <p:extLst>
              <p:ext uri="{D42A27DB-BD31-4B8C-83A1-F6EECF244321}">
                <p14:modId xmlns:p14="http://schemas.microsoft.com/office/powerpoint/2010/main" val="1457946547"/>
              </p:ext>
            </p:extLst>
          </p:nvPr>
        </p:nvGraphicFramePr>
        <p:xfrm>
          <a:off x="8029014" y="2095500"/>
          <a:ext cx="3759200" cy="3657720"/>
        </p:xfrm>
        <a:graphic>
          <a:graphicData uri="http://schemas.openxmlformats.org/drawingml/2006/table">
            <a:tbl>
              <a:tblPr firstRow="1" bandRow="1">
                <a:noFill/>
                <a:tableStyleId>{8E9629AB-4A96-41E5-9178-329726140B4A}</a:tableStyleId>
              </a:tblPr>
              <a:tblGrid>
                <a:gridCol w="1581700"/>
                <a:gridCol w="2177500"/>
              </a:tblGrid>
              <a:tr h="256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Weight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12 lbs</a:t>
                      </a:r>
                      <a:endParaRPr sz="1200"/>
                    </a:p>
                  </a:txBody>
                  <a:tcPr marL="91450" marR="91450" marT="45725" marB="45725"/>
                </a:tc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Coverage Area (200 ft AGL)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380,000 sq ft</a:t>
                      </a:r>
                      <a:endParaRPr sz="1200"/>
                    </a:p>
                  </a:txBody>
                  <a:tcPr marL="91450" marR="91450" marT="45725" marB="45725"/>
                </a:tc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Image Format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NITF Compliant JPEG 2000 Compressed</a:t>
                      </a:r>
                      <a:endParaRPr sz="1200"/>
                    </a:p>
                  </a:txBody>
                  <a:tcPr marL="91450" marR="91450" marT="45725" marB="45725"/>
                </a:tc>
              </a:tr>
              <a:tr h="182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EO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GSD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0.40 m</a:t>
                      </a:r>
                      <a:endParaRPr sz="1200"/>
                    </a:p>
                  </a:txBody>
                  <a:tcPr marL="91450" marR="91450" marT="45725" marB="45725"/>
                </a:tc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Latency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1.8 </a:t>
                      </a:r>
                      <a:r>
                        <a:rPr lang="en-US" sz="1200" dirty="0"/>
                        <a:t>seconds</a:t>
                      </a:r>
                      <a:endParaRPr sz="1200" dirty="0"/>
                    </a:p>
                  </a:txBody>
                  <a:tcPr marL="91450" marR="91450" marT="45725" marB="45725"/>
                </a:tc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Frame Rate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2 </a:t>
                      </a:r>
                      <a:r>
                        <a:rPr lang="en-US" sz="1200" dirty="0"/>
                        <a:t>fps</a:t>
                      </a:r>
                      <a:endParaRPr sz="1200" dirty="0"/>
                    </a:p>
                  </a:txBody>
                  <a:tcPr marL="91450" marR="91450" marT="45725" marB="45725"/>
                </a:tc>
              </a:tr>
              <a:tr h="182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Low Light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GSD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0.60 m</a:t>
                      </a:r>
                      <a:endParaRPr sz="1200"/>
                    </a:p>
                  </a:txBody>
                  <a:tcPr marL="91450" marR="91450" marT="45725" marB="45725"/>
                </a:tc>
              </a:tr>
              <a:tr h="219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Latency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 seconds</a:t>
                      </a:r>
                      <a:endParaRPr sz="1200"/>
                    </a:p>
                  </a:txBody>
                  <a:tcPr marL="91450" marR="91450" marT="45725" marB="45725"/>
                </a:tc>
              </a:tr>
              <a:tr h="219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Frame Rate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1.5 fps</a:t>
                      </a:r>
                      <a:endParaRPr sz="12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cxnSp>
        <p:nvCxnSpPr>
          <p:cNvPr id="148" name="Google Shape;148;p5"/>
          <p:cNvCxnSpPr>
            <a:endCxn id="149" idx="0"/>
          </p:cNvCxnSpPr>
          <p:nvPr/>
        </p:nvCxnSpPr>
        <p:spPr>
          <a:xfrm flipH="1">
            <a:off x="6429094" y="2773425"/>
            <a:ext cx="408300" cy="1922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0" name="Google Shape;150;p5"/>
          <p:cNvCxnSpPr/>
          <p:nvPr/>
        </p:nvCxnSpPr>
        <p:spPr>
          <a:xfrm>
            <a:off x="6852467" y="2773412"/>
            <a:ext cx="937010" cy="192241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9" name="Google Shape;149;p5"/>
          <p:cNvSpPr/>
          <p:nvPr/>
        </p:nvSpPr>
        <p:spPr>
          <a:xfrm>
            <a:off x="4829175" y="4695825"/>
            <a:ext cx="3199839" cy="12382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5"/>
          <p:cNvCxnSpPr>
            <a:endCxn id="149" idx="0"/>
          </p:cNvCxnSpPr>
          <p:nvPr/>
        </p:nvCxnSpPr>
        <p:spPr>
          <a:xfrm>
            <a:off x="6147394" y="2788725"/>
            <a:ext cx="281700" cy="1907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3" name="Google Shape;153;p5"/>
          <p:cNvCxnSpPr/>
          <p:nvPr/>
        </p:nvCxnSpPr>
        <p:spPr>
          <a:xfrm flipH="1">
            <a:off x="5165610" y="2788821"/>
            <a:ext cx="977233" cy="193680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4" name="Google Shape;154;p5"/>
          <p:cNvCxnSpPr/>
          <p:nvPr/>
        </p:nvCxnSpPr>
        <p:spPr>
          <a:xfrm>
            <a:off x="6846709" y="2824432"/>
            <a:ext cx="296378" cy="187139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55" name="Google Shape;155;p5"/>
          <p:cNvCxnSpPr/>
          <p:nvPr/>
        </p:nvCxnSpPr>
        <p:spPr>
          <a:xfrm flipH="1">
            <a:off x="5771469" y="2781117"/>
            <a:ext cx="371146" cy="194450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5"/>
          <p:cNvSpPr txBox="1"/>
          <p:nvPr/>
        </p:nvSpPr>
        <p:spPr>
          <a:xfrm>
            <a:off x="4392533" y="1551047"/>
            <a:ext cx="397654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images are taken simultaneously and sent to the ground station, where they are stitched together into a single image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2987" y="2030237"/>
            <a:ext cx="2211590" cy="1516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2201" y="1675848"/>
            <a:ext cx="2638425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Times New Roman"/>
              <a:buNone/>
            </a:pPr>
            <a:r>
              <a:rPr lang="en-US" sz="3959"/>
              <a:t>Mission Computer and Communications</a:t>
            </a:r>
            <a:endParaRPr sz="3959"/>
          </a:p>
        </p:txBody>
      </p:sp>
      <p:sp>
        <p:nvSpPr>
          <p:cNvPr id="162" name="Google Shape;162;p6"/>
          <p:cNvSpPr txBox="1">
            <a:spLocks noGrp="1"/>
          </p:cNvSpPr>
          <p:nvPr>
            <p:ph type="body" idx="1"/>
          </p:nvPr>
        </p:nvSpPr>
        <p:spPr>
          <a:xfrm>
            <a:off x="838200" y="1587500"/>
            <a:ext cx="5543550" cy="458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Hardened Single Board Computer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Runs all mission processing applications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Health Monitoring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Product re-transmission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Increased Storage Capability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Capable of storing 1100 wide area images, or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95 minutes of video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Sourced from US company</a:t>
            </a:r>
            <a:endParaRPr sz="1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Encrypted at rest</a:t>
            </a:r>
            <a:endParaRPr sz="1800"/>
          </a:p>
        </p:txBody>
      </p:sp>
      <p:pic>
        <p:nvPicPr>
          <p:cNvPr id="163" name="Google Shape;16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5" y="4833938"/>
            <a:ext cx="2714625" cy="1314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4" name="Google Shape;164;p6"/>
          <p:cNvGraphicFramePr/>
          <p:nvPr/>
        </p:nvGraphicFramePr>
        <p:xfrm>
          <a:off x="2950601" y="4805363"/>
          <a:ext cx="3759200" cy="1371650"/>
        </p:xfrm>
        <a:graphic>
          <a:graphicData uri="http://schemas.openxmlformats.org/drawingml/2006/table">
            <a:tbl>
              <a:tblPr firstRow="1" bandRow="1">
                <a:noFill/>
                <a:tableStyleId>{8E9629AB-4A96-41E5-9178-329726140B4A}</a:tableStyleId>
              </a:tblPr>
              <a:tblGrid>
                <a:gridCol w="1581700"/>
                <a:gridCol w="2177500"/>
              </a:tblGrid>
              <a:tr h="256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Weight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 lb</a:t>
                      </a:r>
                      <a:endParaRPr sz="1200"/>
                    </a:p>
                  </a:txBody>
                  <a:tcPr marL="91450" marR="91450" marT="45725" marB="45725"/>
                </a:tc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Processor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Quad Core Intel Processor</a:t>
                      </a:r>
                      <a:endParaRPr sz="1200"/>
                    </a:p>
                  </a:txBody>
                  <a:tcPr marL="91450" marR="91450" marT="45725" marB="45725"/>
                </a:tc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Storage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250 GB Solid State</a:t>
                      </a:r>
                      <a:endParaRPr sz="1200"/>
                    </a:p>
                  </a:txBody>
                  <a:tcPr marL="91450" marR="91450" marT="45725" marB="45725"/>
                </a:tc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RAM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 GB</a:t>
                      </a:r>
                      <a:endParaRPr sz="12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65" name="Google Shape;165;p6"/>
          <p:cNvSpPr txBox="1"/>
          <p:nvPr/>
        </p:nvSpPr>
        <p:spPr>
          <a:xfrm>
            <a:off x="66675" y="6334780"/>
            <a:ext cx="490537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Training Note: Image from MPL website, </a:t>
            </a:r>
            <a:r>
              <a:rPr lang="en-US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https://www.mpl.ch/t2401.html</a:t>
            </a:r>
            <a:r>
              <a:rPr lang="en-US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/</a:t>
            </a:r>
            <a:endParaRPr sz="1400" i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06984" y="1587500"/>
            <a:ext cx="2828925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6"/>
          <p:cNvSpPr txBox="1"/>
          <p:nvPr/>
        </p:nvSpPr>
        <p:spPr>
          <a:xfrm>
            <a:off x="7086600" y="3882231"/>
            <a:ext cx="4760351" cy="220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Advanced lightweight tactical datalink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Capable of operating in Ku, L, S and C bands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rates up to 40 mb/s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Range up to 15 nautical miles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FIPS 140-2 Complian Encryption</a:t>
            </a:r>
            <a:endParaRPr sz="2000">
              <a:solidFill>
                <a:schemeClr val="dk1"/>
              </a:solidFill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7560250" y="6275033"/>
            <a:ext cx="452239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Training Note: Image from L3 Website</a:t>
            </a:r>
            <a:endParaRPr sz="1400" i="1" u="sng">
              <a:solidFill>
                <a:srgbClr val="FF0000"/>
              </a:solidFill>
              <a:latin typeface="Arial"/>
              <a:ea typeface="Arial"/>
              <a:cs typeface="Arial"/>
              <a:sym typeface="Arial"/>
              <a:hlinkClick r:id="rId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https://www2.l3t.com/csw/products/airborne/bandit.htm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378</Words>
  <Application>Microsoft Office PowerPoint</Application>
  <PresentationFormat>Widescreen</PresentationFormat>
  <Paragraphs>98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Office Theme</vt:lpstr>
      <vt:lpstr>Nomad Program Overview</vt:lpstr>
      <vt:lpstr>Overview</vt:lpstr>
      <vt:lpstr>Overview</vt:lpstr>
      <vt:lpstr>Full Motion Video</vt:lpstr>
      <vt:lpstr>Bluefire Wide Area Camera</vt:lpstr>
      <vt:lpstr>Mission Computer and Communications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Nomad Program Overview</dc:title>
  <dc:creator>Donald Barrett</dc:creator>
  <cp:lastModifiedBy>Donald Barrett</cp:lastModifiedBy>
  <cp:revision>3</cp:revision>
  <dcterms:created xsi:type="dcterms:W3CDTF">2019-09-23T20:50:57Z</dcterms:created>
  <dcterms:modified xsi:type="dcterms:W3CDTF">2020-01-04T20:38:41Z</dcterms:modified>
</cp:coreProperties>
</file>