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pD5xez6GljXlH/+bUmXX+63+9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A44CF7-DD78-42E0-8032-B1B6CE8BF787}">
  <a:tblStyle styleId="{80A44CF7-DD78-42E0-8032-B1B6CE8BF78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98060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5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934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556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b61fa36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b61fa36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005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2805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190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4928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17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/>
          <p:nvPr/>
        </p:nvSpPr>
        <p:spPr>
          <a:xfrm rot="10800000" flipH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9"/>
          <p:cNvSpPr txBox="1"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8413" y="1085636"/>
            <a:ext cx="3610552" cy="288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408" y="-154512"/>
            <a:ext cx="2959976" cy="248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/>
          <p:nvPr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587500"/>
            <a:ext cx="10515600" cy="458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2"/>
          <p:cNvSpPr/>
          <p:nvPr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8"/>
          <p:cNvSpPr txBox="1"/>
          <p:nvPr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Instructional Use Only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/>
              <a:t>Nomad Program Overview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838200" y="1587500"/>
            <a:ext cx="10515600" cy="458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Nomad Overview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Wanderer Description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Nomad Program Overview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Nomad Specific Modifications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Nomad Overview</a:t>
            </a:r>
            <a:endParaRPr/>
          </a:p>
        </p:txBody>
      </p:sp>
      <p:pic>
        <p:nvPicPr>
          <p:cNvPr id="114" name="Google Shape;114;p3" descr="Image result for kandahar air 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568" y="1470514"/>
            <a:ext cx="6603024" cy="4952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 descr="Image result for jltv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3163" y="4554234"/>
            <a:ext cx="1220602" cy="107867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>
            <a:off x="457199" y="2315309"/>
            <a:ext cx="3333750" cy="2571016"/>
          </a:xfrm>
          <a:prstGeom prst="triangle">
            <a:avLst>
              <a:gd name="adj" fmla="val 66642"/>
            </a:avLst>
          </a:prstGeom>
          <a:solidFill>
            <a:schemeClr val="accent1">
              <a:alpha val="22745"/>
            </a:scheme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457198" y="4475653"/>
            <a:ext cx="3333751" cy="905972"/>
          </a:xfrm>
          <a:prstGeom prst="ellipse">
            <a:avLst/>
          </a:prstGeom>
          <a:solidFill>
            <a:schemeClr val="accent1">
              <a:alpha val="56862"/>
            </a:scheme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2419350" y="2315309"/>
            <a:ext cx="438150" cy="2528702"/>
          </a:xfrm>
          <a:prstGeom prst="triangle">
            <a:avLst>
              <a:gd name="adj" fmla="val 59898"/>
            </a:avLst>
          </a:prstGeom>
          <a:solidFill>
            <a:srgbClr val="FF0000">
              <a:alpha val="16862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2419350" y="4762501"/>
            <a:ext cx="438150" cy="242118"/>
          </a:xfrm>
          <a:prstGeom prst="ellipse">
            <a:avLst/>
          </a:prstGeom>
          <a:solidFill>
            <a:srgbClr val="FF0000">
              <a:alpha val="45882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2771775" y="2315309"/>
            <a:ext cx="2249909" cy="2849917"/>
          </a:xfrm>
          <a:prstGeom prst="straightConnector1">
            <a:avLst/>
          </a:prstGeom>
          <a:noFill/>
          <a:ln w="34925" cap="flat" cmpd="sng">
            <a:solidFill>
              <a:srgbClr val="FFFF0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21" name="Google Shape;121;p3"/>
          <p:cNvCxnSpPr/>
          <p:nvPr/>
        </p:nvCxnSpPr>
        <p:spPr>
          <a:xfrm rot="10800000" flipH="1">
            <a:off x="5753100" y="3946648"/>
            <a:ext cx="542925" cy="1057971"/>
          </a:xfrm>
          <a:prstGeom prst="straightConnector1">
            <a:avLst/>
          </a:prstGeom>
          <a:noFill/>
          <a:ln w="34925" cap="flat" cmpd="sng">
            <a:solidFill>
              <a:srgbClr val="FFFF00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pic>
        <p:nvPicPr>
          <p:cNvPr id="122" name="Google Shape;122;p3" descr="Image result for army tent stock phot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03163" y="3339355"/>
            <a:ext cx="1327934" cy="6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 descr="Image result for soldier with compute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21738" y="4754919"/>
            <a:ext cx="2399892" cy="159992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/>
          <p:nvPr/>
        </p:nvSpPr>
        <p:spPr>
          <a:xfrm>
            <a:off x="2988362" y="5336642"/>
            <a:ext cx="1845839" cy="1018205"/>
          </a:xfrm>
          <a:prstGeom prst="roundRect">
            <a:avLst>
              <a:gd name="adj" fmla="val 16667"/>
            </a:avLst>
          </a:prstGeom>
          <a:solidFill>
            <a:schemeClr val="accent1">
              <a:alpha val="76862"/>
            </a:scheme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GCS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Easily transported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Full vehicle control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Connected to combat networks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209574" y="2535146"/>
            <a:ext cx="2180680" cy="1211901"/>
          </a:xfrm>
          <a:prstGeom prst="roundRect">
            <a:avLst>
              <a:gd name="adj" fmla="val 16667"/>
            </a:avLst>
          </a:prstGeom>
          <a:solidFill>
            <a:schemeClr val="accent1">
              <a:alpha val="76862"/>
            </a:scheme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Proven Vehicle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Built on successful commercial system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Long endurance – </a:t>
            </a:r>
            <a:r>
              <a:rPr lang="en-US" sz="12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35 </a:t>
            </a:r>
            <a:r>
              <a:rPr lang="en-US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minute missions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High performance </a:t>
            </a:r>
            <a:endParaRPr sz="1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3452873" y="2298198"/>
            <a:ext cx="2843152" cy="788850"/>
          </a:xfrm>
          <a:prstGeom prst="roundRect">
            <a:avLst>
              <a:gd name="adj" fmla="val 16667"/>
            </a:avLst>
          </a:prstGeom>
          <a:solidFill>
            <a:schemeClr val="accent1">
              <a:alpha val="76862"/>
            </a:scheme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Capable Sensors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Day / Night HD video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400,000 sq ft persistent coverage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6942992" y="2257167"/>
            <a:ext cx="5365653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Built from wildly successful Wanderer heavy-lift quadcopter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800 currently operating in US airspace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FAA 14 CFR part 107 Compliant</a:t>
            </a:r>
            <a:endParaRPr/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Tailored for OTSS-E requirements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Non-Import vehicle computers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performance sensors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GPS Jam resistant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Rapidly deployable ground station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Military communications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37" y="1561924"/>
            <a:ext cx="1440601" cy="9881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b61fa36d3_0_0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400" cy="930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History</a:t>
            </a:r>
            <a:endParaRPr/>
          </a:p>
        </p:txBody>
      </p:sp>
      <p:sp>
        <p:nvSpPr>
          <p:cNvPr id="133" name="Google Shape;133;g7b61fa36d3_0_0"/>
          <p:cNvSpPr txBox="1">
            <a:spLocks noGrp="1"/>
          </p:cNvSpPr>
          <p:nvPr>
            <p:ph type="body" idx="1"/>
          </p:nvPr>
        </p:nvSpPr>
        <p:spPr>
          <a:xfrm>
            <a:off x="838200" y="1587500"/>
            <a:ext cx="10515600" cy="458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10 Jul 19: OTSS-E Phase 1 Award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Jul - Dec 19: Nomad Development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Jul 19: Legacy system analysis/re-testing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Aug 19: Flight Performance Expansion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Sep 19: Initial Payload Testing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Nov 19: Final Payload Testing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Nov 19: Deployment Testing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Wanderer Overview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body" idx="1"/>
          </p:nvPr>
        </p:nvSpPr>
        <p:spPr>
          <a:xfrm>
            <a:off x="742950" y="1501776"/>
            <a:ext cx="105156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i="1"/>
              <a:t>High Performance – Heavy Lift Utility Quadcopter</a:t>
            </a:r>
            <a:endParaRPr b="1" i="1"/>
          </a:p>
        </p:txBody>
      </p:sp>
      <p:sp>
        <p:nvSpPr>
          <p:cNvPr id="140" name="Google Shape;140;p4"/>
          <p:cNvSpPr txBox="1"/>
          <p:nvPr/>
        </p:nvSpPr>
        <p:spPr>
          <a:xfrm>
            <a:off x="7486650" y="2911793"/>
            <a:ext cx="4219575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Versatile Payloads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Offered with multiple payloads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configurable by user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Modular mounting plate for payload attachment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Flexible ground station options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142875" y="2352676"/>
            <a:ext cx="4538487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Extremely Capable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Heavy payloads – up to 80 lbs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 endurance – as long a 2 hours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altitude – greater than 1200 ft AGL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speed – 50 mph capable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*depending on configured options</a:t>
            </a:r>
            <a:endParaRPr sz="12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866775" y="4419898"/>
            <a:ext cx="4857750" cy="233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Proven Operations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800 currently operating in US airspace – film, gas pipelines, aerial survey, security operations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FAA 14 CFR part 107 Compliant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 long range control link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Highly reliable &gt; 600 flight hour life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21" y="2444823"/>
            <a:ext cx="2890395" cy="19825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Wanderer Variants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body" idx="1"/>
          </p:nvPr>
        </p:nvSpPr>
        <p:spPr>
          <a:xfrm>
            <a:off x="838200" y="1587500"/>
            <a:ext cx="6381750" cy="5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Mark 1 – Video Photography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Configured with multiple camera configurations, including 4k filming rig, ultra zoom photography, thermal survey cameras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Short range, high bandwidth optical payload datalink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Mark 2 – Aerial Survey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Multiple wide angle cameras to capture large swathes of land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Intended for semi-autonomous operation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Mark 3 – Remote access point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Long range line of sight comms to air vehicle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Wifi networking to remote points beneath vehicle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Nomad Capabilities</a:t>
            </a:r>
            <a:endParaRPr/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1095374" y="1637876"/>
            <a:ext cx="4667250" cy="27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Leverages Wanderer baseline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Primary structure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Motors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Electrical system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Control Link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Demonstrated to meet OTSS-E performance requirements!</a:t>
            </a:r>
            <a:endParaRPr sz="2400">
              <a:solidFill>
                <a:srgbClr val="FF0000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155" name="Google Shape;155;p6"/>
          <p:cNvGraphicFramePr/>
          <p:nvPr/>
        </p:nvGraphicFramePr>
        <p:xfrm>
          <a:off x="6819899" y="1955376"/>
          <a:ext cx="5086975" cy="2743240"/>
        </p:xfrm>
        <a:graphic>
          <a:graphicData uri="http://schemas.openxmlformats.org/drawingml/2006/table">
            <a:tbl>
              <a:tblPr firstRow="1" bandRow="1">
                <a:noFill/>
                <a:tableStyleId>{80A44CF7-DD78-42E0-8032-B1B6CE8BF787}</a:tableStyleId>
              </a:tblPr>
              <a:tblGrid>
                <a:gridCol w="1520825"/>
                <a:gridCol w="1828800"/>
                <a:gridCol w="17373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System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Model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Performance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Full Motion Video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CloudCap TASE 415HD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HD EO and MWIR Imagery</a:t>
                      </a:r>
                      <a:endParaRPr sz="1400"/>
                    </a:p>
                  </a:txBody>
                  <a:tcPr marL="91450" marR="91450" marT="45725" marB="45725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Wide Area Camera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XYZ Bluefire Camera 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0.50m GSD EO/IR imagery</a:t>
                      </a:r>
                      <a:endParaRPr sz="1400"/>
                    </a:p>
                  </a:txBody>
                  <a:tcPr marL="91450" marR="91450" marT="45725" marB="45725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Payload Datalink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Z4 Technologies Multi-band Datalink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35mb/s AES256 encrypted link</a:t>
                      </a:r>
                      <a:endParaRPr sz="1400"/>
                    </a:p>
                  </a:txBody>
                  <a:tcPr marL="91450" marR="91450" marT="45725" marB="45725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GPS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Puck Solutions PS450 Jam Resistant GPS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GPS with improved functionality in GPS degraded env</a:t>
                      </a:r>
                      <a:endParaRPr sz="14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56" name="Google Shape;156;p6"/>
          <p:cNvSpPr txBox="1"/>
          <p:nvPr/>
        </p:nvSpPr>
        <p:spPr>
          <a:xfrm>
            <a:off x="8097660" y="1493711"/>
            <a:ext cx="25314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Nomad Payloads</a:t>
            </a:r>
            <a:endParaRPr sz="24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3428999" y="4809530"/>
            <a:ext cx="526509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GCS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Combined transit case / base station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Lightweight (&lt;30 lbs)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power options – battery, shore, vehicle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Extremely rugged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374" y="4485741"/>
            <a:ext cx="2281236" cy="171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 descr="http://www.cloudcaptech.com/images/uploads/product/_detail/TASE400_BLK_ll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74651" y="4919441"/>
            <a:ext cx="1344168" cy="1713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Wanderer Modifications</a:t>
            </a:r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838200" y="1587500"/>
            <a:ext cx="10515600" cy="458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Needed updates to sensors to meet new performance requirements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New, larger imaging sensor/optics – new lenses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Required mounting more forward than wanderer to provide unobstructed FOV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Improved communications range / encryption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Legacy flight controller was made in China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New security requirements required the development of a new FCS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Demonstrated to be functionally equivalent to legacy variant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Successfully tested using legacy system configurations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446</Words>
  <Application>Microsoft Office PowerPoint</Application>
  <PresentationFormat>Widescreen</PresentationFormat>
  <Paragraphs>102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Office Theme</vt:lpstr>
      <vt:lpstr>Nomad Program Overview</vt:lpstr>
      <vt:lpstr>Overview</vt:lpstr>
      <vt:lpstr>Nomad Overview</vt:lpstr>
      <vt:lpstr>History</vt:lpstr>
      <vt:lpstr>Wanderer Overview</vt:lpstr>
      <vt:lpstr>Wanderer Variants</vt:lpstr>
      <vt:lpstr>Nomad Capabilities</vt:lpstr>
      <vt:lpstr>Wanderer Modifications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Nomad Program Overview</dc:title>
  <dc:creator>Donald Barrett</dc:creator>
  <cp:lastModifiedBy>Donald Barrett</cp:lastModifiedBy>
  <cp:revision>2</cp:revision>
  <dcterms:created xsi:type="dcterms:W3CDTF">2019-09-23T20:50:57Z</dcterms:created>
  <dcterms:modified xsi:type="dcterms:W3CDTF">2020-01-04T19:24:50Z</dcterms:modified>
</cp:coreProperties>
</file>