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</a:p>
          <a:p>
            <a:r>
              <a:rPr lang="en-US" dirty="0" smtClean="0"/>
              <a:t>Wanderer Description</a:t>
            </a:r>
          </a:p>
          <a:p>
            <a:r>
              <a:rPr lang="en-US" dirty="0" smtClean="0"/>
              <a:t>Nomad </a:t>
            </a:r>
            <a:r>
              <a:rPr lang="en-US" dirty="0"/>
              <a:t>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/>
          </a:p>
        </p:txBody>
      </p:sp>
      <p:pic>
        <p:nvPicPr>
          <p:cNvPr id="1026" name="Picture 2" descr="Image result for kandahar air base"/>
          <p:cNvPicPr>
            <a:picLocks noChangeAspect="1" noChangeArrowheads="1"/>
          </p:cNvPicPr>
          <p:nvPr/>
        </p:nvPicPr>
        <p:blipFill>
          <a:blip r:embed="rId2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1470514"/>
            <a:ext cx="6603024" cy="49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lt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63" y="4554234"/>
            <a:ext cx="1220602" cy="10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457199" y="2315309"/>
            <a:ext cx="3333750" cy="2571016"/>
          </a:xfrm>
          <a:prstGeom prst="triangle">
            <a:avLst>
              <a:gd name="adj" fmla="val 66642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198" y="4475653"/>
            <a:ext cx="3333751" cy="90597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419350" y="2315309"/>
            <a:ext cx="438150" cy="2528702"/>
          </a:xfrm>
          <a:prstGeom prst="triangle">
            <a:avLst>
              <a:gd name="adj" fmla="val 59898"/>
            </a:avLst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19350" y="4762501"/>
            <a:ext cx="438150" cy="242118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1775" y="2315309"/>
            <a:ext cx="2249909" cy="2849917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53100" y="3946648"/>
            <a:ext cx="542925" cy="1057971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my tent stock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4872" l="9964" r="994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63" y="3339355"/>
            <a:ext cx="1327934" cy="6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oldier with compu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38" y="4754919"/>
            <a:ext cx="2399892" cy="15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988362" y="5336642"/>
            <a:ext cx="1845839" cy="1018205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Mobile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Easily transported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Full vehicle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Connected to combat networks 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38695" y="1617024"/>
            <a:ext cx="2180680" cy="1211901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Proven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Built on successful commercial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Long endurance – 95 minute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performance 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52873" y="2298198"/>
            <a:ext cx="2843152" cy="788850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Capable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Day / Night HD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400,000 </a:t>
            </a:r>
            <a:r>
              <a:rPr lang="en-US" sz="1200" dirty="0" err="1" smtClean="0"/>
              <a:t>sq</a:t>
            </a:r>
            <a:r>
              <a:rPr lang="en-US" sz="1200" dirty="0" smtClean="0"/>
              <a:t> </a:t>
            </a:r>
            <a:r>
              <a:rPr lang="en-US" sz="1200" dirty="0" err="1" smtClean="0"/>
              <a:t>ft</a:t>
            </a:r>
            <a:r>
              <a:rPr lang="en-US" sz="1200" dirty="0" smtClean="0"/>
              <a:t> persistent coverage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42992" y="2257167"/>
            <a:ext cx="5365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Built from wildly successful Wanderer heavy-lift quadcopter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800 currently operating in US airspace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FAA </a:t>
            </a:r>
            <a:r>
              <a:rPr lang="en-US" dirty="0"/>
              <a:t>14 CFR part </a:t>
            </a:r>
            <a:r>
              <a:rPr lang="en-US" dirty="0" smtClean="0"/>
              <a:t>107 Compliant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Tailored for OTSS-E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Non-Import vehicle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performance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GPS Jam resistant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Rapidly deployable ground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Military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01776"/>
            <a:ext cx="10515600" cy="4889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High Performance – Heavy Lift Utility Quadcopter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486650" y="2911793"/>
            <a:ext cx="42195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Versatile Payloads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Offered with multiple payloads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configurable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mounting plate for payload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 ground station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2352676"/>
            <a:ext cx="453848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Extremely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payloads – up to 80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endurance – as long a 2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altitude – greater than 1200 </a:t>
            </a:r>
            <a:r>
              <a:rPr lang="en-US" dirty="0" err="1" smtClean="0"/>
              <a:t>ft</a:t>
            </a:r>
            <a:r>
              <a:rPr lang="en-US" dirty="0" smtClean="0"/>
              <a:t> AGL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speed – 50 mph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1200" i="1" dirty="0" smtClean="0"/>
              <a:t>*depending on configured options</a:t>
            </a:r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66775" y="4419898"/>
            <a:ext cx="48577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Proven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800 currently operating in US </a:t>
            </a:r>
            <a:r>
              <a:rPr lang="en-US" dirty="0" smtClean="0"/>
              <a:t>airspace – film, gas pipelines, aerial survey, security operations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FAA 14 CFR part 107 </a:t>
            </a:r>
            <a:r>
              <a:rPr lang="en-US" dirty="0" smtClean="0"/>
              <a:t>Compliant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 long range control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reliable &gt; 600 flight hour life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2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6381750" cy="508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Mark 1 – Video Photography</a:t>
            </a:r>
          </a:p>
          <a:p>
            <a:pPr lvl="1"/>
            <a:r>
              <a:rPr lang="en-US" sz="2000" dirty="0" smtClean="0"/>
              <a:t>Configured with multiple camera configurations, including 4k filming rig, ultra zoom photography, thermal survey cameras</a:t>
            </a:r>
          </a:p>
          <a:p>
            <a:pPr lvl="1"/>
            <a:r>
              <a:rPr lang="en-US" sz="2000" dirty="0" smtClean="0"/>
              <a:t>Short range, high bandwidth optical payload datalink</a:t>
            </a:r>
          </a:p>
          <a:p>
            <a:r>
              <a:rPr lang="en-US" sz="2400" dirty="0" smtClean="0"/>
              <a:t>Mark 2 – Aerial Survey</a:t>
            </a:r>
          </a:p>
          <a:p>
            <a:pPr lvl="1"/>
            <a:r>
              <a:rPr lang="en-US" sz="2000" dirty="0" smtClean="0"/>
              <a:t>Multiple wide angle cameras to capture large swathes of land</a:t>
            </a:r>
          </a:p>
          <a:p>
            <a:pPr lvl="1"/>
            <a:r>
              <a:rPr lang="en-US" sz="2000" dirty="0" smtClean="0"/>
              <a:t>Intended for semi-autonomous operation</a:t>
            </a:r>
          </a:p>
          <a:p>
            <a:r>
              <a:rPr lang="en-US" sz="2400" dirty="0" smtClean="0"/>
              <a:t>Mark 3 – Remote access point</a:t>
            </a:r>
          </a:p>
          <a:p>
            <a:pPr lvl="1"/>
            <a:r>
              <a:rPr lang="en-US" sz="2000" dirty="0" smtClean="0"/>
              <a:t>Long range line of sight </a:t>
            </a:r>
            <a:r>
              <a:rPr lang="en-US" sz="2000" dirty="0" err="1" smtClean="0"/>
              <a:t>comms</a:t>
            </a:r>
            <a:r>
              <a:rPr lang="en-US" sz="2000" dirty="0" smtClean="0"/>
              <a:t> to air vehicle</a:t>
            </a:r>
          </a:p>
          <a:p>
            <a:pPr lvl="1"/>
            <a:r>
              <a:rPr lang="en-US" sz="2000" dirty="0" err="1" smtClean="0"/>
              <a:t>Wifi</a:t>
            </a:r>
            <a:r>
              <a:rPr lang="en-US" sz="2000" dirty="0" smtClean="0"/>
              <a:t> networking to remote points beneath vehicle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9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4" y="1637876"/>
            <a:ext cx="4667250" cy="2734099"/>
          </a:xfrm>
        </p:spPr>
        <p:txBody>
          <a:bodyPr/>
          <a:lstStyle/>
          <a:p>
            <a:r>
              <a:rPr lang="en-US" sz="2400" dirty="0" smtClean="0"/>
              <a:t>Leverages Wanderer baseline</a:t>
            </a:r>
          </a:p>
          <a:p>
            <a:pPr lvl="1"/>
            <a:r>
              <a:rPr lang="en-US" sz="2000" dirty="0" smtClean="0"/>
              <a:t>Primary structure</a:t>
            </a:r>
          </a:p>
          <a:p>
            <a:pPr lvl="1"/>
            <a:r>
              <a:rPr lang="en-US" sz="2000" dirty="0" smtClean="0"/>
              <a:t>Motors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lectrical system</a:t>
            </a:r>
          </a:p>
          <a:p>
            <a:pPr lvl="1"/>
            <a:r>
              <a:rPr lang="en-US" sz="2000" dirty="0" smtClean="0"/>
              <a:t>Control Link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Demonstrated to meet OTSS-E performance requirements!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0211"/>
              </p:ext>
            </p:extLst>
          </p:nvPr>
        </p:nvGraphicFramePr>
        <p:xfrm>
          <a:off x="6819899" y="1955376"/>
          <a:ext cx="50869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1828800"/>
                <a:gridCol w="173736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 Motion 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CloudCap</a:t>
                      </a:r>
                      <a:r>
                        <a:rPr lang="en-US" sz="1400" dirty="0" smtClean="0"/>
                        <a:t> TASE 415</a:t>
                      </a:r>
                      <a:r>
                        <a:rPr lang="en-US" sz="1400" baseline="0" dirty="0" smtClean="0"/>
                        <a:t>HD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HD EO and MWIR Imagery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Area Camera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XYZ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Bluefire</a:t>
                      </a:r>
                      <a:r>
                        <a:rPr lang="en-US" sz="1400" baseline="0" dirty="0" smtClean="0"/>
                        <a:t> Camera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0.50m</a:t>
                      </a:r>
                      <a:r>
                        <a:rPr lang="en-US" sz="1400" baseline="0" dirty="0" smtClean="0"/>
                        <a:t> GSD EO/IR imagery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 Datalink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Z4</a:t>
                      </a:r>
                      <a:r>
                        <a:rPr lang="en-US" sz="1400" baseline="0" dirty="0" smtClean="0"/>
                        <a:t> Technologies Multi-band Datalink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35mb/s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AES256 encrypted link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Puck Solutions PS450 Jam Resistant</a:t>
                      </a:r>
                      <a:r>
                        <a:rPr lang="en-US" sz="1400" baseline="0" dirty="0" smtClean="0"/>
                        <a:t> GPS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GPS</a:t>
                      </a:r>
                      <a:r>
                        <a:rPr lang="en-US" sz="1400" baseline="0" dirty="0" smtClean="0"/>
                        <a:t> with improved functionality in GPS degraded </a:t>
                      </a:r>
                      <a:r>
                        <a:rPr lang="en-US" sz="1400" baseline="0" dirty="0" err="1" smtClean="0"/>
                        <a:t>env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7660" y="149371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Nomad Payloads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28999" y="4809530"/>
            <a:ext cx="5265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Mobile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transit case /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Lightweight (&lt;30 </a:t>
            </a:r>
            <a:r>
              <a:rPr lang="en-US" dirty="0" err="1" smtClean="0"/>
              <a:t>lbs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power options – battery, shore,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Extremely rugged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4485741"/>
            <a:ext cx="2281236" cy="1710927"/>
          </a:xfrm>
          <a:prstGeom prst="rect">
            <a:avLst/>
          </a:prstGeom>
        </p:spPr>
      </p:pic>
      <p:pic>
        <p:nvPicPr>
          <p:cNvPr id="2050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51" y="4919441"/>
            <a:ext cx="1344168" cy="17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updates to sensors to meet new performance requirements</a:t>
            </a:r>
          </a:p>
          <a:p>
            <a:pPr lvl="1"/>
            <a:r>
              <a:rPr lang="en-US" dirty="0" smtClean="0"/>
              <a:t>New, larger imaging sensor/optics – new lenses</a:t>
            </a:r>
          </a:p>
          <a:p>
            <a:pPr lvl="1"/>
            <a:r>
              <a:rPr lang="en-US" dirty="0" smtClean="0"/>
              <a:t>Required mounting more forward than wanderer to provide unobstructed FOV</a:t>
            </a:r>
          </a:p>
          <a:p>
            <a:r>
              <a:rPr lang="en-US" dirty="0" smtClean="0"/>
              <a:t>Improved communications range / encryption</a:t>
            </a:r>
          </a:p>
          <a:p>
            <a:r>
              <a:rPr lang="en-US" dirty="0" smtClean="0"/>
              <a:t>Legacy flight controller was made in China</a:t>
            </a:r>
          </a:p>
          <a:p>
            <a:pPr lvl="1"/>
            <a:r>
              <a:rPr lang="en-US" dirty="0" smtClean="0"/>
              <a:t>New security requirements required the development of a new FCS</a:t>
            </a:r>
          </a:p>
          <a:p>
            <a:pPr lvl="1"/>
            <a:r>
              <a:rPr lang="en-US" dirty="0" smtClean="0"/>
              <a:t>Demonstrated to be functionally equivalent to legacy variant</a:t>
            </a:r>
          </a:p>
          <a:p>
            <a:pPr lvl="1"/>
            <a:r>
              <a:rPr lang="en-US" dirty="0" smtClean="0"/>
              <a:t>Successfully tested using legacy system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430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Nomad Program Overview</vt:lpstr>
      <vt:lpstr>Overview</vt:lpstr>
      <vt:lpstr>Nomad Overview</vt:lpstr>
      <vt:lpstr>Wanderer Overview</vt:lpstr>
      <vt:lpstr>Wanderer Variants</vt:lpstr>
      <vt:lpstr>Nomad Capabilities</vt:lpstr>
      <vt:lpstr>Wanderer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30</cp:revision>
  <dcterms:created xsi:type="dcterms:W3CDTF">2019-09-23T20:50:57Z</dcterms:created>
  <dcterms:modified xsi:type="dcterms:W3CDTF">2019-12-06T02:36:13Z</dcterms:modified>
</cp:coreProperties>
</file>