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j0HKEzY/+VNg/4KZAUwtxSA+eP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E9629AB-4A96-41E5-9178-329726140B4A}">
  <a:tblStyle styleId="{8E9629AB-4A96-41E5-9178-329726140B4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/>
          <p:nvPr/>
        </p:nvSpPr>
        <p:spPr>
          <a:xfrm flipH="1" rot="10800000">
            <a:off x="5051474" y="0"/>
            <a:ext cx="7118252" cy="6858000"/>
          </a:xfrm>
          <a:prstGeom prst="triangle">
            <a:avLst>
              <a:gd fmla="val 100000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"/>
          <p:cNvSpPr txBox="1"/>
          <p:nvPr>
            <p:ph type="ctrTitle"/>
          </p:nvPr>
        </p:nvSpPr>
        <p:spPr>
          <a:xfrm>
            <a:off x="0" y="2325786"/>
            <a:ext cx="723079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" type="subTitle"/>
          </p:nvPr>
        </p:nvSpPr>
        <p:spPr>
          <a:xfrm>
            <a:off x="0" y="471338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98413" y="1085636"/>
            <a:ext cx="3610552" cy="2889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408" y="-154512"/>
            <a:ext cx="2959976" cy="2480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/>
          <p:nvPr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9"/>
          <p:cNvSpPr txBox="1"/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838200" y="1587500"/>
            <a:ext cx="10515600" cy="458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00162" y="100941"/>
            <a:ext cx="1507276" cy="120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408" y="-154511"/>
            <a:ext cx="2049216" cy="171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00162" y="100941"/>
            <a:ext cx="1507276" cy="120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408" y="-154511"/>
            <a:ext cx="2049216" cy="171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1"/>
          <p:cNvSpPr/>
          <p:nvPr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 txBox="1"/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00162" y="100941"/>
            <a:ext cx="1507276" cy="120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408" y="-154511"/>
            <a:ext cx="2049216" cy="171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/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00162" y="100941"/>
            <a:ext cx="1507276" cy="120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408" y="-154511"/>
            <a:ext cx="2049216" cy="171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00162" y="100941"/>
            <a:ext cx="1507276" cy="120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408" y="-154511"/>
            <a:ext cx="2049216" cy="171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7"/>
          <p:cNvSpPr txBox="1"/>
          <p:nvPr/>
        </p:nvSpPr>
        <p:spPr>
          <a:xfrm>
            <a:off x="4669968" y="6367536"/>
            <a:ext cx="28520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Instructional Use Only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hyperlink" Target="https://www.pixia.com/solutions/hiper-stare/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hyperlink" Target="https://www.mpl.ch/t2401.html" TargetMode="External"/><Relationship Id="rId5" Type="http://schemas.openxmlformats.org/officeDocument/2006/relationships/hyperlink" Target="https://www.pixia.com/solutions/hiper-stare/" TargetMode="External"/><Relationship Id="rId6" Type="http://schemas.openxmlformats.org/officeDocument/2006/relationships/image" Target="../media/image7.png"/><Relationship Id="rId7" Type="http://schemas.openxmlformats.org/officeDocument/2006/relationships/hyperlink" Target="https://www2.l3t.com/csw/products/airborne/bandit.htm" TargetMode="External"/><Relationship Id="rId8" Type="http://schemas.openxmlformats.org/officeDocument/2006/relationships/hyperlink" Target="https://www2.l3t.com/csw/products/airborne/bandit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0" y="2325786"/>
            <a:ext cx="723079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/>
              <a:t>Nomad Program Overview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0" y="471338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838200" y="1587500"/>
            <a:ext cx="10515600" cy="458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Full Motion Video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Imaging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Gimbal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Output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Wide Area Camera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Cameras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Control Capability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Communications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Overview</a:t>
            </a:r>
            <a:endParaRPr/>
          </a:p>
        </p:txBody>
      </p:sp>
      <p:cxnSp>
        <p:nvCxnSpPr>
          <p:cNvPr id="114" name="Google Shape;114;p3"/>
          <p:cNvCxnSpPr/>
          <p:nvPr/>
        </p:nvCxnSpPr>
        <p:spPr>
          <a:xfrm rot="10800000">
            <a:off x="6305550" y="3981450"/>
            <a:ext cx="1855040" cy="970112"/>
          </a:xfrm>
          <a:prstGeom prst="straightConnector1">
            <a:avLst/>
          </a:prstGeom>
          <a:noFill/>
          <a:ln cap="flat" cmpd="sng" w="349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" name="Google Shape;115;p3"/>
          <p:cNvSpPr txBox="1"/>
          <p:nvPr/>
        </p:nvSpPr>
        <p:spPr>
          <a:xfrm>
            <a:off x="8160590" y="4762500"/>
            <a:ext cx="18775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Motion Video Gimbal</a:t>
            </a:r>
            <a:endParaRPr/>
          </a:p>
        </p:txBody>
      </p:sp>
      <p:cxnSp>
        <p:nvCxnSpPr>
          <p:cNvPr id="116" name="Google Shape;116;p3"/>
          <p:cNvCxnSpPr/>
          <p:nvPr/>
        </p:nvCxnSpPr>
        <p:spPr>
          <a:xfrm rot="10800000">
            <a:off x="7019926" y="3219451"/>
            <a:ext cx="2079462" cy="185737"/>
          </a:xfrm>
          <a:prstGeom prst="straightConnector1">
            <a:avLst/>
          </a:prstGeom>
          <a:noFill/>
          <a:ln cap="flat" cmpd="sng" w="349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7" name="Google Shape;117;p3"/>
          <p:cNvSpPr txBox="1"/>
          <p:nvPr/>
        </p:nvSpPr>
        <p:spPr>
          <a:xfrm>
            <a:off x="9246440" y="3219451"/>
            <a:ext cx="18775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Mission Computer</a:t>
            </a:r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8410576" y="1661894"/>
            <a:ext cx="18775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Payload Comm Antenna</a:t>
            </a:r>
            <a:endParaRPr/>
          </a:p>
        </p:txBody>
      </p:sp>
      <p:cxnSp>
        <p:nvCxnSpPr>
          <p:cNvPr id="119" name="Google Shape;119;p3"/>
          <p:cNvCxnSpPr/>
          <p:nvPr/>
        </p:nvCxnSpPr>
        <p:spPr>
          <a:xfrm flipH="1">
            <a:off x="6381750" y="2157523"/>
            <a:ext cx="1677908" cy="485666"/>
          </a:xfrm>
          <a:prstGeom prst="straightConnector1">
            <a:avLst/>
          </a:prstGeom>
          <a:noFill/>
          <a:ln cap="flat" cmpd="sng" w="349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3"/>
          <p:cNvCxnSpPr/>
          <p:nvPr/>
        </p:nvCxnSpPr>
        <p:spPr>
          <a:xfrm flipH="1" rot="10800000">
            <a:off x="2346163" y="3657600"/>
            <a:ext cx="2380911" cy="1293962"/>
          </a:xfrm>
          <a:prstGeom prst="straightConnector1">
            <a:avLst/>
          </a:prstGeom>
          <a:noFill/>
          <a:ln cap="flat" cmpd="sng" w="349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" name="Google Shape;121;p3"/>
          <p:cNvCxnSpPr/>
          <p:nvPr/>
        </p:nvCxnSpPr>
        <p:spPr>
          <a:xfrm flipH="1" rot="10800000">
            <a:off x="2498563" y="3763318"/>
            <a:ext cx="3806987" cy="1340644"/>
          </a:xfrm>
          <a:prstGeom prst="straightConnector1">
            <a:avLst/>
          </a:prstGeom>
          <a:noFill/>
          <a:ln cap="flat" cmpd="sng" w="349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2" name="Google Shape;122;p3"/>
          <p:cNvSpPr txBox="1"/>
          <p:nvPr/>
        </p:nvSpPr>
        <p:spPr>
          <a:xfrm>
            <a:off x="1064464" y="5057280"/>
            <a:ext cx="24407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Bluefire Wide Area Camera System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Full Motion Video</a:t>
            </a:r>
            <a:endParaRPr/>
          </a:p>
        </p:txBody>
      </p:sp>
      <p:graphicFrame>
        <p:nvGraphicFramePr>
          <p:cNvPr id="128" name="Google Shape;128;p4"/>
          <p:cNvGraphicFramePr/>
          <p:nvPr/>
        </p:nvGraphicFramePr>
        <p:xfrm>
          <a:off x="8056532" y="21635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{8E9629AB-4A96-41E5-9178-329726140B4A}</a:tableStyleId>
              </a:tblPr>
              <a:tblGrid>
                <a:gridCol w="2382875"/>
                <a:gridCol w="1376325"/>
              </a:tblGrid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Size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</a:t>
                      </a:r>
                      <a:r>
                        <a:rPr lang="en-US" sz="1200"/>
                        <a:t> in dia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Weight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 lbs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Pointing Accuracy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1.5 deg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Video Format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h.264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Video Metadata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MISB</a:t>
                      </a:r>
                      <a:r>
                        <a:rPr lang="en-US" sz="1200"/>
                        <a:t> Compliant KLV Metadata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EO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GSD (200</a:t>
                      </a:r>
                      <a:r>
                        <a:rPr lang="en-US" sz="1200"/>
                        <a:t>m Slant Range)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0.10 m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GSD (1000m Slant</a:t>
                      </a:r>
                      <a:r>
                        <a:rPr lang="en-US" sz="1200"/>
                        <a:t> Range)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0.45 m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Frame</a:t>
                      </a:r>
                      <a:r>
                        <a:rPr lang="en-US" sz="1200"/>
                        <a:t> Rate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30 fps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MWIR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GSD (200</a:t>
                      </a:r>
                      <a:r>
                        <a:rPr lang="en-US" sz="1200"/>
                        <a:t>m Slant Range)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0.50</a:t>
                      </a:r>
                      <a:r>
                        <a:rPr lang="en-US" sz="1200"/>
                        <a:t> m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19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GSD (1000m Slant</a:t>
                      </a:r>
                      <a:r>
                        <a:rPr lang="en-US" sz="1200"/>
                        <a:t> Range)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0.80 m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19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Frame</a:t>
                      </a:r>
                      <a:r>
                        <a:rPr lang="en-US" sz="1200"/>
                        <a:t> Rate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28 fps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9" name="Google Shape;129;p4"/>
          <p:cNvSpPr txBox="1"/>
          <p:nvPr/>
        </p:nvSpPr>
        <p:spPr>
          <a:xfrm>
            <a:off x="66675" y="6119990"/>
            <a:ext cx="49053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Training Note: This sensor was inspired by CloudCap TASE series sensors, but is completely notional for training. </a:t>
            </a:r>
            <a:endParaRPr i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tase400" id="130" name="Google Shape;1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7" y="3761948"/>
            <a:ext cx="2994025" cy="225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76" y="1549099"/>
            <a:ext cx="3924300" cy="221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7212" y="1549099"/>
            <a:ext cx="4120475" cy="221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7475" y="3851025"/>
            <a:ext cx="1360204" cy="16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0700" y="3851025"/>
            <a:ext cx="1360204" cy="163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"/>
          <p:cNvSpPr txBox="1"/>
          <p:nvPr/>
        </p:nvSpPr>
        <p:spPr>
          <a:xfrm>
            <a:off x="4288750" y="3828025"/>
            <a:ext cx="2549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Separate FMV turrets for either Day or Night capability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Rapid installs (&lt;5 minutes) enable day/night capability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Identical form factor, size, weight and power.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Bluefire Wide Area Camera</a:t>
            </a:r>
            <a:endParaRPr/>
          </a:p>
        </p:txBody>
      </p:sp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594700" y="4856500"/>
            <a:ext cx="7503000" cy="14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Can operate in either manual or automatic mode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Automatic mode sends images down constantly beneath the vehicle – used for overwatch or survey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User selectable day (electro-optic) or night (low light cameras)</a:t>
            </a:r>
            <a:endParaRPr/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959" y="2256927"/>
            <a:ext cx="3523737" cy="232528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66675" y="6334775"/>
            <a:ext cx="518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Training Note: Image from Pixia website, not representative of real capability </a:t>
            </a: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https://www.pixia.com/solutions/hiper-stare/</a:t>
            </a:r>
            <a:endParaRPr i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4" name="Google Shape;144;p5"/>
          <p:cNvGraphicFramePr/>
          <p:nvPr/>
        </p:nvGraphicFramePr>
        <p:xfrm>
          <a:off x="8029014" y="2095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{8E9629AB-4A96-41E5-9178-329726140B4A}</a:tableStyleId>
              </a:tblPr>
              <a:tblGrid>
                <a:gridCol w="1581700"/>
                <a:gridCol w="2177500"/>
              </a:tblGrid>
              <a:tr h="25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Weight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12 lbs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Coverage</a:t>
                      </a:r>
                      <a:r>
                        <a:rPr lang="en-US" sz="1200"/>
                        <a:t> Area (200 ft AGL)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380,000 sq</a:t>
                      </a:r>
                      <a:r>
                        <a:rPr lang="en-US" sz="1200"/>
                        <a:t> ft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Image Format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NITF Compliant JPEG 2000</a:t>
                      </a:r>
                      <a:r>
                        <a:rPr lang="en-US" sz="1200"/>
                        <a:t> Compressed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Video Metadata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MISB</a:t>
                      </a:r>
                      <a:r>
                        <a:rPr lang="en-US" sz="1200"/>
                        <a:t> Compliant KLV Metadata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EO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GSD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0.40 m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Latency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1.25 seconds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Frame</a:t>
                      </a:r>
                      <a:r>
                        <a:rPr lang="en-US" sz="1200"/>
                        <a:t> Rate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 fps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Low Light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GSD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0.60</a:t>
                      </a:r>
                      <a:r>
                        <a:rPr lang="en-US" sz="1200"/>
                        <a:t> m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19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Latency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r>
                        <a:rPr lang="en-US" sz="1200"/>
                        <a:t> seconds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19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Frame</a:t>
                      </a:r>
                      <a:r>
                        <a:rPr lang="en-US" sz="1200"/>
                        <a:t> Rate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1.5 fps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45" name="Google Shape;14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92094" y="2348087"/>
            <a:ext cx="1837042" cy="18048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oudcaptech.com/images/uploads/product/_detail/TASE400_BLK_ll.jpg" id="146" name="Google Shape;14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04715" y="2445119"/>
            <a:ext cx="595032" cy="758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/>
          <p:nvPr/>
        </p:nvSpPr>
        <p:spPr>
          <a:xfrm>
            <a:off x="6707841" y="2394099"/>
            <a:ext cx="200025" cy="37931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5"/>
          <p:cNvCxnSpPr>
            <a:endCxn id="149" idx="0"/>
          </p:cNvCxnSpPr>
          <p:nvPr/>
        </p:nvCxnSpPr>
        <p:spPr>
          <a:xfrm flipH="1">
            <a:off x="6429094" y="2773425"/>
            <a:ext cx="408300" cy="192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5"/>
          <p:cNvCxnSpPr/>
          <p:nvPr/>
        </p:nvCxnSpPr>
        <p:spPr>
          <a:xfrm>
            <a:off x="6852467" y="2773412"/>
            <a:ext cx="937010" cy="192241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5"/>
          <p:cNvSpPr/>
          <p:nvPr/>
        </p:nvSpPr>
        <p:spPr>
          <a:xfrm>
            <a:off x="4829175" y="4695825"/>
            <a:ext cx="3199839" cy="1238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6062382" y="2395116"/>
            <a:ext cx="200025" cy="37931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5"/>
          <p:cNvCxnSpPr>
            <a:endCxn id="149" idx="0"/>
          </p:cNvCxnSpPr>
          <p:nvPr/>
        </p:nvCxnSpPr>
        <p:spPr>
          <a:xfrm>
            <a:off x="6147394" y="2788725"/>
            <a:ext cx="281700" cy="190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5"/>
          <p:cNvCxnSpPr/>
          <p:nvPr/>
        </p:nvCxnSpPr>
        <p:spPr>
          <a:xfrm flipH="1">
            <a:off x="5165610" y="2788821"/>
            <a:ext cx="977233" cy="193680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5"/>
          <p:cNvCxnSpPr/>
          <p:nvPr/>
        </p:nvCxnSpPr>
        <p:spPr>
          <a:xfrm>
            <a:off x="6846709" y="2824432"/>
            <a:ext cx="296378" cy="187139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5" name="Google Shape;155;p5"/>
          <p:cNvCxnSpPr/>
          <p:nvPr/>
        </p:nvCxnSpPr>
        <p:spPr>
          <a:xfrm flipH="1">
            <a:off x="5771469" y="2781117"/>
            <a:ext cx="371146" cy="194450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5"/>
          <p:cNvSpPr txBox="1"/>
          <p:nvPr/>
        </p:nvSpPr>
        <p:spPr>
          <a:xfrm>
            <a:off x="4392533" y="1551047"/>
            <a:ext cx="397654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images are taken simultaneously and sent to the ground station, where they are stitched together into a single image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Times New Roman"/>
              <a:buNone/>
            </a:pPr>
            <a:r>
              <a:rPr lang="en-US" sz="3959"/>
              <a:t>Mission Computer and Communications</a:t>
            </a:r>
            <a:endParaRPr sz="3959"/>
          </a:p>
        </p:txBody>
      </p:sp>
      <p:sp>
        <p:nvSpPr>
          <p:cNvPr id="162" name="Google Shape;162;p6"/>
          <p:cNvSpPr txBox="1"/>
          <p:nvPr>
            <p:ph idx="1" type="body"/>
          </p:nvPr>
        </p:nvSpPr>
        <p:spPr>
          <a:xfrm>
            <a:off x="838200" y="1587500"/>
            <a:ext cx="5543550" cy="458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Hardened Single Board Computer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Runs all mission processing applications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Health Monitoring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Product re-transmission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Increased Storage Capability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Capable of storing 1100 wide area images, 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95</a:t>
            </a:r>
            <a:r>
              <a:rPr lang="en-US" sz="1800"/>
              <a:t> minutes of video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Sourced from US company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Encrypted at rest</a:t>
            </a:r>
            <a:endParaRPr sz="1800"/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4833938"/>
            <a:ext cx="2714625" cy="1314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4" name="Google Shape;164;p6"/>
          <p:cNvGraphicFramePr/>
          <p:nvPr/>
        </p:nvGraphicFramePr>
        <p:xfrm>
          <a:off x="2950601" y="48053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{8E9629AB-4A96-41E5-9178-329726140B4A}</a:tableStyleId>
              </a:tblPr>
              <a:tblGrid>
                <a:gridCol w="1581700"/>
                <a:gridCol w="2177500"/>
              </a:tblGrid>
              <a:tr h="25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Weight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 lb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Processor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Quad Core Intel Processor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Storage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250 GB</a:t>
                      </a:r>
                      <a:r>
                        <a:rPr lang="en-US" sz="1200"/>
                        <a:t> Solid State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RAM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 GB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5" name="Google Shape;165;p6"/>
          <p:cNvSpPr txBox="1"/>
          <p:nvPr/>
        </p:nvSpPr>
        <p:spPr>
          <a:xfrm>
            <a:off x="66675" y="6334780"/>
            <a:ext cx="49053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Training Note: Image from MPL website, </a:t>
            </a: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https://www.mpl.ch/t2401.html</a:t>
            </a: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/</a:t>
            </a:r>
            <a:endParaRPr i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06984" y="1587500"/>
            <a:ext cx="2828925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6"/>
          <p:cNvSpPr txBox="1"/>
          <p:nvPr/>
        </p:nvSpPr>
        <p:spPr>
          <a:xfrm>
            <a:off x="7086600" y="3882231"/>
            <a:ext cx="4760351" cy="220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lightweight tactical datalink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Capable of operating in Ku, L, S and C bands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rates up to 40 mb/s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Range up to 15 nautical miles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FIPS 140-2 Complian Encryption</a:t>
            </a:r>
            <a:endParaRPr sz="2000">
              <a:solidFill>
                <a:schemeClr val="dk1"/>
              </a:solidFill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7560250" y="6275033"/>
            <a:ext cx="45223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Training Note: Image from L3 Website</a:t>
            </a:r>
            <a:endParaRPr i="1" sz="1400" u="sng">
              <a:solidFill>
                <a:srgbClr val="FF0000"/>
              </a:solidFill>
              <a:latin typeface="Arial"/>
              <a:ea typeface="Arial"/>
              <a:cs typeface="Arial"/>
              <a:sym typeface="Arial"/>
              <a:hlinkClick r:id="rId7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https://www2.l3t.com/csw/products/airborne/bandit.htm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2019-09-23T20:50:57Z</dcterms:created>
  <dc:creator>Donald Barrett</dc:creator>
</cp:coreProperties>
</file>