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ipD5xez6GljXlH/+bUmXX+63+9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0A44CF7-DD78-42E0-8032-B1B6CE8BF787}">
  <a:tblStyle styleId="{80A44CF7-DD78-42E0-8032-B1B6CE8BF787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b61fa36d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b61fa36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/>
          <p:nvPr/>
        </p:nvSpPr>
        <p:spPr>
          <a:xfrm flipH="1" rot="10800000">
            <a:off x="5051474" y="0"/>
            <a:ext cx="7118252" cy="6858000"/>
          </a:xfrm>
          <a:prstGeom prst="triangle">
            <a:avLst>
              <a:gd fmla="val 100000" name="adj"/>
            </a:avLst>
          </a:prstGeom>
          <a:solidFill>
            <a:srgbClr val="DDEAF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9"/>
          <p:cNvSpPr txBox="1"/>
          <p:nvPr>
            <p:ph type="ctrTitle"/>
          </p:nvPr>
        </p:nvSpPr>
        <p:spPr>
          <a:xfrm>
            <a:off x="0" y="2325786"/>
            <a:ext cx="7230794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9"/>
          <p:cNvSpPr txBox="1"/>
          <p:nvPr>
            <p:ph idx="1" type="subTitle"/>
          </p:nvPr>
        </p:nvSpPr>
        <p:spPr>
          <a:xfrm>
            <a:off x="0" y="4713386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" name="Google Shape;18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98413" y="1085636"/>
            <a:ext cx="3610552" cy="2889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6408" y="-154512"/>
            <a:ext cx="2959976" cy="2480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0"/>
          <p:cNvSpPr/>
          <p:nvPr/>
        </p:nvSpPr>
        <p:spPr>
          <a:xfrm>
            <a:off x="0" y="-1"/>
            <a:ext cx="12192000" cy="1408113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0"/>
          <p:cNvSpPr txBox="1"/>
          <p:nvPr>
            <p:ph type="title"/>
          </p:nvPr>
        </p:nvSpPr>
        <p:spPr>
          <a:xfrm>
            <a:off x="1903828" y="351057"/>
            <a:ext cx="8384344" cy="930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" type="body"/>
          </p:nvPr>
        </p:nvSpPr>
        <p:spPr>
          <a:xfrm>
            <a:off x="838200" y="1587500"/>
            <a:ext cx="10515600" cy="4589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" name="Google Shape;27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600162" y="100941"/>
            <a:ext cx="1507276" cy="1206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6408" y="-154511"/>
            <a:ext cx="2049216" cy="1717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" name="Google Shape;3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600162" y="100941"/>
            <a:ext cx="1507276" cy="1206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6408" y="-154511"/>
            <a:ext cx="2049216" cy="1717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12"/>
          <p:cNvSpPr/>
          <p:nvPr/>
        </p:nvSpPr>
        <p:spPr>
          <a:xfrm>
            <a:off x="0" y="-1"/>
            <a:ext cx="12192000" cy="1408113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2"/>
          <p:cNvSpPr txBox="1"/>
          <p:nvPr>
            <p:ph type="title"/>
          </p:nvPr>
        </p:nvSpPr>
        <p:spPr>
          <a:xfrm>
            <a:off x="1903828" y="351057"/>
            <a:ext cx="8384344" cy="930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5" name="Google Shape;4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600162" y="100941"/>
            <a:ext cx="1507276" cy="1206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6408" y="-154511"/>
            <a:ext cx="2049216" cy="1717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>
  <p:cSld name="Comparis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0" y="-1"/>
            <a:ext cx="12192000" cy="1408113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 txBox="1"/>
          <p:nvPr>
            <p:ph type="title"/>
          </p:nvPr>
        </p:nvSpPr>
        <p:spPr>
          <a:xfrm>
            <a:off x="1903828" y="351057"/>
            <a:ext cx="8384344" cy="930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600162" y="100941"/>
            <a:ext cx="1507276" cy="1206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6408" y="-154511"/>
            <a:ext cx="2049216" cy="1717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0" y="-1"/>
            <a:ext cx="12192000" cy="1408113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 txBox="1"/>
          <p:nvPr>
            <p:ph type="title"/>
          </p:nvPr>
        </p:nvSpPr>
        <p:spPr>
          <a:xfrm>
            <a:off x="1903828" y="351057"/>
            <a:ext cx="8384344" cy="930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600162" y="100941"/>
            <a:ext cx="1507276" cy="1206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6408" y="-154511"/>
            <a:ext cx="2049216" cy="1717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" name="Google Shape;10;p8"/>
          <p:cNvSpPr txBox="1"/>
          <p:nvPr/>
        </p:nvSpPr>
        <p:spPr>
          <a:xfrm>
            <a:off x="4669968" y="6367536"/>
            <a:ext cx="28520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Instructional Use Only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/>
          <p:nvPr>
            <p:ph type="ctrTitle"/>
          </p:nvPr>
        </p:nvSpPr>
        <p:spPr>
          <a:xfrm>
            <a:off x="0" y="2325786"/>
            <a:ext cx="7230794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/>
              <a:t>Nomad Program Overview</a:t>
            </a:r>
            <a:endParaRPr/>
          </a:p>
        </p:txBody>
      </p:sp>
      <p:sp>
        <p:nvSpPr>
          <p:cNvPr id="102" name="Google Shape;102;p1"/>
          <p:cNvSpPr txBox="1"/>
          <p:nvPr>
            <p:ph idx="1" type="subTitle"/>
          </p:nvPr>
        </p:nvSpPr>
        <p:spPr>
          <a:xfrm>
            <a:off x="0" y="4713386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/>
          <p:nvPr>
            <p:ph type="title"/>
          </p:nvPr>
        </p:nvSpPr>
        <p:spPr>
          <a:xfrm>
            <a:off x="1903828" y="351057"/>
            <a:ext cx="8384344" cy="930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108" name="Google Shape;108;p2"/>
          <p:cNvSpPr txBox="1"/>
          <p:nvPr>
            <p:ph idx="1" type="body"/>
          </p:nvPr>
        </p:nvSpPr>
        <p:spPr>
          <a:xfrm>
            <a:off x="838200" y="1587500"/>
            <a:ext cx="10515600" cy="4589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Nomad Overview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Wanderer Description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Nomad Program Overview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Nomad Specific Modifications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/>
          <p:nvPr>
            <p:ph type="title"/>
          </p:nvPr>
        </p:nvSpPr>
        <p:spPr>
          <a:xfrm>
            <a:off x="1903828" y="351057"/>
            <a:ext cx="8384344" cy="930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Nomad Overview</a:t>
            </a:r>
            <a:endParaRPr/>
          </a:p>
        </p:txBody>
      </p:sp>
      <p:pic>
        <p:nvPicPr>
          <p:cNvPr descr="Image result for kandahar air base" id="114" name="Google Shape;11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568" y="1470514"/>
            <a:ext cx="6603024" cy="49522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jltv" id="115" name="Google Shape;11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03163" y="4554234"/>
            <a:ext cx="1220602" cy="1078672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3"/>
          <p:cNvSpPr/>
          <p:nvPr/>
        </p:nvSpPr>
        <p:spPr>
          <a:xfrm>
            <a:off x="457199" y="2315309"/>
            <a:ext cx="3333750" cy="2571016"/>
          </a:xfrm>
          <a:prstGeom prst="triangle">
            <a:avLst>
              <a:gd fmla="val 66642" name="adj"/>
            </a:avLst>
          </a:prstGeom>
          <a:solidFill>
            <a:schemeClr val="accent1">
              <a:alpha val="22745"/>
            </a:schemeClr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"/>
          <p:cNvSpPr/>
          <p:nvPr/>
        </p:nvSpPr>
        <p:spPr>
          <a:xfrm>
            <a:off x="457198" y="4475653"/>
            <a:ext cx="3333751" cy="905972"/>
          </a:xfrm>
          <a:prstGeom prst="ellipse">
            <a:avLst/>
          </a:prstGeom>
          <a:solidFill>
            <a:schemeClr val="accent1">
              <a:alpha val="56862"/>
            </a:schemeClr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2419350" y="2315309"/>
            <a:ext cx="438150" cy="2528702"/>
          </a:xfrm>
          <a:prstGeom prst="triangle">
            <a:avLst>
              <a:gd fmla="val 59898" name="adj"/>
            </a:avLst>
          </a:prstGeom>
          <a:solidFill>
            <a:srgbClr val="FF0000">
              <a:alpha val="16862"/>
            </a:srgbClr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"/>
          <p:cNvSpPr/>
          <p:nvPr/>
        </p:nvSpPr>
        <p:spPr>
          <a:xfrm>
            <a:off x="2419350" y="4762501"/>
            <a:ext cx="438150" cy="242118"/>
          </a:xfrm>
          <a:prstGeom prst="ellipse">
            <a:avLst/>
          </a:prstGeom>
          <a:solidFill>
            <a:srgbClr val="FF0000">
              <a:alpha val="45882"/>
            </a:srgbClr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0" name="Google Shape;120;p3"/>
          <p:cNvCxnSpPr/>
          <p:nvPr/>
        </p:nvCxnSpPr>
        <p:spPr>
          <a:xfrm>
            <a:off x="2771775" y="2315309"/>
            <a:ext cx="2249909" cy="2849917"/>
          </a:xfrm>
          <a:prstGeom prst="straightConnector1">
            <a:avLst/>
          </a:prstGeom>
          <a:noFill/>
          <a:ln cap="flat" cmpd="sng" w="34925">
            <a:solidFill>
              <a:srgbClr val="FFFF00"/>
            </a:solidFill>
            <a:prstDash val="dash"/>
            <a:miter lim="800000"/>
            <a:headEnd len="med" w="med" type="triangle"/>
            <a:tailEnd len="med" w="med" type="triangle"/>
          </a:ln>
        </p:spPr>
      </p:cxnSp>
      <p:cxnSp>
        <p:nvCxnSpPr>
          <p:cNvPr id="121" name="Google Shape;121;p3"/>
          <p:cNvCxnSpPr/>
          <p:nvPr/>
        </p:nvCxnSpPr>
        <p:spPr>
          <a:xfrm flipH="1" rot="10800000">
            <a:off x="5753100" y="3946648"/>
            <a:ext cx="542925" cy="1057971"/>
          </a:xfrm>
          <a:prstGeom prst="straightConnector1">
            <a:avLst/>
          </a:prstGeom>
          <a:noFill/>
          <a:ln cap="flat" cmpd="sng" w="34925">
            <a:solidFill>
              <a:srgbClr val="FFFF00"/>
            </a:solidFill>
            <a:prstDash val="dash"/>
            <a:miter lim="800000"/>
            <a:headEnd len="med" w="med" type="triangle"/>
            <a:tailEnd len="med" w="med" type="triangle"/>
          </a:ln>
        </p:spPr>
      </p:cxnSp>
      <p:pic>
        <p:nvPicPr>
          <p:cNvPr descr="Image result for army tent stock photo" id="122" name="Google Shape;122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03163" y="3339355"/>
            <a:ext cx="1327934" cy="656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soldier with computer" id="123" name="Google Shape;123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21738" y="4754919"/>
            <a:ext cx="2399892" cy="1599928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3"/>
          <p:cNvSpPr/>
          <p:nvPr/>
        </p:nvSpPr>
        <p:spPr>
          <a:xfrm>
            <a:off x="2988362" y="5336642"/>
            <a:ext cx="1845839" cy="1018205"/>
          </a:xfrm>
          <a:prstGeom prst="roundRect">
            <a:avLst>
              <a:gd fmla="val 16667" name="adj"/>
            </a:avLst>
          </a:prstGeom>
          <a:solidFill>
            <a:schemeClr val="accent1">
              <a:alpha val="76862"/>
            </a:schemeClr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Mobile GCS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Easily transported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Full vehicle control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Connected to combat networks 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3"/>
          <p:cNvSpPr/>
          <p:nvPr/>
        </p:nvSpPr>
        <p:spPr>
          <a:xfrm>
            <a:off x="438695" y="1617024"/>
            <a:ext cx="2180680" cy="1211901"/>
          </a:xfrm>
          <a:prstGeom prst="roundRect">
            <a:avLst>
              <a:gd fmla="val 16667" name="adj"/>
            </a:avLst>
          </a:prstGeom>
          <a:solidFill>
            <a:schemeClr val="accent1">
              <a:alpha val="76862"/>
            </a:schemeClr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Proven Vehicle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Built on successful commercial system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Long endurance – 95 minute missions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High performance 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"/>
          <p:cNvSpPr/>
          <p:nvPr/>
        </p:nvSpPr>
        <p:spPr>
          <a:xfrm>
            <a:off x="3452873" y="2298198"/>
            <a:ext cx="2843152" cy="788850"/>
          </a:xfrm>
          <a:prstGeom prst="roundRect">
            <a:avLst>
              <a:gd fmla="val 16667" name="adj"/>
            </a:avLst>
          </a:prstGeom>
          <a:solidFill>
            <a:schemeClr val="accent1">
              <a:alpha val="76862"/>
            </a:schemeClr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Capable Sensors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Day / Night HD video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400,000 sq ft persistent coverage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3"/>
          <p:cNvSpPr txBox="1"/>
          <p:nvPr/>
        </p:nvSpPr>
        <p:spPr>
          <a:xfrm>
            <a:off x="6942992" y="2257167"/>
            <a:ext cx="5365653" cy="347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Built from wildly successful Wanderer heavy-lift quadcopter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 800 currently operating in US airspace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FAA 14 CFR part 107 Compliant</a:t>
            </a:r>
            <a:endParaRPr/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Tailored for OTSS-E requirements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Non-Import vehicle computers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 performance sensors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GPS Jam resistant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Rapidly deployable ground station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Military communications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b61fa36d3_0_0"/>
          <p:cNvSpPr txBox="1"/>
          <p:nvPr>
            <p:ph type="title"/>
          </p:nvPr>
        </p:nvSpPr>
        <p:spPr>
          <a:xfrm>
            <a:off x="1903828" y="351057"/>
            <a:ext cx="8384400" cy="930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History</a:t>
            </a:r>
            <a:endParaRPr/>
          </a:p>
        </p:txBody>
      </p:sp>
      <p:sp>
        <p:nvSpPr>
          <p:cNvPr id="133" name="Google Shape;133;g7b61fa36d3_0_0"/>
          <p:cNvSpPr txBox="1"/>
          <p:nvPr>
            <p:ph idx="1" type="body"/>
          </p:nvPr>
        </p:nvSpPr>
        <p:spPr>
          <a:xfrm>
            <a:off x="838200" y="1587500"/>
            <a:ext cx="10515600" cy="4589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10 Jul 19: OTSS-E Phase 1 Award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Jul - Dec 19: Nomad Development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Jul 19: Legacy system analysis/re-testing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Aug 19: Flight Performance Expansion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Sep 19: Initial Payload Testing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Nov 19: Final Payload Testing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Nov 19: Deployment Testing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"/>
          <p:cNvSpPr txBox="1"/>
          <p:nvPr>
            <p:ph type="title"/>
          </p:nvPr>
        </p:nvSpPr>
        <p:spPr>
          <a:xfrm>
            <a:off x="1903828" y="351057"/>
            <a:ext cx="8384344" cy="930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Wanderer Overview</a:t>
            </a:r>
            <a:endParaRPr/>
          </a:p>
        </p:txBody>
      </p:sp>
      <p:sp>
        <p:nvSpPr>
          <p:cNvPr id="139" name="Google Shape;139;p4"/>
          <p:cNvSpPr txBox="1"/>
          <p:nvPr>
            <p:ph idx="1" type="body"/>
          </p:nvPr>
        </p:nvSpPr>
        <p:spPr>
          <a:xfrm>
            <a:off x="742950" y="1501776"/>
            <a:ext cx="10515600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i="1" lang="en-US"/>
              <a:t>High Performance – Heavy Lift Utility Quadcopter</a:t>
            </a:r>
            <a:endParaRPr b="1" i="1"/>
          </a:p>
        </p:txBody>
      </p:sp>
      <p:sp>
        <p:nvSpPr>
          <p:cNvPr id="140" name="Google Shape;140;p4"/>
          <p:cNvSpPr txBox="1"/>
          <p:nvPr/>
        </p:nvSpPr>
        <p:spPr>
          <a:xfrm>
            <a:off x="7486650" y="2911793"/>
            <a:ext cx="4219575" cy="1785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Versatile Payloads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Offered with multiple payloads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configurable by user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Modular mounting plate for payload attachment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Flexible ground station options</a:t>
            </a:r>
            <a:endParaRPr/>
          </a:p>
        </p:txBody>
      </p:sp>
      <p:sp>
        <p:nvSpPr>
          <p:cNvPr id="141" name="Google Shape;141;p4"/>
          <p:cNvSpPr txBox="1"/>
          <p:nvPr/>
        </p:nvSpPr>
        <p:spPr>
          <a:xfrm>
            <a:off x="142875" y="2352676"/>
            <a:ext cx="4538487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Extremely Capable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Heavy payloads – up to 80 lbs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Long endurance – as long a 2 hours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 altitude – greater than 1200 ft AGL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 speed – 50 mph capable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*depending on configured options</a:t>
            </a:r>
            <a:endParaRPr i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4"/>
          <p:cNvSpPr txBox="1"/>
          <p:nvPr/>
        </p:nvSpPr>
        <p:spPr>
          <a:xfrm>
            <a:off x="866775" y="4419898"/>
            <a:ext cx="4857750" cy="233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Proven Operations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 800 currently operating in US airspace – film, gas pipelines, aerial survey, security operations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FAA 14 CFR part 107 Compliant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Robust long range control link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Highly reliable &gt; 600 flight hour life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"/>
          <p:cNvSpPr txBox="1"/>
          <p:nvPr>
            <p:ph type="title"/>
          </p:nvPr>
        </p:nvSpPr>
        <p:spPr>
          <a:xfrm>
            <a:off x="1903828" y="351057"/>
            <a:ext cx="8384344" cy="930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Wanderer Variants</a:t>
            </a:r>
            <a:endParaRPr/>
          </a:p>
        </p:txBody>
      </p:sp>
      <p:sp>
        <p:nvSpPr>
          <p:cNvPr id="148" name="Google Shape;148;p5"/>
          <p:cNvSpPr txBox="1"/>
          <p:nvPr>
            <p:ph idx="1" type="body"/>
          </p:nvPr>
        </p:nvSpPr>
        <p:spPr>
          <a:xfrm>
            <a:off x="838200" y="1587500"/>
            <a:ext cx="6381750" cy="5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Mark 1 – Video Photography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Configured with multiple camera configurations, including 4k filming rig, ultra zoom photography, thermal survey cameras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Short range, high bandwidth optical payload datalink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Mark 2 – Aerial Survey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Multiple wide angle cameras to capture large swathes of land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Intended for semi-autonomous operation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Mark 3 – Remote access point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Long range line of sight comms to air vehicle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Wifi networking to remote points beneath vehicle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"/>
          <p:cNvSpPr txBox="1"/>
          <p:nvPr>
            <p:ph type="title"/>
          </p:nvPr>
        </p:nvSpPr>
        <p:spPr>
          <a:xfrm>
            <a:off x="1903828" y="351057"/>
            <a:ext cx="8384344" cy="930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Nomad Capabilities</a:t>
            </a:r>
            <a:endParaRPr/>
          </a:p>
        </p:txBody>
      </p:sp>
      <p:sp>
        <p:nvSpPr>
          <p:cNvPr id="154" name="Google Shape;154;p6"/>
          <p:cNvSpPr txBox="1"/>
          <p:nvPr>
            <p:ph idx="1" type="body"/>
          </p:nvPr>
        </p:nvSpPr>
        <p:spPr>
          <a:xfrm>
            <a:off x="1095374" y="1637876"/>
            <a:ext cx="4667250" cy="2734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Leverages Wanderer baseline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Primary structure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Motors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Electrical system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Control Link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sz="2400">
                <a:solidFill>
                  <a:srgbClr val="FF0000"/>
                </a:solidFill>
              </a:rPr>
              <a:t>Demonstrated to meet OTSS-E performance requirements!</a:t>
            </a:r>
            <a:endParaRPr sz="2400">
              <a:solidFill>
                <a:srgbClr val="FF0000"/>
              </a:solidFill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155" name="Google Shape;155;p6"/>
          <p:cNvGraphicFramePr/>
          <p:nvPr/>
        </p:nvGraphicFramePr>
        <p:xfrm>
          <a:off x="6819899" y="195537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{80A44CF7-DD78-42E0-8032-B1B6CE8BF787}</a:tableStyleId>
              </a:tblPr>
              <a:tblGrid>
                <a:gridCol w="1520825"/>
                <a:gridCol w="1828800"/>
                <a:gridCol w="1737350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System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Model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Performance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Full Motion Video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CloudCap TASE 415</a:t>
                      </a:r>
                      <a:r>
                        <a:rPr lang="en-US" sz="1400"/>
                        <a:t>HD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HD EO and MWIR Imagery</a:t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Wide Area Camera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XYZ</a:t>
                      </a:r>
                      <a:r>
                        <a:rPr lang="en-US" sz="1400"/>
                        <a:t> Bluefire Camera System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0.50m</a:t>
                      </a:r>
                      <a:r>
                        <a:rPr lang="en-US" sz="1400"/>
                        <a:t> GSD EO/IR imagery</a:t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Payload Datalink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Z4</a:t>
                      </a:r>
                      <a:r>
                        <a:rPr lang="en-US" sz="1400"/>
                        <a:t> Technologies Multi-band Datalink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35mb/s</a:t>
                      </a:r>
                      <a:r>
                        <a:rPr lang="en-US" sz="1400"/>
                        <a:t> AES256 encrypted link</a:t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GPS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Puck Solutions PS450 Jam Resistant</a:t>
                      </a:r>
                      <a:r>
                        <a:rPr lang="en-US" sz="1400"/>
                        <a:t> GPS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GPS</a:t>
                      </a:r>
                      <a:r>
                        <a:rPr lang="en-US" sz="1400"/>
                        <a:t> with improved functionality in GPS degraded env</a:t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56" name="Google Shape;156;p6"/>
          <p:cNvSpPr txBox="1"/>
          <p:nvPr/>
        </p:nvSpPr>
        <p:spPr>
          <a:xfrm>
            <a:off x="8097660" y="1493711"/>
            <a:ext cx="253146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Nomad Payloads</a:t>
            </a:r>
            <a:endParaRPr i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6"/>
          <p:cNvSpPr txBox="1"/>
          <p:nvPr/>
        </p:nvSpPr>
        <p:spPr>
          <a:xfrm>
            <a:off x="3428999" y="4809530"/>
            <a:ext cx="526509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Mobile GCS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Combined transit case / base station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Lightweight (&lt;30 lbs)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Multiple power options – battery, shore, vehicle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Extremely rugged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5374" y="4485741"/>
            <a:ext cx="2281236" cy="17109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cloudcaptech.com/images/uploads/product/_detail/TASE400_BLK_ll.jpg" id="159" name="Google Shape;15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74651" y="4919441"/>
            <a:ext cx="1344168" cy="1713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"/>
          <p:cNvSpPr txBox="1"/>
          <p:nvPr>
            <p:ph type="title"/>
          </p:nvPr>
        </p:nvSpPr>
        <p:spPr>
          <a:xfrm>
            <a:off x="1903828" y="351057"/>
            <a:ext cx="8384344" cy="930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Wanderer Modifications</a:t>
            </a:r>
            <a:endParaRPr/>
          </a:p>
        </p:txBody>
      </p:sp>
      <p:sp>
        <p:nvSpPr>
          <p:cNvPr id="165" name="Google Shape;165;p7"/>
          <p:cNvSpPr txBox="1"/>
          <p:nvPr>
            <p:ph idx="1" type="body"/>
          </p:nvPr>
        </p:nvSpPr>
        <p:spPr>
          <a:xfrm>
            <a:off x="838200" y="1587500"/>
            <a:ext cx="10515600" cy="4589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Needed updates to sensors to meet new performance requirements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New, larger imaging sensor/optics – new lenses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Required mounting more forward than wanderer to provide unobstructed FOV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Improved communications range / encryption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Legacy flight controller was made in China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New security requirements required the development of a new FCS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Demonstrated to be functionally equivalent to legacy variant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Successfully tested using legacy system configurations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2019-09-23T20:50:57Z</dcterms:created>
  <dc:creator>Donald Barrett</dc:creator>
</cp:coreProperties>
</file>