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xia.com/solutions/hiper-star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l.ch/t2401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l3t.com/csw/products/airborne/bandit.htm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pixia.com/solutions/hiper-sta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Nomad Program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Motion Video</a:t>
            </a:r>
          </a:p>
          <a:p>
            <a:pPr lvl="1"/>
            <a:r>
              <a:rPr lang="en-US" dirty="0" smtClean="0"/>
              <a:t>Imaging System</a:t>
            </a:r>
          </a:p>
          <a:p>
            <a:pPr lvl="1"/>
            <a:r>
              <a:rPr lang="en-US" dirty="0" smtClean="0"/>
              <a:t>Gimbal</a:t>
            </a:r>
          </a:p>
          <a:p>
            <a:pPr lvl="1"/>
            <a:r>
              <a:rPr lang="en-US" dirty="0" smtClean="0"/>
              <a:t>Data Output</a:t>
            </a:r>
          </a:p>
          <a:p>
            <a:r>
              <a:rPr lang="en-US" dirty="0" smtClean="0"/>
              <a:t>Wide Area Camera</a:t>
            </a:r>
          </a:p>
          <a:p>
            <a:pPr lvl="1"/>
            <a:r>
              <a:rPr lang="en-US" dirty="0" smtClean="0"/>
              <a:t>Cameras</a:t>
            </a:r>
          </a:p>
          <a:p>
            <a:pPr lvl="1"/>
            <a:r>
              <a:rPr lang="en-US" dirty="0" smtClean="0"/>
              <a:t>Control Capability</a:t>
            </a:r>
          </a:p>
          <a:p>
            <a:r>
              <a:rPr lang="en-US" dirty="0" smtClean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305550" y="3981450"/>
            <a:ext cx="1855040" cy="9701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60590" y="4762500"/>
            <a:ext cx="187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Motion Video Gimbal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19926" y="3219451"/>
            <a:ext cx="2079462" cy="185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46440" y="3219451"/>
            <a:ext cx="187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Mission Computer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10576" y="1661894"/>
            <a:ext cx="187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Payload </a:t>
            </a:r>
            <a:r>
              <a:rPr lang="en-US" dirty="0" err="1" smtClean="0"/>
              <a:t>Comm</a:t>
            </a:r>
            <a:r>
              <a:rPr lang="en-US" dirty="0" smtClean="0"/>
              <a:t> Antenna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81750" y="2157523"/>
            <a:ext cx="1677908" cy="4856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46163" y="3657600"/>
            <a:ext cx="2380911" cy="129396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98563" y="3763318"/>
            <a:ext cx="3806987" cy="134064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4464" y="5057280"/>
            <a:ext cx="244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Bluefire</a:t>
            </a:r>
            <a:r>
              <a:rPr lang="en-US" dirty="0" smtClean="0"/>
              <a:t> Wide Area Camera System</a:t>
            </a:r>
          </a:p>
        </p:txBody>
      </p:sp>
    </p:spTree>
    <p:extLst>
      <p:ext uri="{BB962C8B-B14F-4D97-AF65-F5344CB8AC3E}">
        <p14:creationId xmlns:p14="http://schemas.microsoft.com/office/powerpoint/2010/main" val="277605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Motion Video</a:t>
            </a:r>
            <a:endParaRPr lang="en-US" dirty="0"/>
          </a:p>
        </p:txBody>
      </p:sp>
      <p:pic>
        <p:nvPicPr>
          <p:cNvPr id="1026" name="Picture 2" descr="http://www.cloudcaptech.com/images/uploads/product/_detail/TASE400_BLK_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53" y="3992064"/>
            <a:ext cx="1626261" cy="20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25687"/>
              </p:ext>
            </p:extLst>
          </p:nvPr>
        </p:nvGraphicFramePr>
        <p:xfrm>
          <a:off x="8056532" y="2163552"/>
          <a:ext cx="37592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68"/>
                <a:gridCol w="1376332"/>
              </a:tblGrid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in </a:t>
                      </a:r>
                      <a:r>
                        <a:rPr lang="en-US" sz="1200" dirty="0" err="1" smtClean="0"/>
                        <a:t>dia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</a:t>
                      </a:r>
                      <a:r>
                        <a:rPr lang="en-US" sz="1200" dirty="0" err="1" smtClean="0"/>
                        <a:t>lbs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 </a:t>
                      </a:r>
                      <a:r>
                        <a:rPr lang="en-US" sz="1200" dirty="0" err="1" smtClean="0"/>
                        <a:t>deg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Video Format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h.264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Video Metadata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MISB</a:t>
                      </a:r>
                      <a:r>
                        <a:rPr lang="en-US" sz="1200" baseline="0" dirty="0" smtClean="0"/>
                        <a:t> Compliant KLV Metadata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 (200</a:t>
                      </a:r>
                      <a:r>
                        <a:rPr lang="en-US" sz="1200" baseline="0" dirty="0" smtClean="0"/>
                        <a:t>m Slant Range)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0.10 m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 (1000m Slant</a:t>
                      </a:r>
                      <a:r>
                        <a:rPr lang="en-US" sz="1200" baseline="0" dirty="0" smtClean="0"/>
                        <a:t> Range)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0.45 m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Frame</a:t>
                      </a:r>
                      <a:r>
                        <a:rPr lang="en-US" sz="1200" baseline="0" dirty="0" smtClean="0"/>
                        <a:t>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fps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MWIR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 (</a:t>
                      </a:r>
                      <a:r>
                        <a:rPr lang="en-US" sz="1200" dirty="0" smtClean="0"/>
                        <a:t>200</a:t>
                      </a:r>
                      <a:r>
                        <a:rPr lang="en-US" sz="1200" baseline="0" dirty="0" smtClean="0"/>
                        <a:t>m </a:t>
                      </a:r>
                      <a:r>
                        <a:rPr lang="en-US" sz="1200" baseline="0" dirty="0" smtClean="0"/>
                        <a:t>Slant Range)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0.50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/>
                </a:tc>
              </a:tr>
              <a:tr h="219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 (1000m Slant</a:t>
                      </a:r>
                      <a:r>
                        <a:rPr lang="en-US" sz="1200" baseline="0" dirty="0" smtClean="0"/>
                        <a:t> Range)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0.80 m</a:t>
                      </a:r>
                      <a:endParaRPr lang="en-US" sz="1200" dirty="0"/>
                    </a:p>
                  </a:txBody>
                  <a:tcPr/>
                </a:tc>
              </a:tr>
              <a:tr h="219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Frame</a:t>
                      </a:r>
                      <a:r>
                        <a:rPr lang="en-US" sz="1200" baseline="0" dirty="0" smtClean="0"/>
                        <a:t>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 fps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675" y="6119990"/>
            <a:ext cx="490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Training Note: This sensor was inspired by </a:t>
            </a:r>
            <a:r>
              <a:rPr lang="en-US" sz="1400" i="1" dirty="0" err="1" smtClean="0">
                <a:solidFill>
                  <a:srgbClr val="FF0000"/>
                </a:solidFill>
              </a:rPr>
              <a:t>CloudCap</a:t>
            </a:r>
            <a:r>
              <a:rPr lang="en-US" sz="1400" i="1" dirty="0" smtClean="0">
                <a:solidFill>
                  <a:srgbClr val="FF0000"/>
                </a:solidFill>
              </a:rPr>
              <a:t> TASE series sensors, but is completely notional for training. 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Image result for tase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27" y="3814385"/>
            <a:ext cx="2994025" cy="22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6" y="1549099"/>
            <a:ext cx="3924300" cy="2210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212" y="1549099"/>
            <a:ext cx="4120475" cy="22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Bluefire</a:t>
            </a:r>
            <a:r>
              <a:rPr lang="en-US" dirty="0" smtClean="0"/>
              <a:t> Wide </a:t>
            </a:r>
            <a:r>
              <a:rPr lang="en-US" dirty="0" smtClean="0"/>
              <a:t>Area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5154941"/>
            <a:ext cx="6105525" cy="1441449"/>
          </a:xfrm>
        </p:spPr>
        <p:txBody>
          <a:bodyPr>
            <a:noAutofit/>
          </a:bodyPr>
          <a:lstStyle/>
          <a:p>
            <a:r>
              <a:rPr lang="en-US" sz="2000" dirty="0" smtClean="0"/>
              <a:t>Can operate in either manual or automatic mode</a:t>
            </a:r>
          </a:p>
          <a:p>
            <a:r>
              <a:rPr lang="en-US" sz="2000" dirty="0" smtClean="0"/>
              <a:t>User selectable day (electro-optic) or night (mid-wave IR)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9" y="2256927"/>
            <a:ext cx="3523737" cy="2325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5" y="6334780"/>
            <a:ext cx="490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Training Note: Image from </a:t>
            </a:r>
            <a:r>
              <a:rPr lang="en-US" sz="1400" i="1" dirty="0" err="1" smtClean="0">
                <a:solidFill>
                  <a:srgbClr val="FF0000"/>
                </a:solidFill>
              </a:rPr>
              <a:t>Pixia</a:t>
            </a:r>
            <a:r>
              <a:rPr lang="en-US" sz="1400" i="1" dirty="0" smtClean="0">
                <a:solidFill>
                  <a:srgbClr val="FF0000"/>
                </a:solidFill>
              </a:rPr>
              <a:t> website, </a:t>
            </a:r>
            <a:r>
              <a:rPr lang="en-US" sz="1400" dirty="0">
                <a:hlinkClick r:id="rId3"/>
              </a:rPr>
              <a:t>https://www.pixia.com/solutions/hiper-stare/</a:t>
            </a:r>
            <a:endParaRPr lang="en-US" sz="1400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09291"/>
              </p:ext>
            </p:extLst>
          </p:nvPr>
        </p:nvGraphicFramePr>
        <p:xfrm>
          <a:off x="8029014" y="2095500"/>
          <a:ext cx="3759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11"/>
                <a:gridCol w="2177489"/>
              </a:tblGrid>
              <a:tr h="2565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</a:t>
                      </a:r>
                      <a:r>
                        <a:rPr lang="en-US" sz="1200" dirty="0" err="1" smtClean="0"/>
                        <a:t>lbs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Coverage</a:t>
                      </a:r>
                      <a:r>
                        <a:rPr lang="en-US" sz="1200" baseline="0" dirty="0" smtClean="0"/>
                        <a:t> Area (200 </a:t>
                      </a:r>
                      <a:r>
                        <a:rPr lang="en-US" sz="1200" baseline="0" dirty="0" err="1" smtClean="0"/>
                        <a:t>ft</a:t>
                      </a:r>
                      <a:r>
                        <a:rPr lang="en-US" sz="1200" baseline="0" dirty="0" smtClean="0"/>
                        <a:t> AGL)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380,000 </a:t>
                      </a:r>
                      <a:r>
                        <a:rPr lang="en-US" sz="1200" dirty="0" err="1" smtClean="0"/>
                        <a:t>sq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ft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 Format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NITF Compliant JPEG 2000</a:t>
                      </a:r>
                      <a:r>
                        <a:rPr lang="en-US" sz="1200" baseline="0" dirty="0" smtClean="0"/>
                        <a:t> Compressed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Video Metadata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MISB</a:t>
                      </a:r>
                      <a:r>
                        <a:rPr lang="en-US" sz="1200" baseline="0" dirty="0" smtClean="0"/>
                        <a:t> Compliant KLV Metadata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0.40 m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1.25 seconds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Frame</a:t>
                      </a:r>
                      <a:r>
                        <a:rPr lang="en-US" sz="1200" baseline="0" dirty="0" smtClean="0"/>
                        <a:t>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fps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MWIR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0.60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/>
                </a:tc>
              </a:tr>
              <a:tr h="219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 seconds</a:t>
                      </a:r>
                      <a:endParaRPr lang="en-US" sz="1200" dirty="0"/>
                    </a:p>
                  </a:txBody>
                  <a:tcPr/>
                </a:tc>
              </a:tr>
              <a:tr h="219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Frame</a:t>
                      </a:r>
                      <a:r>
                        <a:rPr lang="en-US" sz="1200" baseline="0" dirty="0" smtClean="0"/>
                        <a:t>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 fps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94" y="2348087"/>
            <a:ext cx="1837042" cy="1804813"/>
          </a:xfrm>
          <a:prstGeom prst="rect">
            <a:avLst/>
          </a:prstGeom>
        </p:spPr>
      </p:pic>
      <p:pic>
        <p:nvPicPr>
          <p:cNvPr id="27" name="Picture 2" descr="http://www.cloudcaptech.com/images/uploads/product/_detail/TASE400_BLK_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15" y="2445119"/>
            <a:ext cx="595032" cy="7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6707841" y="2394099"/>
            <a:ext cx="200025" cy="379313"/>
          </a:xfrm>
          <a:prstGeom prst="rect">
            <a:avLst/>
          </a:prstGeom>
          <a:scene3d>
            <a:camera prst="orthographicFront">
              <a:rot lat="0" lon="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7" idx="0"/>
          </p:cNvCxnSpPr>
          <p:nvPr/>
        </p:nvCxnSpPr>
        <p:spPr>
          <a:xfrm flipH="1">
            <a:off x="6429095" y="2773412"/>
            <a:ext cx="408317" cy="192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52467" y="2773412"/>
            <a:ext cx="937010" cy="192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829175" y="4695825"/>
            <a:ext cx="3199839" cy="12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62382" y="2395116"/>
            <a:ext cx="200025" cy="379313"/>
          </a:xfrm>
          <a:prstGeom prst="rect">
            <a:avLst/>
          </a:prstGeom>
          <a:scene3d>
            <a:camera prst="orthographicFront">
              <a:rot lat="0" lon="0" rev="21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endCxn id="37" idx="0"/>
          </p:cNvCxnSpPr>
          <p:nvPr/>
        </p:nvCxnSpPr>
        <p:spPr>
          <a:xfrm>
            <a:off x="6147263" y="2788821"/>
            <a:ext cx="281832" cy="190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165610" y="2788821"/>
            <a:ext cx="977233" cy="193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46709" y="2824432"/>
            <a:ext cx="296378" cy="18713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771469" y="2781117"/>
            <a:ext cx="371146" cy="19445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92533" y="1551047"/>
            <a:ext cx="3976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 images are taken simultaneously and sent to the ground station, where they are stitched together into a single image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128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Mission Computer and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5543550" cy="4589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Hardened Single Board Computer</a:t>
            </a:r>
          </a:p>
          <a:p>
            <a:r>
              <a:rPr lang="en-US" sz="2000" dirty="0" smtClean="0"/>
              <a:t>Runs all mission processing applications</a:t>
            </a:r>
          </a:p>
          <a:p>
            <a:pPr lvl="1"/>
            <a:r>
              <a:rPr lang="en-US" sz="1800" dirty="0" smtClean="0"/>
              <a:t>Health Monitoring</a:t>
            </a:r>
          </a:p>
          <a:p>
            <a:pPr lvl="1"/>
            <a:r>
              <a:rPr lang="en-US" sz="1800" dirty="0" smtClean="0"/>
              <a:t>Product re-transmission</a:t>
            </a:r>
          </a:p>
          <a:p>
            <a:r>
              <a:rPr lang="en-US" sz="2000" dirty="0" smtClean="0"/>
              <a:t>Increased Storage Capability</a:t>
            </a:r>
          </a:p>
          <a:p>
            <a:pPr lvl="1"/>
            <a:r>
              <a:rPr lang="en-US" sz="1800" dirty="0" smtClean="0"/>
              <a:t>Capable of storing 1200 wide area images, or</a:t>
            </a:r>
          </a:p>
          <a:p>
            <a:pPr lvl="1"/>
            <a:r>
              <a:rPr lang="en-US" sz="1800" dirty="0" smtClean="0"/>
              <a:t>120 minutes of video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4833938"/>
            <a:ext cx="2714625" cy="13144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39676"/>
              </p:ext>
            </p:extLst>
          </p:nvPr>
        </p:nvGraphicFramePr>
        <p:xfrm>
          <a:off x="2950601" y="4805363"/>
          <a:ext cx="3759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11"/>
                <a:gridCol w="2177489"/>
              </a:tblGrid>
              <a:tr h="2565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lb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Quad Core Intel Processor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TB Solid State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GB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75" y="6334780"/>
            <a:ext cx="490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Training Note: Image from MPL website, </a:t>
            </a:r>
            <a:r>
              <a:rPr lang="en-US" sz="1400" dirty="0">
                <a:hlinkClick r:id="rId3"/>
              </a:rPr>
              <a:t>https://www.mpl.ch/t2401.html</a:t>
            </a:r>
            <a:r>
              <a:rPr lang="en-US" sz="1400" dirty="0" smtClean="0">
                <a:hlinkClick r:id="rId4"/>
              </a:rPr>
              <a:t>/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984" y="1587500"/>
            <a:ext cx="2828925" cy="21240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86600" y="3882231"/>
            <a:ext cx="4760351" cy="220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Advanced lightweight tactical datalink</a:t>
            </a:r>
          </a:p>
          <a:p>
            <a:r>
              <a:rPr lang="en-US" sz="2000" dirty="0" smtClean="0"/>
              <a:t>Capable of operating in Ku, L, S and C bands</a:t>
            </a:r>
          </a:p>
          <a:p>
            <a:r>
              <a:rPr lang="en-US" sz="2000" dirty="0" smtClean="0"/>
              <a:t>Data rates up to 40 </a:t>
            </a:r>
            <a:r>
              <a:rPr lang="en-US" sz="2000" dirty="0" err="1" smtClean="0"/>
              <a:t>mb</a:t>
            </a:r>
            <a:r>
              <a:rPr lang="en-US" sz="2000" dirty="0" smtClean="0"/>
              <a:t>/s</a:t>
            </a:r>
          </a:p>
          <a:p>
            <a:r>
              <a:rPr lang="en-US" sz="2000" dirty="0" smtClean="0"/>
              <a:t>Range up to 15 nautical miles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60250" y="6275033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Training Note: Image from L3 Website</a:t>
            </a:r>
            <a:endParaRPr lang="en-US" sz="1400" i="1" dirty="0" smtClean="0">
              <a:solidFill>
                <a:srgbClr val="FF0000"/>
              </a:solidFill>
              <a:hlinkClick r:id="rId6"/>
            </a:endParaRPr>
          </a:p>
          <a:p>
            <a:r>
              <a:rPr lang="en-US" sz="1400" dirty="0" smtClean="0">
                <a:hlinkClick r:id="rId6"/>
              </a:rPr>
              <a:t>https</a:t>
            </a:r>
            <a:r>
              <a:rPr lang="en-US" sz="1400" dirty="0">
                <a:hlinkClick r:id="rId6"/>
              </a:rPr>
              <a:t>://www2.l3t.com/csw/products/airborne/bandit.htm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87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323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Nomad Program Overview</vt:lpstr>
      <vt:lpstr>Overview</vt:lpstr>
      <vt:lpstr>Overview</vt:lpstr>
      <vt:lpstr>Full Motion Video</vt:lpstr>
      <vt:lpstr>Bluefire Wide Area Camera</vt:lpstr>
      <vt:lpstr>Mission Computer and Communications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32</cp:revision>
  <dcterms:created xsi:type="dcterms:W3CDTF">2019-09-23T20:50:57Z</dcterms:created>
  <dcterms:modified xsi:type="dcterms:W3CDTF">2019-12-06T00:20:24Z</dcterms:modified>
</cp:coreProperties>
</file>