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27" r:id="rId2"/>
  </p:sldMasterIdLst>
  <p:notesMasterIdLst>
    <p:notesMasterId r:id="rId33"/>
  </p:notesMasterIdLst>
  <p:sldIdLst>
    <p:sldId id="546" r:id="rId3"/>
    <p:sldId id="607" r:id="rId4"/>
    <p:sldId id="547" r:id="rId5"/>
    <p:sldId id="535" r:id="rId6"/>
    <p:sldId id="582" r:id="rId7"/>
    <p:sldId id="262" r:id="rId8"/>
    <p:sldId id="583" r:id="rId9"/>
    <p:sldId id="584" r:id="rId10"/>
    <p:sldId id="586" r:id="rId11"/>
    <p:sldId id="585" r:id="rId12"/>
    <p:sldId id="587" r:id="rId13"/>
    <p:sldId id="588" r:id="rId14"/>
    <p:sldId id="589" r:id="rId15"/>
    <p:sldId id="593" r:id="rId16"/>
    <p:sldId id="590" r:id="rId17"/>
    <p:sldId id="591" r:id="rId18"/>
    <p:sldId id="594" r:id="rId19"/>
    <p:sldId id="592" r:id="rId20"/>
    <p:sldId id="595" r:id="rId21"/>
    <p:sldId id="596" r:id="rId22"/>
    <p:sldId id="601" r:id="rId23"/>
    <p:sldId id="602" r:id="rId24"/>
    <p:sldId id="597" r:id="rId25"/>
    <p:sldId id="598" r:id="rId26"/>
    <p:sldId id="599" r:id="rId27"/>
    <p:sldId id="600" r:id="rId28"/>
    <p:sldId id="603" r:id="rId29"/>
    <p:sldId id="606" r:id="rId30"/>
    <p:sldId id="604" r:id="rId31"/>
    <p:sldId id="605"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CE059F9E-C46A-B547-B2F2-24DE96B4FEB2}">
          <p14:sldIdLst>
            <p14:sldId id="546"/>
            <p14:sldId id="607"/>
            <p14:sldId id="547"/>
            <p14:sldId id="535"/>
            <p14:sldId id="582"/>
            <p14:sldId id="262"/>
            <p14:sldId id="583"/>
            <p14:sldId id="584"/>
            <p14:sldId id="586"/>
            <p14:sldId id="585"/>
            <p14:sldId id="587"/>
            <p14:sldId id="588"/>
            <p14:sldId id="589"/>
            <p14:sldId id="593"/>
            <p14:sldId id="590"/>
            <p14:sldId id="591"/>
            <p14:sldId id="594"/>
            <p14:sldId id="592"/>
            <p14:sldId id="595"/>
            <p14:sldId id="596"/>
            <p14:sldId id="601"/>
            <p14:sldId id="602"/>
            <p14:sldId id="597"/>
            <p14:sldId id="598"/>
            <p14:sldId id="599"/>
            <p14:sldId id="600"/>
            <p14:sldId id="603"/>
            <p14:sldId id="606"/>
            <p14:sldId id="604"/>
            <p14:sldId id="605"/>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20"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925D1"/>
    <a:srgbClr val="E7157B"/>
    <a:srgbClr val="7AA116"/>
    <a:srgbClr val="232F3E"/>
    <a:srgbClr val="01A88D"/>
    <a:srgbClr val="ED7100"/>
    <a:srgbClr val="DD344C"/>
    <a:srgbClr val="8C4FFF"/>
    <a:srgbClr val="9BA7B6"/>
    <a:srgbClr val="8FA7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94FDC-9B8B-482E-9C2E-8DD4E1EC1E6E}" v="2" dt="2023-07-03T14:20:23.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6"/>
    <p:restoredTop sz="95944"/>
  </p:normalViewPr>
  <p:slideViewPr>
    <p:cSldViewPr snapToGrid="0" snapToObjects="1">
      <p:cViewPr varScale="1">
        <p:scale>
          <a:sx n="123" d="100"/>
          <a:sy n="123" d="100"/>
        </p:scale>
        <p:origin x="224" y="384"/>
      </p:cViewPr>
      <p:guideLst>
        <p:guide orient="horz" pos="744"/>
        <p:guide pos="1872"/>
        <p:guide pos="4176"/>
        <p:guide pos="5496"/>
        <p:guide orient="horz" pos="1224"/>
        <p:guide orient="horz" pos="3624"/>
        <p:guide orient="horz" pos="20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7/3/23</a:t>
            </a:fld>
            <a:endParaRPr lang="en-US"/>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a:t>
            </a:fld>
            <a:endParaRPr lang="en-US"/>
          </a:p>
        </p:txBody>
      </p:sp>
    </p:spTree>
    <p:extLst>
      <p:ext uri="{BB962C8B-B14F-4D97-AF65-F5344CB8AC3E}">
        <p14:creationId xmlns:p14="http://schemas.microsoft.com/office/powerpoint/2010/main" val="221087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2335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99514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78367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08702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40109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60231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738812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10" name="Rectangle 9">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2286909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796269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4021739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264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5" name="Picture 4">
            <a:extLst>
              <a:ext uri="{FF2B5EF4-FFF2-40B4-BE49-F238E27FC236}">
                <a16:creationId xmlns:a16="http://schemas.microsoft.com/office/drawing/2014/main" id="{CE7CCC43-D20D-3547-4C5C-B84BCD5F6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185351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909597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99227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41645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536293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846496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49129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678348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Instances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547568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712851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45218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4082234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05824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320958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281804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84612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4224968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02007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5" name="Picture 4">
            <a:extLst>
              <a:ext uri="{FF2B5EF4-FFF2-40B4-BE49-F238E27FC236}">
                <a16:creationId xmlns:a16="http://schemas.microsoft.com/office/drawing/2014/main" id="{CE7CCC43-D20D-3547-4C5C-B84BCD5F6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21812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4549755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2342630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66743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7815841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0531713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6160480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7304931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7304933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126847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13448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221994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0039016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4132934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17657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28246094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10" name="Rectangle 9">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520468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1556234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17802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1996"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4782707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5505815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046292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4080634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215583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0288314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52672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4849040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6233687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Instances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5919609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6153946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3223337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0997362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4"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3999351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4201969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391137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90173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98793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76437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8854890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5.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2.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tx2"/>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3" name="Picture 2">
            <a:extLst>
              <a:ext uri="{FF2B5EF4-FFF2-40B4-BE49-F238E27FC236}">
                <a16:creationId xmlns:a16="http://schemas.microsoft.com/office/drawing/2014/main" id="{987B2FC3-8AFF-AC61-2B5F-77B181CF3F3C}"/>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336720" y="6338002"/>
            <a:ext cx="365760" cy="219048"/>
          </a:xfrm>
          <a:prstGeom prst="rect">
            <a:avLst/>
          </a:prstGeom>
        </p:spPr>
      </p:pic>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tx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cSld>
  <p:clrMap bg1="lt1" tx1="dk1" bg2="lt2" tx2="dk2" accent1="accent1" accent2="accent2" accent3="accent3" accent4="accent4" accent5="accent5" accent6="accent6" hlink="hlink" folHlink="folHlink"/>
  <p:sldLayoutIdLst>
    <p:sldLayoutId id="2147483826" r:id="rId1"/>
    <p:sldLayoutId id="2147483824" r:id="rId2"/>
    <p:sldLayoutId id="2147483816" r:id="rId3"/>
    <p:sldLayoutId id="2147483822" r:id="rId4"/>
    <p:sldLayoutId id="2147483819" r:id="rId5"/>
    <p:sldLayoutId id="2147483823" r:id="rId6"/>
    <p:sldLayoutId id="2147483821" r:id="rId7"/>
    <p:sldLayoutId id="2147483817" r:id="rId8"/>
    <p:sldLayoutId id="2147483818" r:id="rId9"/>
    <p:sldLayoutId id="2147483785" r:id="rId10"/>
    <p:sldLayoutId id="2147483786" r:id="rId11"/>
    <p:sldLayoutId id="2147483787" r:id="rId12"/>
    <p:sldLayoutId id="2147483788" r:id="rId13"/>
    <p:sldLayoutId id="2147483789" r:id="rId14"/>
    <p:sldLayoutId id="2147483790" r:id="rId15"/>
    <p:sldLayoutId id="2147483791" r:id="rId16"/>
    <p:sldLayoutId id="2147483814" r:id="rId17"/>
    <p:sldLayoutId id="2147483792" r:id="rId18"/>
    <p:sldLayoutId id="2147483793" r:id="rId19"/>
    <p:sldLayoutId id="2147483794" r:id="rId20"/>
    <p:sldLayoutId id="2147483796" r:id="rId21"/>
    <p:sldLayoutId id="2147483795" r:id="rId22"/>
    <p:sldLayoutId id="2147483797" r:id="rId23"/>
    <p:sldLayoutId id="2147483798" r:id="rId24"/>
    <p:sldLayoutId id="2147483799" r:id="rId25"/>
    <p:sldLayoutId id="2147483800" r:id="rId26"/>
    <p:sldLayoutId id="2147483813" r:id="rId27"/>
    <p:sldLayoutId id="2147483803" r:id="rId28"/>
    <p:sldLayoutId id="2147483804" r:id="rId29"/>
    <p:sldLayoutId id="2147483805" r:id="rId30"/>
    <p:sldLayoutId id="2147483806" r:id="rId31"/>
    <p:sldLayoutId id="2147483807" r:id="rId32"/>
    <p:sldLayoutId id="2147483808" r:id="rId33"/>
    <p:sldLayoutId id="2147483809" r:id="rId34"/>
  </p:sldLayoutIdLst>
  <p:hf hdr="0" dt="0"/>
  <p:txStyles>
    <p:titleStyle>
      <a:lvl1pPr algn="l" rtl="0" eaLnBrk="0" fontAlgn="base" hangingPunct="0">
        <a:lnSpc>
          <a:spcPct val="90000"/>
        </a:lnSpc>
        <a:spcBef>
          <a:spcPct val="0"/>
        </a:spcBef>
        <a:spcAft>
          <a:spcPct val="0"/>
        </a:spcAft>
        <a:defRPr sz="2800" b="1"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pic>
        <p:nvPicPr>
          <p:cNvPr id="5" name="Picture 4">
            <a:extLst>
              <a:ext uri="{FF2B5EF4-FFF2-40B4-BE49-F238E27FC236}">
                <a16:creationId xmlns:a16="http://schemas.microsoft.com/office/drawing/2014/main" id="{6CCB2219-6841-1D92-4D69-CA13E4688CCD}"/>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Tree>
    <p:extLst>
      <p:ext uri="{BB962C8B-B14F-4D97-AF65-F5344CB8AC3E}">
        <p14:creationId xmlns:p14="http://schemas.microsoft.com/office/powerpoint/2010/main" val="165904706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 id="2147483861" r:id="rId34"/>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1.sv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21.svg"/><Relationship Id="rId21" Type="http://schemas.openxmlformats.org/officeDocument/2006/relationships/image" Target="../media/image31.svg"/><Relationship Id="rId7" Type="http://schemas.openxmlformats.org/officeDocument/2006/relationships/image" Target="../media/image13.svg"/><Relationship Id="rId12" Type="http://schemas.openxmlformats.org/officeDocument/2006/relationships/image" Target="../media/image10.png"/><Relationship Id="rId17" Type="http://schemas.openxmlformats.org/officeDocument/2006/relationships/image" Target="../media/image27.svg"/><Relationship Id="rId25"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5.svg"/><Relationship Id="rId24" Type="http://schemas.openxmlformats.org/officeDocument/2006/relationships/image" Target="../media/image34.png"/><Relationship Id="rId5" Type="http://schemas.openxmlformats.org/officeDocument/2006/relationships/image" Target="../media/image23.svg"/><Relationship Id="rId15" Type="http://schemas.openxmlformats.org/officeDocument/2006/relationships/image" Target="../media/image25.svg"/><Relationship Id="rId23" Type="http://schemas.openxmlformats.org/officeDocument/2006/relationships/image" Target="../media/image33.svg"/><Relationship Id="rId10" Type="http://schemas.openxmlformats.org/officeDocument/2006/relationships/image" Target="../media/image14.png"/><Relationship Id="rId19" Type="http://schemas.openxmlformats.org/officeDocument/2006/relationships/image" Target="../media/image29.svg"/><Relationship Id="rId4" Type="http://schemas.openxmlformats.org/officeDocument/2006/relationships/image" Target="../media/image22.png"/><Relationship Id="rId9" Type="http://schemas.openxmlformats.org/officeDocument/2006/relationships/image" Target="../media/image17.sv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svg"/></Relationships>
</file>

<file path=ppt/slides/_rels/slide1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a:extLst>
              <a:ext uri="{FF2B5EF4-FFF2-40B4-BE49-F238E27FC236}">
                <a16:creationId xmlns:a16="http://schemas.microsoft.com/office/drawing/2014/main" id="{4E2A3DCA-3526-ED48-BE0F-AEC29BAD0B89}"/>
              </a:ext>
            </a:extLst>
          </p:cNvPr>
          <p:cNvSpPr>
            <a:spLocks noGrp="1" noChangeArrowheads="1"/>
          </p:cNvSpPr>
          <p:nvPr>
            <p:ph type="ctrTitle"/>
          </p:nvPr>
        </p:nvSpPr>
        <p:spPr>
          <a:xfrm>
            <a:off x="336720" y="1384905"/>
            <a:ext cx="8720195" cy="1588127"/>
          </a:xfrm>
        </p:spPr>
        <p:txBody>
          <a:bodyPr/>
          <a:lstStyle/>
          <a:p>
            <a:r>
              <a:rPr lang="en-US" altLang="en-US" dirty="0"/>
              <a:t>SNAPURL– URL Shortener</a:t>
            </a:r>
          </a:p>
        </p:txBody>
      </p:sp>
      <p:sp>
        <p:nvSpPr>
          <p:cNvPr id="6" name="Subtitle 5">
            <a:extLst>
              <a:ext uri="{FF2B5EF4-FFF2-40B4-BE49-F238E27FC236}">
                <a16:creationId xmlns:a16="http://schemas.microsoft.com/office/drawing/2014/main" id="{D1E73EEA-03FA-8F40-9442-4B1A82AAC151}"/>
              </a:ext>
            </a:extLst>
          </p:cNvPr>
          <p:cNvSpPr>
            <a:spLocks noGrp="1"/>
          </p:cNvSpPr>
          <p:nvPr>
            <p:ph type="subTitle" idx="1"/>
          </p:nvPr>
        </p:nvSpPr>
        <p:spPr>
          <a:xfrm>
            <a:off x="2729062" y="5138374"/>
            <a:ext cx="6733876" cy="523220"/>
          </a:xfrm>
        </p:spPr>
        <p:txBody>
          <a:bodyPr/>
          <a:lstStyle/>
          <a:p>
            <a:pPr algn="ctr"/>
            <a:r>
              <a:rPr lang="en-US" b="1" dirty="0"/>
              <a:t>TEAM - 13</a:t>
            </a:r>
          </a:p>
        </p:txBody>
      </p:sp>
      <p:sp>
        <p:nvSpPr>
          <p:cNvPr id="24" name="Footer Placeholder 23">
            <a:extLst>
              <a:ext uri="{FF2B5EF4-FFF2-40B4-BE49-F238E27FC236}">
                <a16:creationId xmlns:a16="http://schemas.microsoft.com/office/drawing/2014/main" id="{64EDC4D6-DFBE-18D8-5FDC-C2ED1F42C1DA}"/>
              </a:ext>
            </a:extLst>
          </p:cNvPr>
          <p:cNvSpPr>
            <a:spLocks noGrp="1"/>
          </p:cNvSpPr>
          <p:nvPr>
            <p:ph type="ftr" sz="quarter" idx="10"/>
          </p:nvPr>
        </p:nvSpPr>
        <p:spPr/>
        <p:txBody>
          <a:bodyPr/>
          <a:lstStyle/>
          <a:p>
            <a:r>
              <a:rPr lang="en-US" dirty="0">
                <a:latin typeface="Arial" panose="020B0604020202020204" pitchFamily="34" charset="0"/>
                <a:cs typeface="Arial" panose="020B0604020202020204" pitchFamily="34" charset="0"/>
              </a:rPr>
              <a:t>© 2023, Team-13 - Amazon Web Services, Inc. or its affiliates.</a:t>
            </a:r>
          </a:p>
        </p:txBody>
      </p:sp>
      <p:sp>
        <p:nvSpPr>
          <p:cNvPr id="2" name="Subtitle 5">
            <a:extLst>
              <a:ext uri="{FF2B5EF4-FFF2-40B4-BE49-F238E27FC236}">
                <a16:creationId xmlns:a16="http://schemas.microsoft.com/office/drawing/2014/main" id="{27349CB3-4C8F-702E-20B9-61D6802847E9}"/>
              </a:ext>
            </a:extLst>
          </p:cNvPr>
          <p:cNvSpPr txBox="1">
            <a:spLocks/>
          </p:cNvSpPr>
          <p:nvPr/>
        </p:nvSpPr>
        <p:spPr bwMode="auto">
          <a:xfrm>
            <a:off x="336720" y="3987249"/>
            <a:ext cx="89487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21AIE312 - INTRODUCTION TO CLOUD COMPUTING </a:t>
            </a:r>
          </a:p>
        </p:txBody>
      </p:sp>
      <p:sp>
        <p:nvSpPr>
          <p:cNvPr id="3" name="Subtitle 5">
            <a:extLst>
              <a:ext uri="{FF2B5EF4-FFF2-40B4-BE49-F238E27FC236}">
                <a16:creationId xmlns:a16="http://schemas.microsoft.com/office/drawing/2014/main" id="{DD168E95-5889-83EB-4F10-BB9226975CA4}"/>
              </a:ext>
            </a:extLst>
          </p:cNvPr>
          <p:cNvSpPr txBox="1">
            <a:spLocks/>
          </p:cNvSpPr>
          <p:nvPr/>
        </p:nvSpPr>
        <p:spPr bwMode="auto">
          <a:xfrm>
            <a:off x="336720" y="2905780"/>
            <a:ext cx="67338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Release 0.0.1</a:t>
            </a:r>
          </a:p>
        </p:txBody>
      </p:sp>
    </p:spTree>
    <p:extLst>
      <p:ext uri="{BB962C8B-B14F-4D97-AF65-F5344CB8AC3E}">
        <p14:creationId xmlns:p14="http://schemas.microsoft.com/office/powerpoint/2010/main" val="143834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333F-17C8-CA0A-46EF-D324F643DFFC}"/>
              </a:ext>
            </a:extLst>
          </p:cNvPr>
          <p:cNvSpPr>
            <a:spLocks noGrp="1"/>
          </p:cNvSpPr>
          <p:nvPr>
            <p:ph type="title"/>
          </p:nvPr>
        </p:nvSpPr>
        <p:spPr/>
        <p:txBody>
          <a:bodyPr/>
          <a:lstStyle/>
          <a:p>
            <a:r>
              <a:rPr lang="en-US" dirty="0"/>
              <a:t>Services.</a:t>
            </a:r>
          </a:p>
        </p:txBody>
      </p:sp>
      <p:sp>
        <p:nvSpPr>
          <p:cNvPr id="5" name="Slide Number Placeholder 4">
            <a:extLst>
              <a:ext uri="{FF2B5EF4-FFF2-40B4-BE49-F238E27FC236}">
                <a16:creationId xmlns:a16="http://schemas.microsoft.com/office/drawing/2014/main" id="{0356F597-AA04-B46D-7964-35D10F7D9018}"/>
              </a:ext>
            </a:extLst>
          </p:cNvPr>
          <p:cNvSpPr>
            <a:spLocks noGrp="1"/>
          </p:cNvSpPr>
          <p:nvPr>
            <p:ph type="sldNum" sz="quarter" idx="14"/>
          </p:nvPr>
        </p:nvSpPr>
        <p:spPr/>
        <p:txBody>
          <a:bodyPr/>
          <a:lstStyle/>
          <a:p>
            <a:fld id="{EB4B8DE2-A4E8-46E4-8BBF-D75455EFF32C}" type="slidenum">
              <a:rPr lang="en-US" smtClean="0"/>
              <a:pPr/>
              <a:t>10</a:t>
            </a:fld>
            <a:endParaRPr lang="en-US"/>
          </a:p>
        </p:txBody>
      </p:sp>
      <p:pic>
        <p:nvPicPr>
          <p:cNvPr id="6" name="Graphic 5">
            <a:extLst>
              <a:ext uri="{FF2B5EF4-FFF2-40B4-BE49-F238E27FC236}">
                <a16:creationId xmlns:a16="http://schemas.microsoft.com/office/drawing/2014/main" id="{53CF3089-50B1-B74A-7C3A-49EB1CF83644}"/>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1490832" y="2391049"/>
            <a:ext cx="1513002" cy="151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C3400C3-6BBA-DE1C-7114-7E1A0FB67918}"/>
              </a:ext>
            </a:extLst>
          </p:cNvPr>
          <p:cNvSpPr txBox="1">
            <a:spLocks noChangeArrowheads="1"/>
          </p:cNvSpPr>
          <p:nvPr/>
        </p:nvSpPr>
        <p:spPr bwMode="auto">
          <a:xfrm>
            <a:off x="240941" y="4107993"/>
            <a:ext cx="4114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latin typeface="Arial" panose="020B0604020202020204" pitchFamily="34" charset="0"/>
                <a:ea typeface="Amazon Ember" panose="020B0603020204020204" pitchFamily="34" charset="0"/>
                <a:cs typeface="Arial" panose="020B0604020202020204" pitchFamily="34" charset="0"/>
              </a:rPr>
              <a:t>Amazon Elastic Compute Cloud (Amazon EC2)</a:t>
            </a:r>
          </a:p>
        </p:txBody>
      </p:sp>
      <p:pic>
        <p:nvPicPr>
          <p:cNvPr id="8" name="Graphic 8">
            <a:extLst>
              <a:ext uri="{FF2B5EF4-FFF2-40B4-BE49-F238E27FC236}">
                <a16:creationId xmlns:a16="http://schemas.microsoft.com/office/drawing/2014/main" id="{23B2EB0E-9A41-AE24-BFED-4B39D86DB9B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188166" y="2391049"/>
            <a:ext cx="1513002" cy="151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790CE39E-7C66-C264-1E2D-823208E99E63}"/>
              </a:ext>
            </a:extLst>
          </p:cNvPr>
          <p:cNvSpPr txBox="1">
            <a:spLocks noChangeArrowheads="1"/>
          </p:cNvSpPr>
          <p:nvPr/>
        </p:nvSpPr>
        <p:spPr bwMode="auto">
          <a:xfrm>
            <a:off x="8614455" y="4107993"/>
            <a:ext cx="2660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10" name="Graphic 6">
            <a:extLst>
              <a:ext uri="{FF2B5EF4-FFF2-40B4-BE49-F238E27FC236}">
                <a16:creationId xmlns:a16="http://schemas.microsoft.com/office/drawing/2014/main" id="{F3DC4382-86A8-6324-F881-264C9E872348}"/>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339502" y="2391049"/>
            <a:ext cx="1513001" cy="151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9">
            <a:extLst>
              <a:ext uri="{FF2B5EF4-FFF2-40B4-BE49-F238E27FC236}">
                <a16:creationId xmlns:a16="http://schemas.microsoft.com/office/drawing/2014/main" id="{37E9858E-72FD-FFB8-F624-661451BBBB1D}"/>
              </a:ext>
            </a:extLst>
          </p:cNvPr>
          <p:cNvSpPr txBox="1">
            <a:spLocks noChangeArrowheads="1"/>
          </p:cNvSpPr>
          <p:nvPr/>
        </p:nvSpPr>
        <p:spPr bwMode="auto">
          <a:xfrm>
            <a:off x="4275989" y="4107993"/>
            <a:ext cx="3640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Amazon Relational Database Service (Amazon RDS)</a:t>
            </a:r>
          </a:p>
        </p:txBody>
      </p:sp>
      <p:sp>
        <p:nvSpPr>
          <p:cNvPr id="3" name="Footer Placeholder 3">
            <a:extLst>
              <a:ext uri="{FF2B5EF4-FFF2-40B4-BE49-F238E27FC236}">
                <a16:creationId xmlns:a16="http://schemas.microsoft.com/office/drawing/2014/main" id="{0A76C9DD-27DE-04EB-46A0-E4F7B6F7BCC0}"/>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380880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0880-FAD2-EAB5-A6BB-133937FB467B}"/>
              </a:ext>
            </a:extLst>
          </p:cNvPr>
          <p:cNvSpPr>
            <a:spLocks noGrp="1"/>
          </p:cNvSpPr>
          <p:nvPr>
            <p:ph type="title"/>
          </p:nvPr>
        </p:nvSpPr>
        <p:spPr/>
        <p:txBody>
          <a:bodyPr/>
          <a:lstStyle/>
          <a:p>
            <a:r>
              <a:rPr lang="en-US" altLang="en-US" b="1" dirty="0">
                <a:latin typeface="Arial" panose="020B0604020202020204" pitchFamily="34" charset="0"/>
                <a:ea typeface="Amazon Ember" panose="020B0603020204020204" pitchFamily="34" charset="0"/>
                <a:cs typeface="Arial" panose="020B0604020202020204" pitchFamily="34" charset="0"/>
              </a:rPr>
              <a:t>Amazon Elastic Compute Cloud (Amazon EC2)</a:t>
            </a:r>
            <a:endParaRPr lang="en-US" dirty="0"/>
          </a:p>
        </p:txBody>
      </p:sp>
      <p:sp>
        <p:nvSpPr>
          <p:cNvPr id="3" name="Text Placeholder 2">
            <a:extLst>
              <a:ext uri="{FF2B5EF4-FFF2-40B4-BE49-F238E27FC236}">
                <a16:creationId xmlns:a16="http://schemas.microsoft.com/office/drawing/2014/main" id="{8ADD185F-C10B-771B-D655-6ADB87458CDD}"/>
              </a:ext>
            </a:extLst>
          </p:cNvPr>
          <p:cNvSpPr>
            <a:spLocks noGrp="1"/>
          </p:cNvSpPr>
          <p:nvPr>
            <p:ph type="body" sz="quarter" idx="12"/>
          </p:nvPr>
        </p:nvSpPr>
        <p:spPr>
          <a:xfrm>
            <a:off x="240941" y="3554155"/>
            <a:ext cx="11709400" cy="2237045"/>
          </a:xfrm>
        </p:spPr>
        <p:txBody>
          <a:bodyPr/>
          <a:lstStyle/>
          <a:p>
            <a:pPr algn="l">
              <a:buFont typeface="Arial" panose="020B0604020202020204" pitchFamily="34" charset="0"/>
              <a:buChar char="•"/>
            </a:pPr>
            <a:r>
              <a:rPr lang="en-IN" i="0" dirty="0">
                <a:solidFill>
                  <a:schemeClr val="tx1"/>
                </a:solidFill>
                <a:effectLst/>
                <a:latin typeface="+mn-lt"/>
              </a:rPr>
              <a:t>Elastic Compute Cloud (EC2) is a key service offered by AWS that provides resizable compute capacity in the cloud.</a:t>
            </a:r>
          </a:p>
          <a:p>
            <a:pPr algn="l"/>
            <a:endParaRPr lang="en-IN" i="0" dirty="0">
              <a:solidFill>
                <a:schemeClr val="tx1"/>
              </a:solidFill>
              <a:effectLst/>
              <a:latin typeface="+mn-lt"/>
            </a:endParaRPr>
          </a:p>
          <a:p>
            <a:pPr algn="l">
              <a:buFont typeface="Arial" panose="020B0604020202020204" pitchFamily="34" charset="0"/>
              <a:buChar char="•"/>
            </a:pPr>
            <a:r>
              <a:rPr lang="en-IN" i="0" dirty="0">
                <a:solidFill>
                  <a:schemeClr val="tx1"/>
                </a:solidFill>
                <a:effectLst/>
                <a:latin typeface="+mn-lt"/>
              </a:rPr>
              <a:t>EC2 enables businesses to launch virtual servers, known as instances, and easily scale their computing resources to meet changing demands.</a:t>
            </a:r>
          </a:p>
        </p:txBody>
      </p:sp>
      <p:sp>
        <p:nvSpPr>
          <p:cNvPr id="5" name="Slide Number Placeholder 4">
            <a:extLst>
              <a:ext uri="{FF2B5EF4-FFF2-40B4-BE49-F238E27FC236}">
                <a16:creationId xmlns:a16="http://schemas.microsoft.com/office/drawing/2014/main" id="{B76F282D-2BE4-8481-6BD9-DED8206E6281}"/>
              </a:ext>
            </a:extLst>
          </p:cNvPr>
          <p:cNvSpPr>
            <a:spLocks noGrp="1"/>
          </p:cNvSpPr>
          <p:nvPr>
            <p:ph type="sldNum" sz="quarter" idx="14"/>
          </p:nvPr>
        </p:nvSpPr>
        <p:spPr/>
        <p:txBody>
          <a:bodyPr/>
          <a:lstStyle/>
          <a:p>
            <a:fld id="{EB4B8DE2-A4E8-46E4-8BBF-D75455EFF32C}" type="slidenum">
              <a:rPr lang="en-US" smtClean="0"/>
              <a:pPr/>
              <a:t>11</a:t>
            </a:fld>
            <a:endParaRPr lang="en-US"/>
          </a:p>
        </p:txBody>
      </p:sp>
      <p:pic>
        <p:nvPicPr>
          <p:cNvPr id="6" name="Graphic 5">
            <a:extLst>
              <a:ext uri="{FF2B5EF4-FFF2-40B4-BE49-F238E27FC236}">
                <a16:creationId xmlns:a16="http://schemas.microsoft.com/office/drawing/2014/main" id="{2EA589B8-7BC5-BB24-CB20-0C8A8512251D}"/>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881231" y="1370172"/>
            <a:ext cx="1513002" cy="151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6">
            <a:extLst>
              <a:ext uri="{FF2B5EF4-FFF2-40B4-BE49-F238E27FC236}">
                <a16:creationId xmlns:a16="http://schemas.microsoft.com/office/drawing/2014/main" id="{0F8A22EE-5B83-93A3-9940-EB3134E0FE6F}"/>
              </a:ext>
            </a:extLst>
          </p:cNvPr>
          <p:cNvSpPr txBox="1">
            <a:spLocks noChangeArrowheads="1"/>
          </p:cNvSpPr>
          <p:nvPr/>
        </p:nvSpPr>
        <p:spPr bwMode="auto">
          <a:xfrm>
            <a:off x="4667973" y="1957396"/>
            <a:ext cx="15130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Instances</a:t>
            </a:r>
          </a:p>
        </p:txBody>
      </p:sp>
      <p:pic>
        <p:nvPicPr>
          <p:cNvPr id="9" name="Graphic 8">
            <a:extLst>
              <a:ext uri="{FF2B5EF4-FFF2-40B4-BE49-F238E27FC236}">
                <a16:creationId xmlns:a16="http://schemas.microsoft.com/office/drawing/2014/main" id="{0CBC62E2-C8FC-2A6A-86D9-885EAA99AD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04562" y="1598266"/>
            <a:ext cx="1063411" cy="1063411"/>
          </a:xfrm>
          <a:prstGeom prst="rect">
            <a:avLst/>
          </a:prstGeom>
        </p:spPr>
      </p:pic>
      <p:sp>
        <p:nvSpPr>
          <p:cNvPr id="7" name="Footer Placeholder 3">
            <a:extLst>
              <a:ext uri="{FF2B5EF4-FFF2-40B4-BE49-F238E27FC236}">
                <a16:creationId xmlns:a16="http://schemas.microsoft.com/office/drawing/2014/main" id="{1EF88E71-E62F-CF96-A968-4DC0429DD4F8}"/>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115461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8510-522C-B607-0002-01EE40F5F7B6}"/>
              </a:ext>
            </a:extLst>
          </p:cNvPr>
          <p:cNvSpPr>
            <a:spLocks noGrp="1"/>
          </p:cNvSpPr>
          <p:nvPr>
            <p:ph type="title"/>
          </p:nvPr>
        </p:nvSpPr>
        <p:spPr>
          <a:xfrm>
            <a:off x="145162" y="269083"/>
            <a:ext cx="11710118" cy="644278"/>
          </a:xfrm>
        </p:spPr>
        <p:txBody>
          <a:bodyPr/>
          <a:lstStyle/>
          <a:p>
            <a:r>
              <a:rPr lang="en-US" altLang="en-US" sz="2800" b="1" dirty="0">
                <a:latin typeface="Arial" panose="020B0604020202020204" pitchFamily="34" charset="0"/>
                <a:ea typeface="Amazon Ember" panose="020B0603020204020204" pitchFamily="34" charset="0"/>
                <a:cs typeface="Arial" panose="020B0604020202020204" pitchFamily="34" charset="0"/>
              </a:rPr>
              <a:t>Amazon Relational Database Service (Amazon RDS)</a:t>
            </a:r>
            <a:endParaRPr lang="en-US" dirty="0"/>
          </a:p>
        </p:txBody>
      </p:sp>
      <p:sp>
        <p:nvSpPr>
          <p:cNvPr id="5" name="Slide Number Placeholder 4">
            <a:extLst>
              <a:ext uri="{FF2B5EF4-FFF2-40B4-BE49-F238E27FC236}">
                <a16:creationId xmlns:a16="http://schemas.microsoft.com/office/drawing/2014/main" id="{BED8A4CD-C3CD-A24C-2C87-7BAE1849FAB2}"/>
              </a:ext>
            </a:extLst>
          </p:cNvPr>
          <p:cNvSpPr>
            <a:spLocks noGrp="1"/>
          </p:cNvSpPr>
          <p:nvPr>
            <p:ph type="sldNum" sz="quarter" idx="14"/>
          </p:nvPr>
        </p:nvSpPr>
        <p:spPr/>
        <p:txBody>
          <a:bodyPr/>
          <a:lstStyle/>
          <a:p>
            <a:fld id="{EB4B8DE2-A4E8-46E4-8BBF-D75455EFF32C}" type="slidenum">
              <a:rPr lang="en-US" smtClean="0"/>
              <a:pPr/>
              <a:t>12</a:t>
            </a:fld>
            <a:endParaRPr lang="en-US"/>
          </a:p>
        </p:txBody>
      </p:sp>
      <p:pic>
        <p:nvPicPr>
          <p:cNvPr id="6" name="Graphic 6">
            <a:extLst>
              <a:ext uri="{FF2B5EF4-FFF2-40B4-BE49-F238E27FC236}">
                <a16:creationId xmlns:a16="http://schemas.microsoft.com/office/drawing/2014/main" id="{DA6CA36B-DBE9-F101-A203-0C3D4EE0F666}"/>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859460" y="1316188"/>
            <a:ext cx="1513001" cy="151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a:extLst>
              <a:ext uri="{FF2B5EF4-FFF2-40B4-BE49-F238E27FC236}">
                <a16:creationId xmlns:a16="http://schemas.microsoft.com/office/drawing/2014/main" id="{3588A5D0-AE07-A92F-04FF-08C333EA93D5}"/>
              </a:ext>
            </a:extLst>
          </p:cNvPr>
          <p:cNvSpPr>
            <a:spLocks noGrp="1"/>
          </p:cNvSpPr>
          <p:nvPr>
            <p:ph type="body" sz="quarter" idx="12"/>
          </p:nvPr>
        </p:nvSpPr>
        <p:spPr>
          <a:xfrm>
            <a:off x="240941" y="3554155"/>
            <a:ext cx="11709400" cy="2237045"/>
          </a:xfrm>
        </p:spPr>
        <p:txBody>
          <a:bodyPr/>
          <a:lstStyle/>
          <a:p>
            <a:pPr algn="l">
              <a:buFont typeface="Arial" panose="020B0604020202020204" pitchFamily="34" charset="0"/>
              <a:buChar char="•"/>
            </a:pPr>
            <a:r>
              <a:rPr lang="en-IN" b="0" i="0" dirty="0">
                <a:solidFill>
                  <a:schemeClr val="tx1"/>
                </a:solidFill>
                <a:effectLst/>
                <a:latin typeface="Söhne"/>
              </a:rPr>
              <a:t>Relational Database Service (RDS) is a managed database service provided by AWS that simplifies the deployment, management, and scaling of relational databases in the cloud.</a:t>
            </a:r>
          </a:p>
          <a:p>
            <a:pPr algn="l"/>
            <a:endParaRPr lang="en-IN" b="0" i="0" dirty="0">
              <a:solidFill>
                <a:schemeClr val="tx1"/>
              </a:solidFill>
              <a:effectLst/>
              <a:latin typeface="Söhne"/>
            </a:endParaRPr>
          </a:p>
          <a:p>
            <a:pPr algn="l">
              <a:buFont typeface="Arial" panose="020B0604020202020204" pitchFamily="34" charset="0"/>
              <a:buChar char="•"/>
            </a:pPr>
            <a:r>
              <a:rPr lang="en-IN" b="0" i="0" dirty="0">
                <a:solidFill>
                  <a:schemeClr val="tx1"/>
                </a:solidFill>
                <a:effectLst/>
                <a:latin typeface="Söhne"/>
              </a:rPr>
              <a:t>RDS supports popular database engines such as MySQL, PostgreSQL, Oracle, SQL Server, and Amazon Aurora.</a:t>
            </a:r>
          </a:p>
        </p:txBody>
      </p:sp>
      <p:pic>
        <p:nvPicPr>
          <p:cNvPr id="10" name="Graphic 9">
            <a:extLst>
              <a:ext uri="{FF2B5EF4-FFF2-40B4-BE49-F238E27FC236}">
                <a16:creationId xmlns:a16="http://schemas.microsoft.com/office/drawing/2014/main" id="{F3D867F2-6041-AA12-0728-1E03FC665F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06894" y="1540982"/>
            <a:ext cx="1063411" cy="1063411"/>
          </a:xfrm>
          <a:prstGeom prst="rect">
            <a:avLst/>
          </a:prstGeom>
        </p:spPr>
      </p:pic>
      <p:sp>
        <p:nvSpPr>
          <p:cNvPr id="11" name="TextBox 8">
            <a:extLst>
              <a:ext uri="{FF2B5EF4-FFF2-40B4-BE49-F238E27FC236}">
                <a16:creationId xmlns:a16="http://schemas.microsoft.com/office/drawing/2014/main" id="{1D81ABE6-4DBC-1399-F8A3-E231CACABD10}"/>
              </a:ext>
            </a:extLst>
          </p:cNvPr>
          <p:cNvSpPr txBox="1">
            <a:spLocks noChangeArrowheads="1"/>
          </p:cNvSpPr>
          <p:nvPr/>
        </p:nvSpPr>
        <p:spPr bwMode="auto">
          <a:xfrm>
            <a:off x="4602935" y="1903410"/>
            <a:ext cx="22036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MySQL Instance</a:t>
            </a:r>
          </a:p>
        </p:txBody>
      </p:sp>
      <p:sp>
        <p:nvSpPr>
          <p:cNvPr id="3" name="Footer Placeholder 3">
            <a:extLst>
              <a:ext uri="{FF2B5EF4-FFF2-40B4-BE49-F238E27FC236}">
                <a16:creationId xmlns:a16="http://schemas.microsoft.com/office/drawing/2014/main" id="{0236322A-0890-F362-DAF9-9597EFC18C47}"/>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263272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74DF-D106-20E2-CF55-2AB90497970B}"/>
              </a:ext>
            </a:extLst>
          </p:cNvPr>
          <p:cNvSpPr>
            <a:spLocks noGrp="1"/>
          </p:cNvSpPr>
          <p:nvPr>
            <p:ph type="title"/>
          </p:nvPr>
        </p:nvSpPr>
        <p:spPr/>
        <p:txBody>
          <a:bodyPr/>
          <a:lstStyle/>
          <a:p>
            <a:r>
              <a:rPr lang="en-US" altLang="en-US" sz="2800" b="1" dirty="0">
                <a:latin typeface="Arial" panose="020B0604020202020204" pitchFamily="34" charset="0"/>
                <a:ea typeface="Amazon Ember" panose="020B0603020204020204" pitchFamily="34" charset="0"/>
                <a:cs typeface="Arial" panose="020B0604020202020204" pitchFamily="34" charset="0"/>
              </a:rPr>
              <a:t>Amazon Simple Storage Service (Amazon S3)</a:t>
            </a:r>
            <a:endParaRPr lang="en-US" dirty="0"/>
          </a:p>
        </p:txBody>
      </p:sp>
      <p:sp>
        <p:nvSpPr>
          <p:cNvPr id="3" name="Text Placeholder 2">
            <a:extLst>
              <a:ext uri="{FF2B5EF4-FFF2-40B4-BE49-F238E27FC236}">
                <a16:creationId xmlns:a16="http://schemas.microsoft.com/office/drawing/2014/main" id="{031506C4-3C6C-4C71-4936-2012729D09B0}"/>
              </a:ext>
            </a:extLst>
          </p:cNvPr>
          <p:cNvSpPr>
            <a:spLocks noGrp="1"/>
          </p:cNvSpPr>
          <p:nvPr>
            <p:ph type="body" sz="quarter" idx="12"/>
          </p:nvPr>
        </p:nvSpPr>
        <p:spPr>
          <a:xfrm>
            <a:off x="241300" y="3690257"/>
            <a:ext cx="11709400" cy="1063411"/>
          </a:xfrm>
        </p:spPr>
        <p:txBody>
          <a:bodyPr/>
          <a:lstStyle/>
          <a:p>
            <a:r>
              <a:rPr lang="en-IN" b="0" i="0" dirty="0">
                <a:solidFill>
                  <a:schemeClr val="tx1"/>
                </a:solidFill>
                <a:effectLst/>
                <a:latin typeface="+mn-lt"/>
              </a:rPr>
              <a:t>Simple Storage Service (S3) is an object storage service provided by AWS that offers secure, durable, and scalable storage for various types of data.</a:t>
            </a:r>
            <a:endParaRPr lang="en-US" dirty="0">
              <a:solidFill>
                <a:schemeClr val="tx1"/>
              </a:solidFill>
              <a:latin typeface="+mn-lt"/>
            </a:endParaRPr>
          </a:p>
        </p:txBody>
      </p:sp>
      <p:sp>
        <p:nvSpPr>
          <p:cNvPr id="5" name="Slide Number Placeholder 4">
            <a:extLst>
              <a:ext uri="{FF2B5EF4-FFF2-40B4-BE49-F238E27FC236}">
                <a16:creationId xmlns:a16="http://schemas.microsoft.com/office/drawing/2014/main" id="{771D5A5E-67A1-AFB1-903E-3BCB45FEABBC}"/>
              </a:ext>
            </a:extLst>
          </p:cNvPr>
          <p:cNvSpPr>
            <a:spLocks noGrp="1"/>
          </p:cNvSpPr>
          <p:nvPr>
            <p:ph type="sldNum" sz="quarter" idx="14"/>
          </p:nvPr>
        </p:nvSpPr>
        <p:spPr/>
        <p:txBody>
          <a:bodyPr/>
          <a:lstStyle/>
          <a:p>
            <a:fld id="{EB4B8DE2-A4E8-46E4-8BBF-D75455EFF32C}" type="slidenum">
              <a:rPr lang="en-US" smtClean="0"/>
              <a:pPr/>
              <a:t>13</a:t>
            </a:fld>
            <a:endParaRPr lang="en-US"/>
          </a:p>
        </p:txBody>
      </p:sp>
      <p:pic>
        <p:nvPicPr>
          <p:cNvPr id="6" name="Graphic 8">
            <a:extLst>
              <a:ext uri="{FF2B5EF4-FFF2-40B4-BE49-F238E27FC236}">
                <a16:creationId xmlns:a16="http://schemas.microsoft.com/office/drawing/2014/main" id="{A544D51A-8D67-E58C-4997-D0EF983324D1}"/>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859460" y="1326090"/>
            <a:ext cx="1513002" cy="151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2">
            <a:extLst>
              <a:ext uri="{FF2B5EF4-FFF2-40B4-BE49-F238E27FC236}">
                <a16:creationId xmlns:a16="http://schemas.microsoft.com/office/drawing/2014/main" id="{DC0DBC2A-8E37-4A13-1B19-3516D09B4C93}"/>
              </a:ext>
            </a:extLst>
          </p:cNvPr>
          <p:cNvSpPr txBox="1">
            <a:spLocks noChangeArrowheads="1"/>
          </p:cNvSpPr>
          <p:nvPr/>
        </p:nvSpPr>
        <p:spPr bwMode="auto">
          <a:xfrm>
            <a:off x="4171950" y="1944091"/>
            <a:ext cx="1382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Arial" panose="020B0604020202020204" pitchFamily="34" charset="0"/>
                <a:ea typeface="Amazon Ember" panose="020B0603020204020204" pitchFamily="34" charset="0"/>
                <a:cs typeface="Arial" panose="020B0604020202020204" pitchFamily="34" charset="0"/>
              </a:rPr>
              <a:t>S3 Standard</a:t>
            </a:r>
          </a:p>
        </p:txBody>
      </p:sp>
      <p:pic>
        <p:nvPicPr>
          <p:cNvPr id="10" name="Graphic 9">
            <a:extLst>
              <a:ext uri="{FF2B5EF4-FFF2-40B4-BE49-F238E27FC236}">
                <a16:creationId xmlns:a16="http://schemas.microsoft.com/office/drawing/2014/main" id="{3104783F-F761-D0CD-EF5E-80B313B0DB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8539" y="1550885"/>
            <a:ext cx="1063411" cy="1063411"/>
          </a:xfrm>
          <a:prstGeom prst="rect">
            <a:avLst/>
          </a:prstGeom>
        </p:spPr>
      </p:pic>
      <p:sp>
        <p:nvSpPr>
          <p:cNvPr id="7" name="Footer Placeholder 3">
            <a:extLst>
              <a:ext uri="{FF2B5EF4-FFF2-40B4-BE49-F238E27FC236}">
                <a16:creationId xmlns:a16="http://schemas.microsoft.com/office/drawing/2014/main" id="{1FC3CE69-9443-4B2C-E141-556405732E71}"/>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2788453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5A976A-641D-2FA7-6F01-B3CFE37BA93B}"/>
              </a:ext>
            </a:extLst>
          </p:cNvPr>
          <p:cNvSpPr>
            <a:spLocks noGrp="1"/>
          </p:cNvSpPr>
          <p:nvPr>
            <p:ph type="sldNum" sz="quarter" idx="4"/>
          </p:nvPr>
        </p:nvSpPr>
        <p:spPr/>
        <p:txBody>
          <a:bodyPr/>
          <a:lstStyle/>
          <a:p>
            <a:fld id="{EB4B8DE2-A4E8-46E4-8BBF-D75455EFF32C}" type="slidenum">
              <a:rPr lang="en-US" smtClean="0"/>
              <a:pPr/>
              <a:t>14</a:t>
            </a:fld>
            <a:endParaRPr lang="en-US"/>
          </a:p>
        </p:txBody>
      </p:sp>
      <p:sp>
        <p:nvSpPr>
          <p:cNvPr id="3" name="Footer Placeholder 2">
            <a:extLst>
              <a:ext uri="{FF2B5EF4-FFF2-40B4-BE49-F238E27FC236}">
                <a16:creationId xmlns:a16="http://schemas.microsoft.com/office/drawing/2014/main" id="{E848A020-60F2-B2B2-5A27-30906937BC7B}"/>
              </a:ext>
            </a:extLst>
          </p:cNvPr>
          <p:cNvSpPr>
            <a:spLocks noGrp="1"/>
          </p:cNvSpPr>
          <p:nvPr>
            <p:ph type="ftr" sz="quarter" idx="10"/>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15FD24A4-3436-68D2-A58B-904C3B624B16}"/>
              </a:ext>
            </a:extLst>
          </p:cNvPr>
          <p:cNvSpPr>
            <a:spLocks noGrp="1"/>
          </p:cNvSpPr>
          <p:nvPr>
            <p:ph type="ctrTitle"/>
          </p:nvPr>
        </p:nvSpPr>
        <p:spPr/>
        <p:txBody>
          <a:bodyPr/>
          <a:lstStyle/>
          <a:p>
            <a:r>
              <a:rPr lang="en-US" dirty="0"/>
              <a:t>Flow Diagrams</a:t>
            </a:r>
          </a:p>
        </p:txBody>
      </p:sp>
      <p:sp>
        <p:nvSpPr>
          <p:cNvPr id="5" name="Subtitle 4">
            <a:extLst>
              <a:ext uri="{FF2B5EF4-FFF2-40B4-BE49-F238E27FC236}">
                <a16:creationId xmlns:a16="http://schemas.microsoft.com/office/drawing/2014/main" id="{2C9B0524-BFEF-FD84-BE4A-B58457F3AC4C}"/>
              </a:ext>
            </a:extLst>
          </p:cNvPr>
          <p:cNvSpPr>
            <a:spLocks noGrp="1"/>
          </p:cNvSpPr>
          <p:nvPr>
            <p:ph type="subTitle" idx="1"/>
          </p:nvPr>
        </p:nvSpPr>
        <p:spPr>
          <a:xfrm>
            <a:off x="336720" y="3914095"/>
            <a:ext cx="6733876" cy="523220"/>
          </a:xfrm>
        </p:spPr>
        <p:txBody>
          <a:bodyPr/>
          <a:lstStyle/>
          <a:p>
            <a:r>
              <a:rPr lang="en-US" dirty="0"/>
              <a:t>AWS Architecture and Flask Application.</a:t>
            </a:r>
          </a:p>
        </p:txBody>
      </p:sp>
    </p:spTree>
    <p:extLst>
      <p:ext uri="{BB962C8B-B14F-4D97-AF65-F5344CB8AC3E}">
        <p14:creationId xmlns:p14="http://schemas.microsoft.com/office/powerpoint/2010/main" val="10232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03DD-4944-AC26-97AE-96748AB79142}"/>
              </a:ext>
            </a:extLst>
          </p:cNvPr>
          <p:cNvSpPr>
            <a:spLocks noGrp="1"/>
          </p:cNvSpPr>
          <p:nvPr>
            <p:ph type="title"/>
          </p:nvPr>
        </p:nvSpPr>
        <p:spPr>
          <a:xfrm>
            <a:off x="279208" y="323161"/>
            <a:ext cx="11710118" cy="644278"/>
          </a:xfrm>
        </p:spPr>
        <p:txBody>
          <a:bodyPr/>
          <a:lstStyle/>
          <a:p>
            <a:r>
              <a:rPr lang="en-US" dirty="0"/>
              <a:t>Flow Diagram </a:t>
            </a:r>
          </a:p>
        </p:txBody>
      </p:sp>
      <p:sp>
        <p:nvSpPr>
          <p:cNvPr id="5" name="Slide Number Placeholder 4">
            <a:extLst>
              <a:ext uri="{FF2B5EF4-FFF2-40B4-BE49-F238E27FC236}">
                <a16:creationId xmlns:a16="http://schemas.microsoft.com/office/drawing/2014/main" id="{D5CB7714-40DF-4381-4AAC-215BDD90382E}"/>
              </a:ext>
            </a:extLst>
          </p:cNvPr>
          <p:cNvSpPr>
            <a:spLocks noGrp="1"/>
          </p:cNvSpPr>
          <p:nvPr>
            <p:ph type="sldNum" sz="quarter" idx="14"/>
          </p:nvPr>
        </p:nvSpPr>
        <p:spPr/>
        <p:txBody>
          <a:bodyPr/>
          <a:lstStyle/>
          <a:p>
            <a:fld id="{EB4B8DE2-A4E8-46E4-8BBF-D75455EFF32C}" type="slidenum">
              <a:rPr lang="en-US" smtClean="0"/>
              <a:pPr/>
              <a:t>15</a:t>
            </a:fld>
            <a:endParaRPr lang="en-US"/>
          </a:p>
        </p:txBody>
      </p:sp>
      <p:sp>
        <p:nvSpPr>
          <p:cNvPr id="6" name="Rectangle 5">
            <a:extLst>
              <a:ext uri="{FF2B5EF4-FFF2-40B4-BE49-F238E27FC236}">
                <a16:creationId xmlns:a16="http://schemas.microsoft.com/office/drawing/2014/main" id="{C6E70E9E-91E1-BAF7-9C3B-77C0B8ADD176}"/>
              </a:ext>
            </a:extLst>
          </p:cNvPr>
          <p:cNvSpPr/>
          <p:nvPr/>
        </p:nvSpPr>
        <p:spPr>
          <a:xfrm>
            <a:off x="3296283" y="978273"/>
            <a:ext cx="8199211" cy="406986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pic>
        <p:nvPicPr>
          <p:cNvPr id="7" name="Graphic 6">
            <a:extLst>
              <a:ext uri="{FF2B5EF4-FFF2-40B4-BE49-F238E27FC236}">
                <a16:creationId xmlns:a16="http://schemas.microsoft.com/office/drawing/2014/main" id="{E938CF9F-DE7B-422E-6AB9-802BAF82F8B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296284" y="978273"/>
            <a:ext cx="673865" cy="673865"/>
          </a:xfrm>
          <a:prstGeom prst="rect">
            <a:avLst/>
          </a:prstGeom>
        </p:spPr>
      </p:pic>
      <p:sp>
        <p:nvSpPr>
          <p:cNvPr id="8" name="TextBox 7">
            <a:extLst>
              <a:ext uri="{FF2B5EF4-FFF2-40B4-BE49-F238E27FC236}">
                <a16:creationId xmlns:a16="http://schemas.microsoft.com/office/drawing/2014/main" id="{8CF4620B-7F9A-512C-A8EF-5DF5DAA4BD0D}"/>
              </a:ext>
            </a:extLst>
          </p:cNvPr>
          <p:cNvSpPr txBox="1"/>
          <p:nvPr/>
        </p:nvSpPr>
        <p:spPr>
          <a:xfrm>
            <a:off x="4027006" y="1138940"/>
            <a:ext cx="1458002" cy="369332"/>
          </a:xfrm>
          <a:prstGeom prst="rect">
            <a:avLst/>
          </a:prstGeom>
          <a:noFill/>
        </p:spPr>
        <p:txBody>
          <a:bodyPr wrap="square" rtlCol="0">
            <a:spAutoFit/>
          </a:bodyPr>
          <a:lstStyle/>
          <a:p>
            <a:r>
              <a:rPr lang="en-US" sz="1800" b="1" dirty="0">
                <a:solidFill>
                  <a:schemeClr val="tx1"/>
                </a:solidFill>
                <a:latin typeface="Arial" panose="020B0604020202020204" pitchFamily="34" charset="0"/>
                <a:cs typeface="Arial" panose="020B0604020202020204" pitchFamily="34" charset="0"/>
              </a:rPr>
              <a:t>AWS Cloud</a:t>
            </a:r>
          </a:p>
        </p:txBody>
      </p:sp>
      <p:pic>
        <p:nvPicPr>
          <p:cNvPr id="14" name="Graphic 23">
            <a:extLst>
              <a:ext uri="{FF2B5EF4-FFF2-40B4-BE49-F238E27FC236}">
                <a16:creationId xmlns:a16="http://schemas.microsoft.com/office/drawing/2014/main" id="{F0237FEE-6E29-D672-7085-773E9880453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892448" y="2596709"/>
            <a:ext cx="827494" cy="82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6">
            <a:extLst>
              <a:ext uri="{FF2B5EF4-FFF2-40B4-BE49-F238E27FC236}">
                <a16:creationId xmlns:a16="http://schemas.microsoft.com/office/drawing/2014/main" id="{3C1F89A4-4A7D-2174-521B-49C3E99D9D24}"/>
              </a:ext>
            </a:extLst>
          </p:cNvPr>
          <p:cNvSpPr txBox="1">
            <a:spLocks noChangeArrowheads="1"/>
          </p:cNvSpPr>
          <p:nvPr/>
        </p:nvSpPr>
        <p:spPr bwMode="auto">
          <a:xfrm>
            <a:off x="643204" y="3424203"/>
            <a:ext cx="13259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Users</a:t>
            </a:r>
          </a:p>
        </p:txBody>
      </p:sp>
      <p:pic>
        <p:nvPicPr>
          <p:cNvPr id="16" name="Graphic 6">
            <a:extLst>
              <a:ext uri="{FF2B5EF4-FFF2-40B4-BE49-F238E27FC236}">
                <a16:creationId xmlns:a16="http://schemas.microsoft.com/office/drawing/2014/main" id="{9E8D2E74-6503-2293-F4AF-FC42556ED74B}"/>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9750845" y="3307634"/>
            <a:ext cx="1163100" cy="116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6">
            <a:extLst>
              <a:ext uri="{FF2B5EF4-FFF2-40B4-BE49-F238E27FC236}">
                <a16:creationId xmlns:a16="http://schemas.microsoft.com/office/drawing/2014/main" id="{4B183C41-78DB-2E62-693B-FB9374ED457E}"/>
              </a:ext>
            </a:extLst>
          </p:cNvPr>
          <p:cNvSpPr txBox="1">
            <a:spLocks noChangeArrowheads="1"/>
          </p:cNvSpPr>
          <p:nvPr/>
        </p:nvSpPr>
        <p:spPr bwMode="auto">
          <a:xfrm>
            <a:off x="9669404" y="4470734"/>
            <a:ext cx="13259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RDS</a:t>
            </a:r>
          </a:p>
        </p:txBody>
      </p:sp>
      <p:pic>
        <p:nvPicPr>
          <p:cNvPr id="18" name="Graphic 17">
            <a:extLst>
              <a:ext uri="{FF2B5EF4-FFF2-40B4-BE49-F238E27FC236}">
                <a16:creationId xmlns:a16="http://schemas.microsoft.com/office/drawing/2014/main" id="{C95F9764-65EB-B046-FE9F-5B6E96578F1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1282" y="4309229"/>
            <a:ext cx="466392" cy="466392"/>
          </a:xfrm>
          <a:prstGeom prst="rect">
            <a:avLst/>
          </a:prstGeom>
        </p:spPr>
      </p:pic>
      <p:cxnSp>
        <p:nvCxnSpPr>
          <p:cNvPr id="19" name="Straight Arrow Connector 18">
            <a:extLst>
              <a:ext uri="{FF2B5EF4-FFF2-40B4-BE49-F238E27FC236}">
                <a16:creationId xmlns:a16="http://schemas.microsoft.com/office/drawing/2014/main" id="{1E728A24-058A-AE48-EAE9-085A0DA866AE}"/>
              </a:ext>
            </a:extLst>
          </p:cNvPr>
          <p:cNvCxnSpPr>
            <a:cxnSpLocks/>
          </p:cNvCxnSpPr>
          <p:nvPr/>
        </p:nvCxnSpPr>
        <p:spPr>
          <a:xfrm>
            <a:off x="5842981" y="4004306"/>
            <a:ext cx="3902842" cy="39066"/>
          </a:xfrm>
          <a:prstGeom prst="straightConnector1">
            <a:avLst/>
          </a:prstGeom>
          <a:ln>
            <a:headEnd type="none" w="med" len="sm"/>
            <a:tailEnd type="arrow" w="med" len="sm"/>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1EE3535C-BB51-97D3-F9AE-B440C9D0A0E7}"/>
              </a:ext>
            </a:extLst>
          </p:cNvPr>
          <p:cNvCxnSpPr>
            <a:cxnSpLocks/>
          </p:cNvCxnSpPr>
          <p:nvPr/>
        </p:nvCxnSpPr>
        <p:spPr>
          <a:xfrm>
            <a:off x="5842981" y="4073527"/>
            <a:ext cx="3893851" cy="26593"/>
          </a:xfrm>
          <a:prstGeom prst="straightConnector1">
            <a:avLst/>
          </a:prstGeom>
          <a:ln>
            <a:headEnd type="arrow" w="med" len="sm"/>
            <a:tailEnd type="none" w="med" len="sm"/>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41A6F41B-D651-D95E-D627-EF22B5B14AB5}"/>
              </a:ext>
            </a:extLst>
          </p:cNvPr>
          <p:cNvSpPr txBox="1"/>
          <p:nvPr/>
        </p:nvSpPr>
        <p:spPr>
          <a:xfrm>
            <a:off x="7221167" y="3845060"/>
            <a:ext cx="1037435" cy="215444"/>
          </a:xfrm>
          <a:prstGeom prst="rect">
            <a:avLst/>
          </a:prstGeom>
          <a:noFill/>
        </p:spPr>
        <p:txBody>
          <a:bodyPr wrap="square" rtlCol="0">
            <a:spAutoFit/>
          </a:bodyPr>
          <a:lstStyle/>
          <a:p>
            <a:r>
              <a:rPr lang="en-US" sz="800" b="1" dirty="0">
                <a:solidFill>
                  <a:srgbClr val="7AA116"/>
                </a:solidFill>
                <a:latin typeface="+mn-lt"/>
              </a:rPr>
              <a:t>Query database</a:t>
            </a:r>
          </a:p>
        </p:txBody>
      </p:sp>
      <p:sp>
        <p:nvSpPr>
          <p:cNvPr id="32" name="TextBox 31">
            <a:extLst>
              <a:ext uri="{FF2B5EF4-FFF2-40B4-BE49-F238E27FC236}">
                <a16:creationId xmlns:a16="http://schemas.microsoft.com/office/drawing/2014/main" id="{5D8A21F5-DC04-B287-F3D5-1A80B837FC6D}"/>
              </a:ext>
            </a:extLst>
          </p:cNvPr>
          <p:cNvSpPr txBox="1"/>
          <p:nvPr/>
        </p:nvSpPr>
        <p:spPr>
          <a:xfrm>
            <a:off x="7209896" y="4029885"/>
            <a:ext cx="929143" cy="215444"/>
          </a:xfrm>
          <a:prstGeom prst="rect">
            <a:avLst/>
          </a:prstGeom>
          <a:noFill/>
        </p:spPr>
        <p:txBody>
          <a:bodyPr wrap="square" rtlCol="0">
            <a:spAutoFit/>
          </a:bodyPr>
          <a:lstStyle/>
          <a:p>
            <a:pPr algn="ctr"/>
            <a:r>
              <a:rPr lang="en-US" sz="800" b="1" dirty="0">
                <a:solidFill>
                  <a:srgbClr val="7AA116"/>
                </a:solidFill>
                <a:latin typeface="+mn-lt"/>
              </a:rPr>
              <a:t>Response</a:t>
            </a:r>
          </a:p>
        </p:txBody>
      </p:sp>
      <p:cxnSp>
        <p:nvCxnSpPr>
          <p:cNvPr id="34" name="Straight Arrow Connector 33">
            <a:extLst>
              <a:ext uri="{FF2B5EF4-FFF2-40B4-BE49-F238E27FC236}">
                <a16:creationId xmlns:a16="http://schemas.microsoft.com/office/drawing/2014/main" id="{82B02D97-5B2C-5C16-9F32-F1EECB90AD9E}"/>
              </a:ext>
            </a:extLst>
          </p:cNvPr>
          <p:cNvCxnSpPr>
            <a:cxnSpLocks/>
          </p:cNvCxnSpPr>
          <p:nvPr/>
        </p:nvCxnSpPr>
        <p:spPr>
          <a:xfrm>
            <a:off x="1969186" y="3266376"/>
            <a:ext cx="1655756"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35" name="Graphic 34">
            <a:extLst>
              <a:ext uri="{FF2B5EF4-FFF2-40B4-BE49-F238E27FC236}">
                <a16:creationId xmlns:a16="http://schemas.microsoft.com/office/drawing/2014/main" id="{8DFEC0CD-14F6-A75B-7EF3-F96C42F1D4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42063" y="2974157"/>
            <a:ext cx="557449" cy="557449"/>
          </a:xfrm>
          <a:prstGeom prst="rect">
            <a:avLst/>
          </a:prstGeom>
        </p:spPr>
      </p:pic>
      <p:pic>
        <p:nvPicPr>
          <p:cNvPr id="37" name="Graphic 8">
            <a:extLst>
              <a:ext uri="{FF2B5EF4-FFF2-40B4-BE49-F238E27FC236}">
                <a16:creationId xmlns:a16="http://schemas.microsoft.com/office/drawing/2014/main" id="{BF54474C-1FEC-A66D-A151-E9FCC6EB7701}"/>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9745823" y="1353287"/>
            <a:ext cx="1163100" cy="116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26">
            <a:extLst>
              <a:ext uri="{FF2B5EF4-FFF2-40B4-BE49-F238E27FC236}">
                <a16:creationId xmlns:a16="http://schemas.microsoft.com/office/drawing/2014/main" id="{546583A3-C031-5869-1078-60D00E3D5B9A}"/>
              </a:ext>
            </a:extLst>
          </p:cNvPr>
          <p:cNvSpPr txBox="1">
            <a:spLocks noChangeArrowheads="1"/>
          </p:cNvSpPr>
          <p:nvPr/>
        </p:nvSpPr>
        <p:spPr bwMode="auto">
          <a:xfrm>
            <a:off x="9669404" y="2543212"/>
            <a:ext cx="13259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S3</a:t>
            </a:r>
          </a:p>
        </p:txBody>
      </p:sp>
      <p:sp>
        <p:nvSpPr>
          <p:cNvPr id="59" name="Rectangle 58">
            <a:extLst>
              <a:ext uri="{FF2B5EF4-FFF2-40B4-BE49-F238E27FC236}">
                <a16:creationId xmlns:a16="http://schemas.microsoft.com/office/drawing/2014/main" id="{53032DF3-D128-425B-5E8A-6B12F0B14771}"/>
              </a:ext>
            </a:extLst>
          </p:cNvPr>
          <p:cNvSpPr/>
          <p:nvPr/>
        </p:nvSpPr>
        <p:spPr>
          <a:xfrm>
            <a:off x="3543572" y="2035030"/>
            <a:ext cx="2299409" cy="2435704"/>
          </a:xfrm>
          <a:prstGeom prst="rect">
            <a:avLst/>
          </a:prstGeom>
          <a:noFill/>
          <a:ln w="15875">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b="1" dirty="0">
                <a:ln w="0"/>
                <a:solidFill>
                  <a:schemeClr val="tx1"/>
                </a:solidFill>
                <a:latin typeface="Arial" panose="020B0604020202020204" pitchFamily="34" charset="0"/>
                <a:cs typeface="Arial" panose="020B0604020202020204" pitchFamily="34" charset="0"/>
              </a:rPr>
              <a:t>EC2 instance contents</a:t>
            </a:r>
          </a:p>
        </p:txBody>
      </p:sp>
      <p:pic>
        <p:nvPicPr>
          <p:cNvPr id="62" name="Graphic 61">
            <a:extLst>
              <a:ext uri="{FF2B5EF4-FFF2-40B4-BE49-F238E27FC236}">
                <a16:creationId xmlns:a16="http://schemas.microsoft.com/office/drawing/2014/main" id="{00D025A3-2094-E716-F7BC-4E6EC73BC89E}"/>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3543571" y="2046192"/>
            <a:ext cx="381000" cy="381000"/>
          </a:xfrm>
          <a:prstGeom prst="rect">
            <a:avLst/>
          </a:prstGeom>
        </p:spPr>
      </p:pic>
      <p:sp>
        <p:nvSpPr>
          <p:cNvPr id="63" name="TextBox 62">
            <a:extLst>
              <a:ext uri="{FF2B5EF4-FFF2-40B4-BE49-F238E27FC236}">
                <a16:creationId xmlns:a16="http://schemas.microsoft.com/office/drawing/2014/main" id="{F7D18320-3252-C5D0-28AB-6B887F3451D6}"/>
              </a:ext>
            </a:extLst>
          </p:cNvPr>
          <p:cNvSpPr txBox="1"/>
          <p:nvPr/>
        </p:nvSpPr>
        <p:spPr>
          <a:xfrm>
            <a:off x="3942063" y="3528956"/>
            <a:ext cx="660758" cy="246221"/>
          </a:xfrm>
          <a:prstGeom prst="rect">
            <a:avLst/>
          </a:prstGeom>
          <a:noFill/>
        </p:spPr>
        <p:txBody>
          <a:bodyPr wrap="none" rtlCol="0">
            <a:spAutoFit/>
          </a:bodyPr>
          <a:lstStyle/>
          <a:p>
            <a:r>
              <a:rPr lang="en-US" sz="1000" b="1" dirty="0"/>
              <a:t>Instance </a:t>
            </a:r>
          </a:p>
        </p:txBody>
      </p:sp>
      <p:cxnSp>
        <p:nvCxnSpPr>
          <p:cNvPr id="73" name="Straight Arrow Connector 72">
            <a:extLst>
              <a:ext uri="{FF2B5EF4-FFF2-40B4-BE49-F238E27FC236}">
                <a16:creationId xmlns:a16="http://schemas.microsoft.com/office/drawing/2014/main" id="{E1EE341C-2B9C-D5B1-ED79-17B955512862}"/>
              </a:ext>
            </a:extLst>
          </p:cNvPr>
          <p:cNvCxnSpPr>
            <a:cxnSpLocks/>
          </p:cNvCxnSpPr>
          <p:nvPr/>
        </p:nvCxnSpPr>
        <p:spPr>
          <a:xfrm>
            <a:off x="1599189" y="5600697"/>
            <a:ext cx="1046162"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5" name="TextBox 26">
            <a:extLst>
              <a:ext uri="{FF2B5EF4-FFF2-40B4-BE49-F238E27FC236}">
                <a16:creationId xmlns:a16="http://schemas.microsoft.com/office/drawing/2014/main" id="{FCC05C2B-42D1-3CBE-56DF-1E9BA8ABDCD8}"/>
              </a:ext>
            </a:extLst>
          </p:cNvPr>
          <p:cNvSpPr txBox="1">
            <a:spLocks noChangeArrowheads="1"/>
          </p:cNvSpPr>
          <p:nvPr/>
        </p:nvSpPr>
        <p:spPr bwMode="auto">
          <a:xfrm>
            <a:off x="1369001" y="5322092"/>
            <a:ext cx="150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i="1" dirty="0">
                <a:latin typeface="Arial" panose="020B0604020202020204" pitchFamily="34" charset="0"/>
                <a:cs typeface="Arial" panose="020B0604020202020204" pitchFamily="34" charset="0"/>
              </a:rPr>
              <a:t>Git push</a:t>
            </a:r>
          </a:p>
        </p:txBody>
      </p:sp>
      <p:sp>
        <p:nvSpPr>
          <p:cNvPr id="76" name="TextBox 27">
            <a:extLst>
              <a:ext uri="{FF2B5EF4-FFF2-40B4-BE49-F238E27FC236}">
                <a16:creationId xmlns:a16="http://schemas.microsoft.com/office/drawing/2014/main" id="{6E473A25-6949-B05C-859B-9E064AEB7DAB}"/>
              </a:ext>
            </a:extLst>
          </p:cNvPr>
          <p:cNvSpPr txBox="1">
            <a:spLocks noChangeArrowheads="1"/>
          </p:cNvSpPr>
          <p:nvPr/>
        </p:nvSpPr>
        <p:spPr bwMode="auto">
          <a:xfrm>
            <a:off x="3672954" y="5312161"/>
            <a:ext cx="150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i="1" dirty="0">
                <a:latin typeface="Arial" panose="020B0604020202020204" pitchFamily="34" charset="0"/>
                <a:cs typeface="Arial" panose="020B0604020202020204" pitchFamily="34" charset="0"/>
              </a:rPr>
              <a:t>Git webhook</a:t>
            </a:r>
          </a:p>
        </p:txBody>
      </p:sp>
      <p:sp>
        <p:nvSpPr>
          <p:cNvPr id="80" name="Freeform 79">
            <a:extLst>
              <a:ext uri="{FF2B5EF4-FFF2-40B4-BE49-F238E27FC236}">
                <a16:creationId xmlns:a16="http://schemas.microsoft.com/office/drawing/2014/main" id="{A12D82F7-8674-20BA-5E6B-233DDB53A8DB}"/>
              </a:ext>
            </a:extLst>
          </p:cNvPr>
          <p:cNvSpPr/>
          <p:nvPr/>
        </p:nvSpPr>
        <p:spPr>
          <a:xfrm rot="16200000" flipH="1" flipV="1">
            <a:off x="3246512" y="3566829"/>
            <a:ext cx="1990124" cy="203971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1" name="Rectangle 80">
            <a:extLst>
              <a:ext uri="{FF2B5EF4-FFF2-40B4-BE49-F238E27FC236}">
                <a16:creationId xmlns:a16="http://schemas.microsoft.com/office/drawing/2014/main" id="{3E859F85-4454-D822-346B-C8CFBDEBF635}"/>
              </a:ext>
            </a:extLst>
          </p:cNvPr>
          <p:cNvSpPr/>
          <p:nvPr/>
        </p:nvSpPr>
        <p:spPr>
          <a:xfrm>
            <a:off x="2840718" y="2763155"/>
            <a:ext cx="9014562" cy="2109418"/>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pic>
        <p:nvPicPr>
          <p:cNvPr id="82" name="Graphic 81">
            <a:extLst>
              <a:ext uri="{FF2B5EF4-FFF2-40B4-BE49-F238E27FC236}">
                <a16:creationId xmlns:a16="http://schemas.microsoft.com/office/drawing/2014/main" id="{4A80CD98-ADC2-AB47-C3E6-F5CE7343EBEE}"/>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2840718" y="2763155"/>
            <a:ext cx="381000" cy="381000"/>
          </a:xfrm>
          <a:prstGeom prst="rect">
            <a:avLst/>
          </a:prstGeom>
        </p:spPr>
      </p:pic>
      <p:sp>
        <p:nvSpPr>
          <p:cNvPr id="83" name="TextBox 82">
            <a:extLst>
              <a:ext uri="{FF2B5EF4-FFF2-40B4-BE49-F238E27FC236}">
                <a16:creationId xmlns:a16="http://schemas.microsoft.com/office/drawing/2014/main" id="{8F5A3D37-C0AC-1F7C-495B-D258405A7E5D}"/>
              </a:ext>
            </a:extLst>
          </p:cNvPr>
          <p:cNvSpPr txBox="1"/>
          <p:nvPr/>
        </p:nvSpPr>
        <p:spPr>
          <a:xfrm>
            <a:off x="6956113" y="2799624"/>
            <a:ext cx="783772" cy="246221"/>
          </a:xfrm>
          <a:prstGeom prst="rect">
            <a:avLst/>
          </a:prstGeom>
          <a:noFill/>
        </p:spPr>
        <p:txBody>
          <a:bodyPr wrap="square" rtlCol="0">
            <a:spAutoFit/>
          </a:bodyPr>
          <a:lstStyle/>
          <a:p>
            <a:r>
              <a:rPr lang="en-US" sz="1000" b="1" dirty="0"/>
              <a:t>eu-north-1</a:t>
            </a:r>
          </a:p>
        </p:txBody>
      </p:sp>
      <p:pic>
        <p:nvPicPr>
          <p:cNvPr id="84" name="Graphic 22">
            <a:extLst>
              <a:ext uri="{FF2B5EF4-FFF2-40B4-BE49-F238E27FC236}">
                <a16:creationId xmlns:a16="http://schemas.microsoft.com/office/drawing/2014/main" id="{33297FCE-8C6A-C8A7-B895-0501704C2232}"/>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973411" y="53121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39">
            <a:extLst>
              <a:ext uri="{FF2B5EF4-FFF2-40B4-BE49-F238E27FC236}">
                <a16:creationId xmlns:a16="http://schemas.microsoft.com/office/drawing/2014/main" id="{3D55A473-2D63-C16C-583F-325550733059}"/>
              </a:ext>
            </a:extLst>
          </p:cNvPr>
          <p:cNvSpPr txBox="1">
            <a:spLocks noChangeArrowheads="1"/>
          </p:cNvSpPr>
          <p:nvPr/>
        </p:nvSpPr>
        <p:spPr bwMode="auto">
          <a:xfrm>
            <a:off x="281751" y="5763824"/>
            <a:ext cx="18405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rgbClr val="000000"/>
                </a:solidFill>
                <a:latin typeface="Arial" panose="020B0604020202020204" pitchFamily="34" charset="0"/>
                <a:cs typeface="Arial" panose="020B0604020202020204" pitchFamily="34" charset="0"/>
              </a:rPr>
              <a:t>Authenticated user</a:t>
            </a:r>
          </a:p>
        </p:txBody>
      </p:sp>
      <p:sp>
        <p:nvSpPr>
          <p:cNvPr id="88" name="TextBox 29">
            <a:extLst>
              <a:ext uri="{FF2B5EF4-FFF2-40B4-BE49-F238E27FC236}">
                <a16:creationId xmlns:a16="http://schemas.microsoft.com/office/drawing/2014/main" id="{5E0B2269-A1C5-E86D-FB3D-E2AB8A80F9FE}"/>
              </a:ext>
            </a:extLst>
          </p:cNvPr>
          <p:cNvSpPr txBox="1">
            <a:spLocks noChangeArrowheads="1"/>
          </p:cNvSpPr>
          <p:nvPr/>
        </p:nvSpPr>
        <p:spPr bwMode="auto">
          <a:xfrm>
            <a:off x="11147617" y="473795"/>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Internet</a:t>
            </a:r>
          </a:p>
        </p:txBody>
      </p:sp>
      <p:pic>
        <p:nvPicPr>
          <p:cNvPr id="89" name="Graphic 88">
            <a:extLst>
              <a:ext uri="{FF2B5EF4-FFF2-40B4-BE49-F238E27FC236}">
                <a16:creationId xmlns:a16="http://schemas.microsoft.com/office/drawing/2014/main" id="{2DE31773-F954-7965-DCAF-3A0F01B7655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455592" y="649360"/>
            <a:ext cx="457200" cy="457200"/>
          </a:xfrm>
          <a:prstGeom prst="rect">
            <a:avLst/>
          </a:prstGeom>
        </p:spPr>
      </p:pic>
      <p:pic>
        <p:nvPicPr>
          <p:cNvPr id="90" name="Graphic 14">
            <a:extLst>
              <a:ext uri="{FF2B5EF4-FFF2-40B4-BE49-F238E27FC236}">
                <a16:creationId xmlns:a16="http://schemas.microsoft.com/office/drawing/2014/main" id="{C119D34E-F9EA-148A-7109-73FDC3791C5C}"/>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2739064" y="530662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31">
            <a:extLst>
              <a:ext uri="{FF2B5EF4-FFF2-40B4-BE49-F238E27FC236}">
                <a16:creationId xmlns:a16="http://schemas.microsoft.com/office/drawing/2014/main" id="{425CB884-80A7-D1F3-E387-9BAE3FE7DA3C}"/>
              </a:ext>
            </a:extLst>
          </p:cNvPr>
          <p:cNvSpPr txBox="1">
            <a:spLocks noChangeArrowheads="1"/>
          </p:cNvSpPr>
          <p:nvPr/>
        </p:nvSpPr>
        <p:spPr bwMode="auto">
          <a:xfrm>
            <a:off x="2407939" y="5758730"/>
            <a:ext cx="11356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latin typeface="Arial" panose="020B0604020202020204" pitchFamily="34" charset="0"/>
                <a:cs typeface="Arial" panose="020B0604020202020204" pitchFamily="34" charset="0"/>
              </a:rPr>
              <a:t>Git repository</a:t>
            </a:r>
          </a:p>
        </p:txBody>
      </p:sp>
      <p:cxnSp>
        <p:nvCxnSpPr>
          <p:cNvPr id="93" name="Straight Arrow Connector 92">
            <a:extLst>
              <a:ext uri="{FF2B5EF4-FFF2-40B4-BE49-F238E27FC236}">
                <a16:creationId xmlns:a16="http://schemas.microsoft.com/office/drawing/2014/main" id="{2AEE35C2-C654-4FBF-A863-0D14BF19383E}"/>
              </a:ext>
            </a:extLst>
          </p:cNvPr>
          <p:cNvCxnSpPr>
            <a:cxnSpLocks/>
          </p:cNvCxnSpPr>
          <p:nvPr/>
        </p:nvCxnSpPr>
        <p:spPr>
          <a:xfrm>
            <a:off x="5842981" y="2237015"/>
            <a:ext cx="3902842" cy="0"/>
          </a:xfrm>
          <a:prstGeom prst="straightConnector1">
            <a:avLst/>
          </a:prstGeom>
          <a:ln>
            <a:headEnd type="none" w="med" len="sm"/>
            <a:tailEnd type="arrow" w="med" len="sm"/>
          </a:ln>
        </p:spPr>
        <p:style>
          <a:lnRef idx="1">
            <a:schemeClr val="accent2"/>
          </a:lnRef>
          <a:fillRef idx="0">
            <a:schemeClr val="accent2"/>
          </a:fillRef>
          <a:effectRef idx="0">
            <a:schemeClr val="accent2"/>
          </a:effectRef>
          <a:fontRef idx="minor">
            <a:schemeClr val="tx1"/>
          </a:fontRef>
        </p:style>
      </p:cxnSp>
      <p:sp>
        <p:nvSpPr>
          <p:cNvPr id="95" name="TextBox 94">
            <a:extLst>
              <a:ext uri="{FF2B5EF4-FFF2-40B4-BE49-F238E27FC236}">
                <a16:creationId xmlns:a16="http://schemas.microsoft.com/office/drawing/2014/main" id="{6F36FACD-EAEC-3F0A-4E7F-B536466FB440}"/>
              </a:ext>
            </a:extLst>
          </p:cNvPr>
          <p:cNvSpPr txBox="1"/>
          <p:nvPr/>
        </p:nvSpPr>
        <p:spPr>
          <a:xfrm>
            <a:off x="7163551" y="2045724"/>
            <a:ext cx="1163100" cy="215444"/>
          </a:xfrm>
          <a:prstGeom prst="rect">
            <a:avLst/>
          </a:prstGeom>
          <a:noFill/>
        </p:spPr>
        <p:txBody>
          <a:bodyPr wrap="square" rtlCol="0">
            <a:spAutoFit/>
          </a:bodyPr>
          <a:lstStyle/>
          <a:p>
            <a:r>
              <a:rPr lang="en-US" sz="800" b="1" dirty="0">
                <a:solidFill>
                  <a:srgbClr val="7AA116"/>
                </a:solidFill>
                <a:latin typeface="+mn-lt"/>
              </a:rPr>
              <a:t>Upload QR Images</a:t>
            </a:r>
          </a:p>
        </p:txBody>
      </p:sp>
      <p:pic>
        <p:nvPicPr>
          <p:cNvPr id="97" name="Graphic 8">
            <a:extLst>
              <a:ext uri="{FF2B5EF4-FFF2-40B4-BE49-F238E27FC236}">
                <a16:creationId xmlns:a16="http://schemas.microsoft.com/office/drawing/2014/main" id="{E6E3E8C3-16AC-EA60-9CEC-7A244221DE6C}"/>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5024728" y="307175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Graphic 16">
            <a:extLst>
              <a:ext uri="{FF2B5EF4-FFF2-40B4-BE49-F238E27FC236}">
                <a16:creationId xmlns:a16="http://schemas.microsoft.com/office/drawing/2014/main" id="{CA7E90D5-270E-A756-D079-BC2489A08F48}"/>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4018866" y="387152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a:extLst>
              <a:ext uri="{FF2B5EF4-FFF2-40B4-BE49-F238E27FC236}">
                <a16:creationId xmlns:a16="http://schemas.microsoft.com/office/drawing/2014/main" id="{CCDD87B5-5DA1-C232-4D33-A4D37ABE72DB}"/>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2231484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1D4F-0EDD-3237-0649-989F651870CF}"/>
              </a:ext>
            </a:extLst>
          </p:cNvPr>
          <p:cNvSpPr>
            <a:spLocks noGrp="1"/>
          </p:cNvSpPr>
          <p:nvPr>
            <p:ph type="title"/>
          </p:nvPr>
        </p:nvSpPr>
        <p:spPr>
          <a:xfrm>
            <a:off x="273118" y="227776"/>
            <a:ext cx="11710118" cy="644278"/>
          </a:xfrm>
        </p:spPr>
        <p:txBody>
          <a:bodyPr/>
          <a:lstStyle/>
          <a:p>
            <a:r>
              <a:rPr lang="en-US" dirty="0"/>
              <a:t>Flask Application</a:t>
            </a:r>
          </a:p>
        </p:txBody>
      </p:sp>
      <p:sp>
        <p:nvSpPr>
          <p:cNvPr id="3" name="Text Placeholder 2">
            <a:extLst>
              <a:ext uri="{FF2B5EF4-FFF2-40B4-BE49-F238E27FC236}">
                <a16:creationId xmlns:a16="http://schemas.microsoft.com/office/drawing/2014/main" id="{6A91EBD5-F30E-F145-C0D1-932450DD86BA}"/>
              </a:ext>
            </a:extLst>
          </p:cNvPr>
          <p:cNvSpPr>
            <a:spLocks noGrp="1"/>
          </p:cNvSpPr>
          <p:nvPr>
            <p:ph type="body" sz="quarter" idx="12"/>
          </p:nvPr>
        </p:nvSpPr>
        <p:spPr>
          <a:xfrm>
            <a:off x="271304" y="4236128"/>
            <a:ext cx="11709400" cy="1482725"/>
          </a:xfrm>
        </p:spPr>
        <p:txBody>
          <a:bodyPr/>
          <a:lstStyle/>
          <a:p>
            <a:r>
              <a:rPr lang="en-IN" b="0" i="0" dirty="0">
                <a:solidFill>
                  <a:schemeClr val="tx1"/>
                </a:solidFill>
                <a:effectLst/>
                <a:latin typeface="+mn-lt"/>
              </a:rPr>
              <a:t>This Flask application leverages AWS services like EC2 for hosting the application, S3 for storing QR code images, and RDS for storing URL data. It provides users with the ability to shorten URLs, generate QR codes, track URL clicks, and view statistics.</a:t>
            </a:r>
            <a:endParaRPr lang="en-US" dirty="0">
              <a:solidFill>
                <a:schemeClr val="tx1"/>
              </a:solidFill>
              <a:latin typeface="+mn-lt"/>
            </a:endParaRPr>
          </a:p>
        </p:txBody>
      </p:sp>
      <p:sp>
        <p:nvSpPr>
          <p:cNvPr id="5" name="Slide Number Placeholder 4">
            <a:extLst>
              <a:ext uri="{FF2B5EF4-FFF2-40B4-BE49-F238E27FC236}">
                <a16:creationId xmlns:a16="http://schemas.microsoft.com/office/drawing/2014/main" id="{9A416747-6773-B13C-7629-DA31A84B96A0}"/>
              </a:ext>
            </a:extLst>
          </p:cNvPr>
          <p:cNvSpPr>
            <a:spLocks noGrp="1"/>
          </p:cNvSpPr>
          <p:nvPr>
            <p:ph type="sldNum" sz="quarter" idx="14"/>
          </p:nvPr>
        </p:nvSpPr>
        <p:spPr/>
        <p:txBody>
          <a:bodyPr/>
          <a:lstStyle/>
          <a:p>
            <a:fld id="{EB4B8DE2-A4E8-46E4-8BBF-D75455EFF32C}" type="slidenum">
              <a:rPr lang="en-US" smtClean="0"/>
              <a:pPr/>
              <a:t>16</a:t>
            </a:fld>
            <a:endParaRPr lang="en-US"/>
          </a:p>
        </p:txBody>
      </p:sp>
      <p:pic>
        <p:nvPicPr>
          <p:cNvPr id="6" name="Graphic 8">
            <a:extLst>
              <a:ext uri="{FF2B5EF4-FFF2-40B4-BE49-F238E27FC236}">
                <a16:creationId xmlns:a16="http://schemas.microsoft.com/office/drawing/2014/main" id="{DA463122-AC90-622E-3FBC-DB0C98DA4128}"/>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1406937" y="2144951"/>
            <a:ext cx="1382030" cy="13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C13B744C-4C1D-DF5B-2345-F358C56CFA36}"/>
              </a:ext>
            </a:extLst>
          </p:cNvPr>
          <p:cNvSpPr/>
          <p:nvPr/>
        </p:nvSpPr>
        <p:spPr>
          <a:xfrm flipH="1">
            <a:off x="2133600" y="1347762"/>
            <a:ext cx="2929904" cy="1025724"/>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8" name="Graphic 24">
            <a:extLst>
              <a:ext uri="{FF2B5EF4-FFF2-40B4-BE49-F238E27FC236}">
                <a16:creationId xmlns:a16="http://schemas.microsoft.com/office/drawing/2014/main" id="{266F389C-1D7E-5644-A303-EB99B80286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275546" y="1068198"/>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5">
            <a:extLst>
              <a:ext uri="{FF2B5EF4-FFF2-40B4-BE49-F238E27FC236}">
                <a16:creationId xmlns:a16="http://schemas.microsoft.com/office/drawing/2014/main" id="{49937494-C6E7-E178-F176-13E269057BC2}"/>
              </a:ext>
            </a:extLst>
          </p:cNvPr>
          <p:cNvSpPr txBox="1">
            <a:spLocks noChangeArrowheads="1"/>
          </p:cNvSpPr>
          <p:nvPr/>
        </p:nvSpPr>
        <p:spPr bwMode="auto">
          <a:xfrm>
            <a:off x="5098854" y="1787965"/>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app.py</a:t>
            </a:r>
          </a:p>
        </p:txBody>
      </p:sp>
      <p:pic>
        <p:nvPicPr>
          <p:cNvPr id="10" name="Graphic 24">
            <a:extLst>
              <a:ext uri="{FF2B5EF4-FFF2-40B4-BE49-F238E27FC236}">
                <a16:creationId xmlns:a16="http://schemas.microsoft.com/office/drawing/2014/main" id="{93E44A8D-6572-99A2-3BAB-3B1FF0DBFB1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681330" y="1068199"/>
            <a:ext cx="719766" cy="71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5">
            <a:extLst>
              <a:ext uri="{FF2B5EF4-FFF2-40B4-BE49-F238E27FC236}">
                <a16:creationId xmlns:a16="http://schemas.microsoft.com/office/drawing/2014/main" id="{44CFB926-A1B3-E15A-89BC-8473511668C8}"/>
              </a:ext>
            </a:extLst>
          </p:cNvPr>
          <p:cNvSpPr txBox="1">
            <a:spLocks noChangeArrowheads="1"/>
          </p:cNvSpPr>
          <p:nvPr/>
        </p:nvSpPr>
        <p:spPr bwMode="auto">
          <a:xfrm>
            <a:off x="6384046" y="1794329"/>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requirements.txt</a:t>
            </a:r>
          </a:p>
        </p:txBody>
      </p:sp>
      <p:pic>
        <p:nvPicPr>
          <p:cNvPr id="12" name="Graphic 8">
            <a:extLst>
              <a:ext uri="{FF2B5EF4-FFF2-40B4-BE49-F238E27FC236}">
                <a16:creationId xmlns:a16="http://schemas.microsoft.com/office/drawing/2014/main" id="{4DD07E47-4E8C-7DE2-3DAC-5D72156238E7}"/>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8221472" y="1024808"/>
            <a:ext cx="719766" cy="71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5">
            <a:extLst>
              <a:ext uri="{FF2B5EF4-FFF2-40B4-BE49-F238E27FC236}">
                <a16:creationId xmlns:a16="http://schemas.microsoft.com/office/drawing/2014/main" id="{23358A97-0F11-DE0A-CD8F-F0FBC1ADCE07}"/>
              </a:ext>
            </a:extLst>
          </p:cNvPr>
          <p:cNvSpPr txBox="1">
            <a:spLocks noChangeArrowheads="1"/>
          </p:cNvSpPr>
          <p:nvPr/>
        </p:nvSpPr>
        <p:spPr bwMode="auto">
          <a:xfrm>
            <a:off x="7924188" y="1787965"/>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Templates</a:t>
            </a:r>
          </a:p>
        </p:txBody>
      </p:sp>
      <p:sp>
        <p:nvSpPr>
          <p:cNvPr id="14" name="Freeform 13">
            <a:extLst>
              <a:ext uri="{FF2B5EF4-FFF2-40B4-BE49-F238E27FC236}">
                <a16:creationId xmlns:a16="http://schemas.microsoft.com/office/drawing/2014/main" id="{F6005F0A-5C7F-10AC-8CA3-3A583E4FBB27}"/>
              </a:ext>
            </a:extLst>
          </p:cNvPr>
          <p:cNvSpPr/>
          <p:nvPr/>
        </p:nvSpPr>
        <p:spPr>
          <a:xfrm rot="5400000" flipH="1">
            <a:off x="8747079" y="1597382"/>
            <a:ext cx="1025724" cy="68712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5" name="Graphic 24">
            <a:extLst>
              <a:ext uri="{FF2B5EF4-FFF2-40B4-BE49-F238E27FC236}">
                <a16:creationId xmlns:a16="http://schemas.microsoft.com/office/drawing/2014/main" id="{5899141A-5166-E60F-7D2A-63252396BF4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259941" y="2668717"/>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24">
            <a:extLst>
              <a:ext uri="{FF2B5EF4-FFF2-40B4-BE49-F238E27FC236}">
                <a16:creationId xmlns:a16="http://schemas.microsoft.com/office/drawing/2014/main" id="{F5AA7003-C9F0-960D-68D5-722DB71CD47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326517" y="2668716"/>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24">
            <a:extLst>
              <a:ext uri="{FF2B5EF4-FFF2-40B4-BE49-F238E27FC236}">
                <a16:creationId xmlns:a16="http://schemas.microsoft.com/office/drawing/2014/main" id="{C661A5D3-204F-F1B1-236D-0D9F7CBBC32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193365" y="2668715"/>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5">
            <a:extLst>
              <a:ext uri="{FF2B5EF4-FFF2-40B4-BE49-F238E27FC236}">
                <a16:creationId xmlns:a16="http://schemas.microsoft.com/office/drawing/2014/main" id="{4D7C874D-34E9-82FE-20B5-079338CD3A62}"/>
              </a:ext>
            </a:extLst>
          </p:cNvPr>
          <p:cNvSpPr txBox="1">
            <a:spLocks noChangeArrowheads="1"/>
          </p:cNvSpPr>
          <p:nvPr/>
        </p:nvSpPr>
        <p:spPr bwMode="auto">
          <a:xfrm>
            <a:off x="7896081" y="3388482"/>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base.html</a:t>
            </a:r>
          </a:p>
        </p:txBody>
      </p:sp>
      <p:sp>
        <p:nvSpPr>
          <p:cNvPr id="19" name="TextBox 25">
            <a:extLst>
              <a:ext uri="{FF2B5EF4-FFF2-40B4-BE49-F238E27FC236}">
                <a16:creationId xmlns:a16="http://schemas.microsoft.com/office/drawing/2014/main" id="{94DE55AC-1013-344C-5CCF-36087303ADC9}"/>
              </a:ext>
            </a:extLst>
          </p:cNvPr>
          <p:cNvSpPr txBox="1">
            <a:spLocks noChangeArrowheads="1"/>
          </p:cNvSpPr>
          <p:nvPr/>
        </p:nvSpPr>
        <p:spPr bwMode="auto">
          <a:xfrm>
            <a:off x="8962657" y="3374413"/>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index.html</a:t>
            </a:r>
          </a:p>
        </p:txBody>
      </p:sp>
      <p:sp>
        <p:nvSpPr>
          <p:cNvPr id="20" name="TextBox 25">
            <a:extLst>
              <a:ext uri="{FF2B5EF4-FFF2-40B4-BE49-F238E27FC236}">
                <a16:creationId xmlns:a16="http://schemas.microsoft.com/office/drawing/2014/main" id="{D2644866-DED2-8330-3D2F-C6238AC69E26}"/>
              </a:ext>
            </a:extLst>
          </p:cNvPr>
          <p:cNvSpPr txBox="1">
            <a:spLocks noChangeArrowheads="1"/>
          </p:cNvSpPr>
          <p:nvPr/>
        </p:nvSpPr>
        <p:spPr bwMode="auto">
          <a:xfrm>
            <a:off x="10029234" y="3388482"/>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stats.html</a:t>
            </a:r>
          </a:p>
        </p:txBody>
      </p:sp>
      <p:pic>
        <p:nvPicPr>
          <p:cNvPr id="2050" name="Picture 2" descr="Flask, logo Icon in Coreui Brands">
            <a:extLst>
              <a:ext uri="{FF2B5EF4-FFF2-40B4-BE49-F238E27FC236}">
                <a16:creationId xmlns:a16="http://schemas.microsoft.com/office/drawing/2014/main" id="{6FA4B81A-65D2-AFC5-3EA0-9333CC64C3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40" y="824349"/>
            <a:ext cx="474418" cy="362454"/>
          </a:xfrm>
          <a:prstGeom prst="rect">
            <a:avLst/>
          </a:prstGeom>
          <a:noFill/>
          <a:extLst>
            <a:ext uri="{909E8E84-426E-40DD-AFC4-6F175D3DCCD1}">
              <a14:hiddenFill xmlns:a14="http://schemas.microsoft.com/office/drawing/2010/main">
                <a:solidFill>
                  <a:srgbClr val="FFFFFF"/>
                </a:solidFill>
              </a14:hiddenFill>
            </a:ext>
          </a:extLst>
        </p:spPr>
      </p:pic>
      <p:sp>
        <p:nvSpPr>
          <p:cNvPr id="21" name="Footer Placeholder 3">
            <a:extLst>
              <a:ext uri="{FF2B5EF4-FFF2-40B4-BE49-F238E27FC236}">
                <a16:creationId xmlns:a16="http://schemas.microsoft.com/office/drawing/2014/main" id="{560F3E64-7EBB-2CD1-F681-9B4213EB3882}"/>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319056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7E72B8-C2E4-9552-3BD8-2DA29186C4B1}"/>
              </a:ext>
            </a:extLst>
          </p:cNvPr>
          <p:cNvSpPr>
            <a:spLocks noGrp="1"/>
          </p:cNvSpPr>
          <p:nvPr>
            <p:ph type="sldNum" sz="quarter" idx="4"/>
          </p:nvPr>
        </p:nvSpPr>
        <p:spPr/>
        <p:txBody>
          <a:bodyPr/>
          <a:lstStyle/>
          <a:p>
            <a:fld id="{EB4B8DE2-A4E8-46E4-8BBF-D75455EFF32C}" type="slidenum">
              <a:rPr lang="en-US" smtClean="0"/>
              <a:pPr/>
              <a:t>17</a:t>
            </a:fld>
            <a:endParaRPr lang="en-US"/>
          </a:p>
        </p:txBody>
      </p:sp>
      <p:sp>
        <p:nvSpPr>
          <p:cNvPr id="3" name="Footer Placeholder 2">
            <a:extLst>
              <a:ext uri="{FF2B5EF4-FFF2-40B4-BE49-F238E27FC236}">
                <a16:creationId xmlns:a16="http://schemas.microsoft.com/office/drawing/2014/main" id="{E3273E52-AC20-1BA5-8AA5-26CD10219F5B}"/>
              </a:ext>
            </a:extLst>
          </p:cNvPr>
          <p:cNvSpPr>
            <a:spLocks noGrp="1"/>
          </p:cNvSpPr>
          <p:nvPr>
            <p:ph type="ftr" sz="quarter" idx="10"/>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0DB10CBB-F894-A2AE-6DAF-81003457E7E0}"/>
              </a:ext>
            </a:extLst>
          </p:cNvPr>
          <p:cNvSpPr>
            <a:spLocks noGrp="1"/>
          </p:cNvSpPr>
          <p:nvPr>
            <p:ph type="ctrTitle"/>
          </p:nvPr>
        </p:nvSpPr>
        <p:spPr/>
        <p:txBody>
          <a:bodyPr/>
          <a:lstStyle/>
          <a:p>
            <a:r>
              <a:rPr lang="en-US" dirty="0"/>
              <a:t>Methodology</a:t>
            </a:r>
          </a:p>
        </p:txBody>
      </p:sp>
      <p:sp>
        <p:nvSpPr>
          <p:cNvPr id="5" name="Subtitle 4">
            <a:extLst>
              <a:ext uri="{FF2B5EF4-FFF2-40B4-BE49-F238E27FC236}">
                <a16:creationId xmlns:a16="http://schemas.microsoft.com/office/drawing/2014/main" id="{878818EE-B2F9-69C4-DEB2-1A45093EBC54}"/>
              </a:ext>
            </a:extLst>
          </p:cNvPr>
          <p:cNvSpPr>
            <a:spLocks noGrp="1"/>
          </p:cNvSpPr>
          <p:nvPr>
            <p:ph type="subTitle" idx="1"/>
          </p:nvPr>
        </p:nvSpPr>
        <p:spPr>
          <a:xfrm>
            <a:off x="336720" y="3914095"/>
            <a:ext cx="6733876" cy="523220"/>
          </a:xfrm>
        </p:spPr>
        <p:txBody>
          <a:bodyPr/>
          <a:lstStyle/>
          <a:p>
            <a:r>
              <a:rPr lang="en-US" dirty="0"/>
              <a:t>Lets get everything together……</a:t>
            </a:r>
          </a:p>
        </p:txBody>
      </p:sp>
    </p:spTree>
    <p:extLst>
      <p:ext uri="{BB962C8B-B14F-4D97-AF65-F5344CB8AC3E}">
        <p14:creationId xmlns:p14="http://schemas.microsoft.com/office/powerpoint/2010/main" val="364388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46CE76-2064-92F0-AC5E-41F740C4E5C8}"/>
              </a:ext>
            </a:extLst>
          </p:cNvPr>
          <p:cNvSpPr>
            <a:spLocks noGrp="1"/>
          </p:cNvSpPr>
          <p:nvPr>
            <p:ph type="body" sz="quarter" idx="12"/>
          </p:nvPr>
        </p:nvSpPr>
        <p:spPr>
          <a:xfrm>
            <a:off x="260001" y="1023257"/>
            <a:ext cx="11709400" cy="4811485"/>
          </a:xfrm>
        </p:spPr>
        <p:txBody>
          <a:bodyPr/>
          <a:lstStyle/>
          <a:p>
            <a:pPr marL="457200" indent="-457200">
              <a:buFont typeface="+mj-lt"/>
              <a:buAutoNum type="arabicPeriod"/>
            </a:pPr>
            <a:r>
              <a:rPr lang="en-IN" b="1" i="0" dirty="0">
                <a:solidFill>
                  <a:schemeClr val="tx1"/>
                </a:solidFill>
                <a:effectLst/>
                <a:latin typeface="+mn-lt"/>
              </a:rPr>
              <a:t>Importing Dependencies : </a:t>
            </a:r>
            <a:r>
              <a:rPr lang="en-IN" b="0" i="0" dirty="0">
                <a:solidFill>
                  <a:schemeClr val="tx1"/>
                </a:solidFill>
                <a:effectLst/>
                <a:latin typeface="+mn-lt"/>
              </a:rPr>
              <a:t>The required dependencies are imported at the beginning of the code, such as </a:t>
            </a:r>
            <a:r>
              <a:rPr lang="en-IN" i="1" dirty="0" err="1">
                <a:solidFill>
                  <a:schemeClr val="tx1"/>
                </a:solidFill>
                <a:latin typeface="+mn-lt"/>
              </a:rPr>
              <a:t>pymysql</a:t>
            </a:r>
            <a:r>
              <a:rPr lang="en-IN" b="0" i="0" dirty="0">
                <a:solidFill>
                  <a:schemeClr val="tx1"/>
                </a:solidFill>
                <a:effectLst/>
                <a:latin typeface="+mn-lt"/>
              </a:rPr>
              <a:t> for database connection, </a:t>
            </a:r>
            <a:r>
              <a:rPr lang="en-IN" i="1" dirty="0" err="1">
                <a:solidFill>
                  <a:schemeClr val="tx1"/>
                </a:solidFill>
                <a:latin typeface="+mn-lt"/>
              </a:rPr>
              <a:t>json</a:t>
            </a:r>
            <a:r>
              <a:rPr lang="en-IN" b="0" i="0" dirty="0">
                <a:solidFill>
                  <a:schemeClr val="tx1"/>
                </a:solidFill>
                <a:effectLst/>
                <a:latin typeface="+mn-lt"/>
              </a:rPr>
              <a:t> for handling JSON files, </a:t>
            </a:r>
            <a:r>
              <a:rPr lang="en-IN" i="1" dirty="0" err="1">
                <a:solidFill>
                  <a:schemeClr val="tx1"/>
                </a:solidFill>
                <a:latin typeface="+mn-lt"/>
              </a:rPr>
              <a:t>Hashids</a:t>
            </a:r>
            <a:r>
              <a:rPr lang="en-IN" b="0" i="0" dirty="0">
                <a:solidFill>
                  <a:schemeClr val="tx1"/>
                </a:solidFill>
                <a:effectLst/>
                <a:latin typeface="+mn-lt"/>
              </a:rPr>
              <a:t> for generating hash IDs, </a:t>
            </a:r>
            <a:r>
              <a:rPr lang="en-IN" i="1" dirty="0">
                <a:solidFill>
                  <a:schemeClr val="tx1"/>
                </a:solidFill>
                <a:latin typeface="+mn-lt"/>
              </a:rPr>
              <a:t>Flask</a:t>
            </a:r>
            <a:r>
              <a:rPr lang="en-IN" b="0" i="0" dirty="0">
                <a:solidFill>
                  <a:schemeClr val="tx1"/>
                </a:solidFill>
                <a:effectLst/>
                <a:latin typeface="+mn-lt"/>
              </a:rPr>
              <a:t> for creating the web application, and others. ( </a:t>
            </a:r>
            <a:r>
              <a:rPr lang="en-IN" dirty="0" err="1">
                <a:solidFill>
                  <a:schemeClr val="tx1"/>
                </a:solidFill>
                <a:latin typeface="+mn-lt"/>
              </a:rPr>
              <a:t>r</a:t>
            </a:r>
            <a:r>
              <a:rPr lang="en-IN" b="0" i="0" dirty="0" err="1">
                <a:solidFill>
                  <a:schemeClr val="tx1"/>
                </a:solidFill>
                <a:effectLst/>
                <a:latin typeface="+mn-lt"/>
              </a:rPr>
              <a:t>equirements.txt</a:t>
            </a:r>
            <a:r>
              <a:rPr lang="en-IN" b="0" i="0" dirty="0">
                <a:solidFill>
                  <a:schemeClr val="tx1"/>
                </a:solidFill>
                <a:effectLst/>
                <a:latin typeface="+mn-lt"/>
              </a:rPr>
              <a:t> ).</a:t>
            </a:r>
          </a:p>
          <a:p>
            <a:pPr marL="457200" indent="-457200">
              <a:buFont typeface="+mj-lt"/>
              <a:buAutoNum type="arabicPeriod"/>
            </a:pPr>
            <a:r>
              <a:rPr lang="en-IN" b="1" i="0" dirty="0">
                <a:solidFill>
                  <a:schemeClr val="tx1"/>
                </a:solidFill>
                <a:effectLst/>
                <a:latin typeface="+mn-lt"/>
              </a:rPr>
              <a:t>Loading Configuration: </a:t>
            </a:r>
            <a:r>
              <a:rPr lang="en-IN" b="0" i="0" dirty="0">
                <a:solidFill>
                  <a:schemeClr val="tx1"/>
                </a:solidFill>
                <a:effectLst/>
                <a:latin typeface="+mn-lt"/>
              </a:rPr>
              <a:t>The configuration settings are loaded from a JSON file </a:t>
            </a:r>
            <a:r>
              <a:rPr lang="en-IN" b="0" i="1" dirty="0">
                <a:solidFill>
                  <a:schemeClr val="tx1"/>
                </a:solidFill>
                <a:effectLst/>
                <a:latin typeface="+mn-lt"/>
              </a:rPr>
              <a:t>(</a:t>
            </a:r>
            <a:r>
              <a:rPr lang="en-IN" i="1" dirty="0" err="1">
                <a:solidFill>
                  <a:schemeClr val="tx1"/>
                </a:solidFill>
                <a:latin typeface="+mn-lt"/>
              </a:rPr>
              <a:t>config.json</a:t>
            </a:r>
            <a:r>
              <a:rPr lang="en-IN" b="0" i="1" dirty="0">
                <a:solidFill>
                  <a:schemeClr val="tx1"/>
                </a:solidFill>
                <a:effectLst/>
                <a:latin typeface="+mn-lt"/>
              </a:rPr>
              <a:t>) </a:t>
            </a:r>
            <a:r>
              <a:rPr lang="en-IN" b="0" i="0" dirty="0">
                <a:solidFill>
                  <a:schemeClr val="tx1"/>
                </a:solidFill>
                <a:effectLst/>
                <a:latin typeface="+mn-lt"/>
              </a:rPr>
              <a:t>using the</a:t>
            </a:r>
            <a:r>
              <a:rPr lang="en-IN" b="0" i="1" dirty="0">
                <a:solidFill>
                  <a:schemeClr val="tx1"/>
                </a:solidFill>
                <a:effectLst/>
                <a:latin typeface="+mn-lt"/>
              </a:rPr>
              <a:t> </a:t>
            </a:r>
            <a:r>
              <a:rPr lang="en-IN" i="1" dirty="0" err="1">
                <a:solidFill>
                  <a:schemeClr val="tx1"/>
                </a:solidFill>
                <a:latin typeface="+mn-lt"/>
              </a:rPr>
              <a:t>json</a:t>
            </a:r>
            <a:r>
              <a:rPr lang="en-IN" b="0" i="1" dirty="0">
                <a:solidFill>
                  <a:schemeClr val="tx1"/>
                </a:solidFill>
                <a:effectLst/>
                <a:latin typeface="+mn-lt"/>
              </a:rPr>
              <a:t> </a:t>
            </a:r>
            <a:r>
              <a:rPr lang="en-IN" b="0" i="0" dirty="0">
                <a:solidFill>
                  <a:schemeClr val="tx1"/>
                </a:solidFill>
                <a:effectLst/>
                <a:latin typeface="+mn-lt"/>
              </a:rPr>
              <a:t>module. These settings include database credentials, AWS S3 credentials, and other application-specific configurations.</a:t>
            </a:r>
          </a:p>
          <a:p>
            <a:pPr marL="457200" indent="-457200">
              <a:buFont typeface="+mj-lt"/>
              <a:buAutoNum type="arabicPeriod"/>
            </a:pPr>
            <a:r>
              <a:rPr lang="en-IN" b="1" i="0" dirty="0">
                <a:solidFill>
                  <a:schemeClr val="tx1"/>
                </a:solidFill>
                <a:effectLst/>
                <a:latin typeface="+mn-lt"/>
              </a:rPr>
              <a:t>Setting Up AWS S3 and Database Connections: </a:t>
            </a:r>
            <a:r>
              <a:rPr lang="en-IN" b="0" i="0" dirty="0">
                <a:solidFill>
                  <a:schemeClr val="tx1"/>
                </a:solidFill>
                <a:effectLst/>
                <a:latin typeface="+mn-lt"/>
              </a:rPr>
              <a:t>The AWS S3 and database connections are established using the provided credentials.</a:t>
            </a:r>
          </a:p>
          <a:p>
            <a:pPr marL="457200" indent="-457200">
              <a:buFont typeface="+mj-lt"/>
              <a:buAutoNum type="arabicPeriod"/>
            </a:pPr>
            <a:r>
              <a:rPr lang="en-IN" b="1" i="0" dirty="0">
                <a:solidFill>
                  <a:schemeClr val="tx1"/>
                </a:solidFill>
                <a:effectLst/>
                <a:latin typeface="+mn-lt"/>
              </a:rPr>
              <a:t>Defining Utility Functions: </a:t>
            </a:r>
            <a:r>
              <a:rPr lang="en-IN" b="0" i="0" dirty="0">
                <a:solidFill>
                  <a:schemeClr val="tx1"/>
                </a:solidFill>
                <a:effectLst/>
                <a:latin typeface="+mn-lt"/>
              </a:rPr>
              <a:t>Several utility functions are defined to perform tasks such as uploading files to S3, retrieving database connections, inserting URLs into the database, generating short URLs, and more.</a:t>
            </a:r>
          </a:p>
          <a:p>
            <a:pPr marL="457200" indent="-457200">
              <a:buFont typeface="+mj-lt"/>
              <a:buAutoNum type="arabicPeriod"/>
            </a:pPr>
            <a:endParaRPr lang="en-IN" dirty="0">
              <a:solidFill>
                <a:schemeClr val="tx1"/>
              </a:solidFill>
              <a:latin typeface="+mn-lt"/>
            </a:endParaRPr>
          </a:p>
          <a:p>
            <a:pPr marL="457200" indent="-457200">
              <a:buFont typeface="+mj-lt"/>
              <a:buAutoNum type="arabicPeriod"/>
            </a:pPr>
            <a:endParaRPr lang="en-US" b="1" dirty="0">
              <a:solidFill>
                <a:schemeClr val="tx1"/>
              </a:solidFill>
              <a:latin typeface="+mn-lt"/>
            </a:endParaRPr>
          </a:p>
        </p:txBody>
      </p:sp>
      <p:sp>
        <p:nvSpPr>
          <p:cNvPr id="5" name="Slide Number Placeholder 4">
            <a:extLst>
              <a:ext uri="{FF2B5EF4-FFF2-40B4-BE49-F238E27FC236}">
                <a16:creationId xmlns:a16="http://schemas.microsoft.com/office/drawing/2014/main" id="{6AD1683C-0F04-EDA0-7C61-324C731BDF0D}"/>
              </a:ext>
            </a:extLst>
          </p:cNvPr>
          <p:cNvSpPr>
            <a:spLocks noGrp="1"/>
          </p:cNvSpPr>
          <p:nvPr>
            <p:ph type="sldNum" sz="quarter" idx="14"/>
          </p:nvPr>
        </p:nvSpPr>
        <p:spPr/>
        <p:txBody>
          <a:bodyPr/>
          <a:lstStyle/>
          <a:p>
            <a:fld id="{EB4B8DE2-A4E8-46E4-8BBF-D75455EFF32C}" type="slidenum">
              <a:rPr lang="en-US" smtClean="0"/>
              <a:pPr/>
              <a:t>18</a:t>
            </a:fld>
            <a:endParaRPr lang="en-US"/>
          </a:p>
        </p:txBody>
      </p:sp>
      <p:pic>
        <p:nvPicPr>
          <p:cNvPr id="6" name="Picture 2" descr="Flask, logo Icon in Coreui Brands">
            <a:extLst>
              <a:ext uri="{FF2B5EF4-FFF2-40B4-BE49-F238E27FC236}">
                <a16:creationId xmlns:a16="http://schemas.microsoft.com/office/drawing/2014/main" id="{EF881D3F-1C82-B358-B7F7-0AA6029C7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1082" y="15243"/>
            <a:ext cx="1448319" cy="110651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3">
            <a:extLst>
              <a:ext uri="{FF2B5EF4-FFF2-40B4-BE49-F238E27FC236}">
                <a16:creationId xmlns:a16="http://schemas.microsoft.com/office/drawing/2014/main" id="{6F9A2686-A1AD-0AE0-9FD8-164A8587A18C}"/>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68831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0BF557-D02A-5DA0-2BC3-B27072779E1B}"/>
              </a:ext>
            </a:extLst>
          </p:cNvPr>
          <p:cNvSpPr>
            <a:spLocks noGrp="1"/>
          </p:cNvSpPr>
          <p:nvPr>
            <p:ph type="body" sz="quarter" idx="12"/>
          </p:nvPr>
        </p:nvSpPr>
        <p:spPr>
          <a:xfrm>
            <a:off x="241300" y="689856"/>
            <a:ext cx="11709400" cy="5478287"/>
          </a:xfrm>
        </p:spPr>
        <p:txBody>
          <a:bodyPr/>
          <a:lstStyle/>
          <a:p>
            <a:pPr marL="457200" indent="-457200">
              <a:buFont typeface="+mj-lt"/>
              <a:buAutoNum type="arabicPeriod" startAt="5"/>
            </a:pPr>
            <a:r>
              <a:rPr lang="en-US" b="1" dirty="0"/>
              <a:t> </a:t>
            </a:r>
            <a:r>
              <a:rPr lang="en-IN" b="1" i="0" dirty="0">
                <a:solidFill>
                  <a:schemeClr val="tx1"/>
                </a:solidFill>
                <a:effectLst/>
                <a:latin typeface="+mn-lt"/>
              </a:rPr>
              <a:t>Creating the Flask Application: </a:t>
            </a:r>
            <a:r>
              <a:rPr lang="en-IN" i="0" dirty="0">
                <a:solidFill>
                  <a:schemeClr val="tx1"/>
                </a:solidFill>
                <a:effectLst/>
                <a:latin typeface="+mn-lt"/>
              </a:rPr>
              <a:t>The Flask application is created using </a:t>
            </a:r>
            <a:r>
              <a:rPr lang="en-IN" i="1" dirty="0">
                <a:solidFill>
                  <a:schemeClr val="tx1"/>
                </a:solidFill>
                <a:latin typeface="+mn-lt"/>
              </a:rPr>
              <a:t>Flask(__name__)</a:t>
            </a:r>
            <a:r>
              <a:rPr lang="en-IN" i="1" dirty="0">
                <a:solidFill>
                  <a:schemeClr val="tx1"/>
                </a:solidFill>
                <a:effectLst/>
                <a:latin typeface="+mn-lt"/>
              </a:rPr>
              <a:t>, </a:t>
            </a:r>
            <a:r>
              <a:rPr lang="en-IN" i="0" dirty="0">
                <a:solidFill>
                  <a:schemeClr val="tx1"/>
                </a:solidFill>
                <a:effectLst/>
                <a:latin typeface="+mn-lt"/>
              </a:rPr>
              <a:t>and the secret key for session management is set.</a:t>
            </a:r>
          </a:p>
          <a:p>
            <a:pPr marL="457200" indent="-457200">
              <a:buFont typeface="+mj-lt"/>
              <a:buAutoNum type="arabicPeriod" startAt="6"/>
            </a:pPr>
            <a:r>
              <a:rPr lang="en-IN" b="1" i="0" dirty="0">
                <a:solidFill>
                  <a:schemeClr val="tx1"/>
                </a:solidFill>
                <a:effectLst/>
                <a:latin typeface="Söhne"/>
              </a:rPr>
              <a:t>Defining Routes and Handling Requests: </a:t>
            </a:r>
            <a:r>
              <a:rPr lang="en-IN" b="0" i="0" dirty="0">
                <a:solidFill>
                  <a:schemeClr val="tx1"/>
                </a:solidFill>
                <a:effectLst/>
                <a:latin typeface="Söhne"/>
              </a:rPr>
              <a:t>The root route ("/") handles both GET and POST requests. For GET, it renders the index page. For POST, it processes the form data, inserts the URL into the database, and generates a QR code image if an image description is provided. The image is uploaded to AWS S3, and the index page is rendered with the short URL and image path.</a:t>
            </a:r>
            <a:br>
              <a:rPr lang="en-IN" b="0" i="0" dirty="0">
                <a:solidFill>
                  <a:schemeClr val="tx1"/>
                </a:solidFill>
                <a:effectLst/>
                <a:latin typeface="Söhne"/>
              </a:rPr>
            </a:br>
            <a:br>
              <a:rPr lang="en-IN" b="0" i="0" dirty="0">
                <a:solidFill>
                  <a:schemeClr val="tx1"/>
                </a:solidFill>
                <a:effectLst/>
                <a:latin typeface="Söhne"/>
              </a:rPr>
            </a:br>
            <a:r>
              <a:rPr lang="en-IN" b="0" i="0" dirty="0">
                <a:solidFill>
                  <a:schemeClr val="tx1"/>
                </a:solidFill>
                <a:effectLst/>
                <a:latin typeface="Söhne"/>
              </a:rPr>
              <a:t>The "/&lt;id&gt;" route handles URL redirection. When a short URL is visited, the original URL is fetched from the database, and the user is redirected.</a:t>
            </a:r>
            <a:br>
              <a:rPr lang="en-IN" b="0" i="0" dirty="0">
                <a:solidFill>
                  <a:schemeClr val="tx1"/>
                </a:solidFill>
                <a:effectLst/>
                <a:latin typeface="Söhne"/>
              </a:rPr>
            </a:br>
            <a:br>
              <a:rPr lang="en-IN" b="0" i="0" dirty="0">
                <a:solidFill>
                  <a:schemeClr val="tx1"/>
                </a:solidFill>
                <a:effectLst/>
                <a:latin typeface="Söhne"/>
              </a:rPr>
            </a:br>
            <a:r>
              <a:rPr lang="en-IN" b="0" i="0" dirty="0">
                <a:solidFill>
                  <a:schemeClr val="tx1"/>
                </a:solidFill>
                <a:effectLst/>
                <a:latin typeface="Söhne"/>
              </a:rPr>
              <a:t>The "/stats" route displays statistics. It checks if the user is logged in, retrieves the user's URLs from the database, generates graphs based on click data, and renders the stats page with the graphs and relevant information.</a:t>
            </a:r>
          </a:p>
          <a:p>
            <a:pPr marL="457200" indent="-457200">
              <a:buFont typeface="+mj-lt"/>
              <a:buAutoNum type="arabicPeriod" startAt="5"/>
            </a:pPr>
            <a:endParaRPr lang="en-IN" b="1" i="0" dirty="0">
              <a:solidFill>
                <a:schemeClr val="tx1"/>
              </a:solidFill>
              <a:effectLst/>
              <a:latin typeface="+mn-lt"/>
            </a:endParaRPr>
          </a:p>
          <a:p>
            <a:endParaRPr lang="en-US" dirty="0">
              <a:solidFill>
                <a:schemeClr val="tx1"/>
              </a:solidFill>
              <a:latin typeface="+mn-lt"/>
            </a:endParaRPr>
          </a:p>
        </p:txBody>
      </p:sp>
      <p:sp>
        <p:nvSpPr>
          <p:cNvPr id="5" name="Slide Number Placeholder 4">
            <a:extLst>
              <a:ext uri="{FF2B5EF4-FFF2-40B4-BE49-F238E27FC236}">
                <a16:creationId xmlns:a16="http://schemas.microsoft.com/office/drawing/2014/main" id="{36A9F8B8-D0AC-9512-EE0D-753FB955D75E}"/>
              </a:ext>
            </a:extLst>
          </p:cNvPr>
          <p:cNvSpPr>
            <a:spLocks noGrp="1"/>
          </p:cNvSpPr>
          <p:nvPr>
            <p:ph type="sldNum" sz="quarter" idx="14"/>
          </p:nvPr>
        </p:nvSpPr>
        <p:spPr/>
        <p:txBody>
          <a:bodyPr/>
          <a:lstStyle/>
          <a:p>
            <a:fld id="{EB4B8DE2-A4E8-46E4-8BBF-D75455EFF32C}" type="slidenum">
              <a:rPr lang="en-US" smtClean="0"/>
              <a:pPr/>
              <a:t>19</a:t>
            </a:fld>
            <a:endParaRPr lang="en-US"/>
          </a:p>
        </p:txBody>
      </p:sp>
      <p:sp>
        <p:nvSpPr>
          <p:cNvPr id="2" name="Footer Placeholder 3">
            <a:extLst>
              <a:ext uri="{FF2B5EF4-FFF2-40B4-BE49-F238E27FC236}">
                <a16:creationId xmlns:a16="http://schemas.microsoft.com/office/drawing/2014/main" id="{EBAD6180-F7E7-73D8-FD21-6DD643EAF228}"/>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77007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3D834-E2E8-9DF9-5A5E-19D9D7A8352E}"/>
              </a:ext>
            </a:extLst>
          </p:cNvPr>
          <p:cNvSpPr>
            <a:spLocks noGrp="1"/>
          </p:cNvSpPr>
          <p:nvPr>
            <p:ph type="sldNum" sz="quarter" idx="4"/>
          </p:nvPr>
        </p:nvSpPr>
        <p:spPr/>
        <p:txBody>
          <a:bodyPr/>
          <a:lstStyle/>
          <a:p>
            <a:fld id="{EB4B8DE2-A4E8-46E4-8BBF-D75455EFF32C}" type="slidenum">
              <a:rPr lang="en-US" smtClean="0"/>
              <a:pPr/>
              <a:t>2</a:t>
            </a:fld>
            <a:endParaRPr lang="en-US"/>
          </a:p>
        </p:txBody>
      </p:sp>
      <p:sp>
        <p:nvSpPr>
          <p:cNvPr id="4" name="Title 3">
            <a:extLst>
              <a:ext uri="{FF2B5EF4-FFF2-40B4-BE49-F238E27FC236}">
                <a16:creationId xmlns:a16="http://schemas.microsoft.com/office/drawing/2014/main" id="{C8630F8C-E98C-6B6F-8170-6DC7AD0A9D3A}"/>
              </a:ext>
            </a:extLst>
          </p:cNvPr>
          <p:cNvSpPr>
            <a:spLocks noGrp="1"/>
          </p:cNvSpPr>
          <p:nvPr>
            <p:ph type="ctrTitle"/>
          </p:nvPr>
        </p:nvSpPr>
        <p:spPr>
          <a:xfrm>
            <a:off x="336720" y="581555"/>
            <a:ext cx="6733877" cy="840230"/>
          </a:xfrm>
        </p:spPr>
        <p:txBody>
          <a:bodyPr/>
          <a:lstStyle/>
          <a:p>
            <a:r>
              <a:rPr lang="en-US" dirty="0"/>
              <a:t>Team Members</a:t>
            </a:r>
          </a:p>
        </p:txBody>
      </p:sp>
      <p:sp>
        <p:nvSpPr>
          <p:cNvPr id="5" name="Subtitle 4">
            <a:extLst>
              <a:ext uri="{FF2B5EF4-FFF2-40B4-BE49-F238E27FC236}">
                <a16:creationId xmlns:a16="http://schemas.microsoft.com/office/drawing/2014/main" id="{5CDAAC07-BC08-3204-3263-F8AD5E9F0F9D}"/>
              </a:ext>
            </a:extLst>
          </p:cNvPr>
          <p:cNvSpPr>
            <a:spLocks noGrp="1"/>
          </p:cNvSpPr>
          <p:nvPr>
            <p:ph type="subTitle" idx="1"/>
          </p:nvPr>
        </p:nvSpPr>
        <p:spPr>
          <a:xfrm>
            <a:off x="336721" y="2315265"/>
            <a:ext cx="6733876" cy="523220"/>
          </a:xfrm>
        </p:spPr>
        <p:txBody>
          <a:bodyPr/>
          <a:lstStyle/>
          <a:p>
            <a:r>
              <a:rPr lang="en-US" dirty="0"/>
              <a:t>Harsha </a:t>
            </a:r>
            <a:r>
              <a:rPr lang="en-US" dirty="0" err="1"/>
              <a:t>Dabbara</a:t>
            </a:r>
            <a:r>
              <a:rPr lang="en-US" dirty="0"/>
              <a:t> – CB.EN.U4AIE20010.</a:t>
            </a:r>
          </a:p>
        </p:txBody>
      </p:sp>
      <p:sp>
        <p:nvSpPr>
          <p:cNvPr id="6" name="Subtitle 4">
            <a:extLst>
              <a:ext uri="{FF2B5EF4-FFF2-40B4-BE49-F238E27FC236}">
                <a16:creationId xmlns:a16="http://schemas.microsoft.com/office/drawing/2014/main" id="{5816F5AF-911B-BCB2-7E11-0D4484015F29}"/>
              </a:ext>
            </a:extLst>
          </p:cNvPr>
          <p:cNvSpPr txBox="1">
            <a:spLocks/>
          </p:cNvSpPr>
          <p:nvPr/>
        </p:nvSpPr>
        <p:spPr bwMode="auto">
          <a:xfrm>
            <a:off x="336720" y="3166231"/>
            <a:ext cx="80757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Divi </a:t>
            </a:r>
            <a:r>
              <a:rPr lang="en-US" dirty="0" err="1"/>
              <a:t>Eswar</a:t>
            </a:r>
            <a:r>
              <a:rPr lang="en-US" dirty="0"/>
              <a:t> Chowdary– CB.EN.U4AIE20012.</a:t>
            </a:r>
          </a:p>
        </p:txBody>
      </p:sp>
      <p:sp>
        <p:nvSpPr>
          <p:cNvPr id="7" name="Subtitle 4">
            <a:extLst>
              <a:ext uri="{FF2B5EF4-FFF2-40B4-BE49-F238E27FC236}">
                <a16:creationId xmlns:a16="http://schemas.microsoft.com/office/drawing/2014/main" id="{2F1A4EB8-562E-AE2A-F773-B94380D14B64}"/>
              </a:ext>
            </a:extLst>
          </p:cNvPr>
          <p:cNvSpPr txBox="1">
            <a:spLocks/>
          </p:cNvSpPr>
          <p:nvPr/>
        </p:nvSpPr>
        <p:spPr bwMode="auto">
          <a:xfrm>
            <a:off x="336720" y="4019515"/>
            <a:ext cx="81976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B.E. Pranav Kumar – CB.EN.U4AIE20052.</a:t>
            </a:r>
          </a:p>
        </p:txBody>
      </p:sp>
      <p:sp>
        <p:nvSpPr>
          <p:cNvPr id="8" name="Subtitle 4">
            <a:extLst>
              <a:ext uri="{FF2B5EF4-FFF2-40B4-BE49-F238E27FC236}">
                <a16:creationId xmlns:a16="http://schemas.microsoft.com/office/drawing/2014/main" id="{8A24258D-CDEF-C9FB-1940-347A6E34E617}"/>
              </a:ext>
            </a:extLst>
          </p:cNvPr>
          <p:cNvSpPr txBox="1">
            <a:spLocks/>
          </p:cNvSpPr>
          <p:nvPr/>
        </p:nvSpPr>
        <p:spPr bwMode="auto">
          <a:xfrm>
            <a:off x="336720" y="4872799"/>
            <a:ext cx="81976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Rahul Ganesan – CB.EN.U4AIE20056.</a:t>
            </a:r>
          </a:p>
        </p:txBody>
      </p:sp>
      <p:sp>
        <p:nvSpPr>
          <p:cNvPr id="9" name="Footer Placeholder 23">
            <a:extLst>
              <a:ext uri="{FF2B5EF4-FFF2-40B4-BE49-F238E27FC236}">
                <a16:creationId xmlns:a16="http://schemas.microsoft.com/office/drawing/2014/main" id="{E7DC0963-304D-1E4D-338F-9B67354D89A9}"/>
              </a:ext>
            </a:extLst>
          </p:cNvPr>
          <p:cNvSpPr>
            <a:spLocks noGrp="1"/>
          </p:cNvSpPr>
          <p:nvPr>
            <p:ph type="ftr" sz="quarter" idx="10"/>
          </p:nvPr>
        </p:nvSpPr>
        <p:spPr>
          <a:xfrm>
            <a:off x="3894159" y="6276445"/>
            <a:ext cx="4403682" cy="365125"/>
          </a:xfrm>
        </p:spPr>
        <p:txBody>
          <a:bodyPr/>
          <a:lstStyle/>
          <a:p>
            <a:r>
              <a:rPr lang="en-US" dirty="0">
                <a:latin typeface="Arial" panose="020B0604020202020204" pitchFamily="34" charset="0"/>
                <a:cs typeface="Arial" panose="020B0604020202020204" pitchFamily="34" charset="0"/>
              </a:rPr>
              <a:t>© 2023, Team-13 - Amazon Web Services, Inc. or its affiliates.</a:t>
            </a:r>
          </a:p>
        </p:txBody>
      </p:sp>
    </p:spTree>
    <p:extLst>
      <p:ext uri="{BB962C8B-B14F-4D97-AF65-F5344CB8AC3E}">
        <p14:creationId xmlns:p14="http://schemas.microsoft.com/office/powerpoint/2010/main" val="366006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6E068B-9E81-F098-FD58-3FDDB625DB6B}"/>
              </a:ext>
            </a:extLst>
          </p:cNvPr>
          <p:cNvSpPr>
            <a:spLocks noGrp="1"/>
          </p:cNvSpPr>
          <p:nvPr>
            <p:ph type="body" sz="quarter" idx="12"/>
          </p:nvPr>
        </p:nvSpPr>
        <p:spPr>
          <a:xfrm>
            <a:off x="241300" y="464633"/>
            <a:ext cx="11709400" cy="2485396"/>
          </a:xfrm>
        </p:spPr>
        <p:txBody>
          <a:bodyPr/>
          <a:lstStyle/>
          <a:p>
            <a:pPr marL="457200" indent="-457200" algn="l">
              <a:buFont typeface="+mj-lt"/>
              <a:buAutoNum type="arabicPeriod" startAt="7"/>
            </a:pPr>
            <a:r>
              <a:rPr lang="en-IN" b="1" i="0" dirty="0">
                <a:solidFill>
                  <a:schemeClr val="tx1"/>
                </a:solidFill>
                <a:effectLst/>
                <a:latin typeface="+mn-lt"/>
              </a:rPr>
              <a:t>Registration and Login Routes: </a:t>
            </a:r>
            <a:r>
              <a:rPr lang="en-IN" b="0" i="0" dirty="0">
                <a:solidFill>
                  <a:schemeClr val="tx1"/>
                </a:solidFill>
                <a:effectLst/>
                <a:latin typeface="+mn-lt"/>
              </a:rPr>
              <a:t>Routes for user registration, login, and logout are defined separately. These routes handle the registration and authentication process, validate user inputs, and interact with the database to create new users or authenticate existing users.</a:t>
            </a:r>
          </a:p>
          <a:p>
            <a:pPr marL="457200" indent="-457200" algn="l">
              <a:buFont typeface="+mj-lt"/>
              <a:buAutoNum type="arabicPeriod" startAt="7"/>
            </a:pPr>
            <a:r>
              <a:rPr lang="en-IN" b="1" i="0" dirty="0">
                <a:solidFill>
                  <a:schemeClr val="tx1"/>
                </a:solidFill>
                <a:effectLst/>
                <a:latin typeface="+mn-lt"/>
              </a:rPr>
              <a:t>Running the Application: </a:t>
            </a:r>
            <a:r>
              <a:rPr lang="en-IN" b="0" i="0" dirty="0">
                <a:solidFill>
                  <a:schemeClr val="tx1"/>
                </a:solidFill>
                <a:effectLst/>
                <a:latin typeface="+mn-lt"/>
              </a:rPr>
              <a:t>The Flask application is run by calling </a:t>
            </a:r>
            <a:r>
              <a:rPr lang="en-IN" b="0" i="1" dirty="0" err="1">
                <a:solidFill>
                  <a:schemeClr val="tx1"/>
                </a:solidFill>
                <a:effectLst/>
                <a:latin typeface="+mn-lt"/>
              </a:rPr>
              <a:t>application.run</a:t>
            </a:r>
            <a:r>
              <a:rPr lang="en-IN" b="0" i="1" dirty="0">
                <a:solidFill>
                  <a:schemeClr val="tx1"/>
                </a:solidFill>
                <a:effectLst/>
                <a:latin typeface="+mn-lt"/>
              </a:rPr>
              <a:t>(debug=True).</a:t>
            </a:r>
          </a:p>
        </p:txBody>
      </p:sp>
      <p:sp>
        <p:nvSpPr>
          <p:cNvPr id="4" name="Footer Placeholder 3">
            <a:extLst>
              <a:ext uri="{FF2B5EF4-FFF2-40B4-BE49-F238E27FC236}">
                <a16:creationId xmlns:a16="http://schemas.microsoft.com/office/drawing/2014/main" id="{B7831A11-5168-AB27-16B0-C712C271A2EB}"/>
              </a:ext>
            </a:extLst>
          </p:cNvPr>
          <p:cNvSpPr>
            <a:spLocks noGrp="1"/>
          </p:cNvSpPr>
          <p:nvPr>
            <p:ph type="ftr" sz="quarter" idx="13"/>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85009C0-590F-EB7C-B135-57AC758F4962}"/>
              </a:ext>
            </a:extLst>
          </p:cNvPr>
          <p:cNvSpPr>
            <a:spLocks noGrp="1"/>
          </p:cNvSpPr>
          <p:nvPr>
            <p:ph type="sldNum" sz="quarter" idx="14"/>
          </p:nvPr>
        </p:nvSpPr>
        <p:spPr/>
        <p:txBody>
          <a:bodyPr/>
          <a:lstStyle/>
          <a:p>
            <a:fld id="{EB4B8DE2-A4E8-46E4-8BBF-D75455EFF32C}" type="slidenum">
              <a:rPr lang="en-US" smtClean="0"/>
              <a:pPr/>
              <a:t>20</a:t>
            </a:fld>
            <a:endParaRPr lang="en-US"/>
          </a:p>
        </p:txBody>
      </p:sp>
      <p:pic>
        <p:nvPicPr>
          <p:cNvPr id="6" name="Graphic 8">
            <a:extLst>
              <a:ext uri="{FF2B5EF4-FFF2-40B4-BE49-F238E27FC236}">
                <a16:creationId xmlns:a16="http://schemas.microsoft.com/office/drawing/2014/main" id="{0C688600-8A9C-766C-02EA-0E1B6941FF19}"/>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1298080" y="4258594"/>
            <a:ext cx="1382030" cy="13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E4C8E1F2-F510-5867-43B5-B72BB6540FF7}"/>
              </a:ext>
            </a:extLst>
          </p:cNvPr>
          <p:cNvSpPr/>
          <p:nvPr/>
        </p:nvSpPr>
        <p:spPr>
          <a:xfrm flipH="1">
            <a:off x="2024743" y="3461405"/>
            <a:ext cx="2929904" cy="1025724"/>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8" name="Graphic 24">
            <a:extLst>
              <a:ext uri="{FF2B5EF4-FFF2-40B4-BE49-F238E27FC236}">
                <a16:creationId xmlns:a16="http://schemas.microsoft.com/office/drawing/2014/main" id="{49255DB6-058F-FBDC-A829-EBC3509E2F0B}"/>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166689" y="3181841"/>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5">
            <a:extLst>
              <a:ext uri="{FF2B5EF4-FFF2-40B4-BE49-F238E27FC236}">
                <a16:creationId xmlns:a16="http://schemas.microsoft.com/office/drawing/2014/main" id="{D16A2C5E-63D9-4BC9-F83B-08C0B8FB8488}"/>
              </a:ext>
            </a:extLst>
          </p:cNvPr>
          <p:cNvSpPr txBox="1">
            <a:spLocks noChangeArrowheads="1"/>
          </p:cNvSpPr>
          <p:nvPr/>
        </p:nvSpPr>
        <p:spPr bwMode="auto">
          <a:xfrm>
            <a:off x="4989997" y="3901608"/>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app.py</a:t>
            </a:r>
          </a:p>
        </p:txBody>
      </p:sp>
      <p:pic>
        <p:nvPicPr>
          <p:cNvPr id="10" name="Graphic 24">
            <a:extLst>
              <a:ext uri="{FF2B5EF4-FFF2-40B4-BE49-F238E27FC236}">
                <a16:creationId xmlns:a16="http://schemas.microsoft.com/office/drawing/2014/main" id="{65058668-4E9C-C852-C73A-D3B690B3364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572473" y="3181842"/>
            <a:ext cx="719766" cy="71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5">
            <a:extLst>
              <a:ext uri="{FF2B5EF4-FFF2-40B4-BE49-F238E27FC236}">
                <a16:creationId xmlns:a16="http://schemas.microsoft.com/office/drawing/2014/main" id="{5E1B92F7-0F86-BC31-213C-A54E8A1D86C1}"/>
              </a:ext>
            </a:extLst>
          </p:cNvPr>
          <p:cNvSpPr txBox="1">
            <a:spLocks noChangeArrowheads="1"/>
          </p:cNvSpPr>
          <p:nvPr/>
        </p:nvSpPr>
        <p:spPr bwMode="auto">
          <a:xfrm>
            <a:off x="6275189" y="3907972"/>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requirements.txt</a:t>
            </a:r>
          </a:p>
        </p:txBody>
      </p:sp>
      <p:pic>
        <p:nvPicPr>
          <p:cNvPr id="12" name="Graphic 8">
            <a:extLst>
              <a:ext uri="{FF2B5EF4-FFF2-40B4-BE49-F238E27FC236}">
                <a16:creationId xmlns:a16="http://schemas.microsoft.com/office/drawing/2014/main" id="{C290AF84-E59B-1364-9E13-8EA1327F9E2B}"/>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8112615" y="3138451"/>
            <a:ext cx="719766" cy="71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5">
            <a:extLst>
              <a:ext uri="{FF2B5EF4-FFF2-40B4-BE49-F238E27FC236}">
                <a16:creationId xmlns:a16="http://schemas.microsoft.com/office/drawing/2014/main" id="{56775C64-F038-C005-9909-1217880497FF}"/>
              </a:ext>
            </a:extLst>
          </p:cNvPr>
          <p:cNvSpPr txBox="1">
            <a:spLocks noChangeArrowheads="1"/>
          </p:cNvSpPr>
          <p:nvPr/>
        </p:nvSpPr>
        <p:spPr bwMode="auto">
          <a:xfrm>
            <a:off x="7815331" y="3901608"/>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Templates</a:t>
            </a:r>
          </a:p>
        </p:txBody>
      </p:sp>
      <p:sp>
        <p:nvSpPr>
          <p:cNvPr id="14" name="Freeform 13">
            <a:extLst>
              <a:ext uri="{FF2B5EF4-FFF2-40B4-BE49-F238E27FC236}">
                <a16:creationId xmlns:a16="http://schemas.microsoft.com/office/drawing/2014/main" id="{413BFE1C-C993-612F-92EE-A137E419ECA2}"/>
              </a:ext>
            </a:extLst>
          </p:cNvPr>
          <p:cNvSpPr/>
          <p:nvPr/>
        </p:nvSpPr>
        <p:spPr>
          <a:xfrm rot="5400000" flipH="1">
            <a:off x="8638222" y="3711025"/>
            <a:ext cx="1025724" cy="68712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5" name="Graphic 24">
            <a:extLst>
              <a:ext uri="{FF2B5EF4-FFF2-40B4-BE49-F238E27FC236}">
                <a16:creationId xmlns:a16="http://schemas.microsoft.com/office/drawing/2014/main" id="{9236281E-95F6-5B1D-E1AB-98CAE7E6E837}"/>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151084" y="4782360"/>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24">
            <a:extLst>
              <a:ext uri="{FF2B5EF4-FFF2-40B4-BE49-F238E27FC236}">
                <a16:creationId xmlns:a16="http://schemas.microsoft.com/office/drawing/2014/main" id="{3792A375-91A7-EEFC-AC91-8E4BC0CD4B7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217660" y="4782359"/>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24">
            <a:extLst>
              <a:ext uri="{FF2B5EF4-FFF2-40B4-BE49-F238E27FC236}">
                <a16:creationId xmlns:a16="http://schemas.microsoft.com/office/drawing/2014/main" id="{23CC8463-FA28-DB3C-6930-88BB5886EB2A}"/>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084508" y="4782358"/>
            <a:ext cx="719767" cy="71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5">
            <a:extLst>
              <a:ext uri="{FF2B5EF4-FFF2-40B4-BE49-F238E27FC236}">
                <a16:creationId xmlns:a16="http://schemas.microsoft.com/office/drawing/2014/main" id="{83B3C12F-4DA6-78ED-BEAF-72C4F91084DD}"/>
              </a:ext>
            </a:extLst>
          </p:cNvPr>
          <p:cNvSpPr txBox="1">
            <a:spLocks noChangeArrowheads="1"/>
          </p:cNvSpPr>
          <p:nvPr/>
        </p:nvSpPr>
        <p:spPr bwMode="auto">
          <a:xfrm>
            <a:off x="7787224" y="5502125"/>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base.html</a:t>
            </a:r>
          </a:p>
        </p:txBody>
      </p:sp>
      <p:sp>
        <p:nvSpPr>
          <p:cNvPr id="19" name="TextBox 25">
            <a:extLst>
              <a:ext uri="{FF2B5EF4-FFF2-40B4-BE49-F238E27FC236}">
                <a16:creationId xmlns:a16="http://schemas.microsoft.com/office/drawing/2014/main" id="{9D5268D0-6340-B4AC-28A4-84380A6C2AD2}"/>
              </a:ext>
            </a:extLst>
          </p:cNvPr>
          <p:cNvSpPr txBox="1">
            <a:spLocks noChangeArrowheads="1"/>
          </p:cNvSpPr>
          <p:nvPr/>
        </p:nvSpPr>
        <p:spPr bwMode="auto">
          <a:xfrm>
            <a:off x="8853800" y="5488056"/>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index.html</a:t>
            </a:r>
          </a:p>
        </p:txBody>
      </p:sp>
      <p:sp>
        <p:nvSpPr>
          <p:cNvPr id="20" name="TextBox 25">
            <a:extLst>
              <a:ext uri="{FF2B5EF4-FFF2-40B4-BE49-F238E27FC236}">
                <a16:creationId xmlns:a16="http://schemas.microsoft.com/office/drawing/2014/main" id="{7DC9331F-AD9D-936D-6D5A-DD968FF53062}"/>
              </a:ext>
            </a:extLst>
          </p:cNvPr>
          <p:cNvSpPr txBox="1">
            <a:spLocks noChangeArrowheads="1"/>
          </p:cNvSpPr>
          <p:nvPr/>
        </p:nvSpPr>
        <p:spPr bwMode="auto">
          <a:xfrm>
            <a:off x="9920377" y="5502125"/>
            <a:ext cx="1314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stats.html</a:t>
            </a:r>
          </a:p>
        </p:txBody>
      </p:sp>
      <p:pic>
        <p:nvPicPr>
          <p:cNvPr id="21" name="Picture 2" descr="Flask, logo Icon in Coreui Brands">
            <a:extLst>
              <a:ext uri="{FF2B5EF4-FFF2-40B4-BE49-F238E27FC236}">
                <a16:creationId xmlns:a16="http://schemas.microsoft.com/office/drawing/2014/main" id="{FA0FAFEE-72A8-4828-EB3B-2D49F86713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6183" y="2937992"/>
            <a:ext cx="474418" cy="36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172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7622F6-22BF-C281-F018-92F201B6397F}"/>
              </a:ext>
            </a:extLst>
          </p:cNvPr>
          <p:cNvSpPr>
            <a:spLocks noGrp="1"/>
          </p:cNvSpPr>
          <p:nvPr>
            <p:ph type="sldNum" sz="quarter" idx="4"/>
          </p:nvPr>
        </p:nvSpPr>
        <p:spPr/>
        <p:txBody>
          <a:bodyPr/>
          <a:lstStyle/>
          <a:p>
            <a:fld id="{EB4B8DE2-A4E8-46E4-8BBF-D75455EFF32C}" type="slidenum">
              <a:rPr lang="en-US" smtClean="0"/>
              <a:pPr/>
              <a:t>21</a:t>
            </a:fld>
            <a:endParaRPr lang="en-US"/>
          </a:p>
        </p:txBody>
      </p:sp>
      <p:sp>
        <p:nvSpPr>
          <p:cNvPr id="3" name="Footer Placeholder 2">
            <a:extLst>
              <a:ext uri="{FF2B5EF4-FFF2-40B4-BE49-F238E27FC236}">
                <a16:creationId xmlns:a16="http://schemas.microsoft.com/office/drawing/2014/main" id="{27A61B00-3D24-C10E-88D6-1FF5B4D748B8}"/>
              </a:ext>
            </a:extLst>
          </p:cNvPr>
          <p:cNvSpPr>
            <a:spLocks noGrp="1"/>
          </p:cNvSpPr>
          <p:nvPr>
            <p:ph type="ftr" sz="quarter" idx="10"/>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5A4CB0B1-AB9A-6D3F-01C3-B7D470205339}"/>
              </a:ext>
            </a:extLst>
          </p:cNvPr>
          <p:cNvSpPr>
            <a:spLocks noGrp="1"/>
          </p:cNvSpPr>
          <p:nvPr>
            <p:ph type="ctrTitle"/>
          </p:nvPr>
        </p:nvSpPr>
        <p:spPr>
          <a:xfrm>
            <a:off x="336720" y="3050435"/>
            <a:ext cx="6733877" cy="840230"/>
          </a:xfrm>
        </p:spPr>
        <p:txBody>
          <a:bodyPr/>
          <a:lstStyle/>
          <a:p>
            <a:r>
              <a:rPr lang="en-US" dirty="0"/>
              <a:t>Custom QR</a:t>
            </a:r>
          </a:p>
        </p:txBody>
      </p:sp>
      <p:sp>
        <p:nvSpPr>
          <p:cNvPr id="6" name="Subtitle 5">
            <a:extLst>
              <a:ext uri="{FF2B5EF4-FFF2-40B4-BE49-F238E27FC236}">
                <a16:creationId xmlns:a16="http://schemas.microsoft.com/office/drawing/2014/main" id="{6D5D0156-196B-3548-50F2-654C0CF81927}"/>
              </a:ext>
            </a:extLst>
          </p:cNvPr>
          <p:cNvSpPr>
            <a:spLocks noGrp="1"/>
          </p:cNvSpPr>
          <p:nvPr>
            <p:ph type="subTitle" idx="1"/>
          </p:nvPr>
        </p:nvSpPr>
        <p:spPr>
          <a:xfrm>
            <a:off x="336720" y="3914095"/>
            <a:ext cx="6733876" cy="954107"/>
          </a:xfrm>
        </p:spPr>
        <p:txBody>
          <a:bodyPr/>
          <a:lstStyle/>
          <a:p>
            <a:r>
              <a:rPr lang="en-IN" b="0" i="0" dirty="0">
                <a:effectLst/>
                <a:latin typeface="Söhne"/>
              </a:rPr>
              <a:t>Utilizing Stable Diffusion for QR code image generation</a:t>
            </a:r>
            <a:endParaRPr lang="en-US" dirty="0"/>
          </a:p>
        </p:txBody>
      </p:sp>
    </p:spTree>
    <p:extLst>
      <p:ext uri="{BB962C8B-B14F-4D97-AF65-F5344CB8AC3E}">
        <p14:creationId xmlns:p14="http://schemas.microsoft.com/office/powerpoint/2010/main" val="79709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3742-5821-94EB-6EF2-D91E5DF8E148}"/>
              </a:ext>
            </a:extLst>
          </p:cNvPr>
          <p:cNvSpPr>
            <a:spLocks noGrp="1"/>
          </p:cNvSpPr>
          <p:nvPr>
            <p:ph type="title"/>
          </p:nvPr>
        </p:nvSpPr>
        <p:spPr/>
        <p:txBody>
          <a:bodyPr/>
          <a:lstStyle/>
          <a:p>
            <a:r>
              <a:rPr lang="en-IN" i="0" dirty="0">
                <a:solidFill>
                  <a:schemeClr val="tx1"/>
                </a:solidFill>
                <a:effectLst/>
                <a:latin typeface="+mn-lt"/>
              </a:rPr>
              <a:t>Stable Diffusion for Custom QR Generation</a:t>
            </a:r>
            <a:endParaRPr lang="en-US" dirty="0">
              <a:solidFill>
                <a:schemeClr val="tx1"/>
              </a:solidFill>
              <a:latin typeface="+mn-lt"/>
            </a:endParaRPr>
          </a:p>
        </p:txBody>
      </p:sp>
      <p:sp>
        <p:nvSpPr>
          <p:cNvPr id="3" name="Text Placeholder 2">
            <a:extLst>
              <a:ext uri="{FF2B5EF4-FFF2-40B4-BE49-F238E27FC236}">
                <a16:creationId xmlns:a16="http://schemas.microsoft.com/office/drawing/2014/main" id="{EE24E6AB-BDBA-CB1D-BC6C-9A1336264E17}"/>
              </a:ext>
            </a:extLst>
          </p:cNvPr>
          <p:cNvSpPr>
            <a:spLocks noGrp="1"/>
          </p:cNvSpPr>
          <p:nvPr>
            <p:ph type="body" sz="quarter" idx="12"/>
          </p:nvPr>
        </p:nvSpPr>
        <p:spPr>
          <a:xfrm>
            <a:off x="241300" y="1176339"/>
            <a:ext cx="11709400" cy="2089375"/>
          </a:xfrm>
        </p:spPr>
        <p:txBody>
          <a:bodyPr/>
          <a:lstStyle/>
          <a:p>
            <a:r>
              <a:rPr lang="en-IN" i="0" dirty="0">
                <a:solidFill>
                  <a:schemeClr val="tx1"/>
                </a:solidFill>
                <a:effectLst/>
                <a:latin typeface="+mn-lt"/>
              </a:rPr>
              <a:t>Stable Diffusion is a deep learning technique used in this code to generate custom QR code images. It is a generative model that produces high-quality images by iteratively refining a given input image based on a prompt or guidance. The Stable Diffusion pipeline combines a </a:t>
            </a:r>
            <a:r>
              <a:rPr lang="en-IN" i="0" dirty="0" err="1">
                <a:solidFill>
                  <a:schemeClr val="tx1"/>
                </a:solidFill>
                <a:effectLst/>
                <a:latin typeface="+mn-lt"/>
              </a:rPr>
              <a:t>controlnet</a:t>
            </a:r>
            <a:r>
              <a:rPr lang="en-IN" i="0" dirty="0">
                <a:solidFill>
                  <a:schemeClr val="tx1"/>
                </a:solidFill>
                <a:effectLst/>
                <a:latin typeface="+mn-lt"/>
              </a:rPr>
              <a:t> model with a diffusion process to generate visually appealing QR code AI art.</a:t>
            </a:r>
          </a:p>
          <a:p>
            <a:endParaRPr lang="en-IN" dirty="0">
              <a:solidFill>
                <a:schemeClr val="tx1"/>
              </a:solidFill>
              <a:latin typeface="+mn-lt"/>
            </a:endParaRPr>
          </a:p>
        </p:txBody>
      </p:sp>
      <p:sp>
        <p:nvSpPr>
          <p:cNvPr id="5" name="Slide Number Placeholder 4">
            <a:extLst>
              <a:ext uri="{FF2B5EF4-FFF2-40B4-BE49-F238E27FC236}">
                <a16:creationId xmlns:a16="http://schemas.microsoft.com/office/drawing/2014/main" id="{B05F89A0-1A08-ED12-86C7-DD0DB823A480}"/>
              </a:ext>
            </a:extLst>
          </p:cNvPr>
          <p:cNvSpPr>
            <a:spLocks noGrp="1"/>
          </p:cNvSpPr>
          <p:nvPr>
            <p:ph type="sldNum" sz="quarter" idx="14"/>
          </p:nvPr>
        </p:nvSpPr>
        <p:spPr/>
        <p:txBody>
          <a:bodyPr/>
          <a:lstStyle/>
          <a:p>
            <a:fld id="{EB4B8DE2-A4E8-46E4-8BBF-D75455EFF32C}" type="slidenum">
              <a:rPr lang="en-US" smtClean="0"/>
              <a:pPr/>
              <a:t>22</a:t>
            </a:fld>
            <a:endParaRPr lang="en-US"/>
          </a:p>
        </p:txBody>
      </p:sp>
      <p:sp>
        <p:nvSpPr>
          <p:cNvPr id="7" name="TextBox 6">
            <a:extLst>
              <a:ext uri="{FF2B5EF4-FFF2-40B4-BE49-F238E27FC236}">
                <a16:creationId xmlns:a16="http://schemas.microsoft.com/office/drawing/2014/main" id="{459542D0-AA0E-ADA8-AA33-F6F7CD235AB4}"/>
              </a:ext>
            </a:extLst>
          </p:cNvPr>
          <p:cNvSpPr txBox="1"/>
          <p:nvPr/>
        </p:nvSpPr>
        <p:spPr>
          <a:xfrm>
            <a:off x="241300" y="5358495"/>
            <a:ext cx="11709399" cy="646331"/>
          </a:xfrm>
          <a:prstGeom prst="rect">
            <a:avLst/>
          </a:prstGeom>
          <a:noFill/>
        </p:spPr>
        <p:txBody>
          <a:bodyPr wrap="square">
            <a:spAutoFit/>
          </a:bodyPr>
          <a:lstStyle/>
          <a:p>
            <a:r>
              <a:rPr lang="en-IN" b="0" i="0" dirty="0">
                <a:solidFill>
                  <a:schemeClr val="tx1"/>
                </a:solidFill>
                <a:effectLst/>
                <a:latin typeface="+mn-lt"/>
              </a:rPr>
              <a:t>Note : The endpoint and </a:t>
            </a:r>
            <a:r>
              <a:rPr lang="en-IN" b="0" i="0" dirty="0" err="1">
                <a:solidFill>
                  <a:schemeClr val="tx1"/>
                </a:solidFill>
                <a:effectLst/>
                <a:latin typeface="+mn-lt"/>
              </a:rPr>
              <a:t>Gradio</a:t>
            </a:r>
            <a:r>
              <a:rPr lang="en-IN" b="0" i="0" dirty="0">
                <a:solidFill>
                  <a:schemeClr val="tx1"/>
                </a:solidFill>
                <a:effectLst/>
                <a:latin typeface="+mn-lt"/>
              </a:rPr>
              <a:t> integration make it easy for users to interact with the QR Code AI Art Generator without directly running the code or working with the underlying implementation.</a:t>
            </a:r>
            <a:endParaRPr lang="en-US" dirty="0">
              <a:solidFill>
                <a:schemeClr val="tx1"/>
              </a:solidFill>
              <a:latin typeface="+mn-lt"/>
            </a:endParaRPr>
          </a:p>
        </p:txBody>
      </p:sp>
      <p:sp>
        <p:nvSpPr>
          <p:cNvPr id="8" name="Rectangle 7">
            <a:extLst>
              <a:ext uri="{FF2B5EF4-FFF2-40B4-BE49-F238E27FC236}">
                <a16:creationId xmlns:a16="http://schemas.microsoft.com/office/drawing/2014/main" id="{6984CE94-9AFC-D669-136F-3AB88E651671}"/>
              </a:ext>
            </a:extLst>
          </p:cNvPr>
          <p:cNvSpPr/>
          <p:nvPr/>
        </p:nvSpPr>
        <p:spPr>
          <a:xfrm>
            <a:off x="556627" y="3860077"/>
            <a:ext cx="2492828"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i="0" dirty="0">
                <a:solidFill>
                  <a:schemeClr val="tx1"/>
                </a:solidFill>
                <a:effectLst/>
              </a:rPr>
              <a:t>Pretrained </a:t>
            </a:r>
            <a:r>
              <a:rPr lang="en-IN" b="1" i="0" dirty="0" err="1">
                <a:solidFill>
                  <a:schemeClr val="tx1"/>
                </a:solidFill>
                <a:effectLst/>
              </a:rPr>
              <a:t>Controlnet</a:t>
            </a:r>
            <a:r>
              <a:rPr lang="en-IN" b="1" i="0" dirty="0">
                <a:solidFill>
                  <a:schemeClr val="tx1"/>
                </a:solidFill>
                <a:effectLst/>
              </a:rPr>
              <a:t> Model</a:t>
            </a:r>
            <a:endParaRPr lang="en-US" b="1" dirty="0">
              <a:solidFill>
                <a:schemeClr val="tx1"/>
              </a:solidFill>
            </a:endParaRPr>
          </a:p>
        </p:txBody>
      </p:sp>
      <p:sp>
        <p:nvSpPr>
          <p:cNvPr id="9" name="Rectangle 8">
            <a:extLst>
              <a:ext uri="{FF2B5EF4-FFF2-40B4-BE49-F238E27FC236}">
                <a16:creationId xmlns:a16="http://schemas.microsoft.com/office/drawing/2014/main" id="{3A4DD820-CD5C-79D7-DD6A-626BAC9AB380}"/>
              </a:ext>
            </a:extLst>
          </p:cNvPr>
          <p:cNvSpPr/>
          <p:nvPr/>
        </p:nvSpPr>
        <p:spPr>
          <a:xfrm>
            <a:off x="3441341" y="3860077"/>
            <a:ext cx="2492828"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i="0" dirty="0">
                <a:solidFill>
                  <a:schemeClr val="tx1"/>
                </a:solidFill>
                <a:effectLst/>
              </a:rPr>
              <a:t>Initialization and Configuration</a:t>
            </a:r>
            <a:endParaRPr lang="en-US" b="1" dirty="0">
              <a:solidFill>
                <a:schemeClr val="tx1"/>
              </a:solidFill>
            </a:endParaRPr>
          </a:p>
        </p:txBody>
      </p:sp>
      <p:sp>
        <p:nvSpPr>
          <p:cNvPr id="10" name="Rectangle 9">
            <a:extLst>
              <a:ext uri="{FF2B5EF4-FFF2-40B4-BE49-F238E27FC236}">
                <a16:creationId xmlns:a16="http://schemas.microsoft.com/office/drawing/2014/main" id="{E72830AB-CAAA-614C-1974-59B584C26A6C}"/>
              </a:ext>
            </a:extLst>
          </p:cNvPr>
          <p:cNvSpPr/>
          <p:nvPr/>
        </p:nvSpPr>
        <p:spPr>
          <a:xfrm>
            <a:off x="6326055" y="3860077"/>
            <a:ext cx="2492828"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i="0" dirty="0">
                <a:solidFill>
                  <a:schemeClr val="tx1"/>
                </a:solidFill>
                <a:effectLst/>
              </a:rPr>
              <a:t>Image Processing</a:t>
            </a:r>
            <a:endParaRPr lang="en-US" b="1" dirty="0">
              <a:solidFill>
                <a:schemeClr val="tx1"/>
              </a:solidFill>
            </a:endParaRPr>
          </a:p>
        </p:txBody>
      </p:sp>
      <p:sp>
        <p:nvSpPr>
          <p:cNvPr id="11" name="Rectangle 10">
            <a:extLst>
              <a:ext uri="{FF2B5EF4-FFF2-40B4-BE49-F238E27FC236}">
                <a16:creationId xmlns:a16="http://schemas.microsoft.com/office/drawing/2014/main" id="{413F781B-9831-D032-4647-0FD4729F767E}"/>
              </a:ext>
            </a:extLst>
          </p:cNvPr>
          <p:cNvSpPr/>
          <p:nvPr/>
        </p:nvSpPr>
        <p:spPr>
          <a:xfrm>
            <a:off x="9210769" y="3860077"/>
            <a:ext cx="2492828"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i="0" dirty="0">
                <a:solidFill>
                  <a:schemeClr val="tx1"/>
                </a:solidFill>
                <a:effectLst/>
              </a:rPr>
              <a:t>Generation of </a:t>
            </a:r>
            <a:r>
              <a:rPr lang="en-IN" b="1" i="0" dirty="0" err="1">
                <a:solidFill>
                  <a:schemeClr val="tx1"/>
                </a:solidFill>
                <a:effectLst/>
              </a:rPr>
              <a:t>Qr</a:t>
            </a:r>
            <a:r>
              <a:rPr lang="en-IN" b="1" i="0" dirty="0">
                <a:solidFill>
                  <a:schemeClr val="tx1"/>
                </a:solidFill>
                <a:effectLst/>
              </a:rPr>
              <a:t> Code </a:t>
            </a:r>
            <a:endParaRPr lang="en-US" b="1" dirty="0">
              <a:solidFill>
                <a:schemeClr val="tx1"/>
              </a:solidFill>
            </a:endParaRPr>
          </a:p>
        </p:txBody>
      </p:sp>
      <p:sp>
        <p:nvSpPr>
          <p:cNvPr id="6" name="Footer Placeholder 3">
            <a:extLst>
              <a:ext uri="{FF2B5EF4-FFF2-40B4-BE49-F238E27FC236}">
                <a16:creationId xmlns:a16="http://schemas.microsoft.com/office/drawing/2014/main" id="{0218493E-5BE2-4ED8-C37B-CF1B580EC6D4}"/>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18118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7622F6-22BF-C281-F018-92F201B6397F}"/>
              </a:ext>
            </a:extLst>
          </p:cNvPr>
          <p:cNvSpPr>
            <a:spLocks noGrp="1"/>
          </p:cNvSpPr>
          <p:nvPr>
            <p:ph type="sldNum" sz="quarter" idx="4"/>
          </p:nvPr>
        </p:nvSpPr>
        <p:spPr/>
        <p:txBody>
          <a:bodyPr/>
          <a:lstStyle/>
          <a:p>
            <a:fld id="{EB4B8DE2-A4E8-46E4-8BBF-D75455EFF32C}" type="slidenum">
              <a:rPr lang="en-US" smtClean="0"/>
              <a:pPr/>
              <a:t>23</a:t>
            </a:fld>
            <a:endParaRPr lang="en-US"/>
          </a:p>
        </p:txBody>
      </p:sp>
      <p:sp>
        <p:nvSpPr>
          <p:cNvPr id="3" name="Footer Placeholder 2">
            <a:extLst>
              <a:ext uri="{FF2B5EF4-FFF2-40B4-BE49-F238E27FC236}">
                <a16:creationId xmlns:a16="http://schemas.microsoft.com/office/drawing/2014/main" id="{27A61B00-3D24-C10E-88D6-1FF5B4D748B8}"/>
              </a:ext>
            </a:extLst>
          </p:cNvPr>
          <p:cNvSpPr>
            <a:spLocks noGrp="1"/>
          </p:cNvSpPr>
          <p:nvPr>
            <p:ph type="ftr" sz="quarter" idx="10"/>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Title 3">
            <a:extLst>
              <a:ext uri="{FF2B5EF4-FFF2-40B4-BE49-F238E27FC236}">
                <a16:creationId xmlns:a16="http://schemas.microsoft.com/office/drawing/2014/main" id="{5A4CB0B1-AB9A-6D3F-01C3-B7D470205339}"/>
              </a:ext>
            </a:extLst>
          </p:cNvPr>
          <p:cNvSpPr>
            <a:spLocks noGrp="1"/>
          </p:cNvSpPr>
          <p:nvPr>
            <p:ph type="ctrTitle"/>
          </p:nvPr>
        </p:nvSpPr>
        <p:spPr>
          <a:xfrm>
            <a:off x="336720" y="2302539"/>
            <a:ext cx="7237560" cy="1461742"/>
          </a:xfrm>
        </p:spPr>
        <p:txBody>
          <a:bodyPr/>
          <a:lstStyle/>
          <a:p>
            <a:r>
              <a:rPr lang="en-US" dirty="0"/>
              <a:t>Deploying SNAPURL</a:t>
            </a:r>
          </a:p>
        </p:txBody>
      </p:sp>
      <p:sp>
        <p:nvSpPr>
          <p:cNvPr id="5" name="Subtitle 4">
            <a:extLst>
              <a:ext uri="{FF2B5EF4-FFF2-40B4-BE49-F238E27FC236}">
                <a16:creationId xmlns:a16="http://schemas.microsoft.com/office/drawing/2014/main" id="{234B10F7-4C03-6848-2877-D837EFD7B697}"/>
              </a:ext>
            </a:extLst>
          </p:cNvPr>
          <p:cNvSpPr>
            <a:spLocks noGrp="1"/>
          </p:cNvSpPr>
          <p:nvPr>
            <p:ph type="subTitle" idx="1"/>
          </p:nvPr>
        </p:nvSpPr>
        <p:spPr>
          <a:xfrm>
            <a:off x="336720" y="3914095"/>
            <a:ext cx="6733876" cy="523220"/>
          </a:xfrm>
        </p:spPr>
        <p:txBody>
          <a:bodyPr/>
          <a:lstStyle/>
          <a:p>
            <a:r>
              <a:rPr lang="en-US" dirty="0">
                <a:solidFill>
                  <a:schemeClr val="accent1"/>
                </a:solidFill>
              </a:rPr>
              <a:t>EC2</a:t>
            </a:r>
            <a:r>
              <a:rPr lang="en-US" dirty="0"/>
              <a:t> – </a:t>
            </a:r>
            <a:r>
              <a:rPr lang="en-US" dirty="0">
                <a:solidFill>
                  <a:srgbClr val="00B050"/>
                </a:solidFill>
              </a:rPr>
              <a:t>S3</a:t>
            </a:r>
            <a:r>
              <a:rPr lang="en-US" dirty="0"/>
              <a:t> – </a:t>
            </a:r>
            <a:r>
              <a:rPr lang="en-US" dirty="0">
                <a:solidFill>
                  <a:srgbClr val="E7157B"/>
                </a:solidFill>
              </a:rPr>
              <a:t>RDS </a:t>
            </a:r>
          </a:p>
        </p:txBody>
      </p:sp>
    </p:spTree>
    <p:extLst>
      <p:ext uri="{BB962C8B-B14F-4D97-AF65-F5344CB8AC3E}">
        <p14:creationId xmlns:p14="http://schemas.microsoft.com/office/powerpoint/2010/main" val="178541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C32D-6253-D2F6-03EE-B17CB14D5DCE}"/>
              </a:ext>
            </a:extLst>
          </p:cNvPr>
          <p:cNvSpPr>
            <a:spLocks noGrp="1"/>
          </p:cNvSpPr>
          <p:nvPr>
            <p:ph type="title"/>
          </p:nvPr>
        </p:nvSpPr>
        <p:spPr/>
        <p:txBody>
          <a:bodyPr/>
          <a:lstStyle/>
          <a:p>
            <a:r>
              <a:rPr lang="en-IN" i="0" dirty="0">
                <a:solidFill>
                  <a:schemeClr val="tx1"/>
                </a:solidFill>
                <a:effectLst/>
                <a:latin typeface="+mn-lt"/>
              </a:rPr>
              <a:t>Deploying Flask Application on AWS EC2</a:t>
            </a:r>
            <a:endParaRPr lang="en-US" dirty="0">
              <a:solidFill>
                <a:schemeClr val="tx1"/>
              </a:solidFill>
              <a:latin typeface="+mn-lt"/>
            </a:endParaRPr>
          </a:p>
        </p:txBody>
      </p:sp>
      <p:sp>
        <p:nvSpPr>
          <p:cNvPr id="8" name="Slide Number Placeholder 7">
            <a:extLst>
              <a:ext uri="{FF2B5EF4-FFF2-40B4-BE49-F238E27FC236}">
                <a16:creationId xmlns:a16="http://schemas.microsoft.com/office/drawing/2014/main" id="{6301E4C4-6239-9077-34D5-E95C5D6FBB8C}"/>
              </a:ext>
            </a:extLst>
          </p:cNvPr>
          <p:cNvSpPr>
            <a:spLocks noGrp="1"/>
          </p:cNvSpPr>
          <p:nvPr>
            <p:ph type="sldNum" sz="quarter" idx="22"/>
          </p:nvPr>
        </p:nvSpPr>
        <p:spPr/>
        <p:txBody>
          <a:bodyPr/>
          <a:lstStyle/>
          <a:p>
            <a:fld id="{EB4B8DE2-A4E8-46E4-8BBF-D75455EFF32C}" type="slidenum">
              <a:rPr lang="en-US" smtClean="0"/>
              <a:pPr/>
              <a:t>24</a:t>
            </a:fld>
            <a:endParaRPr lang="en-US" dirty="0"/>
          </a:p>
        </p:txBody>
      </p:sp>
      <p:sp>
        <p:nvSpPr>
          <p:cNvPr id="9" name="Rectangle 8">
            <a:extLst>
              <a:ext uri="{FF2B5EF4-FFF2-40B4-BE49-F238E27FC236}">
                <a16:creationId xmlns:a16="http://schemas.microsoft.com/office/drawing/2014/main" id="{5149A188-CDC6-F855-9367-E2E333B88B1D}"/>
              </a:ext>
            </a:extLst>
          </p:cNvPr>
          <p:cNvSpPr/>
          <p:nvPr/>
        </p:nvSpPr>
        <p:spPr>
          <a:xfrm>
            <a:off x="263525" y="2273300"/>
            <a:ext cx="3602754" cy="20592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b="0" i="0" dirty="0">
                <a:solidFill>
                  <a:schemeClr val="tx1"/>
                </a:solidFill>
                <a:effectLst/>
              </a:rPr>
              <a:t>Git Clone Flask application code and upload the configuration file to an S3 bucket.</a:t>
            </a:r>
          </a:p>
          <a:p>
            <a:pPr marL="285750" indent="-285750" algn="l">
              <a:buFont typeface="Arial" panose="020B0604020202020204" pitchFamily="34" charset="0"/>
              <a:buChar char="•"/>
            </a:pPr>
            <a:endParaRPr lang="en-IN" b="0" i="0" dirty="0">
              <a:solidFill>
                <a:schemeClr val="tx1"/>
              </a:solidFill>
              <a:effectLst/>
            </a:endParaRPr>
          </a:p>
          <a:p>
            <a:pPr marL="285750" indent="-285750" algn="l">
              <a:buFont typeface="Arial" panose="020B0604020202020204" pitchFamily="34" charset="0"/>
              <a:buChar char="•"/>
            </a:pPr>
            <a:r>
              <a:rPr lang="en-IN" b="0" i="0" dirty="0">
                <a:solidFill>
                  <a:schemeClr val="tx1"/>
                </a:solidFill>
                <a:effectLst/>
              </a:rPr>
              <a:t>This allows easy access to the code for deployment.</a:t>
            </a:r>
          </a:p>
        </p:txBody>
      </p:sp>
      <p:sp>
        <p:nvSpPr>
          <p:cNvPr id="10" name="Rectangle 9">
            <a:extLst>
              <a:ext uri="{FF2B5EF4-FFF2-40B4-BE49-F238E27FC236}">
                <a16:creationId xmlns:a16="http://schemas.microsoft.com/office/drawing/2014/main" id="{E659E34D-4A8B-257E-6783-F46720C7974D}"/>
              </a:ext>
            </a:extLst>
          </p:cNvPr>
          <p:cNvSpPr/>
          <p:nvPr/>
        </p:nvSpPr>
        <p:spPr>
          <a:xfrm>
            <a:off x="4294265" y="2273299"/>
            <a:ext cx="3602754" cy="4016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b="0" i="0" dirty="0">
                <a:solidFill>
                  <a:schemeClr val="tx1"/>
                </a:solidFill>
                <a:effectLst/>
              </a:rPr>
              <a:t>Choose the appropriate instance type based on your application's requirements.</a:t>
            </a:r>
          </a:p>
          <a:p>
            <a:endParaRPr lang="en-IN" b="0" i="0" dirty="0">
              <a:solidFill>
                <a:schemeClr val="tx1"/>
              </a:solidFill>
              <a:effectLst/>
            </a:endParaRPr>
          </a:p>
          <a:p>
            <a:pPr marL="285750" indent="-285750">
              <a:buFont typeface="Arial" panose="020B0604020202020204" pitchFamily="34" charset="0"/>
              <a:buChar char="•"/>
            </a:pPr>
            <a:r>
              <a:rPr lang="en-IN" b="0" i="0" dirty="0">
                <a:solidFill>
                  <a:schemeClr val="tx1"/>
                </a:solidFill>
                <a:effectLst/>
              </a:rPr>
              <a:t>Install the required dependencies for the Flask application, such as </a:t>
            </a:r>
            <a:r>
              <a:rPr lang="en-IN" b="0" i="0" dirty="0" err="1">
                <a:solidFill>
                  <a:schemeClr val="tx1"/>
                </a:solidFill>
                <a:effectLst/>
              </a:rPr>
              <a:t>pymysql</a:t>
            </a:r>
            <a:r>
              <a:rPr lang="en-IN" b="0" i="0" dirty="0">
                <a:solidFill>
                  <a:schemeClr val="tx1"/>
                </a:solidFill>
                <a:effectLst/>
              </a:rPr>
              <a:t>, </a:t>
            </a:r>
            <a:r>
              <a:rPr lang="en-IN" b="0" i="0" dirty="0" err="1">
                <a:solidFill>
                  <a:schemeClr val="tx1"/>
                </a:solidFill>
                <a:effectLst/>
              </a:rPr>
              <a:t>hashids</a:t>
            </a:r>
            <a:r>
              <a:rPr lang="en-IN" b="0" i="0" dirty="0">
                <a:solidFill>
                  <a:schemeClr val="tx1"/>
                </a:solidFill>
                <a:effectLst/>
              </a:rPr>
              <a:t>, </a:t>
            </a:r>
            <a:r>
              <a:rPr lang="en-IN" b="0" i="0" dirty="0" err="1">
                <a:solidFill>
                  <a:schemeClr val="tx1"/>
                </a:solidFill>
                <a:effectLst/>
              </a:rPr>
              <a:t>gradio</a:t>
            </a:r>
            <a:r>
              <a:rPr lang="en-IN" b="0" i="0" dirty="0">
                <a:solidFill>
                  <a:schemeClr val="tx1"/>
                </a:solidFill>
                <a:effectLst/>
              </a:rPr>
              <a:t>-client, boto3, etc.</a:t>
            </a:r>
          </a:p>
          <a:p>
            <a:endParaRPr lang="en-IN" b="0" i="0" dirty="0">
              <a:solidFill>
                <a:schemeClr val="tx1"/>
              </a:solidFill>
              <a:effectLst/>
            </a:endParaRPr>
          </a:p>
          <a:p>
            <a:pPr marL="285750" indent="-285750">
              <a:buFont typeface="Arial" panose="020B0604020202020204" pitchFamily="34" charset="0"/>
              <a:buChar char="•"/>
            </a:pPr>
            <a:r>
              <a:rPr lang="en-IN" b="0" i="0" dirty="0">
                <a:solidFill>
                  <a:schemeClr val="tx1"/>
                </a:solidFill>
                <a:effectLst/>
              </a:rPr>
              <a:t>Use pip or other package managers to install the dependencies.</a:t>
            </a:r>
          </a:p>
          <a:p>
            <a:pPr algn="ctr"/>
            <a:endParaRPr lang="en-US" dirty="0"/>
          </a:p>
        </p:txBody>
      </p:sp>
      <p:sp>
        <p:nvSpPr>
          <p:cNvPr id="11" name="Rectangle 10">
            <a:extLst>
              <a:ext uri="{FF2B5EF4-FFF2-40B4-BE49-F238E27FC236}">
                <a16:creationId xmlns:a16="http://schemas.microsoft.com/office/drawing/2014/main" id="{A37EA2DA-1393-93DD-7A04-7472A464B094}"/>
              </a:ext>
            </a:extLst>
          </p:cNvPr>
          <p:cNvSpPr/>
          <p:nvPr/>
        </p:nvSpPr>
        <p:spPr>
          <a:xfrm>
            <a:off x="8325005" y="2273298"/>
            <a:ext cx="3602754" cy="3335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Font typeface="Arial" panose="020B0604020202020204" pitchFamily="34" charset="0"/>
              <a:buChar char="•"/>
            </a:pPr>
            <a:r>
              <a:rPr lang="en-IN" i="0" dirty="0">
                <a:solidFill>
                  <a:schemeClr val="tx1"/>
                </a:solidFill>
                <a:effectLst/>
              </a:rPr>
              <a:t>Open a terminal or command prompt on the EC2 instance.</a:t>
            </a:r>
          </a:p>
          <a:p>
            <a:pPr algn="l"/>
            <a:endParaRPr lang="en-IN" i="0" dirty="0">
              <a:solidFill>
                <a:schemeClr val="tx1"/>
              </a:solidFill>
              <a:effectLst/>
            </a:endParaRPr>
          </a:p>
          <a:p>
            <a:pPr algn="l">
              <a:buFont typeface="Arial" panose="020B0604020202020204" pitchFamily="34" charset="0"/>
              <a:buChar char="•"/>
            </a:pPr>
            <a:r>
              <a:rPr lang="en-IN" i="0" dirty="0">
                <a:solidFill>
                  <a:schemeClr val="tx1"/>
                </a:solidFill>
                <a:effectLst/>
              </a:rPr>
              <a:t>Navigate to the project directory containing the Flask application.</a:t>
            </a:r>
          </a:p>
          <a:p>
            <a:pPr algn="l">
              <a:buFont typeface="Arial" panose="020B0604020202020204" pitchFamily="34" charset="0"/>
              <a:buChar char="•"/>
            </a:pPr>
            <a:r>
              <a:rPr lang="en-IN" i="0" dirty="0">
                <a:solidFill>
                  <a:schemeClr val="tx1"/>
                </a:solidFill>
                <a:effectLst/>
              </a:rPr>
              <a:t>Run the Flask application using the command: ‘</a:t>
            </a:r>
            <a:r>
              <a:rPr lang="en-IN" sz="1400" dirty="0">
                <a:solidFill>
                  <a:schemeClr val="tx1"/>
                </a:solidFill>
                <a:effectLst/>
                <a:latin typeface="American Typewriter" panose="02090604020004020304" pitchFamily="18" charset="77"/>
              </a:rPr>
              <a:t>python app.py’ </a:t>
            </a:r>
            <a:r>
              <a:rPr lang="en-IN" i="0" dirty="0">
                <a:solidFill>
                  <a:schemeClr val="tx1"/>
                </a:solidFill>
                <a:effectLst/>
              </a:rPr>
              <a:t>.</a:t>
            </a:r>
          </a:p>
          <a:p>
            <a:pPr algn="l"/>
            <a:endParaRPr lang="en-IN" i="0" dirty="0">
              <a:solidFill>
                <a:schemeClr val="tx1"/>
              </a:solidFill>
              <a:effectLst/>
            </a:endParaRPr>
          </a:p>
          <a:p>
            <a:pPr algn="l">
              <a:buFont typeface="Arial" panose="020B0604020202020204" pitchFamily="34" charset="0"/>
              <a:buChar char="•"/>
            </a:pPr>
            <a:r>
              <a:rPr lang="en-IN" i="0" dirty="0">
                <a:solidFill>
                  <a:schemeClr val="tx1"/>
                </a:solidFill>
                <a:effectLst/>
              </a:rPr>
              <a:t>The application will be accessible at the assigned EC2 instance's public IP or domain.</a:t>
            </a:r>
          </a:p>
        </p:txBody>
      </p:sp>
      <p:sp>
        <p:nvSpPr>
          <p:cNvPr id="12" name="Rectangle 11">
            <a:extLst>
              <a:ext uri="{FF2B5EF4-FFF2-40B4-BE49-F238E27FC236}">
                <a16:creationId xmlns:a16="http://schemas.microsoft.com/office/drawing/2014/main" id="{D8D43976-047E-DD0C-4860-3C534149F720}"/>
              </a:ext>
            </a:extLst>
          </p:cNvPr>
          <p:cNvSpPr/>
          <p:nvPr/>
        </p:nvSpPr>
        <p:spPr>
          <a:xfrm>
            <a:off x="263525" y="1249588"/>
            <a:ext cx="3602754" cy="78377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Clone Application </a:t>
            </a:r>
            <a:r>
              <a:rPr lang="en-US" b="1" dirty="0" err="1">
                <a:solidFill>
                  <a:schemeClr val="tx1"/>
                </a:solidFill>
              </a:rPr>
              <a:t>FIles</a:t>
            </a:r>
            <a:endParaRPr lang="en-US" b="1" dirty="0">
              <a:solidFill>
                <a:schemeClr val="tx1"/>
              </a:solidFill>
            </a:endParaRPr>
          </a:p>
        </p:txBody>
      </p:sp>
      <p:sp>
        <p:nvSpPr>
          <p:cNvPr id="13" name="Rectangle 12">
            <a:extLst>
              <a:ext uri="{FF2B5EF4-FFF2-40B4-BE49-F238E27FC236}">
                <a16:creationId xmlns:a16="http://schemas.microsoft.com/office/drawing/2014/main" id="{98B8EC41-024F-C480-1BCD-A361FA166E45}"/>
              </a:ext>
            </a:extLst>
          </p:cNvPr>
          <p:cNvSpPr/>
          <p:nvPr/>
        </p:nvSpPr>
        <p:spPr>
          <a:xfrm>
            <a:off x="4294265" y="1249588"/>
            <a:ext cx="3602754" cy="78377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Launch an EC2 instance &amp; Install dependencies </a:t>
            </a:r>
            <a:endParaRPr lang="en-US" b="1" dirty="0">
              <a:solidFill>
                <a:schemeClr val="tx1"/>
              </a:solidFill>
            </a:endParaRPr>
          </a:p>
        </p:txBody>
      </p:sp>
      <p:sp>
        <p:nvSpPr>
          <p:cNvPr id="14" name="Rectangle 13">
            <a:extLst>
              <a:ext uri="{FF2B5EF4-FFF2-40B4-BE49-F238E27FC236}">
                <a16:creationId xmlns:a16="http://schemas.microsoft.com/office/drawing/2014/main" id="{334ABCA5-5520-3591-F4AE-6B161DEFF16B}"/>
              </a:ext>
            </a:extLst>
          </p:cNvPr>
          <p:cNvSpPr/>
          <p:nvPr/>
        </p:nvSpPr>
        <p:spPr>
          <a:xfrm>
            <a:off x="8325005" y="1249588"/>
            <a:ext cx="3602754" cy="78377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Clone code from S3 and configure &amp; Start the Flask app</a:t>
            </a:r>
            <a:endParaRPr lang="en-US" b="1" dirty="0">
              <a:solidFill>
                <a:schemeClr val="tx1"/>
              </a:solidFill>
            </a:endParaRPr>
          </a:p>
        </p:txBody>
      </p:sp>
      <p:sp>
        <p:nvSpPr>
          <p:cNvPr id="5" name="Footer Placeholder 2">
            <a:extLst>
              <a:ext uri="{FF2B5EF4-FFF2-40B4-BE49-F238E27FC236}">
                <a16:creationId xmlns:a16="http://schemas.microsoft.com/office/drawing/2014/main" id="{C1B31278-8307-8431-D4D3-6F487E69F64D}"/>
              </a:ext>
            </a:extLst>
          </p:cNvPr>
          <p:cNvSpPr txBox="1">
            <a:spLocks/>
          </p:cNvSpPr>
          <p:nvPr/>
        </p:nvSpPr>
        <p:spPr>
          <a:xfrm>
            <a:off x="4997280" y="6511657"/>
            <a:ext cx="41148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sz="600">
                <a:latin typeface="Arial" panose="020B0604020202020204" pitchFamily="34" charset="0"/>
                <a:cs typeface="Arial" panose="020B0604020202020204" pitchFamily="34" charset="0"/>
              </a:rPr>
              <a:t>© 2023, Amazon Web Services, Inc. or its affiliates.</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795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4249299-98A1-BF18-C9CE-9FCBCE3DF446}"/>
              </a:ext>
            </a:extLst>
          </p:cNvPr>
          <p:cNvSpPr>
            <a:spLocks noGrp="1"/>
          </p:cNvSpPr>
          <p:nvPr>
            <p:ph type="title"/>
          </p:nvPr>
        </p:nvSpPr>
        <p:spPr>
          <a:xfrm>
            <a:off x="241300" y="365125"/>
            <a:ext cx="11709400" cy="644525"/>
          </a:xfrm>
        </p:spPr>
        <p:txBody>
          <a:bodyPr/>
          <a:lstStyle/>
          <a:p>
            <a:r>
              <a:rPr lang="en-IN" b="1" i="0" dirty="0">
                <a:solidFill>
                  <a:schemeClr val="tx1"/>
                </a:solidFill>
                <a:effectLst/>
              </a:rPr>
              <a:t>Utilizing AWS RDS </a:t>
            </a:r>
            <a:endParaRPr lang="en-US" dirty="0">
              <a:solidFill>
                <a:schemeClr val="tx1"/>
              </a:solidFill>
              <a:latin typeface="+mn-lt"/>
            </a:endParaRPr>
          </a:p>
        </p:txBody>
      </p:sp>
      <p:sp>
        <p:nvSpPr>
          <p:cNvPr id="10" name="Footer Placeholder 6">
            <a:extLst>
              <a:ext uri="{FF2B5EF4-FFF2-40B4-BE49-F238E27FC236}">
                <a16:creationId xmlns:a16="http://schemas.microsoft.com/office/drawing/2014/main" id="{B219422D-5685-72F4-E044-B05F3C521FC7}"/>
              </a:ext>
            </a:extLst>
          </p:cNvPr>
          <p:cNvSpPr>
            <a:spLocks noGrp="1"/>
          </p:cNvSpPr>
          <p:nvPr>
            <p:ph type="ftr" sz="quarter" idx="21"/>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 Team – 13 Amazon Web Services, Inc. or its affiliates.</a:t>
            </a:r>
          </a:p>
        </p:txBody>
      </p:sp>
      <p:sp>
        <p:nvSpPr>
          <p:cNvPr id="11" name="Slide Number Placeholder 7">
            <a:extLst>
              <a:ext uri="{FF2B5EF4-FFF2-40B4-BE49-F238E27FC236}">
                <a16:creationId xmlns:a16="http://schemas.microsoft.com/office/drawing/2014/main" id="{FA5C3895-52A0-6870-C859-136CCEFA1090}"/>
              </a:ext>
            </a:extLst>
          </p:cNvPr>
          <p:cNvSpPr>
            <a:spLocks noGrp="1"/>
          </p:cNvSpPr>
          <p:nvPr>
            <p:ph type="sldNum" sz="quarter" idx="22"/>
          </p:nvPr>
        </p:nvSpPr>
        <p:spPr>
          <a:xfrm>
            <a:off x="9112080" y="6289500"/>
            <a:ext cx="2743200" cy="365125"/>
          </a:xfrm>
        </p:spPr>
        <p:txBody>
          <a:bodyPr/>
          <a:lstStyle/>
          <a:p>
            <a:fld id="{EB4B8DE2-A4E8-46E4-8BBF-D75455EFF32C}" type="slidenum">
              <a:rPr lang="en-US" smtClean="0"/>
              <a:pPr/>
              <a:t>25</a:t>
            </a:fld>
            <a:endParaRPr lang="en-US" dirty="0"/>
          </a:p>
        </p:txBody>
      </p:sp>
      <p:sp>
        <p:nvSpPr>
          <p:cNvPr id="12" name="Rectangle 11">
            <a:extLst>
              <a:ext uri="{FF2B5EF4-FFF2-40B4-BE49-F238E27FC236}">
                <a16:creationId xmlns:a16="http://schemas.microsoft.com/office/drawing/2014/main" id="{E4AE0B8E-5BBD-CD21-A53C-4887600DAB34}"/>
              </a:ext>
            </a:extLst>
          </p:cNvPr>
          <p:cNvSpPr/>
          <p:nvPr/>
        </p:nvSpPr>
        <p:spPr>
          <a:xfrm>
            <a:off x="263525" y="2273299"/>
            <a:ext cx="3602754" cy="3158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i="0" dirty="0">
                <a:solidFill>
                  <a:schemeClr val="tx1"/>
                </a:solidFill>
                <a:effectLst/>
              </a:rPr>
              <a:t>Set up an Amazon RDS (Relational Database Service) instance using the desired database engine (e.g., MySQL).</a:t>
            </a:r>
          </a:p>
          <a:p>
            <a:pPr algn="l"/>
            <a:endParaRPr lang="en-IN" i="0" dirty="0">
              <a:solidFill>
                <a:schemeClr val="tx1"/>
              </a:solidFill>
              <a:effectLst/>
            </a:endParaRPr>
          </a:p>
          <a:p>
            <a:pPr marL="285750" indent="-285750" algn="l">
              <a:buFont typeface="Arial" panose="020B0604020202020204" pitchFamily="34" charset="0"/>
              <a:buChar char="•"/>
            </a:pPr>
            <a:r>
              <a:rPr lang="en-IN" i="0" dirty="0">
                <a:solidFill>
                  <a:schemeClr val="tx1"/>
                </a:solidFill>
                <a:effectLst/>
              </a:rPr>
              <a:t>Update the Flask application's configuration file (</a:t>
            </a:r>
            <a:r>
              <a:rPr lang="en-IN" i="0" dirty="0" err="1">
                <a:solidFill>
                  <a:schemeClr val="tx1"/>
                </a:solidFill>
                <a:effectLst/>
              </a:rPr>
              <a:t>config.json</a:t>
            </a:r>
            <a:r>
              <a:rPr lang="en-IN" i="0" dirty="0">
                <a:solidFill>
                  <a:schemeClr val="tx1"/>
                </a:solidFill>
                <a:effectLst/>
              </a:rPr>
              <a:t>) with the RDS endpoint, credentials, and database details.</a:t>
            </a:r>
          </a:p>
        </p:txBody>
      </p:sp>
      <p:sp>
        <p:nvSpPr>
          <p:cNvPr id="13" name="Rectangle 12">
            <a:extLst>
              <a:ext uri="{FF2B5EF4-FFF2-40B4-BE49-F238E27FC236}">
                <a16:creationId xmlns:a16="http://schemas.microsoft.com/office/drawing/2014/main" id="{3E202E5F-4200-74C5-F735-529801CB06A3}"/>
              </a:ext>
            </a:extLst>
          </p:cNvPr>
          <p:cNvSpPr/>
          <p:nvPr/>
        </p:nvSpPr>
        <p:spPr>
          <a:xfrm>
            <a:off x="4294265" y="2273299"/>
            <a:ext cx="3602754" cy="27667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i="0" dirty="0">
                <a:solidFill>
                  <a:schemeClr val="tx1"/>
                </a:solidFill>
                <a:effectLst/>
              </a:rPr>
              <a:t>Implement the necessary functions in the Flask application to interact with the RDS database.</a:t>
            </a:r>
          </a:p>
          <a:p>
            <a:pPr marL="285750" indent="-285750" algn="l">
              <a:buFont typeface="Arial" panose="020B0604020202020204" pitchFamily="34" charset="0"/>
              <a:buChar char="•"/>
            </a:pPr>
            <a:endParaRPr lang="en-IN" i="0" dirty="0">
              <a:solidFill>
                <a:schemeClr val="tx1"/>
              </a:solidFill>
              <a:effectLst/>
            </a:endParaRPr>
          </a:p>
          <a:p>
            <a:pPr marL="285750" indent="-285750" algn="l">
              <a:buFont typeface="Arial" panose="020B0604020202020204" pitchFamily="34" charset="0"/>
              <a:buChar char="•"/>
            </a:pPr>
            <a:r>
              <a:rPr lang="en-IN" i="0" dirty="0">
                <a:solidFill>
                  <a:schemeClr val="tx1"/>
                </a:solidFill>
                <a:effectLst/>
              </a:rPr>
              <a:t>Create tables, insert data, and retrieve information as required for the QR code generator.</a:t>
            </a:r>
          </a:p>
        </p:txBody>
      </p:sp>
      <p:sp>
        <p:nvSpPr>
          <p:cNvPr id="14" name="Rectangle 13">
            <a:extLst>
              <a:ext uri="{FF2B5EF4-FFF2-40B4-BE49-F238E27FC236}">
                <a16:creationId xmlns:a16="http://schemas.microsoft.com/office/drawing/2014/main" id="{C83F9D3F-FE24-0F10-AF7C-8D1E7A872C32}"/>
              </a:ext>
            </a:extLst>
          </p:cNvPr>
          <p:cNvSpPr/>
          <p:nvPr/>
        </p:nvSpPr>
        <p:spPr>
          <a:xfrm>
            <a:off x="8325005" y="2273298"/>
            <a:ext cx="3602754" cy="29924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Font typeface="Arial" panose="020B0604020202020204" pitchFamily="34" charset="0"/>
              <a:buChar char="•"/>
            </a:pPr>
            <a:r>
              <a:rPr lang="en-IN" b="0" i="0" dirty="0">
                <a:solidFill>
                  <a:schemeClr val="tx1"/>
                </a:solidFill>
                <a:effectLst/>
              </a:rPr>
              <a:t>When a user submits the form with the necessary data (QR code content, prompt, negative prompt), the Flask application queries the RDS database for generating the QR code.</a:t>
            </a:r>
          </a:p>
          <a:p>
            <a:pPr algn="l"/>
            <a:endParaRPr lang="en-IN" b="0" i="0" dirty="0">
              <a:solidFill>
                <a:schemeClr val="tx1"/>
              </a:solidFill>
              <a:effectLst/>
            </a:endParaRPr>
          </a:p>
          <a:p>
            <a:pPr algn="l">
              <a:buFont typeface="Arial" panose="020B0604020202020204" pitchFamily="34" charset="0"/>
              <a:buChar char="•"/>
            </a:pPr>
            <a:r>
              <a:rPr lang="en-IN" b="0" i="0" dirty="0">
                <a:solidFill>
                  <a:schemeClr val="tx1"/>
                </a:solidFill>
                <a:effectLst/>
              </a:rPr>
              <a:t>The QR code generation process utilizes the provided input and the AI model.</a:t>
            </a:r>
          </a:p>
        </p:txBody>
      </p:sp>
      <p:sp>
        <p:nvSpPr>
          <p:cNvPr id="15" name="Rectangle 14">
            <a:extLst>
              <a:ext uri="{FF2B5EF4-FFF2-40B4-BE49-F238E27FC236}">
                <a16:creationId xmlns:a16="http://schemas.microsoft.com/office/drawing/2014/main" id="{DDFC60E3-2E92-0E58-CED5-C3E1C65D81BC}"/>
              </a:ext>
            </a:extLst>
          </p:cNvPr>
          <p:cNvSpPr/>
          <p:nvPr/>
        </p:nvSpPr>
        <p:spPr>
          <a:xfrm>
            <a:off x="263525" y="1249588"/>
            <a:ext cx="3602754" cy="783772"/>
          </a:xfrm>
          <a:prstGeom prst="rect">
            <a:avLst/>
          </a:prstGeom>
          <a:ln>
            <a:solidFill>
              <a:srgbClr val="C925D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Create an RDS instance &amp; Connect Flask App to RDS</a:t>
            </a:r>
            <a:endParaRPr lang="en-US" b="1" dirty="0">
              <a:solidFill>
                <a:schemeClr val="tx1"/>
              </a:solidFill>
            </a:endParaRPr>
          </a:p>
        </p:txBody>
      </p:sp>
      <p:sp>
        <p:nvSpPr>
          <p:cNvPr id="16" name="Rectangle 15">
            <a:extLst>
              <a:ext uri="{FF2B5EF4-FFF2-40B4-BE49-F238E27FC236}">
                <a16:creationId xmlns:a16="http://schemas.microsoft.com/office/drawing/2014/main" id="{B80C5BC6-C88E-5C2B-4B23-E8F26B88C3B8}"/>
              </a:ext>
            </a:extLst>
          </p:cNvPr>
          <p:cNvSpPr/>
          <p:nvPr/>
        </p:nvSpPr>
        <p:spPr>
          <a:xfrm>
            <a:off x="4294265" y="1249588"/>
            <a:ext cx="3602754" cy="783772"/>
          </a:xfrm>
          <a:prstGeom prst="rect">
            <a:avLst/>
          </a:prstGeom>
          <a:ln>
            <a:solidFill>
              <a:srgbClr val="C925D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Perform database operations</a:t>
            </a:r>
            <a:endParaRPr lang="en-US" b="1" dirty="0">
              <a:solidFill>
                <a:schemeClr val="tx1"/>
              </a:solidFill>
            </a:endParaRPr>
          </a:p>
        </p:txBody>
      </p:sp>
      <p:sp>
        <p:nvSpPr>
          <p:cNvPr id="17" name="Rectangle 16">
            <a:extLst>
              <a:ext uri="{FF2B5EF4-FFF2-40B4-BE49-F238E27FC236}">
                <a16:creationId xmlns:a16="http://schemas.microsoft.com/office/drawing/2014/main" id="{8CCE9CDF-77A0-4D98-9B96-E568F1078B0D}"/>
              </a:ext>
            </a:extLst>
          </p:cNvPr>
          <p:cNvSpPr/>
          <p:nvPr/>
        </p:nvSpPr>
        <p:spPr>
          <a:xfrm>
            <a:off x="8325005" y="1249588"/>
            <a:ext cx="3602754" cy="783772"/>
          </a:xfrm>
          <a:prstGeom prst="rect">
            <a:avLst/>
          </a:prstGeom>
          <a:ln>
            <a:solidFill>
              <a:srgbClr val="C925D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Query RDS</a:t>
            </a:r>
            <a:endParaRPr lang="en-US" b="1" dirty="0">
              <a:solidFill>
                <a:schemeClr val="tx1"/>
              </a:solidFill>
            </a:endParaRPr>
          </a:p>
        </p:txBody>
      </p:sp>
    </p:spTree>
    <p:extLst>
      <p:ext uri="{BB962C8B-B14F-4D97-AF65-F5344CB8AC3E}">
        <p14:creationId xmlns:p14="http://schemas.microsoft.com/office/powerpoint/2010/main" val="138829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BE5B787-D1D0-A7E6-699C-212AF02C81E2}"/>
              </a:ext>
            </a:extLst>
          </p:cNvPr>
          <p:cNvSpPr>
            <a:spLocks noGrp="1"/>
          </p:cNvSpPr>
          <p:nvPr>
            <p:ph type="ftr" sz="quarter" idx="21"/>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492BDB28-A765-72A4-8FDC-E47BC70D7F6B}"/>
              </a:ext>
            </a:extLst>
          </p:cNvPr>
          <p:cNvSpPr>
            <a:spLocks noGrp="1"/>
          </p:cNvSpPr>
          <p:nvPr>
            <p:ph type="sldNum" sz="quarter" idx="22"/>
          </p:nvPr>
        </p:nvSpPr>
        <p:spPr/>
        <p:txBody>
          <a:bodyPr/>
          <a:lstStyle/>
          <a:p>
            <a:fld id="{EB4B8DE2-A4E8-46E4-8BBF-D75455EFF32C}" type="slidenum">
              <a:rPr lang="en-US" smtClean="0"/>
              <a:pPr/>
              <a:t>26</a:t>
            </a:fld>
            <a:endParaRPr lang="en-US"/>
          </a:p>
        </p:txBody>
      </p:sp>
      <p:sp>
        <p:nvSpPr>
          <p:cNvPr id="9" name="Title 1">
            <a:extLst>
              <a:ext uri="{FF2B5EF4-FFF2-40B4-BE49-F238E27FC236}">
                <a16:creationId xmlns:a16="http://schemas.microsoft.com/office/drawing/2014/main" id="{87E4D9CF-8D05-9A3C-BFEB-CF1DE430C5D3}"/>
              </a:ext>
            </a:extLst>
          </p:cNvPr>
          <p:cNvSpPr>
            <a:spLocks noGrp="1"/>
          </p:cNvSpPr>
          <p:nvPr>
            <p:ph type="title"/>
          </p:nvPr>
        </p:nvSpPr>
        <p:spPr>
          <a:xfrm>
            <a:off x="241300" y="365125"/>
            <a:ext cx="11709400" cy="644525"/>
          </a:xfrm>
        </p:spPr>
        <p:txBody>
          <a:bodyPr/>
          <a:lstStyle/>
          <a:p>
            <a:r>
              <a:rPr lang="en-IN" i="0" dirty="0">
                <a:solidFill>
                  <a:schemeClr val="tx1"/>
                </a:solidFill>
                <a:effectLst/>
                <a:latin typeface="+mn-lt"/>
              </a:rPr>
              <a:t>AWS S3 for Image Storage and Delivery</a:t>
            </a:r>
            <a:endParaRPr lang="en-US" dirty="0">
              <a:solidFill>
                <a:schemeClr val="tx1"/>
              </a:solidFill>
              <a:latin typeface="+mn-lt"/>
            </a:endParaRPr>
          </a:p>
        </p:txBody>
      </p:sp>
      <p:sp>
        <p:nvSpPr>
          <p:cNvPr id="10" name="Rectangle 9">
            <a:extLst>
              <a:ext uri="{FF2B5EF4-FFF2-40B4-BE49-F238E27FC236}">
                <a16:creationId xmlns:a16="http://schemas.microsoft.com/office/drawing/2014/main" id="{5E2F35DE-B8D8-3238-2896-BF81603EC4EB}"/>
              </a:ext>
            </a:extLst>
          </p:cNvPr>
          <p:cNvSpPr/>
          <p:nvPr/>
        </p:nvSpPr>
        <p:spPr>
          <a:xfrm>
            <a:off x="263525" y="2273298"/>
            <a:ext cx="3602754" cy="3907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b="0" i="0" dirty="0">
                <a:solidFill>
                  <a:schemeClr val="tx1"/>
                </a:solidFill>
                <a:effectLst/>
              </a:rPr>
              <a:t>After generating the QR code image, the Flask application uploads it to an S3 bucket using the Boto3 library.</a:t>
            </a:r>
          </a:p>
          <a:p>
            <a:pPr marL="285750" indent="-285750" algn="l">
              <a:buFont typeface="Arial" panose="020B0604020202020204" pitchFamily="34" charset="0"/>
              <a:buChar char="•"/>
            </a:pPr>
            <a:endParaRPr lang="en-IN" dirty="0">
              <a:solidFill>
                <a:schemeClr val="tx1"/>
              </a:solidFill>
            </a:endParaRPr>
          </a:p>
          <a:p>
            <a:pPr marL="285750" indent="-285750" algn="l">
              <a:buFont typeface="Arial" panose="020B0604020202020204" pitchFamily="34" charset="0"/>
              <a:buChar char="•"/>
            </a:pPr>
            <a:r>
              <a:rPr lang="en-IN" b="0" i="0" dirty="0">
                <a:solidFill>
                  <a:schemeClr val="tx1"/>
                </a:solidFill>
                <a:effectLst/>
              </a:rPr>
              <a:t>The Flask application retrieves the S3 image URL after successfully uploading the QR code image.</a:t>
            </a:r>
          </a:p>
          <a:p>
            <a:pPr marL="285750" indent="-285750" algn="l">
              <a:buFont typeface="Arial" panose="020B0604020202020204" pitchFamily="34" charset="0"/>
              <a:buChar char="•"/>
            </a:pPr>
            <a:endParaRPr lang="en-IN" b="0" i="0" dirty="0">
              <a:solidFill>
                <a:schemeClr val="tx1"/>
              </a:solidFill>
              <a:effectLst/>
            </a:endParaRPr>
          </a:p>
          <a:p>
            <a:pPr marL="285750" indent="-285750" algn="l">
              <a:buFont typeface="Arial" panose="020B0604020202020204" pitchFamily="34" charset="0"/>
              <a:buChar char="•"/>
            </a:pPr>
            <a:r>
              <a:rPr lang="en-IN" b="0" i="0" dirty="0">
                <a:solidFill>
                  <a:schemeClr val="tx1"/>
                </a:solidFill>
                <a:effectLst/>
              </a:rPr>
              <a:t>The URL is stored in the RDS database along with other relevant data.</a:t>
            </a:r>
          </a:p>
        </p:txBody>
      </p:sp>
      <p:sp>
        <p:nvSpPr>
          <p:cNvPr id="11" name="Rectangle 10">
            <a:extLst>
              <a:ext uri="{FF2B5EF4-FFF2-40B4-BE49-F238E27FC236}">
                <a16:creationId xmlns:a16="http://schemas.microsoft.com/office/drawing/2014/main" id="{738EBB29-929A-0BD1-D044-06329F3835B0}"/>
              </a:ext>
            </a:extLst>
          </p:cNvPr>
          <p:cNvSpPr/>
          <p:nvPr/>
        </p:nvSpPr>
        <p:spPr>
          <a:xfrm>
            <a:off x="4294265" y="2273298"/>
            <a:ext cx="3602754" cy="2875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b="0" i="0" dirty="0">
                <a:solidFill>
                  <a:schemeClr val="tx1"/>
                </a:solidFill>
                <a:effectLst/>
              </a:rPr>
              <a:t>The application redirects the user to the original URL, and the QR code image URL is embedded within the response.</a:t>
            </a:r>
          </a:p>
          <a:p>
            <a:pPr marL="285750" indent="-285750" algn="l">
              <a:buFont typeface="Arial" panose="020B0604020202020204" pitchFamily="34" charset="0"/>
              <a:buChar char="•"/>
            </a:pPr>
            <a:endParaRPr lang="en-IN" b="0" i="0" dirty="0">
              <a:solidFill>
                <a:schemeClr val="tx1"/>
              </a:solidFill>
              <a:effectLst/>
            </a:endParaRPr>
          </a:p>
          <a:p>
            <a:pPr marL="285750" indent="-285750" algn="l">
              <a:buFont typeface="Arial" panose="020B0604020202020204" pitchFamily="34" charset="0"/>
              <a:buChar char="•"/>
            </a:pPr>
            <a:r>
              <a:rPr lang="en-IN" b="0" i="0" dirty="0">
                <a:solidFill>
                  <a:schemeClr val="tx1"/>
                </a:solidFill>
                <a:effectLst/>
              </a:rPr>
              <a:t>The user's browser can then load the QR code image directly from the S3 bucket using the provided URL.</a:t>
            </a:r>
          </a:p>
        </p:txBody>
      </p:sp>
      <p:sp>
        <p:nvSpPr>
          <p:cNvPr id="12" name="Rectangle 11">
            <a:extLst>
              <a:ext uri="{FF2B5EF4-FFF2-40B4-BE49-F238E27FC236}">
                <a16:creationId xmlns:a16="http://schemas.microsoft.com/office/drawing/2014/main" id="{7B0E340A-0967-CFBB-F430-5ECF64AE949F}"/>
              </a:ext>
            </a:extLst>
          </p:cNvPr>
          <p:cNvSpPr/>
          <p:nvPr/>
        </p:nvSpPr>
        <p:spPr>
          <a:xfrm>
            <a:off x="8325005" y="2273298"/>
            <a:ext cx="3602754" cy="29924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i="0" dirty="0">
                <a:solidFill>
                  <a:schemeClr val="tx1"/>
                </a:solidFill>
                <a:effectLst/>
              </a:rPr>
              <a:t>S3 provides highly available and scalable storage for the QR code images.</a:t>
            </a:r>
          </a:p>
          <a:p>
            <a:pPr marL="285750" indent="-285750" algn="l">
              <a:buFont typeface="Arial" panose="020B0604020202020204" pitchFamily="34" charset="0"/>
              <a:buChar char="•"/>
            </a:pPr>
            <a:endParaRPr lang="en-IN" i="0" dirty="0">
              <a:solidFill>
                <a:schemeClr val="tx1"/>
              </a:solidFill>
              <a:effectLst/>
            </a:endParaRPr>
          </a:p>
          <a:p>
            <a:pPr marL="285750" indent="-285750" algn="l">
              <a:buFont typeface="Arial" panose="020B0604020202020204" pitchFamily="34" charset="0"/>
              <a:buChar char="•"/>
            </a:pPr>
            <a:r>
              <a:rPr lang="en-IN" i="0" dirty="0">
                <a:solidFill>
                  <a:schemeClr val="tx1"/>
                </a:solidFill>
                <a:effectLst/>
              </a:rPr>
              <a:t>The images can be easily accessed and delivered to users from anywhere on the web.</a:t>
            </a:r>
          </a:p>
          <a:p>
            <a:pPr marL="285750" indent="-285750" algn="l">
              <a:buFont typeface="Arial" panose="020B0604020202020204" pitchFamily="34" charset="0"/>
              <a:buChar char="•"/>
            </a:pPr>
            <a:endParaRPr lang="en-IN" i="0" dirty="0">
              <a:solidFill>
                <a:schemeClr val="tx1"/>
              </a:solidFill>
              <a:effectLst/>
            </a:endParaRPr>
          </a:p>
          <a:p>
            <a:pPr marL="285750" indent="-285750" algn="l">
              <a:buFont typeface="Arial" panose="020B0604020202020204" pitchFamily="34" charset="0"/>
              <a:buChar char="•"/>
            </a:pPr>
            <a:r>
              <a:rPr lang="en-IN" i="0" dirty="0">
                <a:solidFill>
                  <a:schemeClr val="tx1"/>
                </a:solidFill>
                <a:effectLst/>
              </a:rPr>
              <a:t>S3 offers security</a:t>
            </a:r>
          </a:p>
        </p:txBody>
      </p:sp>
      <p:sp>
        <p:nvSpPr>
          <p:cNvPr id="13" name="Rectangle 12">
            <a:extLst>
              <a:ext uri="{FF2B5EF4-FFF2-40B4-BE49-F238E27FC236}">
                <a16:creationId xmlns:a16="http://schemas.microsoft.com/office/drawing/2014/main" id="{710269FF-E221-F055-3BA8-2B1FAFD32C8A}"/>
              </a:ext>
            </a:extLst>
          </p:cNvPr>
          <p:cNvSpPr/>
          <p:nvPr/>
        </p:nvSpPr>
        <p:spPr>
          <a:xfrm>
            <a:off x="263525" y="1249588"/>
            <a:ext cx="3602754" cy="783772"/>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Upload QR code image to S3 &amp; Store the image URL in RDS</a:t>
            </a:r>
            <a:endParaRPr lang="en-US" b="1" dirty="0">
              <a:solidFill>
                <a:schemeClr val="tx1"/>
              </a:solidFill>
            </a:endParaRPr>
          </a:p>
        </p:txBody>
      </p:sp>
      <p:sp>
        <p:nvSpPr>
          <p:cNvPr id="14" name="Rectangle 13">
            <a:extLst>
              <a:ext uri="{FF2B5EF4-FFF2-40B4-BE49-F238E27FC236}">
                <a16:creationId xmlns:a16="http://schemas.microsoft.com/office/drawing/2014/main" id="{C679B403-D78E-2304-43F9-F79E1F4756CD}"/>
              </a:ext>
            </a:extLst>
          </p:cNvPr>
          <p:cNvSpPr/>
          <p:nvPr/>
        </p:nvSpPr>
        <p:spPr>
          <a:xfrm>
            <a:off x="4294265" y="1249588"/>
            <a:ext cx="3602754" cy="783772"/>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Serve QR code image from S3</a:t>
            </a:r>
            <a:endParaRPr lang="en-US" b="1" dirty="0">
              <a:solidFill>
                <a:schemeClr val="tx1"/>
              </a:solidFill>
            </a:endParaRPr>
          </a:p>
        </p:txBody>
      </p:sp>
      <p:sp>
        <p:nvSpPr>
          <p:cNvPr id="15" name="Rectangle 14">
            <a:extLst>
              <a:ext uri="{FF2B5EF4-FFF2-40B4-BE49-F238E27FC236}">
                <a16:creationId xmlns:a16="http://schemas.microsoft.com/office/drawing/2014/main" id="{A7F1AD0F-EE91-D6EE-F88C-3DB53383A8E6}"/>
              </a:ext>
            </a:extLst>
          </p:cNvPr>
          <p:cNvSpPr/>
          <p:nvPr/>
        </p:nvSpPr>
        <p:spPr>
          <a:xfrm>
            <a:off x="8325005" y="1249588"/>
            <a:ext cx="3602754" cy="783772"/>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0" dirty="0">
                <a:solidFill>
                  <a:schemeClr val="tx1"/>
                </a:solidFill>
                <a:effectLst/>
              </a:rPr>
              <a:t>Benefits of using S3 for image storage</a:t>
            </a:r>
            <a:endParaRPr lang="en-US" b="1" dirty="0">
              <a:solidFill>
                <a:schemeClr val="tx1"/>
              </a:solidFill>
            </a:endParaRPr>
          </a:p>
        </p:txBody>
      </p:sp>
    </p:spTree>
    <p:extLst>
      <p:ext uri="{BB962C8B-B14F-4D97-AF65-F5344CB8AC3E}">
        <p14:creationId xmlns:p14="http://schemas.microsoft.com/office/powerpoint/2010/main" val="2176032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7622F6-22BF-C281-F018-92F201B6397F}"/>
              </a:ext>
            </a:extLst>
          </p:cNvPr>
          <p:cNvSpPr>
            <a:spLocks noGrp="1"/>
          </p:cNvSpPr>
          <p:nvPr>
            <p:ph type="sldNum" sz="quarter" idx="4"/>
          </p:nvPr>
        </p:nvSpPr>
        <p:spPr/>
        <p:txBody>
          <a:bodyPr/>
          <a:lstStyle/>
          <a:p>
            <a:fld id="{EB4B8DE2-A4E8-46E4-8BBF-D75455EFF32C}" type="slidenum">
              <a:rPr lang="en-US" smtClean="0"/>
              <a:pPr/>
              <a:t>27</a:t>
            </a:fld>
            <a:endParaRPr lang="en-US"/>
          </a:p>
        </p:txBody>
      </p:sp>
      <p:sp>
        <p:nvSpPr>
          <p:cNvPr id="3" name="Footer Placeholder 2">
            <a:extLst>
              <a:ext uri="{FF2B5EF4-FFF2-40B4-BE49-F238E27FC236}">
                <a16:creationId xmlns:a16="http://schemas.microsoft.com/office/drawing/2014/main" id="{27A61B00-3D24-C10E-88D6-1FF5B4D748B8}"/>
              </a:ext>
            </a:extLst>
          </p:cNvPr>
          <p:cNvSpPr>
            <a:spLocks noGrp="1"/>
          </p:cNvSpPr>
          <p:nvPr>
            <p:ph type="ftr" sz="quarter" idx="10"/>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5A4CB0B1-AB9A-6D3F-01C3-B7D470205339}"/>
              </a:ext>
            </a:extLst>
          </p:cNvPr>
          <p:cNvSpPr>
            <a:spLocks noGrp="1"/>
          </p:cNvSpPr>
          <p:nvPr>
            <p:ph type="ctrTitle"/>
          </p:nvPr>
        </p:nvSpPr>
        <p:spPr>
          <a:xfrm>
            <a:off x="336720" y="2302538"/>
            <a:ext cx="8280807" cy="1853826"/>
          </a:xfrm>
        </p:spPr>
        <p:txBody>
          <a:bodyPr/>
          <a:lstStyle/>
          <a:p>
            <a:r>
              <a:rPr lang="en-US" dirty="0"/>
              <a:t>GUI &amp; Demonstration </a:t>
            </a:r>
          </a:p>
        </p:txBody>
      </p:sp>
    </p:spTree>
    <p:extLst>
      <p:ext uri="{BB962C8B-B14F-4D97-AF65-F5344CB8AC3E}">
        <p14:creationId xmlns:p14="http://schemas.microsoft.com/office/powerpoint/2010/main" val="393036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2983-6C38-4716-4FF1-7EABB5AF0339}"/>
              </a:ext>
            </a:extLst>
          </p:cNvPr>
          <p:cNvSpPr>
            <a:spLocks noGrp="1"/>
          </p:cNvSpPr>
          <p:nvPr>
            <p:ph type="title"/>
          </p:nvPr>
        </p:nvSpPr>
        <p:spPr/>
        <p:txBody>
          <a:bodyPr/>
          <a:lstStyle/>
          <a:p>
            <a:r>
              <a:rPr lang="en-US" dirty="0"/>
              <a:t>Tunnelling</a:t>
            </a:r>
          </a:p>
        </p:txBody>
      </p:sp>
      <p:sp>
        <p:nvSpPr>
          <p:cNvPr id="7" name="Footer Placeholder 6">
            <a:extLst>
              <a:ext uri="{FF2B5EF4-FFF2-40B4-BE49-F238E27FC236}">
                <a16:creationId xmlns:a16="http://schemas.microsoft.com/office/drawing/2014/main" id="{703BF5C1-9DFA-3C79-B859-9A2B705D4F93}"/>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8" name="Slide Number Placeholder 7">
            <a:extLst>
              <a:ext uri="{FF2B5EF4-FFF2-40B4-BE49-F238E27FC236}">
                <a16:creationId xmlns:a16="http://schemas.microsoft.com/office/drawing/2014/main" id="{8C215A32-D3DE-BA20-C72D-A43BDBFF2F29}"/>
              </a:ext>
            </a:extLst>
          </p:cNvPr>
          <p:cNvSpPr>
            <a:spLocks noGrp="1"/>
          </p:cNvSpPr>
          <p:nvPr>
            <p:ph type="sldNum" sz="quarter" idx="22"/>
          </p:nvPr>
        </p:nvSpPr>
        <p:spPr/>
        <p:txBody>
          <a:bodyPr/>
          <a:lstStyle/>
          <a:p>
            <a:fld id="{EB4B8DE2-A4E8-46E4-8BBF-D75455EFF32C}" type="slidenum">
              <a:rPr lang="en-US" smtClean="0"/>
              <a:pPr/>
              <a:t>28</a:t>
            </a:fld>
            <a:endParaRPr lang="en-US"/>
          </a:p>
        </p:txBody>
      </p:sp>
      <p:pic>
        <p:nvPicPr>
          <p:cNvPr id="10" name="Picture 9">
            <a:extLst>
              <a:ext uri="{FF2B5EF4-FFF2-40B4-BE49-F238E27FC236}">
                <a16:creationId xmlns:a16="http://schemas.microsoft.com/office/drawing/2014/main" id="{1BC8828C-41F2-D855-C3A1-AE78D24F9C78}"/>
              </a:ext>
            </a:extLst>
          </p:cNvPr>
          <p:cNvPicPr>
            <a:picLocks noChangeAspect="1"/>
          </p:cNvPicPr>
          <p:nvPr/>
        </p:nvPicPr>
        <p:blipFill>
          <a:blip r:embed="rId2"/>
          <a:stretch>
            <a:fillRect/>
          </a:stretch>
        </p:blipFill>
        <p:spPr>
          <a:xfrm>
            <a:off x="482600" y="1458825"/>
            <a:ext cx="7112000" cy="4381500"/>
          </a:xfrm>
          <a:prstGeom prst="rect">
            <a:avLst/>
          </a:prstGeom>
        </p:spPr>
      </p:pic>
      <p:sp>
        <p:nvSpPr>
          <p:cNvPr id="12" name="TextBox 11">
            <a:extLst>
              <a:ext uri="{FF2B5EF4-FFF2-40B4-BE49-F238E27FC236}">
                <a16:creationId xmlns:a16="http://schemas.microsoft.com/office/drawing/2014/main" id="{38DF7293-C47F-3B0C-7005-7420B76208BA}"/>
              </a:ext>
            </a:extLst>
          </p:cNvPr>
          <p:cNvSpPr txBox="1"/>
          <p:nvPr/>
        </p:nvSpPr>
        <p:spPr>
          <a:xfrm>
            <a:off x="8122920" y="1997839"/>
            <a:ext cx="3139440" cy="3139321"/>
          </a:xfrm>
          <a:prstGeom prst="rect">
            <a:avLst/>
          </a:prstGeom>
          <a:noFill/>
        </p:spPr>
        <p:txBody>
          <a:bodyPr wrap="square">
            <a:spAutoFit/>
          </a:bodyPr>
          <a:lstStyle/>
          <a:p>
            <a:r>
              <a:rPr lang="en-IN" b="0" i="0" dirty="0">
                <a:effectLst/>
                <a:latin typeface="+mn-lt"/>
              </a:rPr>
              <a:t>Tunnelling, in the context of computer networking, is a technique that allows the encapsulation of one network protocol within another network protocol. It enables data to be securely transmitted over an insecure or public network by creating a virtual tunnel between two endpoints.</a:t>
            </a:r>
            <a:endParaRPr lang="en-US" dirty="0">
              <a:latin typeface="+mn-lt"/>
            </a:endParaRPr>
          </a:p>
        </p:txBody>
      </p:sp>
    </p:spTree>
    <p:extLst>
      <p:ext uri="{BB962C8B-B14F-4D97-AF65-F5344CB8AC3E}">
        <p14:creationId xmlns:p14="http://schemas.microsoft.com/office/powerpoint/2010/main" val="111917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FA33E6C-D320-7545-E3C8-E99705F96559}"/>
              </a:ext>
            </a:extLst>
          </p:cNvPr>
          <p:cNvSpPr>
            <a:spLocks noGrp="1"/>
          </p:cNvSpPr>
          <p:nvPr>
            <p:ph type="ftr" sz="quarter" idx="18"/>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FE636C0-B1CB-017A-4934-75EBDB48DDEB}"/>
              </a:ext>
            </a:extLst>
          </p:cNvPr>
          <p:cNvSpPr>
            <a:spLocks noGrp="1"/>
          </p:cNvSpPr>
          <p:nvPr>
            <p:ph type="sldNum" sz="quarter" idx="19"/>
          </p:nvPr>
        </p:nvSpPr>
        <p:spPr/>
        <p:txBody>
          <a:bodyPr/>
          <a:lstStyle/>
          <a:p>
            <a:fld id="{EB4B8DE2-A4E8-46E4-8BBF-D75455EFF32C}" type="slidenum">
              <a:rPr lang="en-US" smtClean="0"/>
              <a:pPr/>
              <a:t>29</a:t>
            </a:fld>
            <a:endParaRPr lang="en-US"/>
          </a:p>
        </p:txBody>
      </p:sp>
      <p:pic>
        <p:nvPicPr>
          <p:cNvPr id="12" name="Picture 11">
            <a:extLst>
              <a:ext uri="{FF2B5EF4-FFF2-40B4-BE49-F238E27FC236}">
                <a16:creationId xmlns:a16="http://schemas.microsoft.com/office/drawing/2014/main" id="{1007BF2C-89BE-7A43-7786-2B43FFF6C6D2}"/>
              </a:ext>
            </a:extLst>
          </p:cNvPr>
          <p:cNvPicPr>
            <a:picLocks noChangeAspect="1"/>
          </p:cNvPicPr>
          <p:nvPr/>
        </p:nvPicPr>
        <p:blipFill>
          <a:blip r:embed="rId2"/>
          <a:stretch>
            <a:fillRect/>
          </a:stretch>
        </p:blipFill>
        <p:spPr>
          <a:xfrm>
            <a:off x="6008659" y="0"/>
            <a:ext cx="6095999" cy="3429000"/>
          </a:xfrm>
          <a:prstGeom prst="rect">
            <a:avLst/>
          </a:prstGeom>
        </p:spPr>
      </p:pic>
      <p:pic>
        <p:nvPicPr>
          <p:cNvPr id="14" name="Picture 13">
            <a:extLst>
              <a:ext uri="{FF2B5EF4-FFF2-40B4-BE49-F238E27FC236}">
                <a16:creationId xmlns:a16="http://schemas.microsoft.com/office/drawing/2014/main" id="{A95DB42C-51D9-8348-C4BA-2D73DA34754D}"/>
              </a:ext>
            </a:extLst>
          </p:cNvPr>
          <p:cNvPicPr>
            <a:picLocks noChangeAspect="1"/>
          </p:cNvPicPr>
          <p:nvPr/>
        </p:nvPicPr>
        <p:blipFill>
          <a:blip r:embed="rId3"/>
          <a:stretch>
            <a:fillRect/>
          </a:stretch>
        </p:blipFill>
        <p:spPr>
          <a:xfrm>
            <a:off x="-1" y="3429001"/>
            <a:ext cx="6095999" cy="3428999"/>
          </a:xfrm>
          <a:prstGeom prst="rect">
            <a:avLst/>
          </a:prstGeom>
        </p:spPr>
      </p:pic>
      <p:pic>
        <p:nvPicPr>
          <p:cNvPr id="16" name="Picture 15">
            <a:extLst>
              <a:ext uri="{FF2B5EF4-FFF2-40B4-BE49-F238E27FC236}">
                <a16:creationId xmlns:a16="http://schemas.microsoft.com/office/drawing/2014/main" id="{C92E2FBC-0BA0-BEB9-E5BA-33EE5D9B60D8}"/>
              </a:ext>
            </a:extLst>
          </p:cNvPr>
          <p:cNvPicPr>
            <a:picLocks noChangeAspect="1"/>
          </p:cNvPicPr>
          <p:nvPr/>
        </p:nvPicPr>
        <p:blipFill>
          <a:blip r:embed="rId4"/>
          <a:stretch>
            <a:fillRect/>
          </a:stretch>
        </p:blipFill>
        <p:spPr>
          <a:xfrm>
            <a:off x="6064078" y="3429001"/>
            <a:ext cx="6096000" cy="3428999"/>
          </a:xfrm>
          <a:prstGeom prst="rect">
            <a:avLst/>
          </a:prstGeom>
        </p:spPr>
      </p:pic>
      <p:pic>
        <p:nvPicPr>
          <p:cNvPr id="20" name="Picture 19">
            <a:extLst>
              <a:ext uri="{FF2B5EF4-FFF2-40B4-BE49-F238E27FC236}">
                <a16:creationId xmlns:a16="http://schemas.microsoft.com/office/drawing/2014/main" id="{096D7BE0-3720-47B1-40C0-867CEC3F4D4E}"/>
              </a:ext>
            </a:extLst>
          </p:cNvPr>
          <p:cNvPicPr>
            <a:picLocks noChangeAspect="1"/>
          </p:cNvPicPr>
          <p:nvPr/>
        </p:nvPicPr>
        <p:blipFill>
          <a:blip r:embed="rId5"/>
          <a:stretch>
            <a:fillRect/>
          </a:stretch>
        </p:blipFill>
        <p:spPr>
          <a:xfrm>
            <a:off x="-1" y="0"/>
            <a:ext cx="6064079" cy="3428999"/>
          </a:xfrm>
          <a:prstGeom prst="rect">
            <a:avLst/>
          </a:prstGeom>
        </p:spPr>
      </p:pic>
    </p:spTree>
    <p:extLst>
      <p:ext uri="{BB962C8B-B14F-4D97-AF65-F5344CB8AC3E}">
        <p14:creationId xmlns:p14="http://schemas.microsoft.com/office/powerpoint/2010/main" val="298384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9D15AD49-72F1-3859-B55B-8DD27104A670}"/>
              </a:ext>
            </a:extLst>
          </p:cNvPr>
          <p:cNvSpPr>
            <a:spLocks noGrp="1"/>
          </p:cNvSpPr>
          <p:nvPr>
            <p:ph type="sldNum" sz="quarter" idx="4"/>
          </p:nvPr>
        </p:nvSpPr>
        <p:spPr/>
        <p:txBody>
          <a:bodyPr/>
          <a:lstStyle/>
          <a:p>
            <a:fld id="{EB4B8DE2-A4E8-46E4-8BBF-D75455EFF32C}" type="slidenum">
              <a:rPr lang="en-US" smtClean="0"/>
              <a:pPr/>
              <a:t>3</a:t>
            </a:fld>
            <a:endParaRPr lang="en-US"/>
          </a:p>
        </p:txBody>
      </p:sp>
      <p:sp>
        <p:nvSpPr>
          <p:cNvPr id="37889" name="Title 4">
            <a:extLst>
              <a:ext uri="{FF2B5EF4-FFF2-40B4-BE49-F238E27FC236}">
                <a16:creationId xmlns:a16="http://schemas.microsoft.com/office/drawing/2014/main" id="{4E2A3DCA-3526-ED48-BE0F-AEC29BAD0B89}"/>
              </a:ext>
            </a:extLst>
          </p:cNvPr>
          <p:cNvSpPr>
            <a:spLocks noGrp="1" noChangeArrowheads="1"/>
          </p:cNvSpPr>
          <p:nvPr>
            <p:ph type="ctrTitle"/>
          </p:nvPr>
        </p:nvSpPr>
        <p:spPr>
          <a:xfrm>
            <a:off x="336719" y="2588770"/>
            <a:ext cx="6733877" cy="840230"/>
          </a:xfrm>
        </p:spPr>
        <p:txBody>
          <a:bodyPr/>
          <a:lstStyle/>
          <a:p>
            <a:r>
              <a:rPr lang="en-US" altLang="en-US" dirty="0"/>
              <a:t>Introduction</a:t>
            </a:r>
          </a:p>
        </p:txBody>
      </p:sp>
      <p:sp>
        <p:nvSpPr>
          <p:cNvPr id="4" name="Footer Placeholder 23">
            <a:extLst>
              <a:ext uri="{FF2B5EF4-FFF2-40B4-BE49-F238E27FC236}">
                <a16:creationId xmlns:a16="http://schemas.microsoft.com/office/drawing/2014/main" id="{E9C214F4-AF2A-3AE4-D32F-69B65C8ABACA}"/>
              </a:ext>
            </a:extLst>
          </p:cNvPr>
          <p:cNvSpPr>
            <a:spLocks noGrp="1"/>
          </p:cNvSpPr>
          <p:nvPr>
            <p:ph type="ftr" sz="quarter" idx="10"/>
          </p:nvPr>
        </p:nvSpPr>
        <p:spPr>
          <a:xfrm>
            <a:off x="3894159" y="6276445"/>
            <a:ext cx="4403682" cy="365125"/>
          </a:xfrm>
        </p:spPr>
        <p:txBody>
          <a:bodyPr/>
          <a:lstStyle/>
          <a:p>
            <a:r>
              <a:rPr lang="en-US" dirty="0">
                <a:latin typeface="Arial" panose="020B0604020202020204" pitchFamily="34" charset="0"/>
                <a:cs typeface="Arial" panose="020B0604020202020204" pitchFamily="34" charset="0"/>
              </a:rPr>
              <a:t>© 2023, Team-13 - Amazon Web Services, Inc. or its affiliates.</a:t>
            </a:r>
          </a:p>
        </p:txBody>
      </p:sp>
    </p:spTree>
    <p:extLst>
      <p:ext uri="{BB962C8B-B14F-4D97-AF65-F5344CB8AC3E}">
        <p14:creationId xmlns:p14="http://schemas.microsoft.com/office/powerpoint/2010/main" val="91875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C657D9-BB9A-4DC7-C6F7-15EF7A2751AD}"/>
              </a:ext>
            </a:extLst>
          </p:cNvPr>
          <p:cNvSpPr>
            <a:spLocks noGrp="1"/>
          </p:cNvSpPr>
          <p:nvPr>
            <p:ph type="sldNum" sz="quarter" idx="4"/>
          </p:nvPr>
        </p:nvSpPr>
        <p:spPr/>
        <p:txBody>
          <a:bodyPr/>
          <a:lstStyle/>
          <a:p>
            <a:fld id="{EB4B8DE2-A4E8-46E4-8BBF-D75455EFF32C}" type="slidenum">
              <a:rPr lang="en-US" smtClean="0"/>
              <a:pPr/>
              <a:t>30</a:t>
            </a:fld>
            <a:endParaRPr lang="en-US"/>
          </a:p>
        </p:txBody>
      </p:sp>
      <p:sp>
        <p:nvSpPr>
          <p:cNvPr id="3" name="Footer Placeholder 2">
            <a:extLst>
              <a:ext uri="{FF2B5EF4-FFF2-40B4-BE49-F238E27FC236}">
                <a16:creationId xmlns:a16="http://schemas.microsoft.com/office/drawing/2014/main" id="{A29034B5-E377-8FB0-EC1E-5E80E16029B5}"/>
              </a:ext>
            </a:extLst>
          </p:cNvPr>
          <p:cNvSpPr>
            <a:spLocks noGrp="1"/>
          </p:cNvSpPr>
          <p:nvPr>
            <p:ph type="ftr" sz="quarter" idx="10"/>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64FC8A21-033A-B671-BCBB-98BA8DA7287D}"/>
              </a:ext>
            </a:extLst>
          </p:cNvPr>
          <p:cNvSpPr>
            <a:spLocks noGrp="1"/>
          </p:cNvSpPr>
          <p:nvPr>
            <p:ph type="ctrTitle"/>
          </p:nvPr>
        </p:nvSpPr>
        <p:spPr>
          <a:xfrm>
            <a:off x="2729061" y="3008885"/>
            <a:ext cx="6733877" cy="840230"/>
          </a:xfrm>
        </p:spPr>
        <p:txBody>
          <a:bodyPr/>
          <a:lstStyle/>
          <a:p>
            <a:pPr algn="ctr"/>
            <a:r>
              <a:rPr lang="en-US" dirty="0"/>
              <a:t>Thank You </a:t>
            </a:r>
          </a:p>
        </p:txBody>
      </p:sp>
    </p:spTree>
    <p:extLst>
      <p:ext uri="{BB962C8B-B14F-4D97-AF65-F5344CB8AC3E}">
        <p14:creationId xmlns:p14="http://schemas.microsoft.com/office/powerpoint/2010/main" val="193352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t>About Web Application</a:t>
            </a:r>
          </a:p>
        </p:txBody>
      </p:sp>
      <p:sp>
        <p:nvSpPr>
          <p:cNvPr id="43010" name="Content Placeholder 4">
            <a:extLst>
              <a:ext uri="{FF2B5EF4-FFF2-40B4-BE49-F238E27FC236}">
                <a16:creationId xmlns:a16="http://schemas.microsoft.com/office/drawing/2014/main" id="{2AF10547-B527-224B-A06C-98ECD4EB7F61}"/>
              </a:ext>
            </a:extLst>
          </p:cNvPr>
          <p:cNvSpPr>
            <a:spLocks noGrp="1" noChangeArrowheads="1"/>
          </p:cNvSpPr>
          <p:nvPr>
            <p:ph type="body" sz="quarter" idx="11"/>
          </p:nvPr>
        </p:nvSpPr>
        <p:spPr>
          <a:xfrm>
            <a:off x="336720" y="4221389"/>
            <a:ext cx="11613980" cy="1334701"/>
          </a:xfrm>
        </p:spPr>
        <p:txBody>
          <a:bodyPr/>
          <a:lstStyle/>
          <a:p>
            <a:r>
              <a:rPr lang="en-IN" dirty="0">
                <a:solidFill>
                  <a:schemeClr val="tx1"/>
                </a:solidFill>
                <a:latin typeface="+mn-lt"/>
              </a:rPr>
              <a:t>A</a:t>
            </a:r>
            <a:r>
              <a:rPr lang="en-IN" b="0" i="0" dirty="0">
                <a:solidFill>
                  <a:schemeClr val="tx1"/>
                </a:solidFill>
                <a:effectLst/>
                <a:latin typeface="+mn-lt"/>
              </a:rPr>
              <a:t>n innovative </a:t>
            </a:r>
            <a:r>
              <a:rPr lang="en-IN" b="1" i="0" dirty="0">
                <a:solidFill>
                  <a:schemeClr val="tx1"/>
                </a:solidFill>
                <a:effectLst/>
                <a:latin typeface="+mn-lt"/>
              </a:rPr>
              <a:t>Web </a:t>
            </a:r>
            <a:r>
              <a:rPr lang="en-IN" b="1" dirty="0">
                <a:solidFill>
                  <a:schemeClr val="tx1"/>
                </a:solidFill>
                <a:latin typeface="+mn-lt"/>
              </a:rPr>
              <a:t>A</a:t>
            </a:r>
            <a:r>
              <a:rPr lang="en-IN" b="1" i="0" dirty="0">
                <a:solidFill>
                  <a:schemeClr val="tx1"/>
                </a:solidFill>
                <a:effectLst/>
                <a:latin typeface="+mn-lt"/>
              </a:rPr>
              <a:t>pplication </a:t>
            </a:r>
            <a:r>
              <a:rPr lang="en-IN" b="0" i="0" dirty="0">
                <a:solidFill>
                  <a:schemeClr val="tx1"/>
                </a:solidFill>
                <a:effectLst/>
                <a:latin typeface="+mn-lt"/>
              </a:rPr>
              <a:t>that combines the power of URL shortening and QR code generation. </a:t>
            </a:r>
            <a:r>
              <a:rPr lang="en-IN" dirty="0">
                <a:solidFill>
                  <a:schemeClr val="tx1"/>
                </a:solidFill>
                <a:latin typeface="+mn-lt"/>
              </a:rPr>
              <a:t>D</a:t>
            </a:r>
            <a:r>
              <a:rPr lang="en-IN" b="0" i="0" dirty="0">
                <a:solidFill>
                  <a:schemeClr val="tx1"/>
                </a:solidFill>
                <a:effectLst/>
                <a:latin typeface="+mn-lt"/>
              </a:rPr>
              <a:t>eveloped a Flask-based application that allows users to create short, memorable URLs for their long and complex web addresses. By leveraging the capabilities of AWS (Amazon Web Services), we have deployed </a:t>
            </a:r>
            <a:r>
              <a:rPr lang="en-IN" b="1" dirty="0">
                <a:solidFill>
                  <a:schemeClr val="tx1"/>
                </a:solidFill>
                <a:latin typeface="+mn-lt"/>
              </a:rPr>
              <a:t>SNAPURL</a:t>
            </a:r>
            <a:r>
              <a:rPr lang="en-IN" b="0" i="0" dirty="0">
                <a:solidFill>
                  <a:schemeClr val="tx1"/>
                </a:solidFill>
                <a:effectLst/>
                <a:latin typeface="+mn-lt"/>
              </a:rPr>
              <a:t> to the cloud for scalable and reliable access.</a:t>
            </a:r>
            <a:endParaRPr lang="en-IN" altLang="en-US" dirty="0">
              <a:solidFill>
                <a:schemeClr val="tx1"/>
              </a:solidFill>
              <a:latin typeface="+mn-lt"/>
            </a:endParaRPr>
          </a:p>
        </p:txBody>
      </p:sp>
      <p:sp>
        <p:nvSpPr>
          <p:cNvPr id="3" name="Slide Number Placeholder 2">
            <a:extLst>
              <a:ext uri="{FF2B5EF4-FFF2-40B4-BE49-F238E27FC236}">
                <a16:creationId xmlns:a16="http://schemas.microsoft.com/office/drawing/2014/main" id="{50BDA2E2-890E-952B-E9A6-22B601C70B1F}"/>
              </a:ext>
            </a:extLst>
          </p:cNvPr>
          <p:cNvSpPr>
            <a:spLocks noGrp="1"/>
          </p:cNvSpPr>
          <p:nvPr>
            <p:ph type="sldNum" sz="quarter" idx="14"/>
          </p:nvPr>
        </p:nvSpPr>
        <p:spPr/>
        <p:txBody>
          <a:bodyPr/>
          <a:lstStyle/>
          <a:p>
            <a:fld id="{EB4B8DE2-A4E8-46E4-8BBF-D75455EFF32C}" type="slidenum">
              <a:rPr lang="en-US" smtClean="0"/>
              <a:pPr/>
              <a:t>4</a:t>
            </a:fld>
            <a:endParaRPr lang="en-US"/>
          </a:p>
        </p:txBody>
      </p:sp>
      <p:sp>
        <p:nvSpPr>
          <p:cNvPr id="4" name="Footer Placeholder 3">
            <a:extLst>
              <a:ext uri="{FF2B5EF4-FFF2-40B4-BE49-F238E27FC236}">
                <a16:creationId xmlns:a16="http://schemas.microsoft.com/office/drawing/2014/main" id="{57E0E0EF-2CC7-7CD2-420C-F064F6FBDF9C}"/>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pic>
        <p:nvPicPr>
          <p:cNvPr id="2" name="Picture 1">
            <a:extLst>
              <a:ext uri="{FF2B5EF4-FFF2-40B4-BE49-F238E27FC236}">
                <a16:creationId xmlns:a16="http://schemas.microsoft.com/office/drawing/2014/main" id="{957EC544-0852-37ED-123F-94C68D479865}"/>
              </a:ext>
            </a:extLst>
          </p:cNvPr>
          <p:cNvPicPr>
            <a:picLocks noChangeAspect="1"/>
          </p:cNvPicPr>
          <p:nvPr/>
        </p:nvPicPr>
        <p:blipFill>
          <a:blip r:embed="rId2"/>
          <a:stretch>
            <a:fillRect/>
          </a:stretch>
        </p:blipFill>
        <p:spPr>
          <a:xfrm>
            <a:off x="3463637" y="1083001"/>
            <a:ext cx="5264725" cy="2976996"/>
          </a:xfrm>
          <a:prstGeom prst="rect">
            <a:avLst/>
          </a:prstGeom>
        </p:spPr>
      </p:pic>
    </p:spTree>
    <p:extLst>
      <p:ext uri="{BB962C8B-B14F-4D97-AF65-F5344CB8AC3E}">
        <p14:creationId xmlns:p14="http://schemas.microsoft.com/office/powerpoint/2010/main" val="391244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9E09-545C-B240-D4DD-E93FDBD8F3A2}"/>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1CD8A82F-0F82-5514-2166-64A93C87C22F}"/>
              </a:ext>
            </a:extLst>
          </p:cNvPr>
          <p:cNvSpPr>
            <a:spLocks noGrp="1"/>
          </p:cNvSpPr>
          <p:nvPr>
            <p:ph type="body" sz="quarter" idx="11"/>
          </p:nvPr>
        </p:nvSpPr>
        <p:spPr>
          <a:xfrm>
            <a:off x="241300" y="1176339"/>
            <a:ext cx="11709400" cy="2807832"/>
          </a:xfrm>
        </p:spPr>
        <p:txBody>
          <a:bodyPr/>
          <a:lstStyle/>
          <a:p>
            <a:pPr algn="l">
              <a:lnSpc>
                <a:spcPct val="200000"/>
              </a:lnSpc>
              <a:buFont typeface="Arial" panose="020B0604020202020204" pitchFamily="34" charset="0"/>
              <a:buChar char="•"/>
            </a:pPr>
            <a:r>
              <a:rPr lang="en-IN" sz="2000" b="0" i="0" dirty="0">
                <a:solidFill>
                  <a:schemeClr val="tx1"/>
                </a:solidFill>
                <a:effectLst/>
                <a:latin typeface="+mn-lt"/>
              </a:rPr>
              <a:t>The objective of the </a:t>
            </a:r>
            <a:r>
              <a:rPr lang="en-IN" sz="2000" b="1" dirty="0">
                <a:solidFill>
                  <a:schemeClr val="tx1"/>
                </a:solidFill>
                <a:latin typeface="+mn-lt"/>
              </a:rPr>
              <a:t>SNAPURL</a:t>
            </a:r>
            <a:r>
              <a:rPr lang="en-IN" sz="2000" b="0" i="0" dirty="0">
                <a:solidFill>
                  <a:schemeClr val="tx1"/>
                </a:solidFill>
                <a:effectLst/>
                <a:latin typeface="+mn-lt"/>
              </a:rPr>
              <a:t> project is to develop a web application that combines URL shortening and QR code generation capabilities.</a:t>
            </a:r>
          </a:p>
          <a:p>
            <a:pPr algn="l">
              <a:lnSpc>
                <a:spcPct val="200000"/>
              </a:lnSpc>
              <a:buFont typeface="Arial" panose="020B0604020202020204" pitchFamily="34" charset="0"/>
              <a:buChar char="•"/>
            </a:pPr>
            <a:r>
              <a:rPr lang="en-IN" sz="2000" b="0" i="0" dirty="0">
                <a:solidFill>
                  <a:schemeClr val="tx1"/>
                </a:solidFill>
                <a:effectLst/>
                <a:latin typeface="+mn-lt"/>
              </a:rPr>
              <a:t>Deploy the application on AWS to ensure scalability, reliability, and security.</a:t>
            </a:r>
          </a:p>
          <a:p>
            <a:pPr algn="l">
              <a:lnSpc>
                <a:spcPct val="200000"/>
              </a:lnSpc>
              <a:buFont typeface="Arial" panose="020B0604020202020204" pitchFamily="34" charset="0"/>
              <a:buChar char="•"/>
            </a:pPr>
            <a:r>
              <a:rPr lang="en-IN" sz="2000" b="0" i="0" dirty="0">
                <a:solidFill>
                  <a:schemeClr val="tx1"/>
                </a:solidFill>
                <a:effectLst/>
                <a:latin typeface="+mn-lt"/>
              </a:rPr>
              <a:t>Simplify web addresses by generating short and memorable URLs.</a:t>
            </a:r>
          </a:p>
          <a:p>
            <a:pPr algn="l">
              <a:lnSpc>
                <a:spcPct val="200000"/>
              </a:lnSpc>
              <a:buFont typeface="Arial" panose="020B0604020202020204" pitchFamily="34" charset="0"/>
              <a:buChar char="•"/>
            </a:pPr>
            <a:r>
              <a:rPr lang="en-IN" sz="2000" b="0" i="0" dirty="0">
                <a:solidFill>
                  <a:schemeClr val="tx1"/>
                </a:solidFill>
                <a:effectLst/>
                <a:latin typeface="+mn-lt"/>
              </a:rPr>
              <a:t>Enhance user experience by providing custom QR codes for easy access to web content.</a:t>
            </a:r>
          </a:p>
          <a:p>
            <a:pPr algn="l">
              <a:lnSpc>
                <a:spcPct val="200000"/>
              </a:lnSpc>
              <a:buFont typeface="Arial" panose="020B0604020202020204" pitchFamily="34" charset="0"/>
              <a:buChar char="•"/>
            </a:pPr>
            <a:r>
              <a:rPr lang="en-IN" sz="2000" b="0" i="0" dirty="0">
                <a:solidFill>
                  <a:schemeClr val="tx1"/>
                </a:solidFill>
                <a:effectLst/>
                <a:latin typeface="+mn-lt"/>
              </a:rPr>
              <a:t>Streamline the process of sharing and accessing web links, particularly in situations with character limitations.</a:t>
            </a:r>
          </a:p>
        </p:txBody>
      </p:sp>
      <p:sp>
        <p:nvSpPr>
          <p:cNvPr id="6" name="Slide Number Placeholder 5">
            <a:extLst>
              <a:ext uri="{FF2B5EF4-FFF2-40B4-BE49-F238E27FC236}">
                <a16:creationId xmlns:a16="http://schemas.microsoft.com/office/drawing/2014/main" id="{B3C8AB01-941C-8910-6F78-DE5B491B25B5}"/>
              </a:ext>
            </a:extLst>
          </p:cNvPr>
          <p:cNvSpPr>
            <a:spLocks noGrp="1"/>
          </p:cNvSpPr>
          <p:nvPr>
            <p:ph type="sldNum" sz="quarter" idx="14"/>
          </p:nvPr>
        </p:nvSpPr>
        <p:spPr/>
        <p:txBody>
          <a:bodyPr/>
          <a:lstStyle/>
          <a:p>
            <a:fld id="{EB4B8DE2-A4E8-46E4-8BBF-D75455EFF32C}" type="slidenum">
              <a:rPr lang="en-US" smtClean="0"/>
              <a:pPr/>
              <a:t>5</a:t>
            </a:fld>
            <a:endParaRPr lang="en-US"/>
          </a:p>
        </p:txBody>
      </p:sp>
      <p:sp>
        <p:nvSpPr>
          <p:cNvPr id="4" name="Footer Placeholder 3">
            <a:extLst>
              <a:ext uri="{FF2B5EF4-FFF2-40B4-BE49-F238E27FC236}">
                <a16:creationId xmlns:a16="http://schemas.microsoft.com/office/drawing/2014/main" id="{CC26B793-297A-53A7-BE0E-EDA1659DB586}"/>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56702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932124E-FE22-A3B7-C58F-C587514A70D8}"/>
              </a:ext>
            </a:extLst>
          </p:cNvPr>
          <p:cNvSpPr>
            <a:spLocks noGrp="1"/>
          </p:cNvSpPr>
          <p:nvPr>
            <p:ph type="sldNum" sz="quarter" idx="4"/>
          </p:nvPr>
        </p:nvSpPr>
        <p:spPr/>
        <p:txBody>
          <a:bodyPr/>
          <a:lstStyle/>
          <a:p>
            <a:fld id="{EB4B8DE2-A4E8-46E4-8BBF-D75455EFF32C}" type="slidenum">
              <a:rPr lang="en-US" smtClean="0"/>
              <a:pPr/>
              <a:t>6</a:t>
            </a:fld>
            <a:endParaRPr lang="en-US"/>
          </a:p>
        </p:txBody>
      </p:sp>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p:txBody>
          <a:bodyPr/>
          <a:lstStyle/>
          <a:p>
            <a:r>
              <a:rPr lang="en-US" altLang="en-US" dirty="0"/>
              <a:t>AWS Services </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336719" y="3914095"/>
            <a:ext cx="6532167" cy="523220"/>
          </a:xfrm>
        </p:spPr>
        <p:txBody>
          <a:bodyPr/>
          <a:lstStyle/>
          <a:p>
            <a:r>
              <a:rPr lang="en-US" dirty="0"/>
              <a:t>Why Amazon Web Services ?</a:t>
            </a:r>
          </a:p>
        </p:txBody>
      </p:sp>
      <p:sp>
        <p:nvSpPr>
          <p:cNvPr id="20" name="Footer Placeholder 19">
            <a:extLst>
              <a:ext uri="{FF2B5EF4-FFF2-40B4-BE49-F238E27FC236}">
                <a16:creationId xmlns:a16="http://schemas.microsoft.com/office/drawing/2014/main" id="{E7094121-316F-EED7-446E-5517B7403C35}"/>
              </a:ext>
            </a:extLst>
          </p:cNvPr>
          <p:cNvSpPr>
            <a:spLocks noGrp="1"/>
          </p:cNvSpPr>
          <p:nvPr>
            <p:ph type="ftr" sz="quarter" idx="10"/>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6CF8-0D3C-A48B-8C04-21FADEEB7037}"/>
              </a:ext>
            </a:extLst>
          </p:cNvPr>
          <p:cNvSpPr>
            <a:spLocks noGrp="1"/>
          </p:cNvSpPr>
          <p:nvPr>
            <p:ph type="title"/>
          </p:nvPr>
        </p:nvSpPr>
        <p:spPr/>
        <p:txBody>
          <a:bodyPr/>
          <a:lstStyle/>
          <a:p>
            <a:r>
              <a:rPr lang="en-IN" i="0" dirty="0">
                <a:solidFill>
                  <a:schemeClr val="tx1"/>
                </a:solidFill>
                <a:effectLst/>
                <a:latin typeface="+mn-lt"/>
              </a:rPr>
              <a:t>Introduction to AWS and Its Services :</a:t>
            </a:r>
            <a:endParaRPr lang="en-US" dirty="0">
              <a:solidFill>
                <a:schemeClr val="tx1"/>
              </a:solidFill>
              <a:latin typeface="+mn-lt"/>
            </a:endParaRPr>
          </a:p>
        </p:txBody>
      </p:sp>
      <p:sp>
        <p:nvSpPr>
          <p:cNvPr id="3" name="Text Placeholder 2">
            <a:extLst>
              <a:ext uri="{FF2B5EF4-FFF2-40B4-BE49-F238E27FC236}">
                <a16:creationId xmlns:a16="http://schemas.microsoft.com/office/drawing/2014/main" id="{D6414EDC-7382-4B3D-EEA4-4923118E577B}"/>
              </a:ext>
            </a:extLst>
          </p:cNvPr>
          <p:cNvSpPr>
            <a:spLocks noGrp="1"/>
          </p:cNvSpPr>
          <p:nvPr>
            <p:ph type="body" sz="quarter" idx="12"/>
          </p:nvPr>
        </p:nvSpPr>
        <p:spPr>
          <a:xfrm>
            <a:off x="240582" y="1306967"/>
            <a:ext cx="11709400" cy="1839005"/>
          </a:xfrm>
        </p:spPr>
        <p:txBody>
          <a:bodyPr/>
          <a:lstStyle/>
          <a:p>
            <a:pPr algn="l">
              <a:buFont typeface="Arial" panose="020B0604020202020204" pitchFamily="34" charset="0"/>
              <a:buChar char="•"/>
            </a:pPr>
            <a:r>
              <a:rPr lang="en-IN" i="0" dirty="0">
                <a:solidFill>
                  <a:schemeClr val="tx1"/>
                </a:solidFill>
                <a:effectLst/>
                <a:latin typeface="+mn-lt"/>
              </a:rPr>
              <a:t>Amazon Web Services (AWS) is a cloud computing platform that offers a wide range of services and solutions for businesses and individuals.</a:t>
            </a:r>
          </a:p>
          <a:p>
            <a:pPr algn="l">
              <a:buFont typeface="Arial" panose="020B0604020202020204" pitchFamily="34" charset="0"/>
              <a:buChar char="•"/>
            </a:pPr>
            <a:r>
              <a:rPr lang="en-IN" i="0" dirty="0">
                <a:solidFill>
                  <a:schemeClr val="tx1"/>
                </a:solidFill>
                <a:effectLst/>
                <a:latin typeface="+mn-lt"/>
              </a:rPr>
              <a:t>As a leading cloud provider, AWS provides a scalable, reliable, and cost-effective infrastructure for deploying web applications and managing data in the cloud.</a:t>
            </a:r>
          </a:p>
        </p:txBody>
      </p:sp>
      <p:sp>
        <p:nvSpPr>
          <p:cNvPr id="5" name="Slide Number Placeholder 4">
            <a:extLst>
              <a:ext uri="{FF2B5EF4-FFF2-40B4-BE49-F238E27FC236}">
                <a16:creationId xmlns:a16="http://schemas.microsoft.com/office/drawing/2014/main" id="{AAF24BB5-D780-7402-362A-8F80315FD4F3}"/>
              </a:ext>
            </a:extLst>
          </p:cNvPr>
          <p:cNvSpPr>
            <a:spLocks noGrp="1"/>
          </p:cNvSpPr>
          <p:nvPr>
            <p:ph type="sldNum" sz="quarter" idx="14"/>
          </p:nvPr>
        </p:nvSpPr>
        <p:spPr/>
        <p:txBody>
          <a:bodyPr/>
          <a:lstStyle/>
          <a:p>
            <a:fld id="{EB4B8DE2-A4E8-46E4-8BBF-D75455EFF32C}" type="slidenum">
              <a:rPr lang="en-US" smtClean="0"/>
              <a:pPr/>
              <a:t>7</a:t>
            </a:fld>
            <a:endParaRPr lang="en-US"/>
          </a:p>
        </p:txBody>
      </p:sp>
      <p:pic>
        <p:nvPicPr>
          <p:cNvPr id="1030" name="Picture 6" descr="AWS Security Blog">
            <a:extLst>
              <a:ext uri="{FF2B5EF4-FFF2-40B4-BE49-F238E27FC236}">
                <a16:creationId xmlns:a16="http://schemas.microsoft.com/office/drawing/2014/main" id="{247EBF40-F927-FAAB-ADA3-ED868148E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982" y="3708086"/>
            <a:ext cx="4038600" cy="20193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9A6BB52B-92EC-F7D4-1158-5C2DBDD5DFF1}"/>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279645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D560-D8D6-CFE9-AD88-80F23F134F4A}"/>
              </a:ext>
            </a:extLst>
          </p:cNvPr>
          <p:cNvSpPr>
            <a:spLocks noGrp="1"/>
          </p:cNvSpPr>
          <p:nvPr>
            <p:ph type="title"/>
          </p:nvPr>
        </p:nvSpPr>
        <p:spPr/>
        <p:txBody>
          <a:bodyPr/>
          <a:lstStyle/>
          <a:p>
            <a:r>
              <a:rPr lang="en-US" dirty="0"/>
              <a:t>Why AWS?</a:t>
            </a:r>
          </a:p>
        </p:txBody>
      </p:sp>
      <p:sp>
        <p:nvSpPr>
          <p:cNvPr id="3" name="Text Placeholder 2">
            <a:extLst>
              <a:ext uri="{FF2B5EF4-FFF2-40B4-BE49-F238E27FC236}">
                <a16:creationId xmlns:a16="http://schemas.microsoft.com/office/drawing/2014/main" id="{727CCAEE-4B3D-EE99-8543-06824D23C2DF}"/>
              </a:ext>
            </a:extLst>
          </p:cNvPr>
          <p:cNvSpPr>
            <a:spLocks noGrp="1"/>
          </p:cNvSpPr>
          <p:nvPr>
            <p:ph type="body" sz="quarter" idx="12"/>
          </p:nvPr>
        </p:nvSpPr>
        <p:spPr>
          <a:xfrm>
            <a:off x="240941" y="915081"/>
            <a:ext cx="11709400" cy="5374419"/>
          </a:xfrm>
        </p:spPr>
        <p:txBody>
          <a:bodyPr/>
          <a:lstStyle/>
          <a:p>
            <a:pPr algn="l"/>
            <a:r>
              <a:rPr lang="en-IN" sz="2200" b="0" i="0" dirty="0">
                <a:solidFill>
                  <a:schemeClr val="tx1"/>
                </a:solidFill>
                <a:effectLst/>
                <a:latin typeface="+mn-lt"/>
              </a:rPr>
              <a:t>AWS offers numerous advantages, including:</a:t>
            </a:r>
          </a:p>
          <a:p>
            <a:pPr lvl="1">
              <a:buFont typeface="Arial" panose="020B0604020202020204" pitchFamily="34" charset="0"/>
              <a:buChar char="•"/>
            </a:pPr>
            <a:r>
              <a:rPr lang="en-IN" b="1" i="0" dirty="0">
                <a:solidFill>
                  <a:schemeClr val="tx1"/>
                </a:solidFill>
                <a:effectLst/>
                <a:latin typeface="+mn-lt"/>
              </a:rPr>
              <a:t>Scalability</a:t>
            </a:r>
            <a:r>
              <a:rPr lang="en-IN" b="0" i="0" dirty="0">
                <a:solidFill>
                  <a:schemeClr val="tx1"/>
                </a:solidFill>
                <a:effectLst/>
                <a:latin typeface="+mn-lt"/>
              </a:rPr>
              <a:t>: AWS allows you to scale your infrastructure up or down based on demand, ensuring that resources are optimally utilized and costs are optimized.</a:t>
            </a:r>
          </a:p>
          <a:p>
            <a:pPr lvl="1"/>
            <a:endParaRPr lang="en-IN" b="0" i="0" dirty="0">
              <a:solidFill>
                <a:schemeClr val="tx1"/>
              </a:solidFill>
              <a:effectLst/>
              <a:latin typeface="+mn-lt"/>
            </a:endParaRPr>
          </a:p>
          <a:p>
            <a:pPr lvl="1">
              <a:buFont typeface="Arial" panose="020B0604020202020204" pitchFamily="34" charset="0"/>
              <a:buChar char="•"/>
            </a:pPr>
            <a:r>
              <a:rPr lang="en-IN" b="1" i="0" dirty="0">
                <a:solidFill>
                  <a:schemeClr val="tx1"/>
                </a:solidFill>
                <a:effectLst/>
                <a:latin typeface="+mn-lt"/>
              </a:rPr>
              <a:t>Reliability</a:t>
            </a:r>
            <a:r>
              <a:rPr lang="en-IN" b="0" i="0" dirty="0">
                <a:solidFill>
                  <a:schemeClr val="tx1"/>
                </a:solidFill>
                <a:effectLst/>
                <a:latin typeface="+mn-lt"/>
              </a:rPr>
              <a:t>: AWS provides a highly available infrastructure with data </a:t>
            </a:r>
            <a:r>
              <a:rPr lang="en-IN" b="0" i="0" dirty="0" err="1">
                <a:solidFill>
                  <a:schemeClr val="tx1"/>
                </a:solidFill>
                <a:effectLst/>
                <a:latin typeface="+mn-lt"/>
              </a:rPr>
              <a:t>centers</a:t>
            </a:r>
            <a:r>
              <a:rPr lang="en-IN" b="0" i="0" dirty="0">
                <a:solidFill>
                  <a:schemeClr val="tx1"/>
                </a:solidFill>
                <a:effectLst/>
                <a:latin typeface="+mn-lt"/>
              </a:rPr>
              <a:t> located in multiple regions worldwide, ensuring minimal downtime and robust disaster recovery capabilities.</a:t>
            </a:r>
          </a:p>
          <a:p>
            <a:pPr lvl="1"/>
            <a:endParaRPr lang="en-IN" b="0" i="0" dirty="0">
              <a:solidFill>
                <a:schemeClr val="tx1"/>
              </a:solidFill>
              <a:effectLst/>
              <a:latin typeface="+mn-lt"/>
            </a:endParaRPr>
          </a:p>
          <a:p>
            <a:pPr lvl="1">
              <a:buFont typeface="Arial" panose="020B0604020202020204" pitchFamily="34" charset="0"/>
              <a:buChar char="•"/>
            </a:pPr>
            <a:r>
              <a:rPr lang="en-IN" b="1" i="0" dirty="0">
                <a:solidFill>
                  <a:schemeClr val="tx1"/>
                </a:solidFill>
                <a:effectLst/>
                <a:latin typeface="+mn-lt"/>
              </a:rPr>
              <a:t>Security</a:t>
            </a:r>
            <a:r>
              <a:rPr lang="en-IN" b="0" i="0" dirty="0">
                <a:solidFill>
                  <a:schemeClr val="tx1"/>
                </a:solidFill>
                <a:effectLst/>
                <a:latin typeface="+mn-lt"/>
              </a:rPr>
              <a:t>: AWS has implemented extensive security measures to protect customer data, including encryption, access controls, and compliance certifications.</a:t>
            </a:r>
          </a:p>
          <a:p>
            <a:pPr lvl="1"/>
            <a:endParaRPr lang="en-IN" b="0" i="0" dirty="0">
              <a:solidFill>
                <a:schemeClr val="tx1"/>
              </a:solidFill>
              <a:effectLst/>
              <a:latin typeface="+mn-lt"/>
            </a:endParaRPr>
          </a:p>
          <a:p>
            <a:pPr lvl="1">
              <a:buFont typeface="Arial" panose="020B0604020202020204" pitchFamily="34" charset="0"/>
              <a:buChar char="•"/>
            </a:pPr>
            <a:r>
              <a:rPr lang="en-IN" b="1" i="0" dirty="0">
                <a:solidFill>
                  <a:schemeClr val="tx1"/>
                </a:solidFill>
                <a:effectLst/>
                <a:latin typeface="+mn-lt"/>
              </a:rPr>
              <a:t>Cost-effectiveness</a:t>
            </a:r>
            <a:r>
              <a:rPr lang="en-IN" b="0" i="0" dirty="0">
                <a:solidFill>
                  <a:schemeClr val="tx1"/>
                </a:solidFill>
                <a:effectLst/>
                <a:latin typeface="+mn-lt"/>
              </a:rPr>
              <a:t>: AWS operates on a pay-as-you-go model, allowing you to pay only for the resources you use, minimizing upfront costs and enabling cost optimization.</a:t>
            </a:r>
          </a:p>
          <a:p>
            <a:pPr lvl="1"/>
            <a:endParaRPr lang="en-IN" b="0" i="0" dirty="0">
              <a:solidFill>
                <a:schemeClr val="tx1"/>
              </a:solidFill>
              <a:effectLst/>
              <a:latin typeface="+mn-lt"/>
            </a:endParaRPr>
          </a:p>
          <a:p>
            <a:pPr lvl="1">
              <a:buFont typeface="Arial" panose="020B0604020202020204" pitchFamily="34" charset="0"/>
              <a:buChar char="•"/>
            </a:pPr>
            <a:r>
              <a:rPr lang="en-IN" b="1" i="0" dirty="0">
                <a:solidFill>
                  <a:schemeClr val="tx1"/>
                </a:solidFill>
                <a:effectLst/>
                <a:latin typeface="+mn-lt"/>
              </a:rPr>
              <a:t>Global Reach</a:t>
            </a:r>
            <a:r>
              <a:rPr lang="en-IN" b="0" i="0" dirty="0">
                <a:solidFill>
                  <a:schemeClr val="tx1"/>
                </a:solidFill>
                <a:effectLst/>
                <a:latin typeface="+mn-lt"/>
              </a:rPr>
              <a:t>: AWS has a vast global network, enabling you to deploy applications closer to your users, reducing latency and improving performance.</a:t>
            </a:r>
          </a:p>
          <a:p>
            <a:endParaRPr lang="en-US" sz="2200" dirty="0"/>
          </a:p>
        </p:txBody>
      </p:sp>
      <p:sp>
        <p:nvSpPr>
          <p:cNvPr id="5" name="Slide Number Placeholder 4">
            <a:extLst>
              <a:ext uri="{FF2B5EF4-FFF2-40B4-BE49-F238E27FC236}">
                <a16:creationId xmlns:a16="http://schemas.microsoft.com/office/drawing/2014/main" id="{AD0F5ECB-D0AA-9B89-D3E7-4FDD7057D7DA}"/>
              </a:ext>
            </a:extLst>
          </p:cNvPr>
          <p:cNvSpPr>
            <a:spLocks noGrp="1"/>
          </p:cNvSpPr>
          <p:nvPr>
            <p:ph type="sldNum" sz="quarter" idx="14"/>
          </p:nvPr>
        </p:nvSpPr>
        <p:spPr/>
        <p:txBody>
          <a:bodyPr/>
          <a:lstStyle/>
          <a:p>
            <a:fld id="{EB4B8DE2-A4E8-46E4-8BBF-D75455EFF32C}" type="slidenum">
              <a:rPr lang="en-US" smtClean="0"/>
              <a:pPr/>
              <a:t>8</a:t>
            </a:fld>
            <a:endParaRPr lang="en-US"/>
          </a:p>
        </p:txBody>
      </p:sp>
      <p:sp>
        <p:nvSpPr>
          <p:cNvPr id="6" name="Footer Placeholder 3">
            <a:extLst>
              <a:ext uri="{FF2B5EF4-FFF2-40B4-BE49-F238E27FC236}">
                <a16:creationId xmlns:a16="http://schemas.microsoft.com/office/drawing/2014/main" id="{9CD2D84B-6503-E3C5-FE1E-3BCBEE70D8F3}"/>
              </a:ext>
            </a:extLst>
          </p:cNvPr>
          <p:cNvSpPr>
            <a:spLocks noGrp="1"/>
          </p:cNvSpPr>
          <p:nvPr>
            <p:ph type="ftr" sz="quarter" idx="13"/>
          </p:nvPr>
        </p:nvSpPr>
        <p:spPr>
          <a:xfrm>
            <a:off x="4038600" y="6289500"/>
            <a:ext cx="4114800" cy="365125"/>
          </a:xfrm>
        </p:spPr>
        <p:txBody>
          <a:bodyPr/>
          <a:lstStyle/>
          <a:p>
            <a:r>
              <a:rPr lang="en-US" dirty="0">
                <a:latin typeface="Arial" panose="020B0604020202020204" pitchFamily="34" charset="0"/>
                <a:cs typeface="Arial" panose="020B0604020202020204" pitchFamily="34" charset="0"/>
              </a:rPr>
              <a:t>© 2023,Team -13 Amazon Web Services, Inc. or its affiliates.</a:t>
            </a:r>
          </a:p>
        </p:txBody>
      </p:sp>
    </p:spTree>
    <p:extLst>
      <p:ext uri="{BB962C8B-B14F-4D97-AF65-F5344CB8AC3E}">
        <p14:creationId xmlns:p14="http://schemas.microsoft.com/office/powerpoint/2010/main" val="281808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2953AA-7E7E-3674-3682-A6472CE91959}"/>
              </a:ext>
            </a:extLst>
          </p:cNvPr>
          <p:cNvSpPr>
            <a:spLocks noGrp="1"/>
          </p:cNvSpPr>
          <p:nvPr>
            <p:ph type="sldNum" sz="quarter" idx="4"/>
          </p:nvPr>
        </p:nvSpPr>
        <p:spPr/>
        <p:txBody>
          <a:bodyPr/>
          <a:lstStyle/>
          <a:p>
            <a:fld id="{EB4B8DE2-A4E8-46E4-8BBF-D75455EFF32C}" type="slidenum">
              <a:rPr lang="en-US" smtClean="0"/>
              <a:pPr/>
              <a:t>9</a:t>
            </a:fld>
            <a:endParaRPr lang="en-US"/>
          </a:p>
        </p:txBody>
      </p:sp>
      <p:sp>
        <p:nvSpPr>
          <p:cNvPr id="3" name="Footer Placeholder 2">
            <a:extLst>
              <a:ext uri="{FF2B5EF4-FFF2-40B4-BE49-F238E27FC236}">
                <a16:creationId xmlns:a16="http://schemas.microsoft.com/office/drawing/2014/main" id="{C4E9EF7D-94D4-7DC3-CB95-FB728FB22F98}"/>
              </a:ext>
            </a:extLst>
          </p:cNvPr>
          <p:cNvSpPr>
            <a:spLocks noGrp="1"/>
          </p:cNvSpPr>
          <p:nvPr>
            <p:ph type="ftr" sz="quarter" idx="10"/>
          </p:nvPr>
        </p:nvSpPr>
        <p:spPr/>
        <p:txBody>
          <a:bodyPr/>
          <a:lstStyle/>
          <a:p>
            <a:r>
              <a:rPr lang="en-US">
                <a:latin typeface="Arial" panose="020B0604020202020204" pitchFamily="34" charset="0"/>
                <a:cs typeface="Arial" panose="020B0604020202020204" pitchFamily="34" charset="0"/>
              </a:rPr>
              <a:t>© 2023, Amazon Web Services, Inc. or its affiliates.</a:t>
            </a:r>
            <a:endParaRPr lang="en-US"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8AEF568D-CBBE-0530-2628-6B0786DD11AD}"/>
              </a:ext>
            </a:extLst>
          </p:cNvPr>
          <p:cNvSpPr>
            <a:spLocks noGrp="1"/>
          </p:cNvSpPr>
          <p:nvPr>
            <p:ph type="ctrTitle"/>
          </p:nvPr>
        </p:nvSpPr>
        <p:spPr/>
        <p:txBody>
          <a:bodyPr/>
          <a:lstStyle/>
          <a:p>
            <a:r>
              <a:rPr lang="en-US" dirty="0"/>
              <a:t>Services </a:t>
            </a:r>
          </a:p>
        </p:txBody>
      </p:sp>
      <p:sp>
        <p:nvSpPr>
          <p:cNvPr id="6" name="Subtitle 6">
            <a:extLst>
              <a:ext uri="{FF2B5EF4-FFF2-40B4-BE49-F238E27FC236}">
                <a16:creationId xmlns:a16="http://schemas.microsoft.com/office/drawing/2014/main" id="{3F34249E-1054-67BE-1AEF-49628F511EF6}"/>
              </a:ext>
            </a:extLst>
          </p:cNvPr>
          <p:cNvSpPr>
            <a:spLocks noGrp="1"/>
          </p:cNvSpPr>
          <p:nvPr>
            <p:ph type="subTitle" idx="1"/>
          </p:nvPr>
        </p:nvSpPr>
        <p:spPr>
          <a:xfrm>
            <a:off x="336719" y="3914095"/>
            <a:ext cx="6532167" cy="954107"/>
          </a:xfrm>
        </p:spPr>
        <p:txBody>
          <a:bodyPr/>
          <a:lstStyle/>
          <a:p>
            <a:r>
              <a:rPr lang="en-US" dirty="0"/>
              <a:t>Services and Features used ,provided by AWS.</a:t>
            </a:r>
          </a:p>
        </p:txBody>
      </p:sp>
    </p:spTree>
    <p:extLst>
      <p:ext uri="{BB962C8B-B14F-4D97-AF65-F5344CB8AC3E}">
        <p14:creationId xmlns:p14="http://schemas.microsoft.com/office/powerpoint/2010/main" val="292594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ght-Background-Master">
  <a:themeElements>
    <a:clrScheme name="Architecture Icons Light Background">
      <a:dk1>
        <a:srgbClr val="000000"/>
      </a:dk1>
      <a:lt1>
        <a:srgbClr val="FFFFFF"/>
      </a:lt1>
      <a:dk2>
        <a:srgbClr val="232F3E"/>
      </a:dk2>
      <a:lt2>
        <a:srgbClr val="F1F3F3"/>
      </a:lt2>
      <a:accent1>
        <a:srgbClr val="ED7100"/>
      </a:accent1>
      <a:accent2>
        <a:srgbClr val="037F0C"/>
      </a:accent2>
      <a:accent3>
        <a:srgbClr val="D91515"/>
      </a:accent3>
      <a:accent4>
        <a:srgbClr val="F2F3F3"/>
      </a:accent4>
      <a:accent5>
        <a:srgbClr val="D5DBDB"/>
      </a:accent5>
      <a:accent6>
        <a:srgbClr val="0971D3"/>
      </a:accent6>
      <a:hlink>
        <a:srgbClr val="0971D3"/>
      </a:hlink>
      <a:folHlink>
        <a:srgbClr val="0971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Background-Master">
  <a:themeElements>
    <a:clrScheme name="Architecture Icons Dark Background">
      <a:dk1>
        <a:srgbClr val="000000"/>
      </a:dk1>
      <a:lt1>
        <a:srgbClr val="FFFFFF"/>
      </a:lt1>
      <a:dk2>
        <a:srgbClr val="232F3E"/>
      </a:dk2>
      <a:lt2>
        <a:srgbClr val="E7E6E6"/>
      </a:lt2>
      <a:accent1>
        <a:srgbClr val="FF9900"/>
      </a:accent1>
      <a:accent2>
        <a:srgbClr val="28AD32"/>
      </a:accent2>
      <a:accent3>
        <a:srgbClr val="EB6F6F"/>
      </a:accent3>
      <a:accent4>
        <a:srgbClr val="A5A5A5"/>
      </a:accent4>
      <a:accent5>
        <a:srgbClr val="D1D5DB"/>
      </a:accent5>
      <a:accent6>
        <a:srgbClr val="539FE5"/>
      </a:accent6>
      <a:hlink>
        <a:srgbClr val="539FE5"/>
      </a:hlink>
      <a:folHlink>
        <a:srgbClr val="539F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129209</TotalTime>
  <Words>2207</Words>
  <Application>Microsoft Macintosh PowerPoint</Application>
  <PresentationFormat>Widescreen</PresentationFormat>
  <Paragraphs>218</Paragraphs>
  <Slides>30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American Typewriter</vt:lpstr>
      <vt:lpstr>Arial</vt:lpstr>
      <vt:lpstr>Calibri</vt:lpstr>
      <vt:lpstr>Söhne</vt:lpstr>
      <vt:lpstr>Light-Background-Master</vt:lpstr>
      <vt:lpstr>Dark-Background-Master</vt:lpstr>
      <vt:lpstr>SNAPURL– URL Shortener</vt:lpstr>
      <vt:lpstr>Team Members</vt:lpstr>
      <vt:lpstr>Introduction</vt:lpstr>
      <vt:lpstr>About Web Application</vt:lpstr>
      <vt:lpstr>Objective</vt:lpstr>
      <vt:lpstr>AWS Services </vt:lpstr>
      <vt:lpstr>Introduction to AWS and Its Services :</vt:lpstr>
      <vt:lpstr>Why AWS?</vt:lpstr>
      <vt:lpstr>Services </vt:lpstr>
      <vt:lpstr>Services.</vt:lpstr>
      <vt:lpstr>Amazon Elastic Compute Cloud (Amazon EC2)</vt:lpstr>
      <vt:lpstr>Amazon Relational Database Service (Amazon RDS)</vt:lpstr>
      <vt:lpstr>Amazon Simple Storage Service (Amazon S3)</vt:lpstr>
      <vt:lpstr>Flow Diagrams</vt:lpstr>
      <vt:lpstr>Flow Diagram </vt:lpstr>
      <vt:lpstr>Flask Application</vt:lpstr>
      <vt:lpstr>Methodology</vt:lpstr>
      <vt:lpstr>PowerPoint Presentation</vt:lpstr>
      <vt:lpstr>PowerPoint Presentation</vt:lpstr>
      <vt:lpstr>PowerPoint Presentation</vt:lpstr>
      <vt:lpstr>Custom QR</vt:lpstr>
      <vt:lpstr>Stable Diffusion for Custom QR Generation</vt:lpstr>
      <vt:lpstr>Deploying SNAPURL</vt:lpstr>
      <vt:lpstr>Deploying Flask Application on AWS EC2</vt:lpstr>
      <vt:lpstr>Utilizing AWS RDS </vt:lpstr>
      <vt:lpstr>AWS S3 for Image Storage and Delivery</vt:lpstr>
      <vt:lpstr>GUI &amp; Demonstration </vt:lpstr>
      <vt:lpstr>Tunnelling</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Dabbara Harsha - [CB.EN.U4AIE20010]</cp:lastModifiedBy>
  <cp:revision>3243</cp:revision>
  <dcterms:created xsi:type="dcterms:W3CDTF">2020-03-23T21:46:17Z</dcterms:created>
  <dcterms:modified xsi:type="dcterms:W3CDTF">2023-07-04T04:32:41Z</dcterms:modified>
</cp:coreProperties>
</file>