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74" r:id="rId2"/>
    <p:sldId id="293" r:id="rId3"/>
    <p:sldId id="294" r:id="rId4"/>
    <p:sldId id="299" r:id="rId5"/>
    <p:sldId id="295" r:id="rId6"/>
    <p:sldId id="296" r:id="rId7"/>
    <p:sldId id="301" r:id="rId8"/>
    <p:sldId id="297" r:id="rId9"/>
    <p:sldId id="300" r:id="rId10"/>
    <p:sldId id="298" r:id="rId11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65" autoAdjust="0"/>
    <p:restoredTop sz="94993" autoAdjust="0"/>
  </p:normalViewPr>
  <p:slideViewPr>
    <p:cSldViewPr snapToGrid="0">
      <p:cViewPr varScale="1">
        <p:scale>
          <a:sx n="76" d="100"/>
          <a:sy n="76" d="100"/>
        </p:scale>
        <p:origin x="12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9" d="100"/>
          <a:sy n="79" d="100"/>
        </p:scale>
        <p:origin x="395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591EC3-1394-40F3-BF79-7F8705E68C98}" type="datetimeFigureOut">
              <a:rPr lang="ko-KR" altLang="en-US" smtClean="0"/>
              <a:t>2020-11-17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E8E9D6-8E4E-4B80-8E06-49E60042AC5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94826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1D661D-A8C0-4FFE-83F7-98BA8E7A8579}" type="datetimeFigureOut">
              <a:rPr lang="ko-KR" altLang="en-US" smtClean="0"/>
              <a:t>2020-11-17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6F2D95-B4DD-44A7-88DD-79B38E16DC1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6746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(1</a:t>
            </a:r>
            <a:r>
              <a:rPr lang="ko-KR" altLang="en-US" dirty="0" smtClean="0"/>
              <a:t>분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안녕하세요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주니스에이아이</a:t>
            </a:r>
            <a:r>
              <a:rPr lang="ko-KR" altLang="en-US" dirty="0" smtClean="0"/>
              <a:t> 이준규입니다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제목이 좀 독특한데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배경설명부터 드리면</a:t>
            </a:r>
            <a:r>
              <a:rPr lang="en-US" altLang="ko-KR" dirty="0" smtClean="0"/>
              <a:t>…</a:t>
            </a:r>
          </a:p>
          <a:p>
            <a:r>
              <a:rPr lang="ko-KR" altLang="en-US" dirty="0" smtClean="0"/>
              <a:t>저에게 </a:t>
            </a:r>
            <a:r>
              <a:rPr lang="en-US" altLang="ko-KR" dirty="0" smtClean="0"/>
              <a:t>AI</a:t>
            </a:r>
            <a:r>
              <a:rPr lang="ko-KR" altLang="en-US" dirty="0" smtClean="0"/>
              <a:t>는</a:t>
            </a:r>
            <a:r>
              <a:rPr lang="en-US" altLang="ko-KR" dirty="0" smtClean="0"/>
              <a:t>…</a:t>
            </a:r>
            <a:r>
              <a:rPr lang="ko-KR" altLang="en-US" dirty="0" smtClean="0"/>
              <a:t> 말 그대로 생존수단입니다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그리고 많은 분들이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그래서 이걸로 돈 어떻게 벌어</a:t>
            </a:r>
            <a:r>
              <a:rPr lang="en-US" altLang="ko-KR" dirty="0" smtClean="0"/>
              <a:t>?“ </a:t>
            </a:r>
            <a:r>
              <a:rPr lang="ko-KR" altLang="en-US" dirty="0" smtClean="0"/>
              <a:t>에 관심이 있을</a:t>
            </a:r>
            <a:r>
              <a:rPr lang="ko-KR" altLang="en-US" baseline="0" dirty="0" smtClean="0"/>
              <a:t> 것 같아서 해당 제목을 붙여봤습니다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F2D95-B4DD-44A7-88DD-79B38E16DC10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43953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AI</a:t>
            </a:r>
            <a:r>
              <a:rPr lang="ko-KR" altLang="en-US" dirty="0" smtClean="0"/>
              <a:t>연구 하면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데이터가 있어야 뭘 하지</a:t>
            </a:r>
            <a:r>
              <a:rPr lang="en-US" altLang="ko-KR" dirty="0" smtClean="0"/>
              <a:t>.’  ‘</a:t>
            </a:r>
            <a:r>
              <a:rPr lang="ko-KR" altLang="en-US" dirty="0" smtClean="0"/>
              <a:t>돈이 되는 아이템을 내가 만들어야 하는 거 아냐</a:t>
            </a:r>
            <a:r>
              <a:rPr lang="en-US" altLang="ko-KR" dirty="0" smtClean="0"/>
              <a:t>?’, ‘</a:t>
            </a:r>
            <a:r>
              <a:rPr lang="ko-KR" altLang="en-US" dirty="0" smtClean="0"/>
              <a:t>투자 아니면 </a:t>
            </a:r>
            <a:r>
              <a:rPr lang="ko-KR" altLang="en-US" dirty="0" err="1" smtClean="0"/>
              <a:t>회사차려야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하는거</a:t>
            </a:r>
            <a:r>
              <a:rPr lang="ko-KR" altLang="en-US" dirty="0" smtClean="0"/>
              <a:t> 아냐</a:t>
            </a:r>
            <a:r>
              <a:rPr lang="en-US" altLang="ko-KR" dirty="0" smtClean="0"/>
              <a:t>?’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연구과제</a:t>
            </a:r>
            <a:endParaRPr lang="en-US" altLang="ko-KR" dirty="0" smtClean="0"/>
          </a:p>
          <a:p>
            <a:r>
              <a:rPr lang="en-US" altLang="ko-KR" dirty="0" smtClean="0"/>
              <a:t>    - </a:t>
            </a:r>
            <a:r>
              <a:rPr lang="ko-KR" altLang="en-US" dirty="0" smtClean="0"/>
              <a:t>아산병원</a:t>
            </a:r>
            <a:r>
              <a:rPr lang="en-US" altLang="ko-KR" dirty="0" smtClean="0"/>
              <a:t>: Brain Tumor in MRI DSC</a:t>
            </a:r>
            <a:r>
              <a:rPr lang="en-US" altLang="ko-KR" baseline="0" dirty="0" smtClean="0"/>
              <a:t> Image -&gt; Signal Analysis</a:t>
            </a:r>
          </a:p>
          <a:p>
            <a:r>
              <a:rPr lang="en-US" altLang="ko-KR" baseline="0" dirty="0" smtClean="0"/>
              <a:t>    - ECG classification (</a:t>
            </a:r>
            <a:r>
              <a:rPr lang="en-US" altLang="ko-KR" baseline="0" dirty="0" err="1" smtClean="0"/>
              <a:t>Arrythmia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부정맥</a:t>
            </a:r>
            <a:r>
              <a:rPr lang="en-US" altLang="ko-KR" baseline="0" dirty="0" smtClean="0"/>
              <a:t>), Vital Signal </a:t>
            </a:r>
            <a:r>
              <a:rPr lang="ko-KR" altLang="en-US" baseline="0" dirty="0" smtClean="0"/>
              <a:t>연구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Chest X-ray </a:t>
            </a:r>
            <a:r>
              <a:rPr lang="ko-KR" altLang="en-US" baseline="0" dirty="0" smtClean="0"/>
              <a:t>연구 등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각 교수님마다 매년 국가과제든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내부과제든 따셔야 하는데</a:t>
            </a:r>
            <a:r>
              <a:rPr lang="en-US" altLang="ko-KR" baseline="0" dirty="0" smtClean="0"/>
              <a:t>… </a:t>
            </a:r>
            <a:r>
              <a:rPr lang="ko-KR" altLang="en-US" baseline="0" dirty="0" smtClean="0"/>
              <a:t>따도 그 연구를 실행할 인력이 필요합니다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인력이 필요한 단순업무들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사고차량 처리 프로세스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err="1" smtClean="0"/>
              <a:t>메뉴판</a:t>
            </a:r>
            <a:r>
              <a:rPr lang="ko-KR" altLang="en-US" baseline="0" dirty="0" smtClean="0"/>
              <a:t> 인식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배달앱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DB</a:t>
            </a:r>
            <a:r>
              <a:rPr lang="ko-KR" altLang="en-US" baseline="0" dirty="0" smtClean="0"/>
              <a:t>구축</a:t>
            </a:r>
            <a:r>
              <a:rPr lang="en-US" altLang="ko-KR" baseline="0" dirty="0" smtClean="0"/>
              <a:t>)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err="1" smtClean="0"/>
              <a:t>스타트업</a:t>
            </a:r>
            <a:r>
              <a:rPr lang="ko-KR" altLang="en-US" baseline="0" dirty="0" smtClean="0"/>
              <a:t> 아이템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음악 </a:t>
            </a:r>
            <a:r>
              <a:rPr lang="en-US" altLang="ko-KR" baseline="0" dirty="0" smtClean="0"/>
              <a:t>Mastering</a:t>
            </a:r>
          </a:p>
          <a:p>
            <a:r>
              <a:rPr lang="en-US" altLang="ko-KR" baseline="0" dirty="0" smtClean="0"/>
              <a:t>    - Beat Extraction</a:t>
            </a:r>
          </a:p>
          <a:p>
            <a:r>
              <a:rPr lang="en-US" altLang="ko-KR" baseline="0" dirty="0" smtClean="0"/>
              <a:t>    - 3D shoes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다양한 사업자들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다양한 생각들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AI Blogger</a:t>
            </a:r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쇼핑몰 광고</a:t>
            </a:r>
            <a:r>
              <a:rPr lang="en-US" altLang="ko-KR" baseline="0" dirty="0" smtClean="0"/>
              <a:t>: Captcha </a:t>
            </a:r>
            <a:r>
              <a:rPr lang="ko-KR" altLang="en-US" baseline="0" dirty="0" smtClean="0"/>
              <a:t>읽기 </a:t>
            </a:r>
            <a:r>
              <a:rPr lang="en-US" altLang="ko-KR" baseline="0" dirty="0" smtClean="0"/>
              <a:t>+ Macro</a:t>
            </a:r>
          </a:p>
          <a:p>
            <a:r>
              <a:rPr lang="en-US" altLang="ko-KR" baseline="0" dirty="0" smtClean="0"/>
              <a:t>    - Review</a:t>
            </a:r>
            <a:r>
              <a:rPr lang="ko-KR" altLang="en-US" baseline="0" dirty="0" smtClean="0"/>
              <a:t>감정분석</a:t>
            </a:r>
            <a:r>
              <a:rPr lang="en-US" altLang="ko-KR" baseline="0" dirty="0" smtClean="0"/>
              <a:t>, </a:t>
            </a:r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동대문 의류재료상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변호사 사무실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예술로 </a:t>
            </a:r>
            <a:r>
              <a:rPr lang="en-US" altLang="ko-KR" baseline="0" dirty="0" smtClean="0"/>
              <a:t>AI</a:t>
            </a:r>
            <a:r>
              <a:rPr lang="ko-KR" altLang="en-US" baseline="0" dirty="0" smtClean="0"/>
              <a:t>가 필수</a:t>
            </a:r>
            <a:r>
              <a:rPr lang="en-US" altLang="ko-KR" baseline="0" dirty="0" smtClean="0"/>
              <a:t>?</a:t>
            </a:r>
            <a:endParaRPr lang="en-US" altLang="ko-KR" dirty="0" smtClean="0"/>
          </a:p>
          <a:p>
            <a:r>
              <a:rPr lang="en-US" altLang="ko-KR" dirty="0" smtClean="0"/>
              <a:t>    - </a:t>
            </a:r>
            <a:r>
              <a:rPr lang="ko-KR" altLang="en-US" dirty="0" smtClean="0"/>
              <a:t>예술분야 과제에 </a:t>
            </a:r>
            <a:r>
              <a:rPr lang="en-US" altLang="ko-KR" dirty="0" smtClean="0"/>
              <a:t>AI</a:t>
            </a:r>
            <a:r>
              <a:rPr lang="ko-KR" altLang="en-US" dirty="0" smtClean="0"/>
              <a:t>전문가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1</a:t>
            </a:r>
            <a:r>
              <a:rPr lang="ko-KR" altLang="en-US" baseline="0" dirty="0" err="1" smtClean="0"/>
              <a:t>명이상</a:t>
            </a:r>
            <a:r>
              <a:rPr lang="ko-KR" altLang="en-US" baseline="0" dirty="0" smtClean="0"/>
              <a:t> 참여가 필수</a:t>
            </a:r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F2D95-B4DD-44A7-88DD-79B38E16DC10}" type="slidenum">
              <a:rPr lang="ko-KR" altLang="en-US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86794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AI</a:t>
            </a:r>
            <a:r>
              <a:rPr lang="ko-KR" altLang="en-US" dirty="0" smtClean="0"/>
              <a:t>연구 하면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데이터가 있어야 뭘 하지</a:t>
            </a:r>
            <a:r>
              <a:rPr lang="en-US" altLang="ko-KR" dirty="0" smtClean="0"/>
              <a:t>.’  ‘</a:t>
            </a:r>
            <a:r>
              <a:rPr lang="ko-KR" altLang="en-US" dirty="0" smtClean="0"/>
              <a:t>돈이 되는 아이템을 내가 만들어야 하는 거 아냐</a:t>
            </a:r>
            <a:r>
              <a:rPr lang="en-US" altLang="ko-KR" dirty="0" smtClean="0"/>
              <a:t>?’, ‘</a:t>
            </a:r>
            <a:r>
              <a:rPr lang="ko-KR" altLang="en-US" dirty="0" smtClean="0"/>
              <a:t>투자 아니면 </a:t>
            </a:r>
            <a:r>
              <a:rPr lang="ko-KR" altLang="en-US" dirty="0" err="1" smtClean="0"/>
              <a:t>회사차려야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하는거</a:t>
            </a:r>
            <a:r>
              <a:rPr lang="ko-KR" altLang="en-US" dirty="0" smtClean="0"/>
              <a:t> 아냐</a:t>
            </a:r>
            <a:r>
              <a:rPr lang="en-US" altLang="ko-KR" dirty="0" smtClean="0"/>
              <a:t>?’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연구과제</a:t>
            </a:r>
            <a:endParaRPr lang="en-US" altLang="ko-KR" dirty="0" smtClean="0"/>
          </a:p>
          <a:p>
            <a:r>
              <a:rPr lang="en-US" altLang="ko-KR" dirty="0" smtClean="0"/>
              <a:t>    - </a:t>
            </a:r>
            <a:r>
              <a:rPr lang="ko-KR" altLang="en-US" dirty="0" smtClean="0"/>
              <a:t>아산병원</a:t>
            </a:r>
            <a:r>
              <a:rPr lang="en-US" altLang="ko-KR" dirty="0" smtClean="0"/>
              <a:t>: Brain Tumor in MRI DSC</a:t>
            </a:r>
            <a:r>
              <a:rPr lang="en-US" altLang="ko-KR" baseline="0" dirty="0" smtClean="0"/>
              <a:t> Image -&gt; Signal Analysis</a:t>
            </a:r>
          </a:p>
          <a:p>
            <a:r>
              <a:rPr lang="en-US" altLang="ko-KR" baseline="0" dirty="0" smtClean="0"/>
              <a:t>    - ECG classification (</a:t>
            </a:r>
            <a:r>
              <a:rPr lang="en-US" altLang="ko-KR" baseline="0" dirty="0" err="1" smtClean="0"/>
              <a:t>Arrythmia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부정맥</a:t>
            </a:r>
            <a:r>
              <a:rPr lang="en-US" altLang="ko-KR" baseline="0" dirty="0" smtClean="0"/>
              <a:t>), Vital Signal </a:t>
            </a:r>
            <a:r>
              <a:rPr lang="ko-KR" altLang="en-US" baseline="0" dirty="0" smtClean="0"/>
              <a:t>연구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Chest X-ray </a:t>
            </a:r>
            <a:r>
              <a:rPr lang="ko-KR" altLang="en-US" baseline="0" dirty="0" smtClean="0"/>
              <a:t>연구 등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각 교수님마다 매년 국가과제든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내부과제든 따셔야 하는데</a:t>
            </a:r>
            <a:r>
              <a:rPr lang="en-US" altLang="ko-KR" baseline="0" dirty="0" smtClean="0"/>
              <a:t>… </a:t>
            </a:r>
            <a:r>
              <a:rPr lang="ko-KR" altLang="en-US" baseline="0" dirty="0" smtClean="0"/>
              <a:t>따도 그 연구를 실행할 인력이 필요합니다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인력이 필요한 단순업무들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사고차량 처리 프로세스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err="1" smtClean="0"/>
              <a:t>메뉴판</a:t>
            </a:r>
            <a:r>
              <a:rPr lang="ko-KR" altLang="en-US" baseline="0" dirty="0" smtClean="0"/>
              <a:t> 인식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배달앱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DB</a:t>
            </a:r>
            <a:r>
              <a:rPr lang="ko-KR" altLang="en-US" baseline="0" dirty="0" smtClean="0"/>
              <a:t>구축</a:t>
            </a:r>
            <a:r>
              <a:rPr lang="en-US" altLang="ko-KR" baseline="0" dirty="0" smtClean="0"/>
              <a:t>)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err="1" smtClean="0"/>
              <a:t>스타트업</a:t>
            </a:r>
            <a:r>
              <a:rPr lang="ko-KR" altLang="en-US" baseline="0" dirty="0" smtClean="0"/>
              <a:t> 아이템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음악 </a:t>
            </a:r>
            <a:r>
              <a:rPr lang="en-US" altLang="ko-KR" baseline="0" dirty="0" smtClean="0"/>
              <a:t>Mastering</a:t>
            </a:r>
          </a:p>
          <a:p>
            <a:r>
              <a:rPr lang="en-US" altLang="ko-KR" baseline="0" dirty="0" smtClean="0"/>
              <a:t>    - Beat Extraction</a:t>
            </a:r>
          </a:p>
          <a:p>
            <a:r>
              <a:rPr lang="en-US" altLang="ko-KR" baseline="0" dirty="0" smtClean="0"/>
              <a:t>    - 3D shoes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다양한 사업자들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다양한 생각들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AI Blogger</a:t>
            </a:r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쇼핑몰 광고</a:t>
            </a:r>
            <a:r>
              <a:rPr lang="en-US" altLang="ko-KR" baseline="0" dirty="0" smtClean="0"/>
              <a:t>: Captcha </a:t>
            </a:r>
            <a:r>
              <a:rPr lang="ko-KR" altLang="en-US" baseline="0" dirty="0" smtClean="0"/>
              <a:t>읽기 </a:t>
            </a:r>
            <a:r>
              <a:rPr lang="en-US" altLang="ko-KR" baseline="0" dirty="0" smtClean="0"/>
              <a:t>+ Macro</a:t>
            </a:r>
          </a:p>
          <a:p>
            <a:r>
              <a:rPr lang="en-US" altLang="ko-KR" baseline="0" dirty="0" smtClean="0"/>
              <a:t>    - Review</a:t>
            </a:r>
            <a:r>
              <a:rPr lang="ko-KR" altLang="en-US" baseline="0" dirty="0" smtClean="0"/>
              <a:t>감정분석</a:t>
            </a:r>
            <a:r>
              <a:rPr lang="en-US" altLang="ko-KR" baseline="0" dirty="0" smtClean="0"/>
              <a:t>, </a:t>
            </a:r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동대문 의류재료상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변호사 사무실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예술로 </a:t>
            </a:r>
            <a:r>
              <a:rPr lang="en-US" altLang="ko-KR" baseline="0" dirty="0" smtClean="0"/>
              <a:t>AI</a:t>
            </a:r>
            <a:r>
              <a:rPr lang="ko-KR" altLang="en-US" baseline="0" dirty="0" smtClean="0"/>
              <a:t>가 필수</a:t>
            </a:r>
            <a:r>
              <a:rPr lang="en-US" altLang="ko-KR" baseline="0" dirty="0" smtClean="0"/>
              <a:t>?</a:t>
            </a:r>
            <a:endParaRPr lang="en-US" altLang="ko-KR" dirty="0" smtClean="0"/>
          </a:p>
          <a:p>
            <a:r>
              <a:rPr lang="en-US" altLang="ko-KR" dirty="0" smtClean="0"/>
              <a:t>    - </a:t>
            </a:r>
            <a:r>
              <a:rPr lang="ko-KR" altLang="en-US" dirty="0" smtClean="0"/>
              <a:t>예술분야 과제에 </a:t>
            </a:r>
            <a:r>
              <a:rPr lang="en-US" altLang="ko-KR" dirty="0" smtClean="0"/>
              <a:t>AI</a:t>
            </a:r>
            <a:r>
              <a:rPr lang="ko-KR" altLang="en-US" dirty="0" smtClean="0"/>
              <a:t>전문가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1</a:t>
            </a:r>
            <a:r>
              <a:rPr lang="ko-KR" altLang="en-US" baseline="0" dirty="0" err="1" smtClean="0"/>
              <a:t>명이상</a:t>
            </a:r>
            <a:r>
              <a:rPr lang="ko-KR" altLang="en-US" baseline="0" dirty="0" smtClean="0"/>
              <a:t> 참여가 필수</a:t>
            </a:r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F2D95-B4DD-44A7-88DD-79B38E16DC10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5307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AI</a:t>
            </a:r>
            <a:r>
              <a:rPr lang="ko-KR" altLang="en-US" dirty="0" smtClean="0"/>
              <a:t>연구 하면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데이터가 있어야 뭘 하지</a:t>
            </a:r>
            <a:r>
              <a:rPr lang="en-US" altLang="ko-KR" dirty="0" smtClean="0"/>
              <a:t>.’  ‘</a:t>
            </a:r>
            <a:r>
              <a:rPr lang="ko-KR" altLang="en-US" dirty="0" smtClean="0"/>
              <a:t>돈이 되는 아이템을 내가 만들어야 하는 거 아냐</a:t>
            </a:r>
            <a:r>
              <a:rPr lang="en-US" altLang="ko-KR" dirty="0" smtClean="0"/>
              <a:t>?’, ‘</a:t>
            </a:r>
            <a:r>
              <a:rPr lang="ko-KR" altLang="en-US" dirty="0" smtClean="0"/>
              <a:t>투자 아니면 </a:t>
            </a:r>
            <a:r>
              <a:rPr lang="ko-KR" altLang="en-US" dirty="0" err="1" smtClean="0"/>
              <a:t>회사차려야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하는거</a:t>
            </a:r>
            <a:r>
              <a:rPr lang="ko-KR" altLang="en-US" dirty="0" smtClean="0"/>
              <a:t> 아냐</a:t>
            </a:r>
            <a:r>
              <a:rPr lang="en-US" altLang="ko-KR" dirty="0" smtClean="0"/>
              <a:t>?’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연구과제</a:t>
            </a:r>
            <a:endParaRPr lang="en-US" altLang="ko-KR" dirty="0" smtClean="0"/>
          </a:p>
          <a:p>
            <a:r>
              <a:rPr lang="en-US" altLang="ko-KR" dirty="0" smtClean="0"/>
              <a:t>    - </a:t>
            </a:r>
            <a:r>
              <a:rPr lang="ko-KR" altLang="en-US" dirty="0" smtClean="0"/>
              <a:t>아산병원</a:t>
            </a:r>
            <a:r>
              <a:rPr lang="en-US" altLang="ko-KR" dirty="0" smtClean="0"/>
              <a:t>: Brain Tumor in MRI DSC</a:t>
            </a:r>
            <a:r>
              <a:rPr lang="en-US" altLang="ko-KR" baseline="0" dirty="0" smtClean="0"/>
              <a:t> Image -&gt; Signal Analysis</a:t>
            </a:r>
          </a:p>
          <a:p>
            <a:r>
              <a:rPr lang="en-US" altLang="ko-KR" baseline="0" dirty="0" smtClean="0"/>
              <a:t>    - ECG classification (</a:t>
            </a:r>
            <a:r>
              <a:rPr lang="en-US" altLang="ko-KR" baseline="0" dirty="0" err="1" smtClean="0"/>
              <a:t>Arrythmia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부정맥</a:t>
            </a:r>
            <a:r>
              <a:rPr lang="en-US" altLang="ko-KR" baseline="0" dirty="0" smtClean="0"/>
              <a:t>), Vital Signal </a:t>
            </a:r>
            <a:r>
              <a:rPr lang="ko-KR" altLang="en-US" baseline="0" dirty="0" smtClean="0"/>
              <a:t>연구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Chest X-ray </a:t>
            </a:r>
            <a:r>
              <a:rPr lang="ko-KR" altLang="en-US" baseline="0" dirty="0" smtClean="0"/>
              <a:t>연구 등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각 교수님마다 매년 국가과제든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내부과제든 따셔야 하는데</a:t>
            </a:r>
            <a:r>
              <a:rPr lang="en-US" altLang="ko-KR" baseline="0" dirty="0" smtClean="0"/>
              <a:t>… </a:t>
            </a:r>
            <a:r>
              <a:rPr lang="ko-KR" altLang="en-US" baseline="0" dirty="0" smtClean="0"/>
              <a:t>따도 그 연구를 실행할 인력이 필요합니다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인력이 필요한 단순업무들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사고차량 처리 프로세스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err="1" smtClean="0"/>
              <a:t>메뉴판</a:t>
            </a:r>
            <a:r>
              <a:rPr lang="ko-KR" altLang="en-US" baseline="0" dirty="0" smtClean="0"/>
              <a:t> 인식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배달앱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DB</a:t>
            </a:r>
            <a:r>
              <a:rPr lang="ko-KR" altLang="en-US" baseline="0" dirty="0" smtClean="0"/>
              <a:t>구축</a:t>
            </a:r>
            <a:r>
              <a:rPr lang="en-US" altLang="ko-KR" baseline="0" dirty="0" smtClean="0"/>
              <a:t>)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err="1" smtClean="0"/>
              <a:t>스타트업</a:t>
            </a:r>
            <a:r>
              <a:rPr lang="ko-KR" altLang="en-US" baseline="0" dirty="0" smtClean="0"/>
              <a:t> 아이템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음악 </a:t>
            </a:r>
            <a:r>
              <a:rPr lang="en-US" altLang="ko-KR" baseline="0" dirty="0" smtClean="0"/>
              <a:t>Mastering</a:t>
            </a:r>
          </a:p>
          <a:p>
            <a:r>
              <a:rPr lang="en-US" altLang="ko-KR" baseline="0" dirty="0" smtClean="0"/>
              <a:t>    - Beat Extraction</a:t>
            </a:r>
          </a:p>
          <a:p>
            <a:r>
              <a:rPr lang="en-US" altLang="ko-KR" baseline="0" dirty="0" smtClean="0"/>
              <a:t>    - 3D shoes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다양한 사업자들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다양한 생각들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AI Blogger</a:t>
            </a:r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쇼핑몰 광고</a:t>
            </a:r>
            <a:r>
              <a:rPr lang="en-US" altLang="ko-KR" baseline="0" dirty="0" smtClean="0"/>
              <a:t>: Captcha </a:t>
            </a:r>
            <a:r>
              <a:rPr lang="ko-KR" altLang="en-US" baseline="0" dirty="0" smtClean="0"/>
              <a:t>읽기 </a:t>
            </a:r>
            <a:r>
              <a:rPr lang="en-US" altLang="ko-KR" baseline="0" dirty="0" smtClean="0"/>
              <a:t>+ Macro</a:t>
            </a:r>
          </a:p>
          <a:p>
            <a:r>
              <a:rPr lang="en-US" altLang="ko-KR" baseline="0" dirty="0" smtClean="0"/>
              <a:t>    - Review</a:t>
            </a:r>
            <a:r>
              <a:rPr lang="ko-KR" altLang="en-US" baseline="0" dirty="0" smtClean="0"/>
              <a:t>감정분석</a:t>
            </a:r>
            <a:r>
              <a:rPr lang="en-US" altLang="ko-KR" baseline="0" dirty="0" smtClean="0"/>
              <a:t>, </a:t>
            </a:r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동대문 의류재료상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변호사 사무실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예술로 </a:t>
            </a:r>
            <a:r>
              <a:rPr lang="en-US" altLang="ko-KR" baseline="0" dirty="0" smtClean="0"/>
              <a:t>AI</a:t>
            </a:r>
            <a:r>
              <a:rPr lang="ko-KR" altLang="en-US" baseline="0" dirty="0" smtClean="0"/>
              <a:t>가 필수</a:t>
            </a:r>
            <a:r>
              <a:rPr lang="en-US" altLang="ko-KR" baseline="0" dirty="0" smtClean="0"/>
              <a:t>?</a:t>
            </a:r>
            <a:endParaRPr lang="en-US" altLang="ko-KR" dirty="0" smtClean="0"/>
          </a:p>
          <a:p>
            <a:r>
              <a:rPr lang="en-US" altLang="ko-KR" dirty="0" smtClean="0"/>
              <a:t>    - </a:t>
            </a:r>
            <a:r>
              <a:rPr lang="ko-KR" altLang="en-US" dirty="0" smtClean="0"/>
              <a:t>예술분야 과제에 </a:t>
            </a:r>
            <a:r>
              <a:rPr lang="en-US" altLang="ko-KR" dirty="0" smtClean="0"/>
              <a:t>AI</a:t>
            </a:r>
            <a:r>
              <a:rPr lang="ko-KR" altLang="en-US" dirty="0" smtClean="0"/>
              <a:t>전문가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1</a:t>
            </a:r>
            <a:r>
              <a:rPr lang="ko-KR" altLang="en-US" baseline="0" dirty="0" err="1" smtClean="0"/>
              <a:t>명이상</a:t>
            </a:r>
            <a:r>
              <a:rPr lang="ko-KR" altLang="en-US" baseline="0" dirty="0" smtClean="0"/>
              <a:t> 참여가 필수</a:t>
            </a:r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F2D95-B4DD-44A7-88DD-79B38E16DC10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56640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AI</a:t>
            </a:r>
            <a:r>
              <a:rPr lang="ko-KR" altLang="en-US" dirty="0" smtClean="0"/>
              <a:t>연구 하면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데이터가 있어야 뭘 하지</a:t>
            </a:r>
            <a:r>
              <a:rPr lang="en-US" altLang="ko-KR" dirty="0" smtClean="0"/>
              <a:t>.’  ‘</a:t>
            </a:r>
            <a:r>
              <a:rPr lang="ko-KR" altLang="en-US" dirty="0" smtClean="0"/>
              <a:t>돈이 되는 아이템을 내가 만들어야 하는 거 아냐</a:t>
            </a:r>
            <a:r>
              <a:rPr lang="en-US" altLang="ko-KR" dirty="0" smtClean="0"/>
              <a:t>?’, ‘</a:t>
            </a:r>
            <a:r>
              <a:rPr lang="ko-KR" altLang="en-US" dirty="0" smtClean="0"/>
              <a:t>투자 아니면 </a:t>
            </a:r>
            <a:r>
              <a:rPr lang="ko-KR" altLang="en-US" dirty="0" err="1" smtClean="0"/>
              <a:t>회사차려야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하는거</a:t>
            </a:r>
            <a:r>
              <a:rPr lang="ko-KR" altLang="en-US" dirty="0" smtClean="0"/>
              <a:t> 아냐</a:t>
            </a:r>
            <a:r>
              <a:rPr lang="en-US" altLang="ko-KR" dirty="0" smtClean="0"/>
              <a:t>?’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연구과제</a:t>
            </a:r>
            <a:endParaRPr lang="en-US" altLang="ko-KR" dirty="0" smtClean="0"/>
          </a:p>
          <a:p>
            <a:r>
              <a:rPr lang="en-US" altLang="ko-KR" dirty="0" smtClean="0"/>
              <a:t>    - </a:t>
            </a:r>
            <a:r>
              <a:rPr lang="ko-KR" altLang="en-US" dirty="0" smtClean="0"/>
              <a:t>아산병원</a:t>
            </a:r>
            <a:r>
              <a:rPr lang="en-US" altLang="ko-KR" dirty="0" smtClean="0"/>
              <a:t>: Brain Tumor in MRI DSC</a:t>
            </a:r>
            <a:r>
              <a:rPr lang="en-US" altLang="ko-KR" baseline="0" dirty="0" smtClean="0"/>
              <a:t> Image -&gt; Signal Analysis</a:t>
            </a:r>
          </a:p>
          <a:p>
            <a:r>
              <a:rPr lang="en-US" altLang="ko-KR" baseline="0" dirty="0" smtClean="0"/>
              <a:t>    - ECG classification (</a:t>
            </a:r>
            <a:r>
              <a:rPr lang="en-US" altLang="ko-KR" baseline="0" dirty="0" err="1" smtClean="0"/>
              <a:t>Arrythmia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부정맥</a:t>
            </a:r>
            <a:r>
              <a:rPr lang="en-US" altLang="ko-KR" baseline="0" dirty="0" smtClean="0"/>
              <a:t>), Vital Signal </a:t>
            </a:r>
            <a:r>
              <a:rPr lang="ko-KR" altLang="en-US" baseline="0" dirty="0" smtClean="0"/>
              <a:t>연구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Chest X-ray </a:t>
            </a:r>
            <a:r>
              <a:rPr lang="ko-KR" altLang="en-US" baseline="0" dirty="0" smtClean="0"/>
              <a:t>연구 등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각 교수님마다 매년 국가과제든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내부과제든 따셔야 하는데</a:t>
            </a:r>
            <a:r>
              <a:rPr lang="en-US" altLang="ko-KR" baseline="0" dirty="0" smtClean="0"/>
              <a:t>… </a:t>
            </a:r>
            <a:r>
              <a:rPr lang="ko-KR" altLang="en-US" baseline="0" dirty="0" smtClean="0"/>
              <a:t>따도 그 연구를 실행할 인력이 필요합니다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인력이 필요한 단순업무들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사고차량 처리 프로세스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err="1" smtClean="0"/>
              <a:t>메뉴판</a:t>
            </a:r>
            <a:r>
              <a:rPr lang="ko-KR" altLang="en-US" baseline="0" dirty="0" smtClean="0"/>
              <a:t> 인식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배달앱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DB</a:t>
            </a:r>
            <a:r>
              <a:rPr lang="ko-KR" altLang="en-US" baseline="0" dirty="0" smtClean="0"/>
              <a:t>구축</a:t>
            </a:r>
            <a:r>
              <a:rPr lang="en-US" altLang="ko-KR" baseline="0" dirty="0" smtClean="0"/>
              <a:t>)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err="1" smtClean="0"/>
              <a:t>스타트업</a:t>
            </a:r>
            <a:r>
              <a:rPr lang="ko-KR" altLang="en-US" baseline="0" dirty="0" smtClean="0"/>
              <a:t> 아이템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음악 </a:t>
            </a:r>
            <a:r>
              <a:rPr lang="en-US" altLang="ko-KR" baseline="0" dirty="0" smtClean="0"/>
              <a:t>Mastering</a:t>
            </a:r>
          </a:p>
          <a:p>
            <a:r>
              <a:rPr lang="en-US" altLang="ko-KR" baseline="0" dirty="0" smtClean="0"/>
              <a:t>    - Beat Extraction</a:t>
            </a:r>
          </a:p>
          <a:p>
            <a:r>
              <a:rPr lang="en-US" altLang="ko-KR" baseline="0" dirty="0" smtClean="0"/>
              <a:t>    - 3D shoes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다양한 사업자들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다양한 생각들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AI Blogger</a:t>
            </a:r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쇼핑몰 광고</a:t>
            </a:r>
            <a:r>
              <a:rPr lang="en-US" altLang="ko-KR" baseline="0" dirty="0" smtClean="0"/>
              <a:t>: Captcha </a:t>
            </a:r>
            <a:r>
              <a:rPr lang="ko-KR" altLang="en-US" baseline="0" dirty="0" smtClean="0"/>
              <a:t>읽기 </a:t>
            </a:r>
            <a:r>
              <a:rPr lang="en-US" altLang="ko-KR" baseline="0" dirty="0" smtClean="0"/>
              <a:t>+ Macro</a:t>
            </a:r>
          </a:p>
          <a:p>
            <a:r>
              <a:rPr lang="en-US" altLang="ko-KR" baseline="0" dirty="0" smtClean="0"/>
              <a:t>    - Review</a:t>
            </a:r>
            <a:r>
              <a:rPr lang="ko-KR" altLang="en-US" baseline="0" dirty="0" smtClean="0"/>
              <a:t>감정분석</a:t>
            </a:r>
            <a:r>
              <a:rPr lang="en-US" altLang="ko-KR" baseline="0" dirty="0" smtClean="0"/>
              <a:t>, </a:t>
            </a:r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동대문 의류재료상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변호사 사무실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예술로 </a:t>
            </a:r>
            <a:r>
              <a:rPr lang="en-US" altLang="ko-KR" baseline="0" dirty="0" smtClean="0"/>
              <a:t>AI</a:t>
            </a:r>
            <a:r>
              <a:rPr lang="ko-KR" altLang="en-US" baseline="0" dirty="0" smtClean="0"/>
              <a:t>가 필수</a:t>
            </a:r>
            <a:r>
              <a:rPr lang="en-US" altLang="ko-KR" baseline="0" dirty="0" smtClean="0"/>
              <a:t>?</a:t>
            </a:r>
            <a:endParaRPr lang="en-US" altLang="ko-KR" dirty="0" smtClean="0"/>
          </a:p>
          <a:p>
            <a:r>
              <a:rPr lang="en-US" altLang="ko-KR" dirty="0" smtClean="0"/>
              <a:t>    - </a:t>
            </a:r>
            <a:r>
              <a:rPr lang="ko-KR" altLang="en-US" dirty="0" smtClean="0"/>
              <a:t>예술분야 과제에 </a:t>
            </a:r>
            <a:r>
              <a:rPr lang="en-US" altLang="ko-KR" dirty="0" smtClean="0"/>
              <a:t>AI</a:t>
            </a:r>
            <a:r>
              <a:rPr lang="ko-KR" altLang="en-US" dirty="0" smtClean="0"/>
              <a:t>전문가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1</a:t>
            </a:r>
            <a:r>
              <a:rPr lang="ko-KR" altLang="en-US" baseline="0" dirty="0" err="1" smtClean="0"/>
              <a:t>명이상</a:t>
            </a:r>
            <a:r>
              <a:rPr lang="ko-KR" altLang="en-US" baseline="0" dirty="0" smtClean="0"/>
              <a:t> 참여가 필수</a:t>
            </a:r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F2D95-B4DD-44A7-88DD-79B38E16DC10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46913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AI</a:t>
            </a:r>
            <a:r>
              <a:rPr lang="ko-KR" altLang="en-US" dirty="0" smtClean="0"/>
              <a:t>연구 하면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데이터가 있어야 뭘 하지</a:t>
            </a:r>
            <a:r>
              <a:rPr lang="en-US" altLang="ko-KR" dirty="0" smtClean="0"/>
              <a:t>.’  ‘</a:t>
            </a:r>
            <a:r>
              <a:rPr lang="ko-KR" altLang="en-US" dirty="0" smtClean="0"/>
              <a:t>돈이 되는 아이템을 내가 만들어야 하는 거 아냐</a:t>
            </a:r>
            <a:r>
              <a:rPr lang="en-US" altLang="ko-KR" dirty="0" smtClean="0"/>
              <a:t>?’, ‘</a:t>
            </a:r>
            <a:r>
              <a:rPr lang="ko-KR" altLang="en-US" dirty="0" smtClean="0"/>
              <a:t>투자 아니면 </a:t>
            </a:r>
            <a:r>
              <a:rPr lang="ko-KR" altLang="en-US" dirty="0" err="1" smtClean="0"/>
              <a:t>회사차려야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하는거</a:t>
            </a:r>
            <a:r>
              <a:rPr lang="ko-KR" altLang="en-US" dirty="0" smtClean="0"/>
              <a:t> 아냐</a:t>
            </a:r>
            <a:r>
              <a:rPr lang="en-US" altLang="ko-KR" dirty="0" smtClean="0"/>
              <a:t>?’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연구과제</a:t>
            </a:r>
            <a:endParaRPr lang="en-US" altLang="ko-KR" dirty="0" smtClean="0"/>
          </a:p>
          <a:p>
            <a:r>
              <a:rPr lang="en-US" altLang="ko-KR" dirty="0" smtClean="0"/>
              <a:t>    - </a:t>
            </a:r>
            <a:r>
              <a:rPr lang="ko-KR" altLang="en-US" dirty="0" smtClean="0"/>
              <a:t>아산병원</a:t>
            </a:r>
            <a:r>
              <a:rPr lang="en-US" altLang="ko-KR" dirty="0" smtClean="0"/>
              <a:t>: Brain Tumor in MRI DSC</a:t>
            </a:r>
            <a:r>
              <a:rPr lang="en-US" altLang="ko-KR" baseline="0" dirty="0" smtClean="0"/>
              <a:t> Image -&gt; Signal Analysis</a:t>
            </a:r>
          </a:p>
          <a:p>
            <a:r>
              <a:rPr lang="en-US" altLang="ko-KR" baseline="0" dirty="0" smtClean="0"/>
              <a:t>    - ECG classification (</a:t>
            </a:r>
            <a:r>
              <a:rPr lang="en-US" altLang="ko-KR" baseline="0" dirty="0" err="1" smtClean="0"/>
              <a:t>Arrythmia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부정맥</a:t>
            </a:r>
            <a:r>
              <a:rPr lang="en-US" altLang="ko-KR" baseline="0" dirty="0" smtClean="0"/>
              <a:t>), Vital Signal </a:t>
            </a:r>
            <a:r>
              <a:rPr lang="ko-KR" altLang="en-US" baseline="0" dirty="0" smtClean="0"/>
              <a:t>연구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Chest X-ray </a:t>
            </a:r>
            <a:r>
              <a:rPr lang="ko-KR" altLang="en-US" baseline="0" dirty="0" smtClean="0"/>
              <a:t>연구 등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각 교수님마다 매년 국가과제든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내부과제든 따셔야 하는데</a:t>
            </a:r>
            <a:r>
              <a:rPr lang="en-US" altLang="ko-KR" baseline="0" dirty="0" smtClean="0"/>
              <a:t>… </a:t>
            </a:r>
            <a:r>
              <a:rPr lang="ko-KR" altLang="en-US" baseline="0" dirty="0" smtClean="0"/>
              <a:t>따도 그 연구를 실행할 인력이 필요합니다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인력이 필요한 단순업무들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사고차량 처리 프로세스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err="1" smtClean="0"/>
              <a:t>메뉴판</a:t>
            </a:r>
            <a:r>
              <a:rPr lang="ko-KR" altLang="en-US" baseline="0" dirty="0" smtClean="0"/>
              <a:t> 인식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배달앱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DB</a:t>
            </a:r>
            <a:r>
              <a:rPr lang="ko-KR" altLang="en-US" baseline="0" dirty="0" smtClean="0"/>
              <a:t>구축</a:t>
            </a:r>
            <a:r>
              <a:rPr lang="en-US" altLang="ko-KR" baseline="0" dirty="0" smtClean="0"/>
              <a:t>)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err="1" smtClean="0"/>
              <a:t>스타트업</a:t>
            </a:r>
            <a:r>
              <a:rPr lang="ko-KR" altLang="en-US" baseline="0" dirty="0" smtClean="0"/>
              <a:t> 아이템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음악 </a:t>
            </a:r>
            <a:r>
              <a:rPr lang="en-US" altLang="ko-KR" baseline="0" dirty="0" smtClean="0"/>
              <a:t>Mastering</a:t>
            </a:r>
          </a:p>
          <a:p>
            <a:r>
              <a:rPr lang="en-US" altLang="ko-KR" baseline="0" dirty="0" smtClean="0"/>
              <a:t>    - Beat Extraction</a:t>
            </a:r>
          </a:p>
          <a:p>
            <a:r>
              <a:rPr lang="en-US" altLang="ko-KR" baseline="0" dirty="0" smtClean="0"/>
              <a:t>    - 3D shoes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다양한 사업자들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다양한 생각들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AI Blogger</a:t>
            </a:r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쇼핑몰 광고</a:t>
            </a:r>
            <a:r>
              <a:rPr lang="en-US" altLang="ko-KR" baseline="0" dirty="0" smtClean="0"/>
              <a:t>: Captcha </a:t>
            </a:r>
            <a:r>
              <a:rPr lang="ko-KR" altLang="en-US" baseline="0" dirty="0" smtClean="0"/>
              <a:t>읽기 </a:t>
            </a:r>
            <a:r>
              <a:rPr lang="en-US" altLang="ko-KR" baseline="0" dirty="0" smtClean="0"/>
              <a:t>+ Macro</a:t>
            </a:r>
          </a:p>
          <a:p>
            <a:r>
              <a:rPr lang="en-US" altLang="ko-KR" baseline="0" dirty="0" smtClean="0"/>
              <a:t>    - Review</a:t>
            </a:r>
            <a:r>
              <a:rPr lang="ko-KR" altLang="en-US" baseline="0" dirty="0" smtClean="0"/>
              <a:t>감정분석</a:t>
            </a:r>
            <a:r>
              <a:rPr lang="en-US" altLang="ko-KR" baseline="0" dirty="0" smtClean="0"/>
              <a:t>, </a:t>
            </a:r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동대문 의류재료상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변호사 사무실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예술로 </a:t>
            </a:r>
            <a:r>
              <a:rPr lang="en-US" altLang="ko-KR" baseline="0" dirty="0" smtClean="0"/>
              <a:t>AI</a:t>
            </a:r>
            <a:r>
              <a:rPr lang="ko-KR" altLang="en-US" baseline="0" dirty="0" smtClean="0"/>
              <a:t>가 필수</a:t>
            </a:r>
            <a:r>
              <a:rPr lang="en-US" altLang="ko-KR" baseline="0" dirty="0" smtClean="0"/>
              <a:t>?</a:t>
            </a:r>
            <a:endParaRPr lang="en-US" altLang="ko-KR" dirty="0" smtClean="0"/>
          </a:p>
          <a:p>
            <a:r>
              <a:rPr lang="en-US" altLang="ko-KR" dirty="0" smtClean="0"/>
              <a:t>    - </a:t>
            </a:r>
            <a:r>
              <a:rPr lang="ko-KR" altLang="en-US" dirty="0" smtClean="0"/>
              <a:t>예술분야 과제에 </a:t>
            </a:r>
            <a:r>
              <a:rPr lang="en-US" altLang="ko-KR" dirty="0" smtClean="0"/>
              <a:t>AI</a:t>
            </a:r>
            <a:r>
              <a:rPr lang="ko-KR" altLang="en-US" dirty="0" smtClean="0"/>
              <a:t>전문가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1</a:t>
            </a:r>
            <a:r>
              <a:rPr lang="ko-KR" altLang="en-US" baseline="0" dirty="0" err="1" smtClean="0"/>
              <a:t>명이상</a:t>
            </a:r>
            <a:r>
              <a:rPr lang="ko-KR" altLang="en-US" baseline="0" dirty="0" smtClean="0"/>
              <a:t> 참여가 필수</a:t>
            </a:r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F2D95-B4DD-44A7-88DD-79B38E16DC10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02798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AI</a:t>
            </a:r>
            <a:r>
              <a:rPr lang="ko-KR" altLang="en-US" dirty="0" smtClean="0"/>
              <a:t>연구 하면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데이터가 있어야 뭘 하지</a:t>
            </a:r>
            <a:r>
              <a:rPr lang="en-US" altLang="ko-KR" dirty="0" smtClean="0"/>
              <a:t>.’  ‘</a:t>
            </a:r>
            <a:r>
              <a:rPr lang="ko-KR" altLang="en-US" dirty="0" smtClean="0"/>
              <a:t>돈이 되는 아이템을 내가 만들어야 하는 거 아냐</a:t>
            </a:r>
            <a:r>
              <a:rPr lang="en-US" altLang="ko-KR" dirty="0" smtClean="0"/>
              <a:t>?’, ‘</a:t>
            </a:r>
            <a:r>
              <a:rPr lang="ko-KR" altLang="en-US" dirty="0" smtClean="0"/>
              <a:t>투자 아니면 </a:t>
            </a:r>
            <a:r>
              <a:rPr lang="ko-KR" altLang="en-US" dirty="0" err="1" smtClean="0"/>
              <a:t>회사차려야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하는거</a:t>
            </a:r>
            <a:r>
              <a:rPr lang="ko-KR" altLang="en-US" dirty="0" smtClean="0"/>
              <a:t> 아냐</a:t>
            </a:r>
            <a:r>
              <a:rPr lang="en-US" altLang="ko-KR" dirty="0" smtClean="0"/>
              <a:t>?’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연구과제</a:t>
            </a:r>
            <a:endParaRPr lang="en-US" altLang="ko-KR" dirty="0" smtClean="0"/>
          </a:p>
          <a:p>
            <a:r>
              <a:rPr lang="en-US" altLang="ko-KR" dirty="0" smtClean="0"/>
              <a:t>    - </a:t>
            </a:r>
            <a:r>
              <a:rPr lang="ko-KR" altLang="en-US" dirty="0" smtClean="0"/>
              <a:t>아산병원</a:t>
            </a:r>
            <a:r>
              <a:rPr lang="en-US" altLang="ko-KR" dirty="0" smtClean="0"/>
              <a:t>: Brain Tumor in MRI DSC</a:t>
            </a:r>
            <a:r>
              <a:rPr lang="en-US" altLang="ko-KR" baseline="0" dirty="0" smtClean="0"/>
              <a:t> Image -&gt; Signal Analysis</a:t>
            </a:r>
          </a:p>
          <a:p>
            <a:r>
              <a:rPr lang="en-US" altLang="ko-KR" baseline="0" dirty="0" smtClean="0"/>
              <a:t>    - ECG classification (</a:t>
            </a:r>
            <a:r>
              <a:rPr lang="en-US" altLang="ko-KR" baseline="0" dirty="0" err="1" smtClean="0"/>
              <a:t>Arrythmia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부정맥</a:t>
            </a:r>
            <a:r>
              <a:rPr lang="en-US" altLang="ko-KR" baseline="0" dirty="0" smtClean="0"/>
              <a:t>), Vital Signal </a:t>
            </a:r>
            <a:r>
              <a:rPr lang="ko-KR" altLang="en-US" baseline="0" dirty="0" smtClean="0"/>
              <a:t>연구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Chest X-ray </a:t>
            </a:r>
            <a:r>
              <a:rPr lang="ko-KR" altLang="en-US" baseline="0" dirty="0" smtClean="0"/>
              <a:t>연구 등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각 교수님마다 매년 국가과제든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내부과제든 따셔야 하는데</a:t>
            </a:r>
            <a:r>
              <a:rPr lang="en-US" altLang="ko-KR" baseline="0" dirty="0" smtClean="0"/>
              <a:t>… </a:t>
            </a:r>
            <a:r>
              <a:rPr lang="ko-KR" altLang="en-US" baseline="0" dirty="0" smtClean="0"/>
              <a:t>따도 그 연구를 실행할 인력이 필요합니다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인력이 필요한 단순업무들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사고차량 처리 프로세스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err="1" smtClean="0"/>
              <a:t>메뉴판</a:t>
            </a:r>
            <a:r>
              <a:rPr lang="ko-KR" altLang="en-US" baseline="0" dirty="0" smtClean="0"/>
              <a:t> 인식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배달앱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DB</a:t>
            </a:r>
            <a:r>
              <a:rPr lang="ko-KR" altLang="en-US" baseline="0" dirty="0" smtClean="0"/>
              <a:t>구축</a:t>
            </a:r>
            <a:r>
              <a:rPr lang="en-US" altLang="ko-KR" baseline="0" dirty="0" smtClean="0"/>
              <a:t>)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err="1" smtClean="0"/>
              <a:t>스타트업</a:t>
            </a:r>
            <a:r>
              <a:rPr lang="ko-KR" altLang="en-US" baseline="0" dirty="0" smtClean="0"/>
              <a:t> 아이템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음악 </a:t>
            </a:r>
            <a:r>
              <a:rPr lang="en-US" altLang="ko-KR" baseline="0" dirty="0" smtClean="0"/>
              <a:t>Mastering</a:t>
            </a:r>
          </a:p>
          <a:p>
            <a:r>
              <a:rPr lang="en-US" altLang="ko-KR" baseline="0" dirty="0" smtClean="0"/>
              <a:t>    - Beat Extraction</a:t>
            </a:r>
          </a:p>
          <a:p>
            <a:r>
              <a:rPr lang="en-US" altLang="ko-KR" baseline="0" dirty="0" smtClean="0"/>
              <a:t>    - 3D shoes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다양한 사업자들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다양한 생각들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AI Blogger</a:t>
            </a:r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쇼핑몰 광고</a:t>
            </a:r>
            <a:r>
              <a:rPr lang="en-US" altLang="ko-KR" baseline="0" dirty="0" smtClean="0"/>
              <a:t>: Captcha </a:t>
            </a:r>
            <a:r>
              <a:rPr lang="ko-KR" altLang="en-US" baseline="0" dirty="0" smtClean="0"/>
              <a:t>읽기 </a:t>
            </a:r>
            <a:r>
              <a:rPr lang="en-US" altLang="ko-KR" baseline="0" dirty="0" smtClean="0"/>
              <a:t>+ Macro</a:t>
            </a:r>
          </a:p>
          <a:p>
            <a:r>
              <a:rPr lang="en-US" altLang="ko-KR" baseline="0" dirty="0" smtClean="0"/>
              <a:t>    - Review</a:t>
            </a:r>
            <a:r>
              <a:rPr lang="ko-KR" altLang="en-US" baseline="0" dirty="0" smtClean="0"/>
              <a:t>감정분석</a:t>
            </a:r>
            <a:r>
              <a:rPr lang="en-US" altLang="ko-KR" baseline="0" dirty="0" smtClean="0"/>
              <a:t>, </a:t>
            </a:r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동대문 의류재료상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변호사 사무실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예술로 </a:t>
            </a:r>
            <a:r>
              <a:rPr lang="en-US" altLang="ko-KR" baseline="0" dirty="0" smtClean="0"/>
              <a:t>AI</a:t>
            </a:r>
            <a:r>
              <a:rPr lang="ko-KR" altLang="en-US" baseline="0" dirty="0" smtClean="0"/>
              <a:t>가 필수</a:t>
            </a:r>
            <a:r>
              <a:rPr lang="en-US" altLang="ko-KR" baseline="0" dirty="0" smtClean="0"/>
              <a:t>?</a:t>
            </a:r>
            <a:endParaRPr lang="en-US" altLang="ko-KR" dirty="0" smtClean="0"/>
          </a:p>
          <a:p>
            <a:r>
              <a:rPr lang="en-US" altLang="ko-KR" dirty="0" smtClean="0"/>
              <a:t>    - </a:t>
            </a:r>
            <a:r>
              <a:rPr lang="ko-KR" altLang="en-US" dirty="0" smtClean="0"/>
              <a:t>예술분야 과제에 </a:t>
            </a:r>
            <a:r>
              <a:rPr lang="en-US" altLang="ko-KR" dirty="0" smtClean="0"/>
              <a:t>AI</a:t>
            </a:r>
            <a:r>
              <a:rPr lang="ko-KR" altLang="en-US" dirty="0" smtClean="0"/>
              <a:t>전문가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1</a:t>
            </a:r>
            <a:r>
              <a:rPr lang="ko-KR" altLang="en-US" baseline="0" dirty="0" err="1" smtClean="0"/>
              <a:t>명이상</a:t>
            </a:r>
            <a:r>
              <a:rPr lang="ko-KR" altLang="en-US" baseline="0" dirty="0" smtClean="0"/>
              <a:t> 참여가 필수</a:t>
            </a:r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F2D95-B4DD-44A7-88DD-79B38E16DC10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70477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AI</a:t>
            </a:r>
            <a:r>
              <a:rPr lang="ko-KR" altLang="en-US" dirty="0" smtClean="0"/>
              <a:t>연구 하면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데이터가 있어야 뭘 하지</a:t>
            </a:r>
            <a:r>
              <a:rPr lang="en-US" altLang="ko-KR" dirty="0" smtClean="0"/>
              <a:t>.’  ‘</a:t>
            </a:r>
            <a:r>
              <a:rPr lang="ko-KR" altLang="en-US" dirty="0" smtClean="0"/>
              <a:t>돈이 되는 아이템을 내가 만들어야 하는 거 아냐</a:t>
            </a:r>
            <a:r>
              <a:rPr lang="en-US" altLang="ko-KR" dirty="0" smtClean="0"/>
              <a:t>?’, ‘</a:t>
            </a:r>
            <a:r>
              <a:rPr lang="ko-KR" altLang="en-US" dirty="0" smtClean="0"/>
              <a:t>투자 아니면 </a:t>
            </a:r>
            <a:r>
              <a:rPr lang="ko-KR" altLang="en-US" dirty="0" err="1" smtClean="0"/>
              <a:t>회사차려야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하는거</a:t>
            </a:r>
            <a:r>
              <a:rPr lang="ko-KR" altLang="en-US" dirty="0" smtClean="0"/>
              <a:t> 아냐</a:t>
            </a:r>
            <a:r>
              <a:rPr lang="en-US" altLang="ko-KR" dirty="0" smtClean="0"/>
              <a:t>?’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연구과제</a:t>
            </a:r>
            <a:endParaRPr lang="en-US" altLang="ko-KR" dirty="0" smtClean="0"/>
          </a:p>
          <a:p>
            <a:r>
              <a:rPr lang="en-US" altLang="ko-KR" dirty="0" smtClean="0"/>
              <a:t>    - </a:t>
            </a:r>
            <a:r>
              <a:rPr lang="ko-KR" altLang="en-US" dirty="0" smtClean="0"/>
              <a:t>아산병원</a:t>
            </a:r>
            <a:r>
              <a:rPr lang="en-US" altLang="ko-KR" dirty="0" smtClean="0"/>
              <a:t>: Brain Tumor in MRI DSC</a:t>
            </a:r>
            <a:r>
              <a:rPr lang="en-US" altLang="ko-KR" baseline="0" dirty="0" smtClean="0"/>
              <a:t> Image -&gt; Signal Analysis</a:t>
            </a:r>
          </a:p>
          <a:p>
            <a:r>
              <a:rPr lang="en-US" altLang="ko-KR" baseline="0" dirty="0" smtClean="0"/>
              <a:t>    - ECG classification (</a:t>
            </a:r>
            <a:r>
              <a:rPr lang="en-US" altLang="ko-KR" baseline="0" dirty="0" err="1" smtClean="0"/>
              <a:t>Arrythmia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부정맥</a:t>
            </a:r>
            <a:r>
              <a:rPr lang="en-US" altLang="ko-KR" baseline="0" dirty="0" smtClean="0"/>
              <a:t>), Vital Signal </a:t>
            </a:r>
            <a:r>
              <a:rPr lang="ko-KR" altLang="en-US" baseline="0" dirty="0" smtClean="0"/>
              <a:t>연구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Chest X-ray </a:t>
            </a:r>
            <a:r>
              <a:rPr lang="ko-KR" altLang="en-US" baseline="0" dirty="0" smtClean="0"/>
              <a:t>연구 등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각 교수님마다 매년 국가과제든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내부과제든 따셔야 하는데</a:t>
            </a:r>
            <a:r>
              <a:rPr lang="en-US" altLang="ko-KR" baseline="0" dirty="0" smtClean="0"/>
              <a:t>… </a:t>
            </a:r>
            <a:r>
              <a:rPr lang="ko-KR" altLang="en-US" baseline="0" dirty="0" smtClean="0"/>
              <a:t>따도 그 연구를 실행할 인력이 필요합니다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인력이 필요한 단순업무들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사고차량 처리 프로세스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err="1" smtClean="0"/>
              <a:t>메뉴판</a:t>
            </a:r>
            <a:r>
              <a:rPr lang="ko-KR" altLang="en-US" baseline="0" dirty="0" smtClean="0"/>
              <a:t> 인식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배달앱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DB</a:t>
            </a:r>
            <a:r>
              <a:rPr lang="ko-KR" altLang="en-US" baseline="0" dirty="0" smtClean="0"/>
              <a:t>구축</a:t>
            </a:r>
            <a:r>
              <a:rPr lang="en-US" altLang="ko-KR" baseline="0" dirty="0" smtClean="0"/>
              <a:t>)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err="1" smtClean="0"/>
              <a:t>스타트업</a:t>
            </a:r>
            <a:r>
              <a:rPr lang="ko-KR" altLang="en-US" baseline="0" dirty="0" smtClean="0"/>
              <a:t> 아이템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음악 </a:t>
            </a:r>
            <a:r>
              <a:rPr lang="en-US" altLang="ko-KR" baseline="0" dirty="0" smtClean="0"/>
              <a:t>Mastering</a:t>
            </a:r>
          </a:p>
          <a:p>
            <a:r>
              <a:rPr lang="en-US" altLang="ko-KR" baseline="0" dirty="0" smtClean="0"/>
              <a:t>    - Beat Extraction</a:t>
            </a:r>
          </a:p>
          <a:p>
            <a:r>
              <a:rPr lang="en-US" altLang="ko-KR" baseline="0" dirty="0" smtClean="0"/>
              <a:t>    - 3D shoes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다양한 사업자들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다양한 생각들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AI Blogger</a:t>
            </a:r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쇼핑몰 광고</a:t>
            </a:r>
            <a:r>
              <a:rPr lang="en-US" altLang="ko-KR" baseline="0" dirty="0" smtClean="0"/>
              <a:t>: Captcha </a:t>
            </a:r>
            <a:r>
              <a:rPr lang="ko-KR" altLang="en-US" baseline="0" dirty="0" smtClean="0"/>
              <a:t>읽기 </a:t>
            </a:r>
            <a:r>
              <a:rPr lang="en-US" altLang="ko-KR" baseline="0" dirty="0" smtClean="0"/>
              <a:t>+ Macro</a:t>
            </a:r>
          </a:p>
          <a:p>
            <a:r>
              <a:rPr lang="en-US" altLang="ko-KR" baseline="0" dirty="0" smtClean="0"/>
              <a:t>    - Review</a:t>
            </a:r>
            <a:r>
              <a:rPr lang="ko-KR" altLang="en-US" baseline="0" dirty="0" smtClean="0"/>
              <a:t>감정분석</a:t>
            </a:r>
            <a:r>
              <a:rPr lang="en-US" altLang="ko-KR" baseline="0" dirty="0" smtClean="0"/>
              <a:t>, </a:t>
            </a:r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동대문 의류재료상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변호사 사무실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예술로 </a:t>
            </a:r>
            <a:r>
              <a:rPr lang="en-US" altLang="ko-KR" baseline="0" dirty="0" smtClean="0"/>
              <a:t>AI</a:t>
            </a:r>
            <a:r>
              <a:rPr lang="ko-KR" altLang="en-US" baseline="0" dirty="0" smtClean="0"/>
              <a:t>가 필수</a:t>
            </a:r>
            <a:r>
              <a:rPr lang="en-US" altLang="ko-KR" baseline="0" dirty="0" smtClean="0"/>
              <a:t>?</a:t>
            </a:r>
            <a:endParaRPr lang="en-US" altLang="ko-KR" dirty="0" smtClean="0"/>
          </a:p>
          <a:p>
            <a:r>
              <a:rPr lang="en-US" altLang="ko-KR" dirty="0" smtClean="0"/>
              <a:t>    - </a:t>
            </a:r>
            <a:r>
              <a:rPr lang="ko-KR" altLang="en-US" dirty="0" smtClean="0"/>
              <a:t>예술분야 과제에 </a:t>
            </a:r>
            <a:r>
              <a:rPr lang="en-US" altLang="ko-KR" dirty="0" smtClean="0"/>
              <a:t>AI</a:t>
            </a:r>
            <a:r>
              <a:rPr lang="ko-KR" altLang="en-US" dirty="0" smtClean="0"/>
              <a:t>전문가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1</a:t>
            </a:r>
            <a:r>
              <a:rPr lang="ko-KR" altLang="en-US" baseline="0" dirty="0" err="1" smtClean="0"/>
              <a:t>명이상</a:t>
            </a:r>
            <a:r>
              <a:rPr lang="ko-KR" altLang="en-US" baseline="0" dirty="0" smtClean="0"/>
              <a:t> 참여가 필수</a:t>
            </a:r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F2D95-B4DD-44A7-88DD-79B38E16DC10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5108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AI</a:t>
            </a:r>
            <a:r>
              <a:rPr lang="ko-KR" altLang="en-US" dirty="0" smtClean="0"/>
              <a:t>연구 하면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데이터가 있어야 뭘 하지</a:t>
            </a:r>
            <a:r>
              <a:rPr lang="en-US" altLang="ko-KR" dirty="0" smtClean="0"/>
              <a:t>.’  ‘</a:t>
            </a:r>
            <a:r>
              <a:rPr lang="ko-KR" altLang="en-US" dirty="0" smtClean="0"/>
              <a:t>돈이 되는 아이템을 내가 만들어야 하는 거 아냐</a:t>
            </a:r>
            <a:r>
              <a:rPr lang="en-US" altLang="ko-KR" dirty="0" smtClean="0"/>
              <a:t>?’, ‘</a:t>
            </a:r>
            <a:r>
              <a:rPr lang="ko-KR" altLang="en-US" dirty="0" smtClean="0"/>
              <a:t>투자 아니면 </a:t>
            </a:r>
            <a:r>
              <a:rPr lang="ko-KR" altLang="en-US" dirty="0" err="1" smtClean="0"/>
              <a:t>회사차려야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하는거</a:t>
            </a:r>
            <a:r>
              <a:rPr lang="ko-KR" altLang="en-US" dirty="0" smtClean="0"/>
              <a:t> 아냐</a:t>
            </a:r>
            <a:r>
              <a:rPr lang="en-US" altLang="ko-KR" dirty="0" smtClean="0"/>
              <a:t>?’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연구과제</a:t>
            </a:r>
            <a:endParaRPr lang="en-US" altLang="ko-KR" dirty="0" smtClean="0"/>
          </a:p>
          <a:p>
            <a:r>
              <a:rPr lang="en-US" altLang="ko-KR" dirty="0" smtClean="0"/>
              <a:t>    - </a:t>
            </a:r>
            <a:r>
              <a:rPr lang="ko-KR" altLang="en-US" dirty="0" smtClean="0"/>
              <a:t>아산병원</a:t>
            </a:r>
            <a:r>
              <a:rPr lang="en-US" altLang="ko-KR" dirty="0" smtClean="0"/>
              <a:t>: Brain Tumor in MRI DSC</a:t>
            </a:r>
            <a:r>
              <a:rPr lang="en-US" altLang="ko-KR" baseline="0" dirty="0" smtClean="0"/>
              <a:t> Image -&gt; Signal Analysis</a:t>
            </a:r>
          </a:p>
          <a:p>
            <a:r>
              <a:rPr lang="en-US" altLang="ko-KR" baseline="0" dirty="0" smtClean="0"/>
              <a:t>    - ECG classification (</a:t>
            </a:r>
            <a:r>
              <a:rPr lang="en-US" altLang="ko-KR" baseline="0" dirty="0" err="1" smtClean="0"/>
              <a:t>Arrythmia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부정맥</a:t>
            </a:r>
            <a:r>
              <a:rPr lang="en-US" altLang="ko-KR" baseline="0" dirty="0" smtClean="0"/>
              <a:t>), Vital Signal </a:t>
            </a:r>
            <a:r>
              <a:rPr lang="ko-KR" altLang="en-US" baseline="0" dirty="0" smtClean="0"/>
              <a:t>연구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Chest X-ray </a:t>
            </a:r>
            <a:r>
              <a:rPr lang="ko-KR" altLang="en-US" baseline="0" dirty="0" smtClean="0"/>
              <a:t>연구 등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각 교수님마다 매년 국가과제든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내부과제든 따셔야 하는데</a:t>
            </a:r>
            <a:r>
              <a:rPr lang="en-US" altLang="ko-KR" baseline="0" dirty="0" smtClean="0"/>
              <a:t>… </a:t>
            </a:r>
            <a:r>
              <a:rPr lang="ko-KR" altLang="en-US" baseline="0" dirty="0" smtClean="0"/>
              <a:t>따도 그 연구를 실행할 인력이 필요합니다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인력이 필요한 단순업무들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사고차량 처리 프로세스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err="1" smtClean="0"/>
              <a:t>메뉴판</a:t>
            </a:r>
            <a:r>
              <a:rPr lang="ko-KR" altLang="en-US" baseline="0" dirty="0" smtClean="0"/>
              <a:t> 인식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배달앱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DB</a:t>
            </a:r>
            <a:r>
              <a:rPr lang="ko-KR" altLang="en-US" baseline="0" dirty="0" smtClean="0"/>
              <a:t>구축</a:t>
            </a:r>
            <a:r>
              <a:rPr lang="en-US" altLang="ko-KR" baseline="0" dirty="0" smtClean="0"/>
              <a:t>)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err="1" smtClean="0"/>
              <a:t>스타트업</a:t>
            </a:r>
            <a:r>
              <a:rPr lang="ko-KR" altLang="en-US" baseline="0" dirty="0" smtClean="0"/>
              <a:t> 아이템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음악 </a:t>
            </a:r>
            <a:r>
              <a:rPr lang="en-US" altLang="ko-KR" baseline="0" dirty="0" smtClean="0"/>
              <a:t>Mastering</a:t>
            </a:r>
          </a:p>
          <a:p>
            <a:r>
              <a:rPr lang="en-US" altLang="ko-KR" baseline="0" dirty="0" smtClean="0"/>
              <a:t>    - Beat Extraction</a:t>
            </a:r>
          </a:p>
          <a:p>
            <a:r>
              <a:rPr lang="en-US" altLang="ko-KR" baseline="0" dirty="0" smtClean="0"/>
              <a:t>    - 3D shoes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다양한 사업자들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다양한 생각들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AI Blogger</a:t>
            </a:r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쇼핑몰 광고</a:t>
            </a:r>
            <a:r>
              <a:rPr lang="en-US" altLang="ko-KR" baseline="0" dirty="0" smtClean="0"/>
              <a:t>: Captcha </a:t>
            </a:r>
            <a:r>
              <a:rPr lang="ko-KR" altLang="en-US" baseline="0" dirty="0" smtClean="0"/>
              <a:t>읽기 </a:t>
            </a:r>
            <a:r>
              <a:rPr lang="en-US" altLang="ko-KR" baseline="0" dirty="0" smtClean="0"/>
              <a:t>+ Macro</a:t>
            </a:r>
          </a:p>
          <a:p>
            <a:r>
              <a:rPr lang="en-US" altLang="ko-KR" baseline="0" dirty="0" smtClean="0"/>
              <a:t>    - Review</a:t>
            </a:r>
            <a:r>
              <a:rPr lang="ko-KR" altLang="en-US" baseline="0" dirty="0" smtClean="0"/>
              <a:t>감정분석</a:t>
            </a:r>
            <a:r>
              <a:rPr lang="en-US" altLang="ko-KR" baseline="0" dirty="0" smtClean="0"/>
              <a:t>, </a:t>
            </a:r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동대문 의류재료상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변호사 사무실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예술로 </a:t>
            </a:r>
            <a:r>
              <a:rPr lang="en-US" altLang="ko-KR" baseline="0" dirty="0" smtClean="0"/>
              <a:t>AI</a:t>
            </a:r>
            <a:r>
              <a:rPr lang="ko-KR" altLang="en-US" baseline="0" dirty="0" smtClean="0"/>
              <a:t>가 필수</a:t>
            </a:r>
            <a:r>
              <a:rPr lang="en-US" altLang="ko-KR" baseline="0" dirty="0" smtClean="0"/>
              <a:t>?</a:t>
            </a:r>
            <a:endParaRPr lang="en-US" altLang="ko-KR" dirty="0" smtClean="0"/>
          </a:p>
          <a:p>
            <a:r>
              <a:rPr lang="en-US" altLang="ko-KR" dirty="0" smtClean="0"/>
              <a:t>    - </a:t>
            </a:r>
            <a:r>
              <a:rPr lang="ko-KR" altLang="en-US" dirty="0" smtClean="0"/>
              <a:t>예술분야 과제에 </a:t>
            </a:r>
            <a:r>
              <a:rPr lang="en-US" altLang="ko-KR" dirty="0" smtClean="0"/>
              <a:t>AI</a:t>
            </a:r>
            <a:r>
              <a:rPr lang="ko-KR" altLang="en-US" dirty="0" smtClean="0"/>
              <a:t>전문가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1</a:t>
            </a:r>
            <a:r>
              <a:rPr lang="ko-KR" altLang="en-US" baseline="0" dirty="0" err="1" smtClean="0"/>
              <a:t>명이상</a:t>
            </a:r>
            <a:r>
              <a:rPr lang="ko-KR" altLang="en-US" baseline="0" dirty="0" smtClean="0"/>
              <a:t> 참여가 필수</a:t>
            </a:r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F2D95-B4DD-44A7-88DD-79B38E16DC10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26297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AI</a:t>
            </a:r>
            <a:r>
              <a:rPr lang="ko-KR" altLang="en-US" dirty="0" smtClean="0"/>
              <a:t>연구 하면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데이터가 있어야 뭘 하지</a:t>
            </a:r>
            <a:r>
              <a:rPr lang="en-US" altLang="ko-KR" dirty="0" smtClean="0"/>
              <a:t>.’  ‘</a:t>
            </a:r>
            <a:r>
              <a:rPr lang="ko-KR" altLang="en-US" dirty="0" smtClean="0"/>
              <a:t>돈이 되는 아이템을 내가 만들어야 하는 거 아냐</a:t>
            </a:r>
            <a:r>
              <a:rPr lang="en-US" altLang="ko-KR" dirty="0" smtClean="0"/>
              <a:t>?’, ‘</a:t>
            </a:r>
            <a:r>
              <a:rPr lang="ko-KR" altLang="en-US" dirty="0" smtClean="0"/>
              <a:t>투자 아니면 </a:t>
            </a:r>
            <a:r>
              <a:rPr lang="ko-KR" altLang="en-US" dirty="0" err="1" smtClean="0"/>
              <a:t>회사차려야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하는거</a:t>
            </a:r>
            <a:r>
              <a:rPr lang="ko-KR" altLang="en-US" dirty="0" smtClean="0"/>
              <a:t> 아냐</a:t>
            </a:r>
            <a:r>
              <a:rPr lang="en-US" altLang="ko-KR" dirty="0" smtClean="0"/>
              <a:t>?’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연구과제</a:t>
            </a:r>
            <a:endParaRPr lang="en-US" altLang="ko-KR" dirty="0" smtClean="0"/>
          </a:p>
          <a:p>
            <a:r>
              <a:rPr lang="en-US" altLang="ko-KR" dirty="0" smtClean="0"/>
              <a:t>    - </a:t>
            </a:r>
            <a:r>
              <a:rPr lang="ko-KR" altLang="en-US" dirty="0" smtClean="0"/>
              <a:t>아산병원</a:t>
            </a:r>
            <a:r>
              <a:rPr lang="en-US" altLang="ko-KR" dirty="0" smtClean="0"/>
              <a:t>: Brain Tumor in MRI DSC</a:t>
            </a:r>
            <a:r>
              <a:rPr lang="en-US" altLang="ko-KR" baseline="0" dirty="0" smtClean="0"/>
              <a:t> Image -&gt; Signal Analysis</a:t>
            </a:r>
          </a:p>
          <a:p>
            <a:r>
              <a:rPr lang="en-US" altLang="ko-KR" baseline="0" dirty="0" smtClean="0"/>
              <a:t>    - ECG classification (</a:t>
            </a:r>
            <a:r>
              <a:rPr lang="en-US" altLang="ko-KR" baseline="0" dirty="0" err="1" smtClean="0"/>
              <a:t>Arrythmia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부정맥</a:t>
            </a:r>
            <a:r>
              <a:rPr lang="en-US" altLang="ko-KR" baseline="0" dirty="0" smtClean="0"/>
              <a:t>), Vital Signal </a:t>
            </a:r>
            <a:r>
              <a:rPr lang="ko-KR" altLang="en-US" baseline="0" dirty="0" smtClean="0"/>
              <a:t>연구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Chest X-ray </a:t>
            </a:r>
            <a:r>
              <a:rPr lang="ko-KR" altLang="en-US" baseline="0" dirty="0" smtClean="0"/>
              <a:t>연구 등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각 교수님마다 매년 국가과제든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내부과제든 따셔야 하는데</a:t>
            </a:r>
            <a:r>
              <a:rPr lang="en-US" altLang="ko-KR" baseline="0" dirty="0" smtClean="0"/>
              <a:t>… </a:t>
            </a:r>
            <a:r>
              <a:rPr lang="ko-KR" altLang="en-US" baseline="0" dirty="0" smtClean="0"/>
              <a:t>따도 그 연구를 실행할 인력이 필요합니다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인력이 필요한 단순업무들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사고차량 처리 프로세스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err="1" smtClean="0"/>
              <a:t>메뉴판</a:t>
            </a:r>
            <a:r>
              <a:rPr lang="ko-KR" altLang="en-US" baseline="0" dirty="0" smtClean="0"/>
              <a:t> 인식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배달앱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DB</a:t>
            </a:r>
            <a:r>
              <a:rPr lang="ko-KR" altLang="en-US" baseline="0" dirty="0" smtClean="0"/>
              <a:t>구축</a:t>
            </a:r>
            <a:r>
              <a:rPr lang="en-US" altLang="ko-KR" baseline="0" dirty="0" smtClean="0"/>
              <a:t>)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err="1" smtClean="0"/>
              <a:t>스타트업</a:t>
            </a:r>
            <a:r>
              <a:rPr lang="ko-KR" altLang="en-US" baseline="0" dirty="0" smtClean="0"/>
              <a:t> 아이템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음악 </a:t>
            </a:r>
            <a:r>
              <a:rPr lang="en-US" altLang="ko-KR" baseline="0" dirty="0" smtClean="0"/>
              <a:t>Mastering</a:t>
            </a:r>
          </a:p>
          <a:p>
            <a:r>
              <a:rPr lang="en-US" altLang="ko-KR" baseline="0" dirty="0" smtClean="0"/>
              <a:t>    - Beat Extraction</a:t>
            </a:r>
          </a:p>
          <a:p>
            <a:r>
              <a:rPr lang="en-US" altLang="ko-KR" baseline="0" dirty="0" smtClean="0"/>
              <a:t>    - 3D shoes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다양한 사업자들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다양한 생각들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AI Blogger</a:t>
            </a:r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쇼핑몰 광고</a:t>
            </a:r>
            <a:r>
              <a:rPr lang="en-US" altLang="ko-KR" baseline="0" dirty="0" smtClean="0"/>
              <a:t>: Captcha </a:t>
            </a:r>
            <a:r>
              <a:rPr lang="ko-KR" altLang="en-US" baseline="0" dirty="0" smtClean="0"/>
              <a:t>읽기 </a:t>
            </a:r>
            <a:r>
              <a:rPr lang="en-US" altLang="ko-KR" baseline="0" dirty="0" smtClean="0"/>
              <a:t>+ Macro</a:t>
            </a:r>
          </a:p>
          <a:p>
            <a:r>
              <a:rPr lang="en-US" altLang="ko-KR" baseline="0" dirty="0" smtClean="0"/>
              <a:t>    - Review</a:t>
            </a:r>
            <a:r>
              <a:rPr lang="ko-KR" altLang="en-US" baseline="0" dirty="0" smtClean="0"/>
              <a:t>감정분석</a:t>
            </a:r>
            <a:r>
              <a:rPr lang="en-US" altLang="ko-KR" baseline="0" dirty="0" smtClean="0"/>
              <a:t>, </a:t>
            </a:r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동대문 의류재료상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변호사 사무실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예술로 </a:t>
            </a:r>
            <a:r>
              <a:rPr lang="en-US" altLang="ko-KR" baseline="0" dirty="0" smtClean="0"/>
              <a:t>AI</a:t>
            </a:r>
            <a:r>
              <a:rPr lang="ko-KR" altLang="en-US" baseline="0" dirty="0" smtClean="0"/>
              <a:t>가 필수</a:t>
            </a:r>
            <a:r>
              <a:rPr lang="en-US" altLang="ko-KR" baseline="0" dirty="0" smtClean="0"/>
              <a:t>?</a:t>
            </a:r>
            <a:endParaRPr lang="en-US" altLang="ko-KR" dirty="0" smtClean="0"/>
          </a:p>
          <a:p>
            <a:r>
              <a:rPr lang="en-US" altLang="ko-KR" dirty="0" smtClean="0"/>
              <a:t>    - </a:t>
            </a:r>
            <a:r>
              <a:rPr lang="ko-KR" altLang="en-US" dirty="0" smtClean="0"/>
              <a:t>예술분야 과제에 </a:t>
            </a:r>
            <a:r>
              <a:rPr lang="en-US" altLang="ko-KR" dirty="0" smtClean="0"/>
              <a:t>AI</a:t>
            </a:r>
            <a:r>
              <a:rPr lang="ko-KR" altLang="en-US" dirty="0" smtClean="0"/>
              <a:t>전문가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1</a:t>
            </a:r>
            <a:r>
              <a:rPr lang="ko-KR" altLang="en-US" baseline="0" dirty="0" err="1" smtClean="0"/>
              <a:t>명이상</a:t>
            </a:r>
            <a:r>
              <a:rPr lang="ko-KR" altLang="en-US" baseline="0" dirty="0" smtClean="0"/>
              <a:t> 참여가 필수</a:t>
            </a:r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F2D95-B4DD-44A7-88DD-79B38E16DC10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5928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935BF-AB8F-4B36-9153-B3B9CB6E4F07}" type="datetimeFigureOut">
              <a:rPr lang="ko-KR" altLang="en-US" smtClean="0"/>
              <a:t>2020-11-17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43C82-CD4C-4CA8-BA98-D103031B2DE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3381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935BF-AB8F-4B36-9153-B3B9CB6E4F07}" type="datetimeFigureOut">
              <a:rPr lang="ko-KR" altLang="en-US" smtClean="0"/>
              <a:t>2020-11-17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43C82-CD4C-4CA8-BA98-D103031B2DE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2243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935BF-AB8F-4B36-9153-B3B9CB6E4F07}" type="datetimeFigureOut">
              <a:rPr lang="ko-KR" altLang="en-US" smtClean="0"/>
              <a:t>2020-11-17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43C82-CD4C-4CA8-BA98-D103031B2DE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0519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02034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935BF-AB8F-4B36-9153-B3B9CB6E4F07}" type="datetimeFigureOut">
              <a:rPr lang="ko-KR" altLang="en-US" smtClean="0"/>
              <a:t>2020-11-17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43C82-CD4C-4CA8-BA98-D103031B2DE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6942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935BF-AB8F-4B36-9153-B3B9CB6E4F07}" type="datetimeFigureOut">
              <a:rPr lang="ko-KR" altLang="en-US" smtClean="0"/>
              <a:t>2020-11-17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43C82-CD4C-4CA8-BA98-D103031B2DE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475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935BF-AB8F-4B36-9153-B3B9CB6E4F07}" type="datetimeFigureOut">
              <a:rPr lang="ko-KR" altLang="en-US" smtClean="0"/>
              <a:t>2020-11-17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43C82-CD4C-4CA8-BA98-D103031B2DE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0389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935BF-AB8F-4B36-9153-B3B9CB6E4F07}" type="datetimeFigureOut">
              <a:rPr lang="ko-KR" altLang="en-US" smtClean="0"/>
              <a:t>2020-11-17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43C82-CD4C-4CA8-BA98-D103031B2DE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3085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935BF-AB8F-4B36-9153-B3B9CB6E4F07}" type="datetimeFigureOut">
              <a:rPr lang="ko-KR" altLang="en-US" smtClean="0"/>
              <a:t>2020-11-17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43C82-CD4C-4CA8-BA98-D103031B2DE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0298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935BF-AB8F-4B36-9153-B3B9CB6E4F07}" type="datetimeFigureOut">
              <a:rPr lang="ko-KR" altLang="en-US" smtClean="0"/>
              <a:t>2020-11-17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43C82-CD4C-4CA8-BA98-D103031B2DE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3962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935BF-AB8F-4B36-9153-B3B9CB6E4F07}" type="datetimeFigureOut">
              <a:rPr lang="ko-KR" altLang="en-US" smtClean="0"/>
              <a:t>2020-11-17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43C82-CD4C-4CA8-BA98-D103031B2DE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7046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935BF-AB8F-4B36-9153-B3B9CB6E4F07}" type="datetimeFigureOut">
              <a:rPr lang="ko-KR" altLang="en-US" smtClean="0"/>
              <a:t>2020-11-17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43C82-CD4C-4CA8-BA98-D103031B2DE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2781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935BF-AB8F-4B36-9153-B3B9CB6E4F07}" type="datetimeFigureOut">
              <a:rPr lang="ko-KR" altLang="en-US" smtClean="0"/>
              <a:t>2020-11-17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43C82-CD4C-4CA8-BA98-D103031B2DE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7567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>
            <a:extLst>
              <a:ext uri="{FF2B5EF4-FFF2-40B4-BE49-F238E27FC236}">
                <a16:creationId xmlns="" xmlns:a16="http://schemas.microsoft.com/office/drawing/2014/main" id="{9FDD37FB-40EE-487B-B722-864565EB4538}"/>
              </a:ext>
            </a:extLst>
          </p:cNvPr>
          <p:cNvSpPr txBox="1">
            <a:spLocks/>
          </p:cNvSpPr>
          <p:nvPr/>
        </p:nvSpPr>
        <p:spPr>
          <a:xfrm>
            <a:off x="7274820" y="5923066"/>
            <a:ext cx="4466987" cy="464357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ko-KR" altLang="en-US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부제목 2">
            <a:extLst>
              <a:ext uri="{FF2B5EF4-FFF2-40B4-BE49-F238E27FC236}">
                <a16:creationId xmlns="" xmlns:a16="http://schemas.microsoft.com/office/drawing/2014/main" id="{23CC92B7-A3BD-4225-A5C6-5077A14F3614}"/>
              </a:ext>
            </a:extLst>
          </p:cNvPr>
          <p:cNvSpPr txBox="1">
            <a:spLocks/>
          </p:cNvSpPr>
          <p:nvPr/>
        </p:nvSpPr>
        <p:spPr>
          <a:xfrm>
            <a:off x="1" y="2168802"/>
            <a:ext cx="12191999" cy="184411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ko-KR" sz="4000" b="1" dirty="0" smtClean="0">
                <a:solidFill>
                  <a:srgbClr val="0D1926"/>
                </a:solidFill>
                <a:latin typeface="+mj-ea"/>
                <a:ea typeface="+mj-ea"/>
              </a:rPr>
              <a:t>Audio Sound Beat</a:t>
            </a:r>
            <a:r>
              <a:rPr lang="ko-KR" altLang="en-US" sz="4000" b="1" dirty="0" smtClean="0">
                <a:solidFill>
                  <a:srgbClr val="0D1926"/>
                </a:solidFill>
                <a:latin typeface="+mj-ea"/>
                <a:ea typeface="+mj-ea"/>
              </a:rPr>
              <a:t>추출 및</a:t>
            </a:r>
            <a:endParaRPr lang="en-US" altLang="ko-KR" sz="4000" b="1" dirty="0" smtClean="0">
              <a:solidFill>
                <a:srgbClr val="0D1926"/>
              </a:solidFill>
              <a:latin typeface="+mj-ea"/>
              <a:ea typeface="+mj-ea"/>
            </a:endParaRPr>
          </a:p>
          <a:p>
            <a:pPr>
              <a:lnSpc>
                <a:spcPct val="130000"/>
              </a:lnSpc>
            </a:pPr>
            <a:r>
              <a:rPr lang="en-US" altLang="ko-KR" sz="4000" b="1" dirty="0" smtClean="0">
                <a:solidFill>
                  <a:srgbClr val="0D1926"/>
                </a:solidFill>
                <a:latin typeface="+mj-ea"/>
                <a:ea typeface="+mj-ea"/>
              </a:rPr>
              <a:t>FFT</a:t>
            </a:r>
            <a:r>
              <a:rPr lang="ko-KR" altLang="en-US" sz="4000" b="1" dirty="0" smtClean="0">
                <a:solidFill>
                  <a:srgbClr val="0D1926"/>
                </a:solidFill>
                <a:latin typeface="+mj-ea"/>
                <a:ea typeface="+mj-ea"/>
              </a:rPr>
              <a:t>분석 </a:t>
            </a:r>
            <a:r>
              <a:rPr lang="en-US" altLang="ko-KR" sz="4000" b="1" dirty="0" smtClean="0">
                <a:solidFill>
                  <a:srgbClr val="0D1926"/>
                </a:solidFill>
                <a:latin typeface="+mj-ea"/>
                <a:ea typeface="+mj-ea"/>
              </a:rPr>
              <a:t>AI</a:t>
            </a:r>
            <a:r>
              <a:rPr lang="ko-KR" altLang="en-US" sz="4000" b="1" dirty="0" smtClean="0">
                <a:solidFill>
                  <a:srgbClr val="0D1926"/>
                </a:solidFill>
                <a:latin typeface="+mj-ea"/>
                <a:ea typeface="+mj-ea"/>
              </a:rPr>
              <a:t>모델 개발</a:t>
            </a:r>
            <a:endParaRPr lang="en-US" altLang="ko-KR" sz="4000" b="1" dirty="0">
              <a:solidFill>
                <a:srgbClr val="0D1926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5272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00C9ADAB-2823-4A16-A341-B0F588187EA7}"/>
              </a:ext>
            </a:extLst>
          </p:cNvPr>
          <p:cNvSpPr txBox="1"/>
          <p:nvPr/>
        </p:nvSpPr>
        <p:spPr>
          <a:xfrm>
            <a:off x="0" y="240632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-67" dirty="0" smtClean="0">
                <a:solidFill>
                  <a:srgbClr val="0070C0"/>
                </a:solidFill>
                <a:latin typeface="+mn-ea"/>
              </a:rPr>
              <a:t>Prerequisites</a:t>
            </a:r>
            <a:endParaRPr lang="ko-KR" altLang="en-US" sz="3000" spc="-67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641600" y="1872068"/>
            <a:ext cx="8305800" cy="24205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1920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 smtClean="0">
                <a:solidFill>
                  <a:schemeClr val="tx1"/>
                </a:solidFill>
              </a:rPr>
              <a:t>librosa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marL="285750" indent="-1920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 smtClean="0">
                <a:solidFill>
                  <a:schemeClr val="tx1"/>
                </a:solidFill>
              </a:rPr>
              <a:t>tensorflow</a:t>
            </a:r>
            <a:r>
              <a:rPr lang="en-US" altLang="ko-KR" sz="2000" dirty="0" smtClean="0">
                <a:solidFill>
                  <a:schemeClr val="tx1"/>
                </a:solidFill>
              </a:rPr>
              <a:t>=1.15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marL="285750" indent="-1920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 smtClean="0">
                <a:solidFill>
                  <a:schemeClr val="tx1"/>
                </a:solidFill>
              </a:rPr>
              <a:t>pydub</a:t>
            </a:r>
            <a:r>
              <a:rPr lang="en-US" altLang="ko-KR" sz="2000" dirty="0" smtClean="0">
                <a:solidFill>
                  <a:schemeClr val="tx1"/>
                </a:solidFill>
              </a:rPr>
              <a:t>, </a:t>
            </a:r>
            <a:r>
              <a:rPr lang="en-US" altLang="ko-KR" sz="2000" dirty="0" err="1" smtClean="0">
                <a:solidFill>
                  <a:schemeClr val="tx1"/>
                </a:solidFill>
              </a:rPr>
              <a:t>soundfile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marL="285750" indent="-1920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 smtClean="0">
                <a:solidFill>
                  <a:schemeClr val="tx1"/>
                </a:solidFill>
              </a:rPr>
              <a:t>scipy</a:t>
            </a:r>
            <a:endParaRPr lang="en-US" altLang="ko-KR" sz="20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71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00C9ADAB-2823-4A16-A341-B0F588187EA7}"/>
              </a:ext>
            </a:extLst>
          </p:cNvPr>
          <p:cNvSpPr txBox="1"/>
          <p:nvPr/>
        </p:nvSpPr>
        <p:spPr>
          <a:xfrm>
            <a:off x="0" y="240632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spc="-67" dirty="0" smtClean="0">
                <a:solidFill>
                  <a:srgbClr val="0070C0"/>
                </a:solidFill>
                <a:latin typeface="+mn-ea"/>
              </a:rPr>
              <a:t>목차</a:t>
            </a:r>
            <a:endParaRPr lang="ko-KR" altLang="en-US" sz="3000" spc="-67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957157" y="1495301"/>
            <a:ext cx="5399443" cy="32417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1920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chemeClr val="tx1"/>
                </a:solidFill>
              </a:rPr>
              <a:t>개요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marL="285750" indent="-1920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chemeClr val="tx1"/>
                </a:solidFill>
              </a:rPr>
              <a:t>프로세스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marL="285750" indent="-1920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chemeClr val="tx1"/>
                </a:solidFill>
              </a:rPr>
              <a:t>데이터 전처리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marL="285750" indent="-1920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solidFill>
                  <a:schemeClr val="tx1"/>
                </a:solidFill>
              </a:rPr>
              <a:t>beat separation: </a:t>
            </a:r>
            <a:r>
              <a:rPr lang="en-US" altLang="ko-KR" sz="2000" dirty="0" err="1" smtClean="0">
                <a:solidFill>
                  <a:schemeClr val="tx1"/>
                </a:solidFill>
              </a:rPr>
              <a:t>librosa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marL="285750" indent="-1920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solidFill>
                  <a:schemeClr val="tx1"/>
                </a:solidFill>
              </a:rPr>
              <a:t>rule-based beat extraction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marL="285750" indent="-1920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solidFill>
                  <a:schemeClr val="tx1"/>
                </a:solidFill>
              </a:rPr>
              <a:t>AI beat extraction</a:t>
            </a:r>
          </a:p>
          <a:p>
            <a:pPr marL="285750" indent="-1920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solidFill>
                  <a:schemeClr val="tx1"/>
                </a:solidFill>
              </a:rPr>
              <a:t>prerequisites</a:t>
            </a:r>
            <a:endParaRPr lang="en-US" altLang="ko-KR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86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00C9ADAB-2823-4A16-A341-B0F588187EA7}"/>
              </a:ext>
            </a:extLst>
          </p:cNvPr>
          <p:cNvSpPr txBox="1"/>
          <p:nvPr/>
        </p:nvSpPr>
        <p:spPr>
          <a:xfrm>
            <a:off x="0" y="240632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spc="-67" dirty="0" smtClean="0">
                <a:solidFill>
                  <a:srgbClr val="0070C0"/>
                </a:solidFill>
                <a:latin typeface="+mn-ea"/>
              </a:rPr>
              <a:t>개요</a:t>
            </a:r>
            <a:endParaRPr lang="ko-KR" altLang="en-US" sz="3000" spc="-67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070100" y="1460499"/>
            <a:ext cx="8813800" cy="37465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1920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Audio Sound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에서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Beat Part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만 따로 추출해서 그 위치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(time)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와 특성을 파악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marL="285750" indent="-192088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marL="285750" indent="-1920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Rule-based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방식으로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Beat type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을 구분하고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unit sound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저장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marL="285750" indent="-192088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marL="285750" indent="-1920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Unit sound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를 학습하여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AI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방식으로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Beat type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구분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marL="285750" indent="-192088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marL="93662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※ Beat type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만 추출해서 활용할 수 있는 분야는 한정될 수 있지만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유사한 방식으로 사운드 분석하여 다양한 분야에 활용 가능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8545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00C9ADAB-2823-4A16-A341-B0F588187EA7}"/>
              </a:ext>
            </a:extLst>
          </p:cNvPr>
          <p:cNvSpPr txBox="1"/>
          <p:nvPr/>
        </p:nvSpPr>
        <p:spPr>
          <a:xfrm>
            <a:off x="0" y="240632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spc="-67" dirty="0" smtClean="0">
                <a:solidFill>
                  <a:srgbClr val="0070C0"/>
                </a:solidFill>
                <a:latin typeface="+mn-ea"/>
              </a:rPr>
              <a:t>프로세스</a:t>
            </a:r>
            <a:endParaRPr lang="ko-KR" altLang="en-US" sz="3000" spc="-67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016000" y="2409825"/>
            <a:ext cx="2120900" cy="13208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/>
              <a:t>데이터전처리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(mp3 </a:t>
            </a:r>
            <a:r>
              <a:rPr lang="en-US" altLang="ko-KR" sz="2000" dirty="0" smtClean="0">
                <a:sym typeface="Wingdings" panose="05000000000000000000" pitchFamily="2" charset="2"/>
              </a:rPr>
              <a:t> wav)</a:t>
            </a:r>
            <a:endParaRPr lang="ko-KR" altLang="en-US" sz="2000" dirty="0"/>
          </a:p>
        </p:txBody>
      </p:sp>
      <p:sp>
        <p:nvSpPr>
          <p:cNvPr id="5" name="직사각형 4"/>
          <p:cNvSpPr/>
          <p:nvPr/>
        </p:nvSpPr>
        <p:spPr>
          <a:xfrm>
            <a:off x="5035550" y="1029983"/>
            <a:ext cx="2120900" cy="13208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/>
              <a:t>Beat Extraction</a:t>
            </a:r>
            <a:br>
              <a:rPr lang="en-US" altLang="ko-KR" sz="2000" dirty="0" smtClean="0"/>
            </a:br>
            <a:r>
              <a:rPr lang="en-US" altLang="ko-KR" sz="2000" dirty="0" smtClean="0"/>
              <a:t>(Rule-based)</a:t>
            </a:r>
            <a:endParaRPr lang="ko-KR" altLang="en-US" sz="2000" dirty="0"/>
          </a:p>
        </p:txBody>
      </p:sp>
      <p:sp>
        <p:nvSpPr>
          <p:cNvPr id="6" name="직사각형 5"/>
          <p:cNvSpPr/>
          <p:nvPr/>
        </p:nvSpPr>
        <p:spPr>
          <a:xfrm>
            <a:off x="7715250" y="4671708"/>
            <a:ext cx="2120900" cy="13208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/>
              <a:t>Beat Extraction</a:t>
            </a:r>
            <a:br>
              <a:rPr lang="en-US" altLang="ko-KR" sz="2000" dirty="0" smtClean="0"/>
            </a:br>
            <a:r>
              <a:rPr lang="en-US" altLang="ko-KR" sz="2000" dirty="0" smtClean="0"/>
              <a:t>(AI)</a:t>
            </a:r>
            <a:endParaRPr lang="ko-KR" altLang="en-US" sz="2000" dirty="0"/>
          </a:p>
        </p:txBody>
      </p:sp>
      <p:sp>
        <p:nvSpPr>
          <p:cNvPr id="7" name="직사각형 6"/>
          <p:cNvSpPr/>
          <p:nvPr/>
        </p:nvSpPr>
        <p:spPr>
          <a:xfrm>
            <a:off x="7715250" y="2741308"/>
            <a:ext cx="2120900" cy="13208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/>
              <a:t>Training</a:t>
            </a:r>
            <a:br>
              <a:rPr lang="en-US" altLang="ko-KR" sz="2000" dirty="0" smtClean="0"/>
            </a:br>
            <a:r>
              <a:rPr lang="en-US" altLang="ko-KR" sz="2000" dirty="0" smtClean="0"/>
              <a:t>(FFT data)</a:t>
            </a:r>
            <a:endParaRPr lang="ko-KR" altLang="en-US" sz="2000" dirty="0"/>
          </a:p>
        </p:txBody>
      </p:sp>
      <p:sp>
        <p:nvSpPr>
          <p:cNvPr id="9" name="직사각형 8"/>
          <p:cNvSpPr/>
          <p:nvPr/>
        </p:nvSpPr>
        <p:spPr>
          <a:xfrm>
            <a:off x="789880" y="3906936"/>
            <a:ext cx="27799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※ </a:t>
            </a:r>
            <a:r>
              <a:rPr lang="ko-KR" altLang="en-US" sz="1400" dirty="0" smtClean="0"/>
              <a:t>데이터수집</a:t>
            </a:r>
            <a:r>
              <a:rPr lang="en-US" altLang="ko-KR" sz="1400" dirty="0" smtClean="0"/>
              <a:t>(mp3, wav)</a:t>
            </a:r>
            <a:r>
              <a:rPr lang="ko-KR" altLang="en-US" sz="1400" dirty="0" smtClean="0"/>
              <a:t>은 생략</a:t>
            </a:r>
            <a:endParaRPr lang="ko-KR" altLang="en-US" sz="1400" dirty="0"/>
          </a:p>
        </p:txBody>
      </p:sp>
      <p:cxnSp>
        <p:nvCxnSpPr>
          <p:cNvPr id="13" name="꺾인 연결선 12"/>
          <p:cNvCxnSpPr>
            <a:stCxn id="4" idx="3"/>
            <a:endCxn id="5" idx="1"/>
          </p:cNvCxnSpPr>
          <p:nvPr/>
        </p:nvCxnSpPr>
        <p:spPr>
          <a:xfrm flipV="1">
            <a:off x="3136900" y="1690383"/>
            <a:ext cx="1898650" cy="13798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 20"/>
          <p:cNvCxnSpPr>
            <a:stCxn id="4" idx="3"/>
            <a:endCxn id="6" idx="1"/>
          </p:cNvCxnSpPr>
          <p:nvPr/>
        </p:nvCxnSpPr>
        <p:spPr>
          <a:xfrm>
            <a:off x="3136900" y="3070225"/>
            <a:ext cx="4578350" cy="2261883"/>
          </a:xfrm>
          <a:prstGeom prst="bentConnector3">
            <a:avLst>
              <a:gd name="adj1" fmla="val 205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5035550" y="2741308"/>
            <a:ext cx="2120900" cy="13208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/>
              <a:t>beats </a:t>
            </a:r>
            <a:br>
              <a:rPr lang="en-US" altLang="ko-KR" sz="2000" dirty="0" smtClean="0"/>
            </a:br>
            <a:r>
              <a:rPr lang="ko-KR" altLang="en-US" sz="2000" dirty="0" smtClean="0"/>
              <a:t>단위데이터 수집</a:t>
            </a:r>
            <a:endParaRPr lang="ko-KR" altLang="en-US" sz="2000" dirty="0"/>
          </a:p>
        </p:txBody>
      </p:sp>
      <p:cxnSp>
        <p:nvCxnSpPr>
          <p:cNvPr id="28" name="직선 화살표 연결선 27"/>
          <p:cNvCxnSpPr>
            <a:stCxn id="5" idx="2"/>
            <a:endCxn id="27" idx="0"/>
          </p:cNvCxnSpPr>
          <p:nvPr/>
        </p:nvCxnSpPr>
        <p:spPr>
          <a:xfrm>
            <a:off x="6096000" y="2350783"/>
            <a:ext cx="0" cy="390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7" idx="2"/>
            <a:endCxn id="6" idx="0"/>
          </p:cNvCxnSpPr>
          <p:nvPr/>
        </p:nvCxnSpPr>
        <p:spPr>
          <a:xfrm>
            <a:off x="8775700" y="4062108"/>
            <a:ext cx="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27" idx="3"/>
            <a:endCxn id="7" idx="1"/>
          </p:cNvCxnSpPr>
          <p:nvPr/>
        </p:nvCxnSpPr>
        <p:spPr>
          <a:xfrm>
            <a:off x="7156450" y="3401708"/>
            <a:ext cx="558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4809333" y="5505442"/>
            <a:ext cx="23471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err="1" smtClean="0"/>
              <a:t>旣학습된</a:t>
            </a:r>
            <a:r>
              <a:rPr lang="ko-KR" altLang="en-US" sz="1400" dirty="0" smtClean="0"/>
              <a:t> 모델이 있는 경우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5353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00C9ADAB-2823-4A16-A341-B0F588187EA7}"/>
              </a:ext>
            </a:extLst>
          </p:cNvPr>
          <p:cNvSpPr txBox="1"/>
          <p:nvPr/>
        </p:nvSpPr>
        <p:spPr>
          <a:xfrm>
            <a:off x="0" y="240632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spc="-67" dirty="0" smtClean="0">
                <a:solidFill>
                  <a:srgbClr val="0070C0"/>
                </a:solidFill>
                <a:latin typeface="+mn-ea"/>
              </a:rPr>
              <a:t>데이터 전처리</a:t>
            </a:r>
            <a:endParaRPr lang="ko-KR" altLang="en-US" sz="3000" spc="-67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38200" y="2250227"/>
            <a:ext cx="6007100" cy="105177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43656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audio sound </a:t>
            </a:r>
            <a:r>
              <a:rPr lang="ko-KR" alt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관련 </a:t>
            </a:r>
            <a:r>
              <a:rPr lang="en-US" altLang="ko-KR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package</a:t>
            </a:r>
            <a:r>
              <a:rPr lang="ko-KR" alt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인 </a:t>
            </a:r>
            <a:r>
              <a:rPr lang="en-US" altLang="ko-KR" sz="16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librosa</a:t>
            </a:r>
            <a:r>
              <a:rPr lang="ko-KR" alt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는 </a:t>
            </a:r>
            <a:r>
              <a:rPr lang="en-US" altLang="ko-KR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wav</a:t>
            </a:r>
            <a:r>
              <a:rPr lang="ko-KR" alt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로 활용 가능</a:t>
            </a:r>
            <a:endParaRPr lang="en-US" altLang="ko-KR" sz="1600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43656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>
                <a:solidFill>
                  <a:schemeClr val="tx1"/>
                </a:solidFill>
              </a:rPr>
              <a:t>pydub.AudioSegment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smtClean="0">
                <a:solidFill>
                  <a:schemeClr val="tx1"/>
                </a:solidFill>
              </a:rPr>
              <a:t>패키지로 </a:t>
            </a:r>
            <a:r>
              <a:rPr lang="en-US" altLang="ko-KR" sz="1600" dirty="0" smtClean="0">
                <a:solidFill>
                  <a:schemeClr val="tx1"/>
                </a:solidFill>
              </a:rPr>
              <a:t>mp3 </a:t>
            </a:r>
            <a:r>
              <a:rPr lang="en-US" altLang="ko-KR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wav </a:t>
            </a:r>
            <a:r>
              <a:rPr lang="ko-KR" alt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변환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38200" y="1470025"/>
            <a:ext cx="4826000" cy="5492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/>
              <a:t>mp3 </a:t>
            </a:r>
            <a:r>
              <a:rPr lang="en-US" altLang="ko-KR" sz="2000" dirty="0" smtClean="0">
                <a:sym typeface="Wingdings" panose="05000000000000000000" pitchFamily="2" charset="2"/>
              </a:rPr>
              <a:t> wav</a:t>
            </a:r>
            <a:endParaRPr lang="ko-KR" altLang="en-US" sz="2000" dirty="0"/>
          </a:p>
        </p:txBody>
      </p:sp>
      <p:sp>
        <p:nvSpPr>
          <p:cNvPr id="12" name="직사각형 11"/>
          <p:cNvSpPr/>
          <p:nvPr/>
        </p:nvSpPr>
        <p:spPr>
          <a:xfrm>
            <a:off x="838200" y="3868911"/>
            <a:ext cx="4826000" cy="5492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/>
              <a:t>FFT conversion</a:t>
            </a:r>
            <a:endParaRPr lang="ko-KR" altLang="en-US" sz="2000" dirty="0"/>
          </a:p>
        </p:txBody>
      </p:sp>
      <p:sp>
        <p:nvSpPr>
          <p:cNvPr id="13" name="직사각형 12"/>
          <p:cNvSpPr/>
          <p:nvPr/>
        </p:nvSpPr>
        <p:spPr>
          <a:xfrm>
            <a:off x="838200" y="4649114"/>
            <a:ext cx="10236200" cy="136927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43656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Sound / Signal data</a:t>
            </a:r>
            <a:r>
              <a:rPr lang="ko-KR" alt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는 </a:t>
            </a:r>
            <a:r>
              <a:rPr lang="en-US" altLang="ko-KR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FFT(Fast Fourier Transform: </a:t>
            </a:r>
            <a:r>
              <a:rPr lang="ko-KR" alt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주파수대역 정보</a:t>
            </a:r>
            <a:r>
              <a:rPr lang="en-US" altLang="ko-KR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) </a:t>
            </a:r>
            <a:r>
              <a:rPr lang="ko-KR" alt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데이터에 많은 정보가 담겨 있음</a:t>
            </a:r>
            <a:r>
              <a:rPr lang="en-US" altLang="ko-KR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/>
            </a:r>
            <a:br>
              <a:rPr lang="en-US" altLang="ko-KR" sz="1600" dirty="0" smtClean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altLang="ko-KR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- sound : </a:t>
            </a:r>
            <a:r>
              <a:rPr lang="ko-KR" alt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크기</a:t>
            </a:r>
            <a:r>
              <a:rPr lang="en-US" altLang="ko-KR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시간에 따른 정보 </a:t>
            </a:r>
            <a:r>
              <a:rPr lang="en-US" altLang="ko-KR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vs. FFT: </a:t>
            </a:r>
            <a:r>
              <a:rPr lang="ko-KR" alt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주파수대역 정보</a:t>
            </a:r>
            <a:r>
              <a:rPr lang="en-US" altLang="ko-KR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특정음색</a:t>
            </a:r>
            <a:r>
              <a:rPr lang="en-US" altLang="ko-KR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, amplitude </a:t>
            </a:r>
            <a:r>
              <a:rPr lang="ko-KR" alt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등 정보</a:t>
            </a:r>
            <a:endParaRPr lang="en-US" altLang="ko-KR" sz="1600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43656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>
                <a:solidFill>
                  <a:schemeClr val="tx1"/>
                </a:solidFill>
              </a:rPr>
              <a:t>numpy.fft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package </a:t>
            </a:r>
            <a:r>
              <a:rPr lang="ko-KR" altLang="en-US" sz="1600" dirty="0" smtClean="0">
                <a:solidFill>
                  <a:schemeClr val="tx1"/>
                </a:solidFill>
              </a:rPr>
              <a:t>활용하여 주파수 정보 추출 </a:t>
            </a:r>
            <a:r>
              <a:rPr lang="ko-KR" alt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및 </a:t>
            </a:r>
            <a:r>
              <a:rPr lang="en-US" altLang="ko-KR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sound </a:t>
            </a:r>
            <a:r>
              <a:rPr lang="ko-KR" alt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재변환 가능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pic>
        <p:nvPicPr>
          <p:cNvPr id="1026" name="Picture 2" descr="Signal Process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3275" y="1286189"/>
            <a:ext cx="4619625" cy="3276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34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00C9ADAB-2823-4A16-A341-B0F588187EA7}"/>
              </a:ext>
            </a:extLst>
          </p:cNvPr>
          <p:cNvSpPr txBox="1"/>
          <p:nvPr/>
        </p:nvSpPr>
        <p:spPr>
          <a:xfrm>
            <a:off x="0" y="240632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-67" dirty="0" smtClean="0">
                <a:solidFill>
                  <a:srgbClr val="0070C0"/>
                </a:solidFill>
                <a:latin typeface="+mn-ea"/>
              </a:rPr>
              <a:t>beat separation : </a:t>
            </a:r>
            <a:r>
              <a:rPr lang="en-US" altLang="ko-KR" sz="3000" spc="-67" dirty="0" err="1" smtClean="0">
                <a:solidFill>
                  <a:srgbClr val="0070C0"/>
                </a:solidFill>
                <a:latin typeface="+mn-ea"/>
              </a:rPr>
              <a:t>librosa</a:t>
            </a:r>
            <a:endParaRPr lang="ko-KR" altLang="en-US" sz="3000" spc="-67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6" name="AutoShape 8" descr="Library architectu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50" name="Picture 2" descr="Figure 2 from librosa: Audio and Music Signal Analysis in Python | Semantic  Schola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021" y="1257300"/>
            <a:ext cx="4509834" cy="2197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Urban Sound Classification using Convolutional Neural Networks with Keras:  Theory and Implementation | by Adrian Yijie Xu | GradientCrescent | Medium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021" y="3987828"/>
            <a:ext cx="4887660" cy="1465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375" y="1257300"/>
            <a:ext cx="5992206" cy="4195762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445481" y="5653827"/>
            <a:ext cx="11001374" cy="105177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43656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tx1"/>
                </a:solidFill>
              </a:rPr>
              <a:t>music and audio </a:t>
            </a:r>
            <a:r>
              <a:rPr lang="ko-KR" altLang="en-US" sz="1600" dirty="0" smtClean="0">
                <a:solidFill>
                  <a:schemeClr val="tx1"/>
                </a:solidFill>
              </a:rPr>
              <a:t>분석 전문 </a:t>
            </a:r>
            <a:r>
              <a:rPr lang="en-US" altLang="ko-KR" sz="1600" dirty="0" smtClean="0">
                <a:solidFill>
                  <a:schemeClr val="tx1"/>
                </a:solidFill>
              </a:rPr>
              <a:t>python package</a:t>
            </a:r>
          </a:p>
          <a:p>
            <a:pPr marL="43656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tx1"/>
                </a:solidFill>
              </a:rPr>
              <a:t>Time-domain, Frequency-domain,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Spectal</a:t>
            </a:r>
            <a:r>
              <a:rPr lang="en-US" altLang="ko-KR" sz="1600" dirty="0" smtClean="0">
                <a:solidFill>
                  <a:schemeClr val="tx1"/>
                </a:solidFill>
              </a:rPr>
              <a:t> processing </a:t>
            </a:r>
            <a:r>
              <a:rPr lang="ko-KR" altLang="en-US" sz="1600" dirty="0" smtClean="0">
                <a:solidFill>
                  <a:schemeClr val="tx1"/>
                </a:solidFill>
              </a:rPr>
              <a:t>가능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8222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00C9ADAB-2823-4A16-A341-B0F588187EA7}"/>
              </a:ext>
            </a:extLst>
          </p:cNvPr>
          <p:cNvSpPr txBox="1"/>
          <p:nvPr/>
        </p:nvSpPr>
        <p:spPr>
          <a:xfrm>
            <a:off x="0" y="240632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-67" dirty="0" smtClean="0">
                <a:solidFill>
                  <a:srgbClr val="0070C0"/>
                </a:solidFill>
                <a:latin typeface="+mn-ea"/>
              </a:rPr>
              <a:t>beat separation : </a:t>
            </a:r>
            <a:r>
              <a:rPr lang="en-US" altLang="ko-KR" sz="3000" spc="-67" dirty="0" err="1" smtClean="0">
                <a:solidFill>
                  <a:srgbClr val="0070C0"/>
                </a:solidFill>
                <a:latin typeface="+mn-ea"/>
              </a:rPr>
              <a:t>librosa</a:t>
            </a:r>
            <a:endParaRPr lang="ko-KR" altLang="en-US" sz="3000" spc="-67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6" name="AutoShape 8" descr="Library architectu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38175" y="5912555"/>
            <a:ext cx="11001374" cy="50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93662">
              <a:lnSpc>
                <a:spcPct val="15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The </a:t>
            </a:r>
            <a:r>
              <a:rPr lang="en-US" altLang="ko-KR" sz="1200" dirty="0" err="1">
                <a:solidFill>
                  <a:schemeClr val="tx1"/>
                </a:solidFill>
              </a:rPr>
              <a:t>peak_pick</a:t>
            </a:r>
            <a:r>
              <a:rPr lang="en-US" altLang="ko-KR" sz="1200" dirty="0">
                <a:solidFill>
                  <a:schemeClr val="tx1"/>
                </a:solidFill>
              </a:rPr>
              <a:t> parameters were </a:t>
            </a:r>
            <a:r>
              <a:rPr lang="en-US" altLang="ko-KR" sz="1200" dirty="0" smtClean="0">
                <a:solidFill>
                  <a:schemeClr val="tx1"/>
                </a:solidFill>
              </a:rPr>
              <a:t>chosen </a:t>
            </a:r>
            <a:r>
              <a:rPr lang="en-US" altLang="ko-KR" sz="1200" dirty="0">
                <a:solidFill>
                  <a:schemeClr val="tx1"/>
                </a:solidFill>
              </a:rPr>
              <a:t>by large-scale hyper-parameter optimization over the dataset provided by </a:t>
            </a:r>
            <a:r>
              <a:rPr lang="en-US" altLang="ko-KR" sz="1200" dirty="0" smtClean="0">
                <a:solidFill>
                  <a:schemeClr val="tx1"/>
                </a:solidFill>
              </a:rPr>
              <a:t>(https</a:t>
            </a:r>
            <a:r>
              <a:rPr lang="en-US" altLang="ko-KR" sz="1200" dirty="0">
                <a:solidFill>
                  <a:schemeClr val="tx1"/>
                </a:solidFill>
              </a:rPr>
              <a:t>://</a:t>
            </a:r>
            <a:r>
              <a:rPr lang="en-US" altLang="ko-KR" sz="1200" dirty="0" smtClean="0">
                <a:solidFill>
                  <a:schemeClr val="tx1"/>
                </a:solidFill>
              </a:rPr>
              <a:t>github.com/CPJKU/onset_db)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pic>
        <p:nvPicPr>
          <p:cNvPr id="3074" name="Picture 2" descr="../_images/librosa-onset-onset_detect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" y="1307358"/>
            <a:ext cx="5795292" cy="4346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6972299" y="1625601"/>
            <a:ext cx="4838701" cy="210819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43656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tx1"/>
                </a:solidFill>
              </a:rPr>
              <a:t>Power spectrogram (Time-domain + Frequency-domain)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 smtClean="0">
                <a:solidFill>
                  <a:schemeClr val="tx1"/>
                </a:solidFill>
              </a:rPr>
              <a:t>분석을 통해 </a:t>
            </a:r>
            <a:r>
              <a:rPr lang="en-US" altLang="ko-KR" sz="1600" dirty="0" smtClean="0">
                <a:solidFill>
                  <a:schemeClr val="tx1"/>
                </a:solidFill>
              </a:rPr>
              <a:t>onset strength envelope</a:t>
            </a:r>
            <a:r>
              <a:rPr lang="ko-KR" altLang="en-US" sz="1600" dirty="0" smtClean="0">
                <a:solidFill>
                  <a:schemeClr val="tx1"/>
                </a:solidFill>
              </a:rPr>
              <a:t>에서 </a:t>
            </a:r>
            <a:r>
              <a:rPr lang="en-US" altLang="ko-KR" sz="1600" dirty="0" smtClean="0">
                <a:solidFill>
                  <a:schemeClr val="tx1"/>
                </a:solidFill>
              </a:rPr>
              <a:t>peak </a:t>
            </a:r>
            <a:r>
              <a:rPr lang="ko-KR" altLang="en-US" sz="1600" dirty="0" smtClean="0">
                <a:solidFill>
                  <a:schemeClr val="tx1"/>
                </a:solidFill>
              </a:rPr>
              <a:t>추출 </a:t>
            </a:r>
            <a:r>
              <a:rPr lang="en-US" altLang="ko-KR" sz="1600" dirty="0" smtClean="0">
                <a:solidFill>
                  <a:schemeClr val="tx1"/>
                </a:solidFill>
              </a:rPr>
              <a:t>(beat</a:t>
            </a:r>
            <a:r>
              <a:rPr lang="ko-KR" altLang="en-US" sz="1600" dirty="0" smtClean="0">
                <a:solidFill>
                  <a:schemeClr val="tx1"/>
                </a:solidFill>
              </a:rPr>
              <a:t>파트 정점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</a:p>
          <a:p>
            <a:pPr marL="43656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687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00C9ADAB-2823-4A16-A341-B0F588187EA7}"/>
              </a:ext>
            </a:extLst>
          </p:cNvPr>
          <p:cNvSpPr txBox="1"/>
          <p:nvPr/>
        </p:nvSpPr>
        <p:spPr>
          <a:xfrm>
            <a:off x="0" y="240632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-67" dirty="0" smtClean="0">
                <a:solidFill>
                  <a:srgbClr val="0070C0"/>
                </a:solidFill>
                <a:latin typeface="+mn-ea"/>
              </a:rPr>
              <a:t>rule-based beat extraction</a:t>
            </a:r>
            <a:endParaRPr lang="ko-KR" altLang="en-US" sz="3000" spc="-67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200150" y="1308491"/>
            <a:ext cx="10029826" cy="157807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1920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solidFill>
                  <a:schemeClr val="tx1"/>
                </a:solidFill>
              </a:rPr>
              <a:t>librosa</a:t>
            </a:r>
            <a:r>
              <a:rPr lang="en-US" altLang="ko-KR" dirty="0" smtClean="0">
                <a:solidFill>
                  <a:schemeClr val="tx1"/>
                </a:solidFill>
              </a:rPr>
              <a:t> package</a:t>
            </a:r>
            <a:r>
              <a:rPr lang="ko-KR" altLang="en-US" dirty="0" smtClean="0">
                <a:solidFill>
                  <a:schemeClr val="tx1"/>
                </a:solidFill>
              </a:rPr>
              <a:t>의 </a:t>
            </a:r>
            <a:r>
              <a:rPr lang="en-US" altLang="ko-KR" dirty="0" err="1" smtClean="0">
                <a:solidFill>
                  <a:schemeClr val="tx1"/>
                </a:solidFill>
              </a:rPr>
              <a:t>fft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</a:rPr>
              <a:t>api</a:t>
            </a:r>
            <a:r>
              <a:rPr lang="en-US" altLang="ko-KR" dirty="0" smtClean="0">
                <a:solidFill>
                  <a:schemeClr val="tx1"/>
                </a:solidFill>
              </a:rPr>
              <a:t>, onset </a:t>
            </a:r>
            <a:r>
              <a:rPr lang="en-US" altLang="ko-KR" dirty="0" err="1" smtClean="0">
                <a:solidFill>
                  <a:schemeClr val="tx1"/>
                </a:solidFill>
              </a:rPr>
              <a:t>api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등을 활용하여 </a:t>
            </a:r>
            <a:r>
              <a:rPr lang="en-US" altLang="ko-KR" dirty="0" smtClean="0">
                <a:solidFill>
                  <a:schemeClr val="tx1"/>
                </a:solidFill>
              </a:rPr>
              <a:t>beat extraction </a:t>
            </a:r>
            <a:r>
              <a:rPr lang="ko-KR" altLang="en-US" dirty="0" smtClean="0">
                <a:solidFill>
                  <a:schemeClr val="tx1"/>
                </a:solidFill>
              </a:rPr>
              <a:t>및 </a:t>
            </a:r>
            <a:r>
              <a:rPr lang="en-US" altLang="ko-KR" dirty="0" smtClean="0">
                <a:solidFill>
                  <a:schemeClr val="tx1"/>
                </a:solidFill>
              </a:rPr>
              <a:t>type </a:t>
            </a:r>
            <a:r>
              <a:rPr lang="ko-KR" altLang="en-US" dirty="0" smtClean="0">
                <a:solidFill>
                  <a:schemeClr val="tx1"/>
                </a:solidFill>
              </a:rPr>
              <a:t>결정</a:t>
            </a: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- </a:t>
            </a:r>
            <a:r>
              <a:rPr lang="en-US" altLang="ko-KR" dirty="0" err="1" smtClean="0">
                <a:solidFill>
                  <a:schemeClr val="tx1"/>
                </a:solidFill>
              </a:rPr>
              <a:t>librosa.decompose.hpss</a:t>
            </a:r>
            <a:r>
              <a:rPr lang="en-US" altLang="ko-KR" dirty="0" smtClean="0">
                <a:solidFill>
                  <a:schemeClr val="tx1"/>
                </a:solidFill>
              </a:rPr>
              <a:t>() : </a:t>
            </a:r>
            <a:r>
              <a:rPr lang="en-US" altLang="ko-KR" dirty="0" err="1" smtClean="0">
                <a:solidFill>
                  <a:schemeClr val="tx1"/>
                </a:solidFill>
              </a:rPr>
              <a:t>intruments</a:t>
            </a:r>
            <a:r>
              <a:rPr lang="en-US" altLang="ko-KR" dirty="0" smtClean="0">
                <a:solidFill>
                  <a:schemeClr val="tx1"/>
                </a:solidFill>
              </a:rPr>
              <a:t>(harmony), beats </a:t>
            </a:r>
            <a:r>
              <a:rPr lang="ko-KR" altLang="en-US" dirty="0" smtClean="0">
                <a:solidFill>
                  <a:schemeClr val="tx1"/>
                </a:solidFill>
              </a:rPr>
              <a:t>파트 분리</a:t>
            </a:r>
            <a:r>
              <a:rPr lang="en-US" altLang="ko-KR" dirty="0" smtClean="0">
                <a:solidFill>
                  <a:schemeClr val="tx1"/>
                </a:solidFill>
              </a:rPr>
              <a:t/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- </a:t>
            </a:r>
            <a:r>
              <a:rPr lang="en-US" altLang="ko-KR" dirty="0" err="1" smtClean="0">
                <a:solidFill>
                  <a:schemeClr val="tx1"/>
                </a:solidFill>
              </a:rPr>
              <a:t>librosa.onset.onset_strength</a:t>
            </a:r>
            <a:r>
              <a:rPr lang="en-US" altLang="ko-KR" dirty="0" smtClean="0">
                <a:solidFill>
                  <a:schemeClr val="tx1"/>
                </a:solidFill>
              </a:rPr>
              <a:t>(): beat </a:t>
            </a:r>
            <a:r>
              <a:rPr lang="ko-KR" altLang="en-US" dirty="0" smtClean="0">
                <a:solidFill>
                  <a:schemeClr val="tx1"/>
                </a:solidFill>
              </a:rPr>
              <a:t>파트의 </a:t>
            </a:r>
            <a:r>
              <a:rPr lang="en-US" altLang="ko-KR" dirty="0" err="1" smtClean="0">
                <a:solidFill>
                  <a:schemeClr val="tx1"/>
                </a:solidFill>
              </a:rPr>
              <a:t>onset_envelope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파형형태</a:t>
            </a:r>
            <a:r>
              <a:rPr lang="en-US" altLang="ko-KR" dirty="0" smtClean="0">
                <a:solidFill>
                  <a:schemeClr val="tx1"/>
                </a:solidFill>
              </a:rPr>
              <a:t>) </a:t>
            </a:r>
            <a:r>
              <a:rPr lang="ko-KR" altLang="en-US" dirty="0" smtClean="0">
                <a:solidFill>
                  <a:schemeClr val="tx1"/>
                </a:solidFill>
              </a:rPr>
              <a:t>추출</a:t>
            </a:r>
            <a:r>
              <a:rPr lang="en-US" altLang="ko-KR" dirty="0" smtClean="0">
                <a:solidFill>
                  <a:schemeClr val="tx1"/>
                </a:solidFill>
              </a:rPr>
              <a:t/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- </a:t>
            </a:r>
            <a:r>
              <a:rPr lang="en-US" altLang="ko-KR" dirty="0" err="1" smtClean="0">
                <a:solidFill>
                  <a:schemeClr val="tx1"/>
                </a:solidFill>
              </a:rPr>
              <a:t>librosa.times_like</a:t>
            </a:r>
            <a:r>
              <a:rPr lang="en-US" altLang="ko-KR" dirty="0" smtClean="0">
                <a:solidFill>
                  <a:schemeClr val="tx1"/>
                </a:solidFill>
              </a:rPr>
              <a:t>(): onset peak</a:t>
            </a:r>
            <a:r>
              <a:rPr lang="ko-KR" altLang="en-US" dirty="0" smtClean="0">
                <a:solidFill>
                  <a:schemeClr val="tx1"/>
                </a:solidFill>
              </a:rPr>
              <a:t>에 해당하는 </a:t>
            </a:r>
            <a:r>
              <a:rPr lang="en-US" altLang="ko-KR" dirty="0" smtClean="0">
                <a:solidFill>
                  <a:schemeClr val="tx1"/>
                </a:solidFill>
              </a:rPr>
              <a:t>time </a:t>
            </a:r>
            <a:r>
              <a:rPr lang="ko-KR" altLang="en-US" dirty="0" smtClean="0">
                <a:solidFill>
                  <a:schemeClr val="tx1"/>
                </a:solidFill>
              </a:rPr>
              <a:t>정보 추출</a:t>
            </a:r>
            <a:r>
              <a:rPr lang="en-US" altLang="ko-KR" dirty="0" smtClean="0">
                <a:solidFill>
                  <a:schemeClr val="tx1"/>
                </a:solidFill>
              </a:rPr>
              <a:t/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- </a:t>
            </a:r>
            <a:r>
              <a:rPr lang="en-US" altLang="ko-KR" dirty="0" err="1" smtClean="0">
                <a:solidFill>
                  <a:schemeClr val="tx1"/>
                </a:solidFill>
              </a:rPr>
              <a:t>fft</a:t>
            </a:r>
            <a:r>
              <a:rPr lang="ko-KR" altLang="en-US" dirty="0" smtClean="0">
                <a:solidFill>
                  <a:schemeClr val="tx1"/>
                </a:solidFill>
              </a:rPr>
              <a:t>분석 통해 </a:t>
            </a:r>
            <a:r>
              <a:rPr lang="en-US" altLang="ko-KR" dirty="0" smtClean="0">
                <a:solidFill>
                  <a:schemeClr val="tx1"/>
                </a:solidFill>
              </a:rPr>
              <a:t>low-frequency </a:t>
            </a:r>
            <a:r>
              <a:rPr lang="ko-KR" altLang="en-US" dirty="0" smtClean="0">
                <a:solidFill>
                  <a:schemeClr val="tx1"/>
                </a:solidFill>
              </a:rPr>
              <a:t>대역과 </a:t>
            </a:r>
            <a:r>
              <a:rPr lang="en-US" altLang="ko-KR" dirty="0" smtClean="0">
                <a:solidFill>
                  <a:schemeClr val="tx1"/>
                </a:solidFill>
              </a:rPr>
              <a:t>high-frequency </a:t>
            </a:r>
            <a:r>
              <a:rPr lang="ko-KR" altLang="en-US" dirty="0" smtClean="0">
                <a:solidFill>
                  <a:schemeClr val="tx1"/>
                </a:solidFill>
              </a:rPr>
              <a:t>대역 구분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09676" y="3855588"/>
            <a:ext cx="2120900" cy="13208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/>
              <a:t>Instrument, </a:t>
            </a:r>
            <a:br>
              <a:rPr lang="en-US" altLang="ko-KR" sz="2000" dirty="0" smtClean="0"/>
            </a:br>
            <a:r>
              <a:rPr lang="en-US" altLang="ko-KR" sz="2000" dirty="0" smtClean="0"/>
              <a:t>Beat</a:t>
            </a:r>
            <a:r>
              <a:rPr lang="ko-KR" altLang="en-US" sz="2000" dirty="0" smtClean="0"/>
              <a:t>파트 추출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(frequency</a:t>
            </a:r>
            <a:r>
              <a:rPr lang="ko-KR" altLang="en-US" sz="2000" dirty="0" smtClean="0"/>
              <a:t>정보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  <p:sp>
        <p:nvSpPr>
          <p:cNvPr id="11" name="직사각형 10"/>
          <p:cNvSpPr/>
          <p:nvPr/>
        </p:nvSpPr>
        <p:spPr>
          <a:xfrm>
            <a:off x="3851276" y="3855588"/>
            <a:ext cx="2120900" cy="13208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/>
              <a:t>Beat sound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ko-KR" altLang="en-US" sz="2000" dirty="0" smtClean="0"/>
              <a:t>재구성</a:t>
            </a:r>
            <a:endParaRPr lang="ko-KR" altLang="en-US" sz="2000" dirty="0"/>
          </a:p>
        </p:txBody>
      </p:sp>
      <p:sp>
        <p:nvSpPr>
          <p:cNvPr id="12" name="직사각형 11"/>
          <p:cNvSpPr/>
          <p:nvPr/>
        </p:nvSpPr>
        <p:spPr>
          <a:xfrm>
            <a:off x="6505576" y="3855588"/>
            <a:ext cx="2120900" cy="13208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 smtClean="0"/>
              <a:t>onset_envelope</a:t>
            </a:r>
            <a:r>
              <a:rPr lang="ko-KR" altLang="en-US" sz="2000" dirty="0" smtClean="0"/>
              <a:t>에서 </a:t>
            </a:r>
            <a:r>
              <a:rPr lang="en-US" altLang="ko-KR" sz="2000" dirty="0" smtClean="0"/>
              <a:t>beat time, amplitude</a:t>
            </a:r>
            <a:r>
              <a:rPr lang="ko-KR" altLang="en-US" sz="2000" dirty="0" smtClean="0"/>
              <a:t>추출</a:t>
            </a:r>
            <a:endParaRPr lang="ko-KR" altLang="en-US" sz="2000" dirty="0"/>
          </a:p>
        </p:txBody>
      </p:sp>
      <p:sp>
        <p:nvSpPr>
          <p:cNvPr id="13" name="직사각형 12"/>
          <p:cNvSpPr/>
          <p:nvPr/>
        </p:nvSpPr>
        <p:spPr>
          <a:xfrm>
            <a:off x="9109076" y="3855588"/>
            <a:ext cx="2120900" cy="13208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 smtClean="0"/>
              <a:t>fft</a:t>
            </a:r>
            <a:r>
              <a:rPr lang="ko-KR" altLang="en-US" sz="2000" dirty="0" smtClean="0"/>
              <a:t>분석 통해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low/high </a:t>
            </a:r>
            <a:r>
              <a:rPr lang="ko-KR" altLang="en-US" sz="2000" dirty="0" smtClean="0"/>
              <a:t>판단</a:t>
            </a:r>
            <a:endParaRPr lang="ko-KR" altLang="en-US" sz="2000" dirty="0"/>
          </a:p>
        </p:txBody>
      </p:sp>
      <p:cxnSp>
        <p:nvCxnSpPr>
          <p:cNvPr id="14" name="직선 화살표 연결선 13"/>
          <p:cNvCxnSpPr>
            <a:stCxn id="9" idx="3"/>
            <a:endCxn id="11" idx="1"/>
          </p:cNvCxnSpPr>
          <p:nvPr/>
        </p:nvCxnSpPr>
        <p:spPr>
          <a:xfrm>
            <a:off x="3330576" y="4515988"/>
            <a:ext cx="520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11" idx="3"/>
            <a:endCxn id="12" idx="1"/>
          </p:cNvCxnSpPr>
          <p:nvPr/>
        </p:nvCxnSpPr>
        <p:spPr>
          <a:xfrm>
            <a:off x="5972176" y="4515988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12" idx="3"/>
            <a:endCxn id="13" idx="1"/>
          </p:cNvCxnSpPr>
          <p:nvPr/>
        </p:nvCxnSpPr>
        <p:spPr>
          <a:xfrm>
            <a:off x="8626476" y="4515988"/>
            <a:ext cx="482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150" y="5423362"/>
            <a:ext cx="2842776" cy="102823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0926" y="5283153"/>
            <a:ext cx="2870200" cy="114352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94651" y="5249113"/>
            <a:ext cx="1386075" cy="1211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57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00C9ADAB-2823-4A16-A341-B0F588187EA7}"/>
              </a:ext>
            </a:extLst>
          </p:cNvPr>
          <p:cNvSpPr txBox="1"/>
          <p:nvPr/>
        </p:nvSpPr>
        <p:spPr>
          <a:xfrm>
            <a:off x="0" y="240632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-67" dirty="0" smtClean="0">
                <a:solidFill>
                  <a:srgbClr val="0070C0"/>
                </a:solidFill>
                <a:latin typeface="+mn-ea"/>
              </a:rPr>
              <a:t>AI beat extraction</a:t>
            </a:r>
            <a:endParaRPr lang="ko-KR" altLang="en-US" sz="3000" spc="-67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57276" y="3064363"/>
            <a:ext cx="2120900" cy="13208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/>
              <a:t>Data</a:t>
            </a:r>
            <a:r>
              <a:rPr lang="ko-KR" altLang="en-US" sz="2000" dirty="0" smtClean="0"/>
              <a:t>수집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(low/high beats)</a:t>
            </a:r>
            <a:endParaRPr lang="ko-KR" altLang="en-US" sz="2000" dirty="0"/>
          </a:p>
        </p:txBody>
      </p:sp>
      <p:sp>
        <p:nvSpPr>
          <p:cNvPr id="7" name="직사각형 6"/>
          <p:cNvSpPr/>
          <p:nvPr/>
        </p:nvSpPr>
        <p:spPr>
          <a:xfrm>
            <a:off x="3698876" y="3064363"/>
            <a:ext cx="2120900" cy="13208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/>
              <a:t>FFT</a:t>
            </a:r>
            <a:r>
              <a:rPr lang="ko-KR" altLang="en-US" sz="2000" dirty="0" smtClean="0"/>
              <a:t>변환</a:t>
            </a:r>
            <a:endParaRPr lang="ko-KR" altLang="en-US" sz="2000" dirty="0"/>
          </a:p>
        </p:txBody>
      </p:sp>
      <p:sp>
        <p:nvSpPr>
          <p:cNvPr id="8" name="직사각형 7"/>
          <p:cNvSpPr/>
          <p:nvPr/>
        </p:nvSpPr>
        <p:spPr>
          <a:xfrm>
            <a:off x="6353176" y="3064363"/>
            <a:ext cx="2120900" cy="13208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/>
              <a:t>Training</a:t>
            </a:r>
            <a:br>
              <a:rPr lang="en-US" altLang="ko-KR" sz="2000" dirty="0" smtClean="0"/>
            </a:br>
            <a:r>
              <a:rPr lang="en-US" altLang="ko-KR" sz="2000" dirty="0" smtClean="0"/>
              <a:t>(1D CNN)</a:t>
            </a:r>
            <a:endParaRPr lang="ko-KR" altLang="en-US" sz="2000" dirty="0"/>
          </a:p>
        </p:txBody>
      </p:sp>
      <p:sp>
        <p:nvSpPr>
          <p:cNvPr id="9" name="직사각형 8"/>
          <p:cNvSpPr/>
          <p:nvPr/>
        </p:nvSpPr>
        <p:spPr>
          <a:xfrm>
            <a:off x="8956676" y="3064363"/>
            <a:ext cx="2120900" cy="13208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/>
              <a:t>Validation</a:t>
            </a:r>
            <a:endParaRPr lang="ko-KR" altLang="en-US" sz="2000" dirty="0"/>
          </a:p>
        </p:txBody>
      </p:sp>
      <p:cxnSp>
        <p:nvCxnSpPr>
          <p:cNvPr id="12" name="직선 화살표 연결선 11"/>
          <p:cNvCxnSpPr>
            <a:stCxn id="6" idx="3"/>
            <a:endCxn id="7" idx="1"/>
          </p:cNvCxnSpPr>
          <p:nvPr/>
        </p:nvCxnSpPr>
        <p:spPr>
          <a:xfrm>
            <a:off x="3178176" y="3724763"/>
            <a:ext cx="520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7" idx="3"/>
            <a:endCxn id="8" idx="1"/>
          </p:cNvCxnSpPr>
          <p:nvPr/>
        </p:nvCxnSpPr>
        <p:spPr>
          <a:xfrm>
            <a:off x="5819776" y="3724763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8" idx="3"/>
            <a:endCxn id="9" idx="1"/>
          </p:cNvCxnSpPr>
          <p:nvPr/>
        </p:nvCxnSpPr>
        <p:spPr>
          <a:xfrm>
            <a:off x="8474076" y="3724763"/>
            <a:ext cx="482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1200150" y="1308491"/>
            <a:ext cx="10029826" cy="157807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1920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/>
                </a:solidFill>
              </a:rPr>
              <a:t>기본적인 </a:t>
            </a:r>
            <a:r>
              <a:rPr lang="en-US" altLang="ko-KR" dirty="0" smtClean="0">
                <a:solidFill>
                  <a:schemeClr val="tx1"/>
                </a:solidFill>
              </a:rPr>
              <a:t>Flow</a:t>
            </a:r>
            <a:r>
              <a:rPr lang="ko-KR" altLang="en-US" dirty="0" smtClean="0">
                <a:solidFill>
                  <a:schemeClr val="tx1"/>
                </a:solidFill>
              </a:rPr>
              <a:t>는 </a:t>
            </a:r>
            <a:r>
              <a:rPr lang="en-US" altLang="ko-KR" dirty="0" smtClean="0">
                <a:solidFill>
                  <a:schemeClr val="tx1"/>
                </a:solidFill>
              </a:rPr>
              <a:t>rule-based extraction</a:t>
            </a:r>
            <a:r>
              <a:rPr lang="ko-KR" altLang="en-US" dirty="0" smtClean="0">
                <a:solidFill>
                  <a:schemeClr val="tx1"/>
                </a:solidFill>
              </a:rPr>
              <a:t>과 동일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1920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tx1"/>
                </a:solidFill>
              </a:rPr>
              <a:t>beat type </a:t>
            </a:r>
            <a:r>
              <a:rPr lang="ko-KR" altLang="en-US" dirty="0" err="1" smtClean="0">
                <a:solidFill>
                  <a:schemeClr val="tx1"/>
                </a:solidFill>
              </a:rPr>
              <a:t>구분시</a:t>
            </a:r>
            <a:r>
              <a:rPr lang="ko-KR" altLang="en-US" dirty="0" smtClean="0">
                <a:solidFill>
                  <a:schemeClr val="tx1"/>
                </a:solidFill>
              </a:rPr>
              <a:t> 임의의 숫자기준이 아니라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수집한 </a:t>
            </a:r>
            <a:r>
              <a:rPr lang="ko-KR" altLang="en-US" dirty="0" err="1" smtClean="0">
                <a:solidFill>
                  <a:schemeClr val="tx1"/>
                </a:solidFill>
              </a:rPr>
              <a:t>음원데이터</a:t>
            </a:r>
            <a:r>
              <a:rPr lang="ko-KR" altLang="en-US" dirty="0" smtClean="0">
                <a:solidFill>
                  <a:schemeClr val="tx1"/>
                </a:solidFill>
              </a:rPr>
              <a:t> 학습을 통해 판단</a:t>
            </a:r>
            <a:r>
              <a:rPr lang="en-US" altLang="ko-KR" dirty="0" smtClean="0">
                <a:solidFill>
                  <a:schemeClr val="tx1"/>
                </a:solidFill>
              </a:rPr>
              <a:t/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- </a:t>
            </a:r>
            <a:r>
              <a:rPr lang="ko-KR" altLang="en-US" dirty="0" smtClean="0">
                <a:solidFill>
                  <a:schemeClr val="tx1"/>
                </a:solidFill>
              </a:rPr>
              <a:t>다양한 </a:t>
            </a:r>
            <a:r>
              <a:rPr lang="en-US" altLang="ko-KR" dirty="0" smtClean="0">
                <a:solidFill>
                  <a:schemeClr val="tx1"/>
                </a:solidFill>
              </a:rPr>
              <a:t>category</a:t>
            </a:r>
            <a:r>
              <a:rPr lang="ko-KR" altLang="en-US" dirty="0" smtClean="0">
                <a:solidFill>
                  <a:schemeClr val="tx1"/>
                </a:solidFill>
              </a:rPr>
              <a:t>의 </a:t>
            </a:r>
            <a:r>
              <a:rPr lang="ko-KR" altLang="en-US" dirty="0" err="1" smtClean="0">
                <a:solidFill>
                  <a:schemeClr val="tx1"/>
                </a:solidFill>
              </a:rPr>
              <a:t>음원데이터</a:t>
            </a:r>
            <a:r>
              <a:rPr lang="ko-KR" altLang="en-US" dirty="0" smtClean="0">
                <a:solidFill>
                  <a:schemeClr val="tx1"/>
                </a:solidFill>
              </a:rPr>
              <a:t> 준비하면 해당 </a:t>
            </a:r>
            <a:r>
              <a:rPr lang="en-US" altLang="ko-KR" dirty="0" smtClean="0">
                <a:solidFill>
                  <a:schemeClr val="tx1"/>
                </a:solidFill>
              </a:rPr>
              <a:t>category </a:t>
            </a:r>
            <a:r>
              <a:rPr lang="ko-KR" altLang="en-US" dirty="0" smtClean="0">
                <a:solidFill>
                  <a:schemeClr val="tx1"/>
                </a:solidFill>
              </a:rPr>
              <a:t>분류모델로 활용 가능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5663" y="4978495"/>
            <a:ext cx="2105025" cy="16097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5114" y="4991061"/>
            <a:ext cx="1590675" cy="14763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00976" y="4749495"/>
            <a:ext cx="3429000" cy="1717941"/>
          </a:xfrm>
          <a:prstGeom prst="rect">
            <a:avLst/>
          </a:prstGeom>
        </p:spPr>
      </p:pic>
      <p:sp>
        <p:nvSpPr>
          <p:cNvPr id="18" name="오른쪽 화살표 17"/>
          <p:cNvSpPr/>
          <p:nvPr/>
        </p:nvSpPr>
        <p:spPr>
          <a:xfrm>
            <a:off x="4622801" y="5223363"/>
            <a:ext cx="330200" cy="1101237"/>
          </a:xfrm>
          <a:prstGeom prst="rightArrow">
            <a:avLst>
              <a:gd name="adj1" fmla="val 6153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오른쪽 화살표 18"/>
          <p:cNvSpPr/>
          <p:nvPr/>
        </p:nvSpPr>
        <p:spPr>
          <a:xfrm>
            <a:off x="7133433" y="5223363"/>
            <a:ext cx="330200" cy="1101237"/>
          </a:xfrm>
          <a:prstGeom prst="rightArrow">
            <a:avLst>
              <a:gd name="adj1" fmla="val 6153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83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15552</TotalTime>
  <Words>1702</Words>
  <Application>Microsoft Office PowerPoint</Application>
  <PresentationFormat>와이드스크린</PresentationFormat>
  <Paragraphs>353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HY견고딕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Blogger Strategy</dc:title>
  <dc:creator>Junkyu Lee</dc:creator>
  <cp:lastModifiedBy>Junkyu Lee</cp:lastModifiedBy>
  <cp:revision>319</cp:revision>
  <cp:lastPrinted>2020-06-19T03:28:20Z</cp:lastPrinted>
  <dcterms:created xsi:type="dcterms:W3CDTF">2020-04-09T13:56:43Z</dcterms:created>
  <dcterms:modified xsi:type="dcterms:W3CDTF">2020-11-17T07:24:31Z</dcterms:modified>
</cp:coreProperties>
</file>