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93" r:id="rId3"/>
    <p:sldId id="294" r:id="rId4"/>
    <p:sldId id="299" r:id="rId5"/>
    <p:sldId id="295" r:id="rId6"/>
    <p:sldId id="296" r:id="rId7"/>
    <p:sldId id="301" r:id="rId8"/>
    <p:sldId id="297" r:id="rId9"/>
    <p:sldId id="300" r:id="rId10"/>
    <p:sldId id="302" r:id="rId11"/>
    <p:sldId id="298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 autoAdjust="0"/>
    <p:restoredTop sz="94993" autoAdjust="0"/>
  </p:normalViewPr>
  <p:slideViewPr>
    <p:cSldViewPr snapToGrid="0">
      <p:cViewPr varScale="1">
        <p:scale>
          <a:sx n="52" d="100"/>
          <a:sy n="52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주니스에이아이</a:t>
            </a:r>
            <a:r>
              <a:rPr lang="ko-KR" altLang="en-US" dirty="0" smtClean="0"/>
              <a:t>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67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1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2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Audio Sound Beat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추출 및</a:t>
            </a:r>
            <a:endParaRPr lang="en-US" altLang="ko-KR" sz="4000" b="1" dirty="0" smtClean="0">
              <a:solidFill>
                <a:srgbClr val="0D1926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FFT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분석 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AI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모델 개발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실행순서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8375" y="1722778"/>
            <a:ext cx="8853714" cy="365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MP3 </a:t>
            </a:r>
            <a:r>
              <a:rPr lang="en-US" altLang="ko-K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WAV : python preparation.py</a:t>
            </a: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AI model train: python train.py</a:t>
            </a: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AI model </a:t>
            </a:r>
            <a:r>
              <a:rPr lang="ko-KR" altLang="en-US" sz="2000" dirty="0" smtClean="0">
                <a:solidFill>
                  <a:schemeClr val="tx1"/>
                </a:solidFill>
              </a:rPr>
              <a:t>이용한 </a:t>
            </a:r>
            <a:r>
              <a:rPr lang="en-US" altLang="ko-KR" sz="2000" dirty="0" smtClean="0">
                <a:solidFill>
                  <a:schemeClr val="tx1"/>
                </a:solidFill>
              </a:rPr>
              <a:t>Beat Extraction: python beat_extractor_ai.py</a:t>
            </a: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Rule-base </a:t>
            </a:r>
            <a:r>
              <a:rPr lang="ko-KR" altLang="en-US" sz="2000" dirty="0" smtClean="0">
                <a:solidFill>
                  <a:schemeClr val="tx1"/>
                </a:solidFill>
              </a:rPr>
              <a:t>이용한 </a:t>
            </a:r>
            <a:r>
              <a:rPr lang="en-US" altLang="ko-KR" sz="2000" dirty="0" smtClean="0">
                <a:solidFill>
                  <a:schemeClr val="tx1"/>
                </a:solidFill>
              </a:rPr>
              <a:t>Beat Extraction: python beat_extractor_rule.py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1600" y="1872068"/>
            <a:ext cx="8305800" cy="2420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librosa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tensorflow</a:t>
            </a:r>
            <a:r>
              <a:rPr lang="en-US" altLang="ko-KR" sz="2000" dirty="0" smtClean="0">
                <a:solidFill>
                  <a:schemeClr val="tx1"/>
                </a:solidFill>
              </a:rPr>
              <a:t>=1.15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pydub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soundfile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scipy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 전처리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beat separation: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librosa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rule-based beat extraction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AI beat extraction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개요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0100" y="1460499"/>
            <a:ext cx="8813800" cy="37465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Audio Sound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Beat Part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 따로 추출해서 그 위치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(time)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 특성을 파악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Rule-based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방식으로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Beat type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구분하고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unit sound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Unit sound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학습하여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방식으로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Beat type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93662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※ Beat type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 추출해서 활용할 수 있는 분야는 한정될 수 있지만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유사한 방식으로 사운드 분석하여 다양한 분야에 활용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프로세스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60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데이터전처리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(mp3 </a:t>
            </a:r>
            <a:r>
              <a:rPr lang="en-US" altLang="ko-KR" sz="2000" dirty="0" smtClean="0">
                <a:sym typeface="Wingdings" panose="05000000000000000000" pitchFamily="2" charset="2"/>
              </a:rPr>
              <a:t> wav)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5035550" y="102998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Beat Extraction</a:t>
            </a:r>
            <a:br>
              <a:rPr lang="en-US" altLang="ko-KR" sz="2000" dirty="0" smtClean="0"/>
            </a:br>
            <a:r>
              <a:rPr lang="en-US" altLang="ko-KR" sz="2000" dirty="0" smtClean="0"/>
              <a:t>(Rule-based)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7715250" y="467170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Beat Extraction</a:t>
            </a:r>
            <a:br>
              <a:rPr lang="en-US" altLang="ko-KR" sz="2000" dirty="0" smtClean="0"/>
            </a:br>
            <a:r>
              <a:rPr lang="en-US" altLang="ko-KR" sz="2000" dirty="0" smtClean="0"/>
              <a:t>(AI)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7715250" y="274130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Training</a:t>
            </a:r>
            <a:br>
              <a:rPr lang="en-US" altLang="ko-KR" sz="2000" dirty="0" smtClean="0"/>
            </a:br>
            <a:r>
              <a:rPr lang="en-US" altLang="ko-KR" sz="2000" dirty="0" smtClean="0"/>
              <a:t>(FFT data)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89880" y="3906936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데이터수집</a:t>
            </a:r>
            <a:r>
              <a:rPr lang="en-US" altLang="ko-KR" sz="1400" dirty="0" smtClean="0"/>
              <a:t>(mp3, wav)</a:t>
            </a:r>
            <a:r>
              <a:rPr lang="ko-KR" altLang="en-US" sz="1400" dirty="0" smtClean="0"/>
              <a:t>은 생략</a:t>
            </a:r>
            <a:endParaRPr lang="ko-KR" altLang="en-US" sz="1400" dirty="0"/>
          </a:p>
        </p:txBody>
      </p:sp>
      <p:cxnSp>
        <p:nvCxnSpPr>
          <p:cNvPr id="13" name="꺾인 연결선 12"/>
          <p:cNvCxnSpPr>
            <a:stCxn id="4" idx="3"/>
            <a:endCxn id="5" idx="1"/>
          </p:cNvCxnSpPr>
          <p:nvPr/>
        </p:nvCxnSpPr>
        <p:spPr>
          <a:xfrm flipV="1">
            <a:off x="3136900" y="1690383"/>
            <a:ext cx="1898650" cy="1379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3"/>
            <a:endCxn id="6" idx="1"/>
          </p:cNvCxnSpPr>
          <p:nvPr/>
        </p:nvCxnSpPr>
        <p:spPr>
          <a:xfrm>
            <a:off x="3136900" y="3070225"/>
            <a:ext cx="4578350" cy="2261883"/>
          </a:xfrm>
          <a:prstGeom prst="bentConnector3">
            <a:avLst>
              <a:gd name="adj1" fmla="val 20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35550" y="274130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beats </a:t>
            </a:r>
            <a:br>
              <a:rPr lang="en-US" altLang="ko-KR" sz="2000" dirty="0" smtClean="0"/>
            </a:br>
            <a:r>
              <a:rPr lang="ko-KR" altLang="en-US" sz="2000" dirty="0" smtClean="0"/>
              <a:t>단위데이터 수집</a:t>
            </a:r>
            <a:endParaRPr lang="ko-KR" altLang="en-US" sz="2000" dirty="0"/>
          </a:p>
        </p:txBody>
      </p:sp>
      <p:cxnSp>
        <p:nvCxnSpPr>
          <p:cNvPr id="28" name="직선 화살표 연결선 27"/>
          <p:cNvCxnSpPr>
            <a:stCxn id="5" idx="2"/>
            <a:endCxn id="27" idx="0"/>
          </p:cNvCxnSpPr>
          <p:nvPr/>
        </p:nvCxnSpPr>
        <p:spPr>
          <a:xfrm>
            <a:off x="6096000" y="2350783"/>
            <a:ext cx="0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" idx="2"/>
            <a:endCxn id="6" idx="0"/>
          </p:cNvCxnSpPr>
          <p:nvPr/>
        </p:nvCxnSpPr>
        <p:spPr>
          <a:xfrm>
            <a:off x="8775700" y="4062108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7" idx="3"/>
            <a:endCxn id="7" idx="1"/>
          </p:cNvCxnSpPr>
          <p:nvPr/>
        </p:nvCxnSpPr>
        <p:spPr>
          <a:xfrm>
            <a:off x="7156450" y="3401708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809333" y="5505442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旣학습된</a:t>
            </a:r>
            <a:r>
              <a:rPr lang="ko-KR" altLang="en-US" sz="1400" dirty="0" smtClean="0"/>
              <a:t> 모델이 있는 경우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데이터 전처리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200" y="2250227"/>
            <a:ext cx="6007100" cy="10517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audio sound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관련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librosa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wav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로 활용 가능</a:t>
            </a:r>
            <a:endParaRPr lang="en-US" altLang="ko-KR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pydub.AudioSegment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패키지로 </a:t>
            </a:r>
            <a:r>
              <a:rPr lang="en-US" altLang="ko-KR" sz="1600" dirty="0" smtClean="0">
                <a:solidFill>
                  <a:schemeClr val="tx1"/>
                </a:solidFill>
              </a:rPr>
              <a:t>mp3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wav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변환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470025"/>
            <a:ext cx="4826000" cy="549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mp3 </a:t>
            </a:r>
            <a:r>
              <a:rPr lang="en-US" altLang="ko-KR" sz="2000" dirty="0" smtClean="0">
                <a:sym typeface="Wingdings" panose="05000000000000000000" pitchFamily="2" charset="2"/>
              </a:rPr>
              <a:t> wav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838200" y="3868911"/>
            <a:ext cx="4826000" cy="5492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FFT conversion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4649114"/>
            <a:ext cx="10236200" cy="13692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Sound / Signal data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FFT(Fast Fourier Transform: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주파수대역 정보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데이터에 많은 정보가 담겨 있음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- sound :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크기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시간에 따른 정보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vs. FFT: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주파수대역 정보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특정음색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amplitude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등 정보</a:t>
            </a:r>
            <a:endParaRPr lang="en-US" altLang="ko-KR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numpy.fft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package </a:t>
            </a:r>
            <a:r>
              <a:rPr lang="ko-KR" altLang="en-US" sz="1600" dirty="0" smtClean="0">
                <a:solidFill>
                  <a:schemeClr val="tx1"/>
                </a:solidFill>
              </a:rPr>
              <a:t>활용하여 주파수 정보 추출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sound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재변환 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ignal 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1286189"/>
            <a:ext cx="46196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beat separation : 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librosa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Figure 2 from librosa: Audio and Music Signal Analysis in Python | Semantic  Scho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21" y="1257300"/>
            <a:ext cx="4509834" cy="21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rban Sound Classification using Convolutional Neural Networks with Keras:  Theory and Implementation | by Adrian Yijie Xu | GradientCrescent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21" y="3987828"/>
            <a:ext cx="4887660" cy="14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1257300"/>
            <a:ext cx="5992206" cy="419576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5481" y="5653827"/>
            <a:ext cx="11001374" cy="10517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music and audio </a:t>
            </a:r>
            <a:r>
              <a:rPr lang="ko-KR" altLang="en-US" sz="1600" dirty="0" smtClean="0">
                <a:solidFill>
                  <a:schemeClr val="tx1"/>
                </a:solidFill>
              </a:rPr>
              <a:t>분석 전문 </a:t>
            </a:r>
            <a:r>
              <a:rPr lang="en-US" altLang="ko-KR" sz="1600" dirty="0" smtClean="0">
                <a:solidFill>
                  <a:schemeClr val="tx1"/>
                </a:solidFill>
              </a:rPr>
              <a:t>python package</a:t>
            </a: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Time-domain, Frequency-domain,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Spectal</a:t>
            </a:r>
            <a:r>
              <a:rPr lang="en-US" altLang="ko-KR" sz="1600" dirty="0" smtClean="0">
                <a:solidFill>
                  <a:schemeClr val="tx1"/>
                </a:solidFill>
              </a:rPr>
              <a:t> processing </a:t>
            </a:r>
            <a:r>
              <a:rPr lang="ko-KR" altLang="en-US" sz="1600" dirty="0" smtClean="0">
                <a:solidFill>
                  <a:schemeClr val="tx1"/>
                </a:solidFill>
              </a:rPr>
              <a:t>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beat separation : 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librosa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8175" y="5912555"/>
            <a:ext cx="11001374" cy="5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93662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The </a:t>
            </a:r>
            <a:r>
              <a:rPr lang="en-US" altLang="ko-KR" sz="1200" dirty="0" err="1">
                <a:solidFill>
                  <a:schemeClr val="tx1"/>
                </a:solidFill>
              </a:rPr>
              <a:t>peak_pick</a:t>
            </a:r>
            <a:r>
              <a:rPr lang="en-US" altLang="ko-KR" sz="1200" dirty="0">
                <a:solidFill>
                  <a:schemeClr val="tx1"/>
                </a:solidFill>
              </a:rPr>
              <a:t> parameters were </a:t>
            </a:r>
            <a:r>
              <a:rPr lang="en-US" altLang="ko-KR" sz="1200" dirty="0" smtClean="0">
                <a:solidFill>
                  <a:schemeClr val="tx1"/>
                </a:solidFill>
              </a:rPr>
              <a:t>chosen </a:t>
            </a:r>
            <a:r>
              <a:rPr lang="en-US" altLang="ko-KR" sz="1200" dirty="0">
                <a:solidFill>
                  <a:schemeClr val="tx1"/>
                </a:solidFill>
              </a:rPr>
              <a:t>by large-scale hyper-parameter optimization over the dataset provided by </a:t>
            </a:r>
            <a:r>
              <a:rPr lang="en-US" altLang="ko-KR" sz="1200" dirty="0" smtClean="0">
                <a:solidFill>
                  <a:schemeClr val="tx1"/>
                </a:solidFill>
              </a:rPr>
              <a:t>(https</a:t>
            </a:r>
            <a:r>
              <a:rPr lang="en-US" altLang="ko-KR" sz="1200" dirty="0">
                <a:solidFill>
                  <a:schemeClr val="tx1"/>
                </a:solidFill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</a:rPr>
              <a:t>github.com/CPJKU/onset_db)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../_images/librosa-onset-onset_detec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307358"/>
            <a:ext cx="5795292" cy="43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972299" y="1625601"/>
            <a:ext cx="4838701" cy="21081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Power spectrogram (Time-domain + Frequency-domain)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분석을 통해 </a:t>
            </a:r>
            <a:r>
              <a:rPr lang="en-US" altLang="ko-KR" sz="1600" dirty="0" smtClean="0">
                <a:solidFill>
                  <a:schemeClr val="tx1"/>
                </a:solidFill>
              </a:rPr>
              <a:t>onset strength envelope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peak </a:t>
            </a:r>
            <a:r>
              <a:rPr lang="ko-KR" altLang="en-US" sz="1600" dirty="0" smtClean="0">
                <a:solidFill>
                  <a:schemeClr val="tx1"/>
                </a:solidFill>
              </a:rPr>
              <a:t>추출 </a:t>
            </a:r>
            <a:r>
              <a:rPr lang="en-US" altLang="ko-KR" sz="1600" dirty="0" smtClean="0">
                <a:solidFill>
                  <a:schemeClr val="tx1"/>
                </a:solidFill>
              </a:rPr>
              <a:t>(beat</a:t>
            </a:r>
            <a:r>
              <a:rPr lang="ko-KR" altLang="en-US" sz="1600" dirty="0" smtClean="0">
                <a:solidFill>
                  <a:schemeClr val="tx1"/>
                </a:solidFill>
              </a:rPr>
              <a:t>파트 정점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rule-based beat extraction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0150" y="1308491"/>
            <a:ext cx="10029826" cy="157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librosa</a:t>
            </a:r>
            <a:r>
              <a:rPr lang="en-US" altLang="ko-KR" dirty="0" smtClean="0">
                <a:solidFill>
                  <a:schemeClr val="tx1"/>
                </a:solidFill>
              </a:rPr>
              <a:t> package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err="1" smtClean="0">
                <a:solidFill>
                  <a:schemeClr val="tx1"/>
                </a:solidFill>
              </a:rPr>
              <a:t>fft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en-US" altLang="ko-KR" dirty="0" smtClean="0">
                <a:solidFill>
                  <a:schemeClr val="tx1"/>
                </a:solidFill>
              </a:rPr>
              <a:t>, onset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등을 활용하여 </a:t>
            </a:r>
            <a:r>
              <a:rPr lang="en-US" altLang="ko-KR" dirty="0" smtClean="0">
                <a:solidFill>
                  <a:schemeClr val="tx1"/>
                </a:solidFill>
              </a:rPr>
              <a:t>beat extraction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type </a:t>
            </a:r>
            <a:r>
              <a:rPr lang="ko-KR" altLang="en-US" dirty="0" smtClean="0">
                <a:solidFill>
                  <a:schemeClr val="tx1"/>
                </a:solidFill>
              </a:rPr>
              <a:t>결정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librosa.decompose.hpss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intruments</a:t>
            </a:r>
            <a:r>
              <a:rPr lang="en-US" altLang="ko-KR" dirty="0" smtClean="0">
                <a:solidFill>
                  <a:schemeClr val="tx1"/>
                </a:solidFill>
              </a:rPr>
              <a:t>(harmony), beats </a:t>
            </a:r>
            <a:r>
              <a:rPr lang="ko-KR" altLang="en-US" dirty="0" smtClean="0">
                <a:solidFill>
                  <a:schemeClr val="tx1"/>
                </a:solidFill>
              </a:rPr>
              <a:t>파트 분리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librosa.onset.onset_strength</a:t>
            </a:r>
            <a:r>
              <a:rPr lang="en-US" altLang="ko-KR" dirty="0" smtClean="0">
                <a:solidFill>
                  <a:schemeClr val="tx1"/>
                </a:solidFill>
              </a:rPr>
              <a:t>(): beat </a:t>
            </a:r>
            <a:r>
              <a:rPr lang="ko-KR" altLang="en-US" dirty="0" smtClean="0">
                <a:solidFill>
                  <a:schemeClr val="tx1"/>
                </a:solidFill>
              </a:rPr>
              <a:t>파트의 </a:t>
            </a:r>
            <a:r>
              <a:rPr lang="en-US" altLang="ko-KR" dirty="0" err="1" smtClean="0">
                <a:solidFill>
                  <a:schemeClr val="tx1"/>
                </a:solidFill>
              </a:rPr>
              <a:t>onset_envelope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파형형태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추출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librosa.times_like</a:t>
            </a:r>
            <a:r>
              <a:rPr lang="en-US" altLang="ko-KR" dirty="0" smtClean="0">
                <a:solidFill>
                  <a:schemeClr val="tx1"/>
                </a:solidFill>
              </a:rPr>
              <a:t>(): onset peak</a:t>
            </a:r>
            <a:r>
              <a:rPr lang="ko-KR" altLang="en-US" dirty="0" smtClean="0">
                <a:solidFill>
                  <a:schemeClr val="tx1"/>
                </a:solidFill>
              </a:rPr>
              <a:t>에 해당하는 </a:t>
            </a:r>
            <a:r>
              <a:rPr lang="en-US" altLang="ko-KR" dirty="0" smtClean="0">
                <a:solidFill>
                  <a:schemeClr val="tx1"/>
                </a:solidFill>
              </a:rPr>
              <a:t>time </a:t>
            </a:r>
            <a:r>
              <a:rPr lang="ko-KR" altLang="en-US" dirty="0" smtClean="0">
                <a:solidFill>
                  <a:schemeClr val="tx1"/>
                </a:solidFill>
              </a:rPr>
              <a:t>정보 추출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fft</a:t>
            </a:r>
            <a:r>
              <a:rPr lang="ko-KR" altLang="en-US" dirty="0" smtClean="0">
                <a:solidFill>
                  <a:schemeClr val="tx1"/>
                </a:solidFill>
              </a:rPr>
              <a:t>분석 통해 </a:t>
            </a:r>
            <a:r>
              <a:rPr lang="en-US" altLang="ko-KR" dirty="0" smtClean="0">
                <a:solidFill>
                  <a:schemeClr val="tx1"/>
                </a:solidFill>
              </a:rPr>
              <a:t>low-frequency </a:t>
            </a:r>
            <a:r>
              <a:rPr lang="ko-KR" altLang="en-US" dirty="0" smtClean="0">
                <a:solidFill>
                  <a:schemeClr val="tx1"/>
                </a:solidFill>
              </a:rPr>
              <a:t>대역과 </a:t>
            </a:r>
            <a:r>
              <a:rPr lang="en-US" altLang="ko-KR" dirty="0" smtClean="0">
                <a:solidFill>
                  <a:schemeClr val="tx1"/>
                </a:solidFill>
              </a:rPr>
              <a:t>high-frequency </a:t>
            </a:r>
            <a:r>
              <a:rPr lang="ko-KR" altLang="en-US" dirty="0" smtClean="0">
                <a:solidFill>
                  <a:schemeClr val="tx1"/>
                </a:solidFill>
              </a:rPr>
              <a:t>대역 구분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09676" y="38555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Instrument, </a:t>
            </a:r>
            <a:br>
              <a:rPr lang="en-US" altLang="ko-KR" sz="2000" dirty="0" smtClean="0"/>
            </a:br>
            <a:r>
              <a:rPr lang="en-US" altLang="ko-KR" sz="2000" dirty="0" smtClean="0"/>
              <a:t>Beat</a:t>
            </a:r>
            <a:r>
              <a:rPr lang="ko-KR" altLang="en-US" sz="2000" dirty="0" smtClean="0"/>
              <a:t>파트 추출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(frequency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851276" y="38555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Beat sound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재구성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505576" y="38555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onset_envelope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beat time, amplitude</a:t>
            </a:r>
            <a:r>
              <a:rPr lang="ko-KR" altLang="en-US" sz="2000" dirty="0" smtClean="0"/>
              <a:t>추출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9109076" y="38555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fft</a:t>
            </a:r>
            <a:r>
              <a:rPr lang="ko-KR" altLang="en-US" sz="2000" dirty="0" smtClean="0"/>
              <a:t>분석 통해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low/high </a:t>
            </a:r>
            <a:r>
              <a:rPr lang="ko-KR" altLang="en-US" sz="2000" dirty="0" smtClean="0"/>
              <a:t>판단</a:t>
            </a:r>
            <a:endParaRPr lang="ko-KR" altLang="en-US" sz="2000" dirty="0"/>
          </a:p>
        </p:txBody>
      </p:sp>
      <p:cxnSp>
        <p:nvCxnSpPr>
          <p:cNvPr id="14" name="직선 화살표 연결선 13"/>
          <p:cNvCxnSpPr>
            <a:stCxn id="9" idx="3"/>
            <a:endCxn id="11" idx="1"/>
          </p:cNvCxnSpPr>
          <p:nvPr/>
        </p:nvCxnSpPr>
        <p:spPr>
          <a:xfrm>
            <a:off x="3330576" y="4515988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12" idx="1"/>
          </p:cNvCxnSpPr>
          <p:nvPr/>
        </p:nvCxnSpPr>
        <p:spPr>
          <a:xfrm>
            <a:off x="5972176" y="451598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13" idx="1"/>
          </p:cNvCxnSpPr>
          <p:nvPr/>
        </p:nvCxnSpPr>
        <p:spPr>
          <a:xfrm>
            <a:off x="8626476" y="4515988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50" y="5423362"/>
            <a:ext cx="2842776" cy="1028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926" y="5283153"/>
            <a:ext cx="2870200" cy="11435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651" y="5249113"/>
            <a:ext cx="1386075" cy="12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AI beat extraction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57276" y="306436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Data</a:t>
            </a:r>
            <a:r>
              <a:rPr lang="ko-KR" altLang="en-US" sz="2000" dirty="0" smtClean="0"/>
              <a:t>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(low/high beats)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698876" y="306436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FFT</a:t>
            </a:r>
            <a:r>
              <a:rPr lang="ko-KR" altLang="en-US" sz="2000" dirty="0" smtClean="0"/>
              <a:t>변환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6353176" y="306436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Training</a:t>
            </a:r>
            <a:br>
              <a:rPr lang="en-US" altLang="ko-KR" sz="2000" dirty="0" smtClean="0"/>
            </a:br>
            <a:r>
              <a:rPr lang="en-US" altLang="ko-KR" sz="2000" dirty="0" smtClean="0"/>
              <a:t>(1D CNN)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956676" y="3064363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Validation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>
            <a:off x="3178176" y="3724763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5819776" y="372476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>
            <a:off x="8474076" y="3724763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00150" y="1308491"/>
            <a:ext cx="10029826" cy="157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기본적인 </a:t>
            </a:r>
            <a:r>
              <a:rPr lang="en-US" altLang="ko-KR" dirty="0" smtClean="0">
                <a:solidFill>
                  <a:schemeClr val="tx1"/>
                </a:solidFill>
              </a:rPr>
              <a:t>Flow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rule-based extraction</a:t>
            </a:r>
            <a:r>
              <a:rPr lang="ko-KR" altLang="en-US" dirty="0" smtClean="0">
                <a:solidFill>
                  <a:schemeClr val="tx1"/>
                </a:solidFill>
              </a:rPr>
              <a:t>과 동일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beat type </a:t>
            </a:r>
            <a:r>
              <a:rPr lang="ko-KR" altLang="en-US" dirty="0" err="1" smtClean="0">
                <a:solidFill>
                  <a:schemeClr val="tx1"/>
                </a:solidFill>
              </a:rPr>
              <a:t>구분시</a:t>
            </a:r>
            <a:r>
              <a:rPr lang="ko-KR" altLang="en-US" dirty="0" smtClean="0">
                <a:solidFill>
                  <a:schemeClr val="tx1"/>
                </a:solidFill>
              </a:rPr>
              <a:t> 임의의 숫자기준이 아니라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수집한 </a:t>
            </a:r>
            <a:r>
              <a:rPr lang="ko-KR" altLang="en-US" dirty="0" err="1" smtClean="0">
                <a:solidFill>
                  <a:schemeClr val="tx1"/>
                </a:solidFill>
              </a:rPr>
              <a:t>음원데이터</a:t>
            </a:r>
            <a:r>
              <a:rPr lang="ko-KR" altLang="en-US" dirty="0" smtClean="0">
                <a:solidFill>
                  <a:schemeClr val="tx1"/>
                </a:solidFill>
              </a:rPr>
              <a:t> 학습을 통해 판단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다양한 </a:t>
            </a:r>
            <a:r>
              <a:rPr lang="en-US" altLang="ko-KR" dirty="0" smtClean="0">
                <a:solidFill>
                  <a:schemeClr val="tx1"/>
                </a:solidFill>
              </a:rPr>
              <a:t>category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음원데이터</a:t>
            </a:r>
            <a:r>
              <a:rPr lang="ko-KR" altLang="en-US" dirty="0" smtClean="0">
                <a:solidFill>
                  <a:schemeClr val="tx1"/>
                </a:solidFill>
              </a:rPr>
              <a:t> 준비하면 해당 </a:t>
            </a:r>
            <a:r>
              <a:rPr lang="en-US" altLang="ko-KR" dirty="0" smtClean="0">
                <a:solidFill>
                  <a:schemeClr val="tx1"/>
                </a:solidFill>
              </a:rPr>
              <a:t>category </a:t>
            </a:r>
            <a:r>
              <a:rPr lang="ko-KR" altLang="en-US" dirty="0" smtClean="0">
                <a:solidFill>
                  <a:schemeClr val="tx1"/>
                </a:solidFill>
              </a:rPr>
              <a:t>분류모델로 활용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63" y="4978495"/>
            <a:ext cx="2105025" cy="1609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114" y="4991061"/>
            <a:ext cx="1590675" cy="1476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76" y="4749495"/>
            <a:ext cx="3429000" cy="1717941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4622801" y="5223363"/>
            <a:ext cx="330200" cy="1101237"/>
          </a:xfrm>
          <a:prstGeom prst="rightArrow">
            <a:avLst>
              <a:gd name="adj1" fmla="val 61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133433" y="5223363"/>
            <a:ext cx="330200" cy="1101237"/>
          </a:xfrm>
          <a:prstGeom prst="rightArrow">
            <a:avLst>
              <a:gd name="adj1" fmla="val 61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15554</TotalTime>
  <Words>1884</Words>
  <Application>Microsoft Office PowerPoint</Application>
  <PresentationFormat>와이드스크린</PresentationFormat>
  <Paragraphs>393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320</cp:revision>
  <cp:lastPrinted>2020-06-19T03:28:20Z</cp:lastPrinted>
  <dcterms:created xsi:type="dcterms:W3CDTF">2020-04-09T13:56:43Z</dcterms:created>
  <dcterms:modified xsi:type="dcterms:W3CDTF">2020-11-19T16:10:10Z</dcterms:modified>
</cp:coreProperties>
</file>