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7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235A8-910E-4532-B763-D086C871F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12FCE9-125C-4408-B372-422DBBA8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234556-0374-4D73-A7A6-ACC86D91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A251-9B74-4A21-980D-302840E1489F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B192AE-8BDF-442A-AF7A-307CAA45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0A8921-6783-4CBC-B758-07B6527C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C559-A2E9-400C-ADB4-5190008FC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7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15E70-9386-4D51-B218-A5617D8B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29A68D-8E8A-4CBE-9604-57388986A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31DBD-815E-4064-B3FA-8BC3F8D7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A251-9B74-4A21-980D-302840E1489F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342C8-F8C5-4455-8DCD-CEDC5ED6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C2BF8-C875-435E-B519-E85C7EDD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C559-A2E9-400C-ADB4-5190008FC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1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EB060B-4705-4439-BD3F-6B8B7D6BE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78416D-C1A6-47C4-B63C-879135EEC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59C70E-E455-40A7-B329-F22C21C4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A251-9B74-4A21-980D-302840E1489F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5FE13B-61D4-4C13-BECA-DF4A5E5B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E6CDD-6926-4BBD-AAA2-A3BFBB2C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C559-A2E9-400C-ADB4-5190008FC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1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25994-DFE1-4979-8D25-A978ED23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C9948-1D91-4F5A-A8F7-310E4B44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3CD84D-B8DA-4025-844F-2843AA9B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A251-9B74-4A21-980D-302840E1489F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92A2-233C-4020-B88B-CC1DA0A6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5C619-5756-4978-834E-7FED47EB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C559-A2E9-400C-ADB4-5190008FC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9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F042-E5C2-427D-939F-6A39AC2D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AB9C5B-3748-41F9-96B7-5994FE38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5147D-CFD6-4D1B-B551-43AC4B9C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A251-9B74-4A21-980D-302840E1489F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C3A55-3E45-4FAE-8D98-15BEF9F6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F12E30-5C1C-427E-901B-5764035B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C559-A2E9-400C-ADB4-5190008FC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85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C4836-CE9A-4A94-B1B9-5AC92DC3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5CD29-0B7C-426B-8751-510949B6E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80037-AEB9-4EA5-A5DC-0F45F91C0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C184E3-F184-4070-A277-7E519071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A251-9B74-4A21-980D-302840E1489F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4F212-4F8E-485B-8C99-304C0A7F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06D77C-57CA-46F2-9D2C-0B76F9AA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C559-A2E9-400C-ADB4-5190008FC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9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06B1E-157B-4309-BD41-F688EFAE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D41FB9-4E2A-4C5A-B2B8-92471AB4B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004939-C66F-4525-9B38-62A3A4589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34FE3C-6DCC-4EF6-BEFF-C70813635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689656-6153-406D-BBCC-F042272CE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0D929B-D7E2-4073-BDB6-45F3CA9E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A251-9B74-4A21-980D-302840E1489F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500377-A890-411A-9B0B-0D7320AA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BB3739-EAC8-411E-BE8F-57C2659D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C559-A2E9-400C-ADB4-5190008FC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738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B562F-93DE-4129-BB62-021310B8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CC7043-610C-422E-B518-9D048DC8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A251-9B74-4A21-980D-302840E1489F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42EC52-F57A-4BE7-9B7E-2FE516A2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0C4BD1-2034-4339-9E24-62E8E54A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C559-A2E9-400C-ADB4-5190008FC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0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7F7C7C-6F15-4AA4-A46E-8E765CC4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A251-9B74-4A21-980D-302840E1489F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DC5710-D742-4EF9-8DC5-DA3B760F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16B2DA-55BF-4EB8-AF3D-EF9DA89B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C559-A2E9-400C-ADB4-5190008FC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2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28172-8D18-467A-AFB6-1E709E3F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B6F79-025A-4243-87EA-8D00EB4E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4AAC76-50A8-4ED6-A9FF-F317F6DFE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62E62-9CE7-45E7-9CE7-DAC83A06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A251-9B74-4A21-980D-302840E1489F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8F1C37-6C8C-4840-8390-C1C0AB13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B793C6-08F7-433F-A45A-D132ABBD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C559-A2E9-400C-ADB4-5190008FC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1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17400-C9BF-4BB5-B661-8769172C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A6A999-3975-4AF6-8846-FE9B80539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0F7B9B-E329-4A16-BFC7-73EABDE3D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B10FF5-44D2-4BDC-93D8-3E218E1F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A251-9B74-4A21-980D-302840E1489F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998DB3-C6BB-4012-8074-E4ACB6F8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FE78CF-BE9E-4854-BC4E-F30C7193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C559-A2E9-400C-ADB4-5190008FC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99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28AC2-C9FF-4D10-86EE-A8AAF750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B66ABE-6305-454C-9985-5812600FB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51431C-CA43-4941-819B-97F7EB1C4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9A251-9B74-4A21-980D-302840E1489F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525D31-72F7-4844-B1A6-33452B18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DCCD4-CE19-45C4-9802-2CE181B71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C559-A2E9-400C-ADB4-5190008FC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07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2735C-3D5B-4537-8533-42E6E4800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66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Дисциплина</a:t>
            </a:r>
            <a:br>
              <a:rPr lang="ru-RU" dirty="0"/>
            </a:br>
            <a:r>
              <a:rPr lang="ru-RU" dirty="0"/>
              <a:t>«Проектная деятельность»</a:t>
            </a:r>
            <a:br>
              <a:rPr lang="ru-RU" dirty="0"/>
            </a:br>
            <a:r>
              <a:rPr lang="ru-RU" dirty="0"/>
              <a:t>Умный офис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F29C72-81E5-4940-A078-F0A1ECB65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7991"/>
            <a:ext cx="9144000" cy="1655762"/>
          </a:xfrm>
        </p:spPr>
        <p:txBody>
          <a:bodyPr/>
          <a:lstStyle/>
          <a:p>
            <a:r>
              <a:rPr lang="ru-RU" dirty="0"/>
              <a:t>Быков А.С., </a:t>
            </a:r>
            <a:r>
              <a:rPr lang="ru-RU" dirty="0" err="1"/>
              <a:t>Голахов</a:t>
            </a:r>
            <a:r>
              <a:rPr lang="ru-RU" dirty="0"/>
              <a:t> С.Ю., Бородин А.А.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8BAA36-56A2-4F8F-9A68-5353F29F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11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7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C23EF2-D9F7-4C9A-B80C-BE6ABA35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115417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BDE0FF6-87D1-4787-8A69-E855FE12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54176"/>
            <a:ext cx="10515600" cy="1325563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CB833-6792-42E9-95E5-3BC5A01E8077}"/>
              </a:ext>
            </a:extLst>
          </p:cNvPr>
          <p:cNvSpPr txBox="1"/>
          <p:nvPr/>
        </p:nvSpPr>
        <p:spPr>
          <a:xfrm>
            <a:off x="58723" y="2541864"/>
            <a:ext cx="4786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На диаграмме вариантов использования отражены основные актёры системы и их возможности. Ключевой считается </a:t>
            </a:r>
            <a:r>
              <a:rPr lang="en-US" dirty="0"/>
              <a:t>User. </a:t>
            </a:r>
            <a:r>
              <a:rPr lang="ru-RU" dirty="0"/>
              <a:t>Любые действия </a:t>
            </a:r>
            <a:r>
              <a:rPr lang="en-US" dirty="0"/>
              <a:t>User, </a:t>
            </a:r>
            <a:r>
              <a:rPr lang="ru-RU" dirty="0"/>
              <a:t>связанные с системой офиса, имеют четкие разделения по ролям, а также их можно добавлять </a:t>
            </a:r>
            <a:r>
              <a:rPr lang="en-US" dirty="0"/>
              <a:t>User.</a:t>
            </a:r>
            <a:r>
              <a:rPr lang="ru-RU" dirty="0"/>
              <a:t> Поэтому у пользователя может быть очень много доступных действий. Подробнее мы это увидим на диаграмме классов.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03AB78-3CC9-4499-B0AD-C7EE3F5DE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28" y="2027247"/>
            <a:ext cx="6289640" cy="47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C296CA-A2D2-41CA-8853-2AE217BD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1154176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F23B4FC-FDFA-4504-A394-4E0D96FA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54176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9A7C5-1DE6-4204-AFCD-EDD58B18519D}"/>
              </a:ext>
            </a:extLst>
          </p:cNvPr>
          <p:cNvSpPr txBox="1"/>
          <p:nvPr/>
        </p:nvSpPr>
        <p:spPr>
          <a:xfrm>
            <a:off x="58723" y="2541864"/>
            <a:ext cx="4786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На диаграмме классов отражены основные классы системы, связанные с работой пользователя. Основная проблема реализации части с пользователями – сложность с управлением их действий, которые система должна позволять добавлять и удалять. По мере изучения различных способов решения данной задачи диаграмма классов будет дополняться.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FE41C9-240F-4BA4-97D6-B25D4DDC7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3" y="1355303"/>
            <a:ext cx="5464386" cy="54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6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2CC1DE-13FE-445D-AD2F-93782B7F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447" y="3175923"/>
            <a:ext cx="5487101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85B24C-9812-4710-A7A9-AD56763F9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11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9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96C8D-04D7-425D-9F56-BE71DF6E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96303"/>
            <a:ext cx="10515600" cy="1325563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DE7B2D-7749-4A6C-B00B-C362103B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450299"/>
            <a:ext cx="10515600" cy="357167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000" dirty="0"/>
              <a:t>Обучение проектированию и реализации самодостаточной системы с использованием паттернов программирования, системы контроля версий и совместного программирования. </a:t>
            </a:r>
          </a:p>
          <a:p>
            <a:pPr algn="just"/>
            <a:r>
              <a:rPr lang="ru-RU" sz="2000" dirty="0"/>
              <a:t>Тема проекта: Умный офис</a:t>
            </a:r>
          </a:p>
          <a:p>
            <a:pPr algn="just"/>
            <a:r>
              <a:rPr lang="ru-RU" sz="2000" dirty="0"/>
              <a:t>Система контроля версий: </a:t>
            </a:r>
            <a:r>
              <a:rPr lang="en-US" sz="2000" dirty="0"/>
              <a:t>Git</a:t>
            </a:r>
          </a:p>
          <a:p>
            <a:pPr algn="just"/>
            <a:r>
              <a:rPr lang="ru-RU" sz="2000" dirty="0"/>
              <a:t>Совместное программирование осуществляется при помощи платформы</a:t>
            </a:r>
            <a:r>
              <a:rPr lang="en-US" sz="2000" dirty="0"/>
              <a:t> GitHub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b="1" dirty="0"/>
              <a:t>Особенности системы:</a:t>
            </a:r>
          </a:p>
          <a:p>
            <a:pPr algn="just"/>
            <a:r>
              <a:rPr lang="ru-RU" sz="2000" b="1" dirty="0"/>
              <a:t>Масштабируемость</a:t>
            </a:r>
            <a:r>
              <a:rPr lang="ru-RU" sz="2000" dirty="0"/>
              <a:t> – система должна позволять сделать «умным» любой офис</a:t>
            </a:r>
          </a:p>
          <a:p>
            <a:pPr algn="just"/>
            <a:r>
              <a:rPr lang="ru-RU" sz="2000" b="1" dirty="0"/>
              <a:t>Автоматизация</a:t>
            </a:r>
            <a:r>
              <a:rPr lang="ru-RU" sz="2000" dirty="0"/>
              <a:t> – система должна сама отвечать за многие действия в ней и минимизировать участие человека</a:t>
            </a:r>
          </a:p>
          <a:p>
            <a:pPr algn="just"/>
            <a:r>
              <a:rPr lang="ru-RU" sz="2000" b="1" dirty="0"/>
              <a:t>Защищенность</a:t>
            </a:r>
            <a:r>
              <a:rPr lang="ru-RU" sz="2000" dirty="0"/>
              <a:t> – высокий уровень защиты будет достигаться с помощью шифрования и использования различных уровней доступа к данным и средствам управления.</a:t>
            </a:r>
            <a:endParaRPr lang="en-US" sz="2000" dirty="0"/>
          </a:p>
          <a:p>
            <a:pPr algn="just"/>
            <a:endParaRPr lang="ru-RU" sz="2000" dirty="0"/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36FBD6-9106-4360-8C2D-C4AC75F5E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11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2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911FE-9580-400E-BAE1-ED7FC55D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54176"/>
            <a:ext cx="10515600" cy="1325563"/>
          </a:xfrm>
        </p:spPr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2EA73E-A8BA-42BB-A0A0-BD7FB7EAA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11541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D567E-B694-4505-B6F1-02A6823E6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045" y="4378262"/>
            <a:ext cx="3510091" cy="1974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571D38-2657-4AF2-A95F-4936219D4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89" y="2212288"/>
            <a:ext cx="3348033" cy="414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48948E5-2021-4192-9111-96E9CE9A6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22" y="2229282"/>
            <a:ext cx="3484577" cy="205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FC2158-A990-4379-A8E6-5DCBCB0C5C58}"/>
              </a:ext>
            </a:extLst>
          </p:cNvPr>
          <p:cNvSpPr txBox="1"/>
          <p:nvPr/>
        </p:nvSpPr>
        <p:spPr>
          <a:xfrm>
            <a:off x="125358" y="2396887"/>
            <a:ext cx="43958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как офисные здания и помещения отличаются друг от друга, система должна быть масштабируемой и не зависеть от следующих факторов: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Размер здания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Снимает ли компания здание полностью, или в здании помещения занимают несколько компаний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Планировка помещений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Система должна позволять выстроить свою планировку с разными узлами, отвечающими за работу офиса.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3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53EA1BC-89A9-4940-8AAF-9EA9D94D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54176"/>
            <a:ext cx="10515600" cy="1325563"/>
          </a:xfrm>
        </p:spPr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673DCC-B8D1-4CB9-8E4C-4598C0464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1" cy="1154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835163-168E-4C31-9EAD-17DAE1D6B8D4}"/>
              </a:ext>
            </a:extLst>
          </p:cNvPr>
          <p:cNvSpPr txBox="1"/>
          <p:nvPr/>
        </p:nvSpPr>
        <p:spPr>
          <a:xfrm>
            <a:off x="310393" y="2308352"/>
            <a:ext cx="61742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масштабируемость следует включить и «умные» устройства, их будет характеризовать: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Создание интерфейсов для «умных» устройств, благодаря чему их количество можно динамически менять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Аналог масштабируемости устройств умного офиса – уже существующая масштабируемость устройств умного дома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идеале – создание алгоритмов взаимодействия «умных» устройств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Пример: мы добавили в офис датчик влажности, температуры и освещения, умные лампы и увлажнитель воздуха. В зависимости от времени дня поменялось освещение ламп. В зависимости от влажности поменялась влажность воздуха. Датчик температуры позволяет поддерживать комфортную температуру в помещении.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EAFED0-C2F3-44A5-B3CD-4DD4A487C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783" y="1520588"/>
            <a:ext cx="1393358" cy="19039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DBBB5D-276B-49B0-A011-D571BFE19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12" y="3633915"/>
            <a:ext cx="4353184" cy="29441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585E105-041F-45AC-BB51-34621E331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12" y="1637422"/>
            <a:ext cx="3342022" cy="198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840DC03-96A9-4861-950B-3EDD3287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54176"/>
            <a:ext cx="10515600" cy="1325563"/>
          </a:xfrm>
        </p:spPr>
        <p:txBody>
          <a:bodyPr/>
          <a:lstStyle/>
          <a:p>
            <a:r>
              <a:rPr lang="ru-RU" dirty="0"/>
              <a:t>Автоматизация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84FCF0-ABFB-4B88-9EBE-535C13BBD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11541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42CD36-68B3-4A13-8B24-DA9BF3BB1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60" y="2135738"/>
            <a:ext cx="4621985" cy="4621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CA49CC-7B9F-40B6-B79E-D266991A0D06}"/>
              </a:ext>
            </a:extLst>
          </p:cNvPr>
          <p:cNvSpPr txBox="1"/>
          <p:nvPr/>
        </p:nvSpPr>
        <p:spPr>
          <a:xfrm>
            <a:off x="97708" y="2592198"/>
            <a:ext cx="72849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управлении традиционным офисом участвует множество людей, работу которых можно автоматизировать</a:t>
            </a:r>
          </a:p>
          <a:p>
            <a:pPr algn="just"/>
            <a:endParaRPr lang="ru-RU" strike="sngStrike" dirty="0"/>
          </a:p>
          <a:p>
            <a:pPr algn="just"/>
            <a:r>
              <a:rPr lang="ru-RU" dirty="0"/>
              <a:t>Планируется автоматизировать следующие составляющие: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Ведение учета сотрудников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Предоставление информации с различных контролирующих устройств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Осуществление различных мер безопасности для предотвращения попыток взлома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Создание на основе полученной информации различных алгоритмов, упрощающих управление офисом.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algn="just"/>
            <a:r>
              <a:rPr lang="ru-RU" dirty="0"/>
              <a:t>Таким образом, система многие функции возьмет на себя.</a:t>
            </a:r>
          </a:p>
        </p:txBody>
      </p:sp>
    </p:spTree>
    <p:extLst>
      <p:ext uri="{BB962C8B-B14F-4D97-AF65-F5344CB8AC3E}">
        <p14:creationId xmlns:p14="http://schemas.microsoft.com/office/powerpoint/2010/main" val="163043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DA0DC1D-C19E-430D-80EE-483C9297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54176"/>
            <a:ext cx="10515600" cy="1325563"/>
          </a:xfrm>
        </p:spPr>
        <p:txBody>
          <a:bodyPr/>
          <a:lstStyle/>
          <a:p>
            <a:r>
              <a:rPr lang="ru-RU" dirty="0"/>
              <a:t>Защищённость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9FDBAE-C0FD-4893-842B-876A373E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1154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81EDD-2719-48C3-8ED1-3E6A777BC3C1}"/>
              </a:ext>
            </a:extLst>
          </p:cNvPr>
          <p:cNvSpPr txBox="1"/>
          <p:nvPr/>
        </p:nvSpPr>
        <p:spPr>
          <a:xfrm>
            <a:off x="209724" y="2228671"/>
            <a:ext cx="67111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 помощью автоматизации офис не только становится комфортным и удобным, но также превращается в громоздкую систему, которая, ко всему прочему, может стать объектом взломов и атак. Защиту предполагается организовать следующими способами: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Использование автоматической смены паролей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Ключи и пароли хранятся в зашифрованном виде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У сотрудников существуют различные уровни доступа, ограничивающие их взаимодействие с системой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При подозрении на атаку вся система уходит в «Блэкаут», при котором важные данные шифруются, а вернуть систему в исходное состояние можно будет с использованием мер подтверждения доверенных лиц компаний-владельцев офисных помещений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7928B8-8AD5-4929-8407-C34C2EBCA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917" y="2708449"/>
            <a:ext cx="4860019" cy="2733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944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D27250-50B5-47C4-BBBF-71BEA573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11541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58029C-FBEC-4889-93F8-8221EF38A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82" y="2059202"/>
            <a:ext cx="5445373" cy="411561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DE443C5-95A6-4EF9-B1E2-EA407F3D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54176"/>
            <a:ext cx="10515600" cy="1325563"/>
          </a:xfrm>
        </p:spPr>
        <p:txBody>
          <a:bodyPr/>
          <a:lstStyle/>
          <a:p>
            <a:r>
              <a:rPr lang="ru-RU" dirty="0"/>
              <a:t>Похожие программы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48F82-32EC-407C-93DA-1A338BB0A5AD}"/>
              </a:ext>
            </a:extLst>
          </p:cNvPr>
          <p:cNvSpPr txBox="1"/>
          <p:nvPr/>
        </p:nvSpPr>
        <p:spPr>
          <a:xfrm>
            <a:off x="58723" y="2541864"/>
            <a:ext cx="6224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Cisco packet tracer – </a:t>
            </a:r>
            <a:r>
              <a:rPr lang="ru-RU" dirty="0"/>
              <a:t>программа, по задумке похожая на нашу. Она позволяет конфигурировать продукты </a:t>
            </a:r>
            <a:r>
              <a:rPr lang="en-US" dirty="0"/>
              <a:t>Cisco </a:t>
            </a:r>
            <a:r>
              <a:rPr lang="ru-RU" dirty="0"/>
              <a:t>и выстраивать сети. Наша программа должна выполнять похожие действия: мы выстроим схему нашей сети устройств в офисе и настроим их. Конечно, конфигурация сетевых устройств и сама программа </a:t>
            </a:r>
            <a:r>
              <a:rPr lang="en-US" dirty="0"/>
              <a:t>Cisco Packet Tracer </a:t>
            </a:r>
            <a:r>
              <a:rPr lang="ru-RU" dirty="0"/>
              <a:t>преследует совершенно другие задачи, но сам принцип работы схож с тем, каким мы видим наш проект.</a:t>
            </a:r>
          </a:p>
        </p:txBody>
      </p:sp>
    </p:spTree>
    <p:extLst>
      <p:ext uri="{BB962C8B-B14F-4D97-AF65-F5344CB8AC3E}">
        <p14:creationId xmlns:p14="http://schemas.microsoft.com/office/powerpoint/2010/main" val="12016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283860-9D02-4AC4-ABF8-FF7AFE268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11" y="2699786"/>
            <a:ext cx="5458967" cy="3070669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DAA0C7-3E94-4838-B2CD-0AE7A588F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1154176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D7A7AC9-686C-4711-9CB0-89E4846C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54176"/>
            <a:ext cx="10515600" cy="1325563"/>
          </a:xfrm>
        </p:spPr>
        <p:txBody>
          <a:bodyPr/>
          <a:lstStyle/>
          <a:p>
            <a:r>
              <a:rPr lang="ru-RU" dirty="0"/>
              <a:t>Похожие программы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F5E40-C4F8-4CE1-872D-1E7700C0928E}"/>
              </a:ext>
            </a:extLst>
          </p:cNvPr>
          <p:cNvSpPr txBox="1"/>
          <p:nvPr/>
        </p:nvSpPr>
        <p:spPr>
          <a:xfrm>
            <a:off x="58723" y="2541864"/>
            <a:ext cx="6224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Apple </a:t>
            </a:r>
            <a:r>
              <a:rPr lang="en-US" dirty="0" err="1"/>
              <a:t>HomeKit</a:t>
            </a:r>
            <a:r>
              <a:rPr lang="en-US" dirty="0"/>
              <a:t> </a:t>
            </a:r>
            <a:r>
              <a:rPr lang="ru-RU" dirty="0"/>
              <a:t>и любое другое приложение для умного дома похоже на то, как проект должен выглядеть для пользователя – набор кнопок-возможностей для управления частями системы, разрешенные для конкретного пользователя.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04A1B1-BFD3-43C8-B848-3A60CD476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2" y="3867427"/>
            <a:ext cx="4828563" cy="27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1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BC8569-26C7-4F5D-B9C9-376B2FD1C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115417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C0A6E7D-8226-437A-99B5-CCE528CD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54176"/>
            <a:ext cx="10515600" cy="1325563"/>
          </a:xfrm>
        </p:spPr>
        <p:txBody>
          <a:bodyPr/>
          <a:lstStyle/>
          <a:p>
            <a:r>
              <a:rPr lang="ru-RU" dirty="0"/>
              <a:t>Функциональные требования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CEB63-9880-435A-8646-D8B84D3E9C63}"/>
              </a:ext>
            </a:extLst>
          </p:cNvPr>
          <p:cNvSpPr txBox="1"/>
          <p:nvPr/>
        </p:nvSpPr>
        <p:spPr>
          <a:xfrm>
            <a:off x="81091" y="2228671"/>
            <a:ext cx="12029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	Реализацию системы разобьем на этапы. Для начала следует реализовать пользователей системы, их разделение по правам и их возможности. Для эффективной работы системы необходимо автоматизировать добавление возможностей пользователю. Таким образом, у пользователя потенциально будет доступно бесконечное количество возможностей влияния на систему. Это требует хорошо спроектированной системы.</a:t>
            </a:r>
          </a:p>
          <a:p>
            <a:pPr algn="just"/>
            <a:r>
              <a:rPr lang="ru-RU" dirty="0"/>
              <a:t>	Предполагается, что количество возможных действий, которые можно будет дать пользователям, определяется версией системы и может добавляться в коде при её обновлении. Так система будет проще для её понимания, реализации и дальнейшей поддержки.</a:t>
            </a:r>
          </a:p>
          <a:p>
            <a:pPr algn="just"/>
            <a:r>
              <a:rPr lang="ru-RU" dirty="0"/>
              <a:t>	Реализация следующих частей системы (таких, как: устройства управляемые и для управления, устройства безопасности и др.) планируется после реализации с частью, относящейся к пользователям, и пока что отложено.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574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627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Дисциплина «Проектная деятельность» Умный офис</vt:lpstr>
      <vt:lpstr>Цель проекта</vt:lpstr>
      <vt:lpstr>Масштабируемость</vt:lpstr>
      <vt:lpstr>Масштабируемость</vt:lpstr>
      <vt:lpstr>Автоматизация</vt:lpstr>
      <vt:lpstr>Защищённость</vt:lpstr>
      <vt:lpstr>Похожие программы</vt:lpstr>
      <vt:lpstr>Похожие программы</vt:lpstr>
      <vt:lpstr>Функциональные требования</vt:lpstr>
      <vt:lpstr>Диаграмма вариантов использования</vt:lpstr>
      <vt:lpstr>Диаграмма классов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дисциплине «Проектная деятельность» Умный офис</dc:title>
  <dc:creator>Andrew Ocean</dc:creator>
  <cp:lastModifiedBy>Andrew Ocean</cp:lastModifiedBy>
  <cp:revision>23</cp:revision>
  <dcterms:created xsi:type="dcterms:W3CDTF">2020-10-21T18:13:56Z</dcterms:created>
  <dcterms:modified xsi:type="dcterms:W3CDTF">2020-12-21T07:45:57Z</dcterms:modified>
</cp:coreProperties>
</file>