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49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761E-EFEB-45D4-AEED-503351DE6E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E31E9F89-5C96-40D0-9673-001D01316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123A8399-C2C5-4CCB-B643-9622548D192F}"/>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5" name="Footer Placeholder 4">
            <a:extLst>
              <a:ext uri="{FF2B5EF4-FFF2-40B4-BE49-F238E27FC236}">
                <a16:creationId xmlns:a16="http://schemas.microsoft.com/office/drawing/2014/main" id="{73785E22-F8AE-414D-972F-0838B2C3CF4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EE905C8-066A-4C21-A6A9-C02C7C79C224}"/>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239562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8A4B-539F-4AD7-95A1-BA967C3E978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F787A24A-070E-441F-A39B-B4980048E0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9291B67-EBAB-4EE3-9A35-F16705F2DC7E}"/>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5" name="Footer Placeholder 4">
            <a:extLst>
              <a:ext uri="{FF2B5EF4-FFF2-40B4-BE49-F238E27FC236}">
                <a16:creationId xmlns:a16="http://schemas.microsoft.com/office/drawing/2014/main" id="{BF7B3BB8-E83D-4418-8D13-277E45BF5B6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CFC6BC0-DE69-4B04-A500-CD426244BDA9}"/>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67729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AE226-51F7-42D5-BD72-D07D1C3962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D2334BF9-A684-41D0-9A2E-36D6B52987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B96B4E9-F9C5-47B8-B291-4E685C045678}"/>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5" name="Footer Placeholder 4">
            <a:extLst>
              <a:ext uri="{FF2B5EF4-FFF2-40B4-BE49-F238E27FC236}">
                <a16:creationId xmlns:a16="http://schemas.microsoft.com/office/drawing/2014/main" id="{14527977-FBEC-496B-BD18-02E50161DDB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0B79387-6638-4DE0-8CC3-029227B607E7}"/>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59560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00FC-51AB-468C-85BF-F2F6B69DBA9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CEBD62D-F596-44E2-B204-2418EF336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B0FED97-0A34-4075-BFCE-29BB16F1D2ED}"/>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5" name="Footer Placeholder 4">
            <a:extLst>
              <a:ext uri="{FF2B5EF4-FFF2-40B4-BE49-F238E27FC236}">
                <a16:creationId xmlns:a16="http://schemas.microsoft.com/office/drawing/2014/main" id="{D1625130-93BE-4828-9C1E-350C9629A4D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F6C0722-5CDF-41D8-A541-9B934C7282B0}"/>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343687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D3C6-8BEA-45FF-8854-82D91996B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5EB26653-0205-45A8-B0AF-64813FAB0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645512-8998-4574-9B47-29D8E154D3FB}"/>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5" name="Footer Placeholder 4">
            <a:extLst>
              <a:ext uri="{FF2B5EF4-FFF2-40B4-BE49-F238E27FC236}">
                <a16:creationId xmlns:a16="http://schemas.microsoft.com/office/drawing/2014/main" id="{6FDF2538-1C17-4124-9036-E97C933C209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FCEB2BE-2C73-4F22-B6BD-C9172D4793C3}"/>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381580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15AB-0558-4758-8759-694237FC437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60C1A24-3BEC-422C-A45E-CCA4AE6E4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21EE9AA-9C86-48C8-AD9B-1A4C147131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0E00411-3A9F-4DB3-974A-48797681BF76}"/>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6" name="Footer Placeholder 5">
            <a:extLst>
              <a:ext uri="{FF2B5EF4-FFF2-40B4-BE49-F238E27FC236}">
                <a16:creationId xmlns:a16="http://schemas.microsoft.com/office/drawing/2014/main" id="{53545319-7E43-42A3-A7B1-9FD0F6D111F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D45A60EB-0A25-4E62-A7B2-D797F3FCACFB}"/>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65056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8877-ECD8-4EE2-A562-8769B36275D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8657418E-7C58-4E69-A615-F5DF9040D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1B8E2-201E-4346-9A84-5C1514715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DC7000-9F18-4422-B00B-25177262B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DCA58-2C43-4027-A136-0D27AC463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96508CB-0BC0-48C0-A331-409098B07422}"/>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8" name="Footer Placeholder 7">
            <a:extLst>
              <a:ext uri="{FF2B5EF4-FFF2-40B4-BE49-F238E27FC236}">
                <a16:creationId xmlns:a16="http://schemas.microsoft.com/office/drawing/2014/main" id="{EDD247FD-EB73-4AC2-BF84-C0D06872A3AA}"/>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AC98A058-8B9F-49CB-9B6F-555CBA960ACC}"/>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29981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75C5-B192-4417-944A-A21FE735297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639611F2-F81B-44D2-8173-6F9DC3548704}"/>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4" name="Footer Placeholder 3">
            <a:extLst>
              <a:ext uri="{FF2B5EF4-FFF2-40B4-BE49-F238E27FC236}">
                <a16:creationId xmlns:a16="http://schemas.microsoft.com/office/drawing/2014/main" id="{2656430A-54CA-4BFD-95CF-C33D060C800B}"/>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41AF8AE0-16B7-47F9-819D-F55D9C3DD0E4}"/>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133982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388C6-0D28-4B1E-BB71-13F3B7F3D199}"/>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3" name="Footer Placeholder 2">
            <a:extLst>
              <a:ext uri="{FF2B5EF4-FFF2-40B4-BE49-F238E27FC236}">
                <a16:creationId xmlns:a16="http://schemas.microsoft.com/office/drawing/2014/main" id="{72901941-AA90-48D5-AFFF-ABB3A7DC5ED7}"/>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19FFAB90-61B7-419F-A407-BFC38F55E0B8}"/>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337776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6967-9684-4862-8BB0-9379C7840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CDA6081-E6B8-4297-A8B7-624F119A8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4806F66B-384D-43CC-8317-DAE52E2CB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080D2-2B75-47FF-AEA6-5E9A0DB51B29}"/>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6" name="Footer Placeholder 5">
            <a:extLst>
              <a:ext uri="{FF2B5EF4-FFF2-40B4-BE49-F238E27FC236}">
                <a16:creationId xmlns:a16="http://schemas.microsoft.com/office/drawing/2014/main" id="{2F7E35F4-23E7-47EF-9FD5-8F48FB60A62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02C657C-1FF6-42E1-AFE2-5336C1672449}"/>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320702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6610-35D6-442A-9E51-69B4A4FED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BD55A6CB-6ECA-4EEE-B0D0-3B1EE18F8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3FD0F2-ACF9-4AFC-9084-296C0CC0F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C2C92-B71E-4C0E-90A5-04C9EC107CD3}"/>
              </a:ext>
            </a:extLst>
          </p:cNvPr>
          <p:cNvSpPr>
            <a:spLocks noGrp="1"/>
          </p:cNvSpPr>
          <p:nvPr>
            <p:ph type="dt" sz="half" idx="10"/>
          </p:nvPr>
        </p:nvSpPr>
        <p:spPr/>
        <p:txBody>
          <a:bodyPr/>
          <a:lstStyle/>
          <a:p>
            <a:fld id="{2F199067-CD15-4676-87D1-582F75DC3461}" type="datetimeFigureOut">
              <a:rPr lang="nl-NL" smtClean="0"/>
              <a:t>22-7-2020</a:t>
            </a:fld>
            <a:endParaRPr lang="nl-NL"/>
          </a:p>
        </p:txBody>
      </p:sp>
      <p:sp>
        <p:nvSpPr>
          <p:cNvPr id="6" name="Footer Placeholder 5">
            <a:extLst>
              <a:ext uri="{FF2B5EF4-FFF2-40B4-BE49-F238E27FC236}">
                <a16:creationId xmlns:a16="http://schemas.microsoft.com/office/drawing/2014/main" id="{AEE0FFC6-7C58-4A95-8381-8DEB3D31AB0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014B43C-F4C0-4BE7-A2D6-9AD4A6DFF1C0}"/>
              </a:ext>
            </a:extLst>
          </p:cNvPr>
          <p:cNvSpPr>
            <a:spLocks noGrp="1"/>
          </p:cNvSpPr>
          <p:nvPr>
            <p:ph type="sldNum" sz="quarter" idx="12"/>
          </p:nvPr>
        </p:nvSpPr>
        <p:spPr/>
        <p:txBody>
          <a:bodyPr/>
          <a:lstStyle/>
          <a:p>
            <a:fld id="{62ADEFC6-B3A6-4FE5-BEE0-712042383744}" type="slidenum">
              <a:rPr lang="nl-NL" smtClean="0"/>
              <a:t>‹#›</a:t>
            </a:fld>
            <a:endParaRPr lang="nl-NL"/>
          </a:p>
        </p:txBody>
      </p:sp>
    </p:spTree>
    <p:extLst>
      <p:ext uri="{BB962C8B-B14F-4D97-AF65-F5344CB8AC3E}">
        <p14:creationId xmlns:p14="http://schemas.microsoft.com/office/powerpoint/2010/main" val="137121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A23E51-33F4-472C-8CE2-0439B87FE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08379E7-12C7-4B0D-ABB5-8E95AC6DE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CD586F2-7E8D-42BB-AA04-E009DFA35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99067-CD15-4676-87D1-582F75DC3461}" type="datetimeFigureOut">
              <a:rPr lang="nl-NL" smtClean="0"/>
              <a:t>22-7-2020</a:t>
            </a:fld>
            <a:endParaRPr lang="nl-NL"/>
          </a:p>
        </p:txBody>
      </p:sp>
      <p:sp>
        <p:nvSpPr>
          <p:cNvPr id="5" name="Footer Placeholder 4">
            <a:extLst>
              <a:ext uri="{FF2B5EF4-FFF2-40B4-BE49-F238E27FC236}">
                <a16:creationId xmlns:a16="http://schemas.microsoft.com/office/drawing/2014/main" id="{9BEBB077-06C9-48F3-960B-94EEC3C0C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30D9B00F-FCFE-4264-9F79-C7980E8BA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DEFC6-B3A6-4FE5-BEE0-712042383744}" type="slidenum">
              <a:rPr lang="nl-NL" smtClean="0"/>
              <a:t>‹#›</a:t>
            </a:fld>
            <a:endParaRPr lang="nl-NL"/>
          </a:p>
        </p:txBody>
      </p:sp>
    </p:spTree>
    <p:extLst>
      <p:ext uri="{BB962C8B-B14F-4D97-AF65-F5344CB8AC3E}">
        <p14:creationId xmlns:p14="http://schemas.microsoft.com/office/powerpoint/2010/main" val="293475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F0D0-0F50-43D3-9AAA-D72E1B438E97}"/>
              </a:ext>
            </a:extLst>
          </p:cNvPr>
          <p:cNvSpPr>
            <a:spLocks noGrp="1"/>
          </p:cNvSpPr>
          <p:nvPr>
            <p:ph type="ctrTitle"/>
          </p:nvPr>
        </p:nvSpPr>
        <p:spPr>
          <a:xfrm>
            <a:off x="7532914" y="1122363"/>
            <a:ext cx="3135086" cy="2387600"/>
          </a:xfrm>
        </p:spPr>
        <p:txBody>
          <a:bodyPr>
            <a:normAutofit fontScale="90000"/>
          </a:bodyPr>
          <a:lstStyle/>
          <a:p>
            <a:r>
              <a:rPr lang="en-US" dirty="0"/>
              <a:t>Compare places in Toronto</a:t>
            </a:r>
            <a:endParaRPr lang="nl-NL" dirty="0"/>
          </a:p>
        </p:txBody>
      </p:sp>
      <p:sp>
        <p:nvSpPr>
          <p:cNvPr id="3" name="Subtitle 2">
            <a:extLst>
              <a:ext uri="{FF2B5EF4-FFF2-40B4-BE49-F238E27FC236}">
                <a16:creationId xmlns:a16="http://schemas.microsoft.com/office/drawing/2014/main" id="{110C4878-1D92-4F6D-9311-5E42DD9BDC6D}"/>
              </a:ext>
            </a:extLst>
          </p:cNvPr>
          <p:cNvSpPr>
            <a:spLocks noGrp="1"/>
          </p:cNvSpPr>
          <p:nvPr>
            <p:ph type="subTitle" idx="1"/>
          </p:nvPr>
        </p:nvSpPr>
        <p:spPr>
          <a:xfrm>
            <a:off x="7541622" y="3602038"/>
            <a:ext cx="3126377" cy="1655762"/>
          </a:xfrm>
        </p:spPr>
        <p:txBody>
          <a:bodyPr>
            <a:normAutofit fontScale="47500" lnSpcReduction="20000"/>
          </a:bodyPr>
          <a:lstStyle/>
          <a:p>
            <a:r>
              <a:rPr lang="en-US" dirty="0"/>
              <a:t>A comparison between neighborhoods using K-means clustering, house price and school ratings</a:t>
            </a:r>
          </a:p>
          <a:p>
            <a:endParaRPr lang="en-US" dirty="0"/>
          </a:p>
          <a:p>
            <a:endParaRPr lang="en-US" dirty="0"/>
          </a:p>
          <a:p>
            <a:r>
              <a:rPr lang="en-US" dirty="0"/>
              <a:t>By:</a:t>
            </a:r>
          </a:p>
          <a:p>
            <a:r>
              <a:rPr lang="en-US" dirty="0"/>
              <a:t> Sven Vos</a:t>
            </a:r>
          </a:p>
          <a:p>
            <a:r>
              <a:rPr lang="en-US" dirty="0"/>
              <a:t>22-07-2020</a:t>
            </a:r>
            <a:endParaRPr lang="nl-NL" dirty="0"/>
          </a:p>
        </p:txBody>
      </p:sp>
      <p:pic>
        <p:nvPicPr>
          <p:cNvPr id="1026" name="Picture 2" descr="Typographic Map of Scarborough in Toronto, Ontario, Canada ...">
            <a:extLst>
              <a:ext uri="{FF2B5EF4-FFF2-40B4-BE49-F238E27FC236}">
                <a16:creationId xmlns:a16="http://schemas.microsoft.com/office/drawing/2014/main" id="{2C050802-7E3F-4A1E-A9FE-C6ACF0882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97" y="261256"/>
            <a:ext cx="5097611" cy="623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11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D70B-E2B3-4F1E-9EA3-BC4B3D28A6D3}"/>
              </a:ext>
            </a:extLst>
          </p:cNvPr>
          <p:cNvSpPr>
            <a:spLocks noGrp="1"/>
          </p:cNvSpPr>
          <p:nvPr>
            <p:ph type="title"/>
          </p:nvPr>
        </p:nvSpPr>
        <p:spPr/>
        <p:txBody>
          <a:bodyPr/>
          <a:lstStyle/>
          <a:p>
            <a:r>
              <a:rPr lang="nl-NL" dirty="0"/>
              <a:t>Bar plot of school ratings per </a:t>
            </a:r>
            <a:r>
              <a:rPr lang="nl-NL" dirty="0" err="1"/>
              <a:t>borough</a:t>
            </a:r>
            <a:endParaRPr lang="nl-NL" dirty="0"/>
          </a:p>
        </p:txBody>
      </p:sp>
      <p:pic>
        <p:nvPicPr>
          <p:cNvPr id="3" name="Picture 2">
            <a:extLst>
              <a:ext uri="{FF2B5EF4-FFF2-40B4-BE49-F238E27FC236}">
                <a16:creationId xmlns:a16="http://schemas.microsoft.com/office/drawing/2014/main" id="{0B3B0F60-85A3-416E-839E-AD4A3CDEBF7D}"/>
              </a:ext>
            </a:extLst>
          </p:cNvPr>
          <p:cNvPicPr>
            <a:picLocks noChangeAspect="1"/>
          </p:cNvPicPr>
          <p:nvPr/>
        </p:nvPicPr>
        <p:blipFill>
          <a:blip r:embed="rId2"/>
          <a:stretch>
            <a:fillRect/>
          </a:stretch>
        </p:blipFill>
        <p:spPr>
          <a:xfrm>
            <a:off x="5316128" y="1457324"/>
            <a:ext cx="4959269" cy="4895851"/>
          </a:xfrm>
          <a:prstGeom prst="rect">
            <a:avLst/>
          </a:prstGeom>
        </p:spPr>
      </p:pic>
    </p:spTree>
    <p:extLst>
      <p:ext uri="{BB962C8B-B14F-4D97-AF65-F5344CB8AC3E}">
        <p14:creationId xmlns:p14="http://schemas.microsoft.com/office/powerpoint/2010/main" val="24692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BE45-4B4F-462D-932B-28BFB8EF4CA0}"/>
              </a:ext>
            </a:extLst>
          </p:cNvPr>
          <p:cNvSpPr>
            <a:spLocks noGrp="1"/>
          </p:cNvSpPr>
          <p:nvPr>
            <p:ph type="title"/>
          </p:nvPr>
        </p:nvSpPr>
        <p:spPr/>
        <p:txBody>
          <a:bodyPr>
            <a:normAutofit/>
          </a:bodyPr>
          <a:lstStyle/>
          <a:p>
            <a:r>
              <a:rPr lang="en-US" b="1" dirty="0"/>
              <a:t>5. Discussion Section</a:t>
            </a:r>
            <a:r>
              <a:rPr lang="en-US" dirty="0"/>
              <a:t> (Week 2)</a:t>
            </a:r>
            <a:endParaRPr lang="nl-NL" dirty="0"/>
          </a:p>
        </p:txBody>
      </p:sp>
      <p:sp>
        <p:nvSpPr>
          <p:cNvPr id="3" name="Content Placeholder 2">
            <a:extLst>
              <a:ext uri="{FF2B5EF4-FFF2-40B4-BE49-F238E27FC236}">
                <a16:creationId xmlns:a16="http://schemas.microsoft.com/office/drawing/2014/main" id="{B2C1AD62-FB06-476D-B112-9BB4491B61A4}"/>
              </a:ext>
            </a:extLst>
          </p:cNvPr>
          <p:cNvSpPr>
            <a:spLocks noGrp="1"/>
          </p:cNvSpPr>
          <p:nvPr>
            <p:ph idx="1"/>
          </p:nvPr>
        </p:nvSpPr>
        <p:spPr/>
        <p:txBody>
          <a:bodyPr>
            <a:normAutofit fontScale="92500" lnSpcReduction="20000"/>
          </a:bodyPr>
          <a:lstStyle/>
          <a:p>
            <a:r>
              <a:rPr lang="en-US" dirty="0"/>
              <a:t>A tool was created to cluster boroughs in Scarborough Toronto based on similar venues in a 100m radius of the borough. K-means is an effective mean to cluster and one-hot coding was used to train the model in a sufficient way. As discussed in the result session, the user can now look for high-rated v. low priced boroughs to live.</a:t>
            </a:r>
          </a:p>
          <a:p>
            <a:r>
              <a:rPr lang="en-US" dirty="0"/>
              <a:t>Of course one must remember that there are many more </a:t>
            </a:r>
            <a:r>
              <a:rPr lang="en-US" dirty="0" err="1"/>
              <a:t>apsects</a:t>
            </a:r>
            <a:r>
              <a:rPr lang="en-US" dirty="0"/>
              <a:t> determining the livability of a borough and that 'having venues nearby' does not specifically mean it is the 'type of venue' that the user is looking for. It is a good indicator, but in future research I would recommend adding more indicators such as average income, number of inhabitants, or healthcare scores for instance. Also, I would advice to link these data in the K-means clusters to train the model even further. Preferably the model returns clusters based on all these factor and make a better recommendation.</a:t>
            </a:r>
          </a:p>
          <a:p>
            <a:pPr marL="0" indent="0">
              <a:buNone/>
            </a:pPr>
            <a:endParaRPr lang="nl-NL" dirty="0"/>
          </a:p>
        </p:txBody>
      </p:sp>
    </p:spTree>
    <p:extLst>
      <p:ext uri="{BB962C8B-B14F-4D97-AF65-F5344CB8AC3E}">
        <p14:creationId xmlns:p14="http://schemas.microsoft.com/office/powerpoint/2010/main" val="210859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805E-99BC-4DDF-8BC0-88936B752C80}"/>
              </a:ext>
            </a:extLst>
          </p:cNvPr>
          <p:cNvSpPr>
            <a:spLocks noGrp="1"/>
          </p:cNvSpPr>
          <p:nvPr>
            <p:ph type="title"/>
          </p:nvPr>
        </p:nvSpPr>
        <p:spPr/>
        <p:txBody>
          <a:bodyPr>
            <a:normAutofit/>
          </a:bodyPr>
          <a:lstStyle/>
          <a:p>
            <a:r>
              <a:rPr lang="en-US" b="1" dirty="0"/>
              <a:t>6. Conclusion Section</a:t>
            </a:r>
            <a:r>
              <a:rPr lang="en-US" dirty="0"/>
              <a:t> (Week 2)</a:t>
            </a:r>
            <a:endParaRPr lang="nl-NL" dirty="0"/>
          </a:p>
        </p:txBody>
      </p:sp>
      <p:sp>
        <p:nvSpPr>
          <p:cNvPr id="3" name="Content Placeholder 2">
            <a:extLst>
              <a:ext uri="{FF2B5EF4-FFF2-40B4-BE49-F238E27FC236}">
                <a16:creationId xmlns:a16="http://schemas.microsoft.com/office/drawing/2014/main" id="{75D8CA1E-98E7-4A15-9D5B-C6BE5D13B53C}"/>
              </a:ext>
            </a:extLst>
          </p:cNvPr>
          <p:cNvSpPr>
            <a:spLocks noGrp="1"/>
          </p:cNvSpPr>
          <p:nvPr>
            <p:ph idx="1"/>
          </p:nvPr>
        </p:nvSpPr>
        <p:spPr/>
        <p:txBody>
          <a:bodyPr/>
          <a:lstStyle/>
          <a:p>
            <a:r>
              <a:rPr lang="en-US" b="1" dirty="0"/>
              <a:t>Concluding</a:t>
            </a:r>
            <a:r>
              <a:rPr lang="en-US" dirty="0"/>
              <a:t> - yes a model can be created to make a recommendation on where to live in Scarborough Toronto, also additional information can be generated such as house price and school rating to further assist in the decision making of the user of the model. Further research is </a:t>
            </a:r>
            <a:r>
              <a:rPr lang="en-US" dirty="0" err="1"/>
              <a:t>adviced</a:t>
            </a:r>
            <a:r>
              <a:rPr lang="en-US" dirty="0"/>
              <a:t> to further develop the model though.</a:t>
            </a:r>
            <a:endParaRPr lang="nl-NL" dirty="0"/>
          </a:p>
        </p:txBody>
      </p:sp>
    </p:spTree>
    <p:extLst>
      <p:ext uri="{BB962C8B-B14F-4D97-AF65-F5344CB8AC3E}">
        <p14:creationId xmlns:p14="http://schemas.microsoft.com/office/powerpoint/2010/main" val="200913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05D9-BC92-4AE4-8FB0-77955796E8B0}"/>
              </a:ext>
            </a:extLst>
          </p:cNvPr>
          <p:cNvSpPr>
            <a:spLocks noGrp="1"/>
          </p:cNvSpPr>
          <p:nvPr>
            <p:ph type="title"/>
          </p:nvPr>
        </p:nvSpPr>
        <p:spPr/>
        <p:txBody>
          <a:bodyPr/>
          <a:lstStyle/>
          <a:p>
            <a:r>
              <a:rPr lang="nl-NL" b="1" dirty="0"/>
              <a:t>1. </a:t>
            </a:r>
            <a:r>
              <a:rPr lang="nl-NL" b="1" dirty="0" err="1"/>
              <a:t>Introduction</a:t>
            </a:r>
            <a:endParaRPr lang="nl-NL" dirty="0"/>
          </a:p>
        </p:txBody>
      </p:sp>
      <p:sp>
        <p:nvSpPr>
          <p:cNvPr id="3" name="Content Placeholder 2">
            <a:extLst>
              <a:ext uri="{FF2B5EF4-FFF2-40B4-BE49-F238E27FC236}">
                <a16:creationId xmlns:a16="http://schemas.microsoft.com/office/drawing/2014/main" id="{C9033850-019F-4D60-AFD7-C0B5B4635C83}"/>
              </a:ext>
            </a:extLst>
          </p:cNvPr>
          <p:cNvSpPr>
            <a:spLocks noGrp="1"/>
          </p:cNvSpPr>
          <p:nvPr>
            <p:ph idx="1"/>
          </p:nvPr>
        </p:nvSpPr>
        <p:spPr/>
        <p:txBody>
          <a:bodyPr>
            <a:normAutofit fontScale="77500" lnSpcReduction="20000"/>
          </a:bodyPr>
          <a:lstStyle/>
          <a:p>
            <a:r>
              <a:rPr lang="en-US" dirty="0"/>
              <a:t>Deciding on which neighborhood one wants to live can have various dependent factors. For one, when buying or renting a house, most people find it important to have the right facilities surrounding where they live, be it a café, a school, supermarket, apothecary, theaters, many of these factors determine what ‘the right place to live’ is.</a:t>
            </a:r>
          </a:p>
          <a:p>
            <a:r>
              <a:rPr lang="en-US" dirty="0"/>
              <a:t>When moving to another city, or moving within a large city such as Toronto, one must perform a lot of research when picking the right neighborhood to live. This project aims to help in performing this analysis, by searching for the best neighborhood in Toronto, specifically Scarborough and compare it to other neighborhoods. A selection of features can therefor be compared, such as median house price, school ratings, crime ratings, road connectivity, weather conditions, emergency management, water resources management. The ultimate goal is to create awareness of the area so that people can make a better educated decision before moving to the specific neighborhood. By clustering the neighborhoods based on venue information, we can create an overview of where one would possibly like to live. It should lead to clusters of 'similar boroughs'.</a:t>
            </a:r>
          </a:p>
          <a:p>
            <a:r>
              <a:rPr lang="en-US" dirty="0"/>
              <a:t>This results in a research question ‘how can we compare neighborhood clusters in Scarborough Toronto to give an overview of similar places to live and compare this to average house prices and school ratings’</a:t>
            </a:r>
          </a:p>
          <a:p>
            <a:endParaRPr lang="nl-NL" dirty="0"/>
          </a:p>
        </p:txBody>
      </p:sp>
    </p:spTree>
    <p:extLst>
      <p:ext uri="{BB962C8B-B14F-4D97-AF65-F5344CB8AC3E}">
        <p14:creationId xmlns:p14="http://schemas.microsoft.com/office/powerpoint/2010/main" val="252997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782C-E256-4D13-8938-491FB670977B}"/>
              </a:ext>
            </a:extLst>
          </p:cNvPr>
          <p:cNvSpPr>
            <a:spLocks noGrp="1"/>
          </p:cNvSpPr>
          <p:nvPr>
            <p:ph type="title"/>
          </p:nvPr>
        </p:nvSpPr>
        <p:spPr/>
        <p:txBody>
          <a:bodyPr>
            <a:normAutofit/>
          </a:bodyPr>
          <a:lstStyle/>
          <a:p>
            <a:r>
              <a:rPr lang="nl-NL" b="1" dirty="0"/>
              <a:t>2. Data </a:t>
            </a:r>
            <a:r>
              <a:rPr lang="nl-NL" b="1" dirty="0" err="1"/>
              <a:t>Selected</a:t>
            </a:r>
            <a:endParaRPr lang="nl-NL" dirty="0"/>
          </a:p>
        </p:txBody>
      </p:sp>
      <p:sp>
        <p:nvSpPr>
          <p:cNvPr id="3" name="Content Placeholder 2">
            <a:extLst>
              <a:ext uri="{FF2B5EF4-FFF2-40B4-BE49-F238E27FC236}">
                <a16:creationId xmlns:a16="http://schemas.microsoft.com/office/drawing/2014/main" id="{18C5888E-1425-450D-A68B-254E5B23425C}"/>
              </a:ext>
            </a:extLst>
          </p:cNvPr>
          <p:cNvSpPr>
            <a:spLocks noGrp="1"/>
          </p:cNvSpPr>
          <p:nvPr>
            <p:ph idx="1"/>
          </p:nvPr>
        </p:nvSpPr>
        <p:spPr/>
        <p:txBody>
          <a:bodyPr>
            <a:normAutofit fontScale="55000" lnSpcReduction="20000"/>
          </a:bodyPr>
          <a:lstStyle/>
          <a:p>
            <a:r>
              <a:rPr lang="en-US" dirty="0"/>
              <a:t>To address the main research question, we will use two data sources. The data used in the week 3 assignment will be used again – namely the Wikipedia page on postal codes in Canada: M - </a:t>
            </a:r>
            <a:r>
              <a:rPr lang="en-US" u="sng" dirty="0">
                <a:hlinkClick r:id="rId2"/>
              </a:rPr>
              <a:t>https://en.wikipedia.org/wiki/List_of_postal_codes_of_Canada:_M</a:t>
            </a:r>
            <a:r>
              <a:rPr lang="en-US" dirty="0"/>
              <a:t> The set consists of </a:t>
            </a:r>
            <a:r>
              <a:rPr lang="en-US" dirty="0" err="1"/>
              <a:t>lat</a:t>
            </a:r>
            <a:r>
              <a:rPr lang="en-US" dirty="0"/>
              <a:t>-longitude and zip codes The data will be compared with </a:t>
            </a:r>
            <a:r>
              <a:rPr lang="en-US" dirty="0" err="1"/>
              <a:t>FourSquare</a:t>
            </a:r>
            <a:r>
              <a:rPr lang="en-US" dirty="0"/>
              <a:t> data using the FS API. This will supply the data about different venues in the neighborhood. Foursquare is a location data provider with information about venues and events within an area of interest. </a:t>
            </a:r>
            <a:r>
              <a:rPr lang="en-US" dirty="0" err="1"/>
              <a:t>FourSquare</a:t>
            </a:r>
            <a:r>
              <a:rPr lang="en-US" dirty="0"/>
              <a:t> can provide the required data to do the analysis. After finding the list of neighborhoods, we then connect to the Foursquare API to gather information about venues inside each and every neighborhood. For each neighborhood, we have chosen the radius to be 100 meter as this is relatively close by the place you would live. The data retrieved from Foursquare contains information of venues within a specified distance of the longitude and latitude of the postcodes. The information obtained per venue as follows:</a:t>
            </a:r>
          </a:p>
          <a:p>
            <a:pPr lvl="1"/>
            <a:r>
              <a:rPr lang="en-US" dirty="0"/>
              <a:t>Neighborhood</a:t>
            </a:r>
          </a:p>
          <a:p>
            <a:pPr lvl="1"/>
            <a:r>
              <a:rPr lang="en-US" dirty="0"/>
              <a:t>Neighborhood Latitude</a:t>
            </a:r>
          </a:p>
          <a:p>
            <a:pPr lvl="1"/>
            <a:r>
              <a:rPr lang="en-US" dirty="0"/>
              <a:t>Neighborhood Longitude</a:t>
            </a:r>
          </a:p>
          <a:p>
            <a:pPr lvl="1"/>
            <a:r>
              <a:rPr lang="en-US" dirty="0"/>
              <a:t>Venue</a:t>
            </a:r>
          </a:p>
          <a:p>
            <a:pPr lvl="1"/>
            <a:r>
              <a:rPr lang="en-US" dirty="0"/>
              <a:t>Name of the venue e.g. the name of a store or restaurant</a:t>
            </a:r>
          </a:p>
          <a:p>
            <a:pPr lvl="1"/>
            <a:r>
              <a:rPr lang="en-US" dirty="0"/>
              <a:t>Venue Latitude</a:t>
            </a:r>
          </a:p>
          <a:p>
            <a:pPr lvl="1"/>
            <a:r>
              <a:rPr lang="en-US" dirty="0"/>
              <a:t>Venue Longitude</a:t>
            </a:r>
          </a:p>
          <a:p>
            <a:pPr lvl="1"/>
            <a:r>
              <a:rPr lang="en-US" dirty="0"/>
              <a:t>Venue Category</a:t>
            </a:r>
          </a:p>
          <a:p>
            <a:r>
              <a:rPr lang="en-US" dirty="0"/>
              <a:t>Libraries Used to develop the project: Pandas: For creating and manipulating </a:t>
            </a:r>
            <a:r>
              <a:rPr lang="en-US" dirty="0" err="1"/>
              <a:t>dataframes</a:t>
            </a:r>
            <a:r>
              <a:rPr lang="en-US" dirty="0"/>
              <a:t>. Folium: Python visualization library would be used to visualize the neighborhoods cluster distribution of using interactive leaflet map. </a:t>
            </a:r>
            <a:r>
              <a:rPr lang="en-US" dirty="0" err="1"/>
              <a:t>Scikit</a:t>
            </a:r>
            <a:r>
              <a:rPr lang="en-US" dirty="0"/>
              <a:t> Learn: For importing k-means clustering. JSON: Library to handle JSON files. XML: To separate data from presentation and XML stores data in plain text format. Geocoder: To retrieve Location Data. Beautiful Soup and Requests: To scrap and library to handle http requests. Matplotlib: Python Plotting Module.</a:t>
            </a:r>
          </a:p>
          <a:p>
            <a:endParaRPr lang="nl-NL" dirty="0"/>
          </a:p>
        </p:txBody>
      </p:sp>
    </p:spTree>
    <p:extLst>
      <p:ext uri="{BB962C8B-B14F-4D97-AF65-F5344CB8AC3E}">
        <p14:creationId xmlns:p14="http://schemas.microsoft.com/office/powerpoint/2010/main" val="246664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867E-43A1-4034-9A7F-7F1BF71E6C38}"/>
              </a:ext>
            </a:extLst>
          </p:cNvPr>
          <p:cNvSpPr>
            <a:spLocks noGrp="1"/>
          </p:cNvSpPr>
          <p:nvPr>
            <p:ph type="title"/>
          </p:nvPr>
        </p:nvSpPr>
        <p:spPr/>
        <p:txBody>
          <a:bodyPr/>
          <a:lstStyle/>
          <a:p>
            <a:r>
              <a:rPr lang="nl-NL" b="1" dirty="0"/>
              <a:t>3. Method</a:t>
            </a:r>
            <a:r>
              <a:rPr lang="nl-NL" dirty="0"/>
              <a:t> (Week 2)</a:t>
            </a:r>
          </a:p>
        </p:txBody>
      </p:sp>
      <p:sp>
        <p:nvSpPr>
          <p:cNvPr id="3" name="Content Placeholder 2">
            <a:extLst>
              <a:ext uri="{FF2B5EF4-FFF2-40B4-BE49-F238E27FC236}">
                <a16:creationId xmlns:a16="http://schemas.microsoft.com/office/drawing/2014/main" id="{4E63B5F5-8463-4B2E-85F4-4FFB0B9002F1}"/>
              </a:ext>
            </a:extLst>
          </p:cNvPr>
          <p:cNvSpPr>
            <a:spLocks noGrp="1"/>
          </p:cNvSpPr>
          <p:nvPr>
            <p:ph idx="1"/>
          </p:nvPr>
        </p:nvSpPr>
        <p:spPr/>
        <p:txBody>
          <a:bodyPr>
            <a:normAutofit fontScale="85000" lnSpcReduction="20000"/>
          </a:bodyPr>
          <a:lstStyle/>
          <a:p>
            <a:r>
              <a:rPr lang="en-US" dirty="0"/>
              <a:t>Clustering: In order to compare boroughs for similarities, neighborhoods will be explored, segmented and grouped into clusters, to find similarities between neighborhoods. To cluster the data k-means clustering will be applied. Using credentials of Foursquare API features of near-by places of the neighborhoods would be mined. Due to http request limitations the number of places per neighborhood parameter would reasonably be set to 100 and the radius parameter would be set to 500. The main purpose of this project is to suggest a better neighborhood for a person to move to. It would allow for social presence in terms of like-minded people as well as connectivity to the airport, bus stand, city center, markets and other daily needs nearby. Therefor we will generate two bar charts:</a:t>
            </a:r>
          </a:p>
          <a:p>
            <a:pPr lvl="1"/>
            <a:r>
              <a:rPr lang="en-US" dirty="0"/>
              <a:t>Bar chart of average house prices according to their boroughs</a:t>
            </a:r>
          </a:p>
          <a:p>
            <a:pPr lvl="1"/>
            <a:r>
              <a:rPr lang="en-US" dirty="0"/>
              <a:t>Bar chart of average school ratings according to their boroughs </a:t>
            </a:r>
          </a:p>
          <a:p>
            <a:pPr marL="457200" lvl="1" indent="0">
              <a:buNone/>
            </a:pPr>
            <a:br>
              <a:rPr lang="en-US" dirty="0"/>
            </a:br>
            <a:r>
              <a:rPr lang="en-US" dirty="0"/>
              <a:t>These bar charts accompanied by clustered boroughs should provide the user with the ability to make more educated decisions on their future place to live.</a:t>
            </a:r>
          </a:p>
          <a:p>
            <a:endParaRPr lang="nl-NL" dirty="0"/>
          </a:p>
        </p:txBody>
      </p:sp>
    </p:spTree>
    <p:extLst>
      <p:ext uri="{BB962C8B-B14F-4D97-AF65-F5344CB8AC3E}">
        <p14:creationId xmlns:p14="http://schemas.microsoft.com/office/powerpoint/2010/main" val="206921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D7A6-0782-4BEB-82D0-7052890A0F90}"/>
              </a:ext>
            </a:extLst>
          </p:cNvPr>
          <p:cNvSpPr>
            <a:spLocks noGrp="1"/>
          </p:cNvSpPr>
          <p:nvPr>
            <p:ph type="title"/>
          </p:nvPr>
        </p:nvSpPr>
        <p:spPr/>
        <p:txBody>
          <a:bodyPr/>
          <a:lstStyle/>
          <a:p>
            <a:r>
              <a:rPr lang="nl-NL" b="1" dirty="0"/>
              <a:t>4. </a:t>
            </a:r>
            <a:r>
              <a:rPr lang="nl-NL" b="1" dirty="0" err="1"/>
              <a:t>Results</a:t>
            </a:r>
            <a:r>
              <a:rPr lang="nl-NL" dirty="0"/>
              <a:t> (Week 2)</a:t>
            </a:r>
          </a:p>
        </p:txBody>
      </p:sp>
      <p:sp>
        <p:nvSpPr>
          <p:cNvPr id="3" name="Content Placeholder 2">
            <a:extLst>
              <a:ext uri="{FF2B5EF4-FFF2-40B4-BE49-F238E27FC236}">
                <a16:creationId xmlns:a16="http://schemas.microsoft.com/office/drawing/2014/main" id="{75E38B19-F150-4BEA-8593-19BADB4DF028}"/>
              </a:ext>
            </a:extLst>
          </p:cNvPr>
          <p:cNvSpPr>
            <a:spLocks noGrp="1"/>
          </p:cNvSpPr>
          <p:nvPr>
            <p:ph idx="1"/>
          </p:nvPr>
        </p:nvSpPr>
        <p:spPr/>
        <p:txBody>
          <a:bodyPr>
            <a:normAutofit fontScale="85000" lnSpcReduction="10000"/>
          </a:bodyPr>
          <a:lstStyle/>
          <a:p>
            <a:pPr marL="0" indent="0">
              <a:buNone/>
            </a:pPr>
            <a:r>
              <a:rPr lang="en-US" dirty="0"/>
              <a:t>Find three results in the notebook -</a:t>
            </a:r>
          </a:p>
          <a:p>
            <a:r>
              <a:rPr lang="en-US" b="1" dirty="0"/>
              <a:t>Result 1:</a:t>
            </a:r>
            <a:r>
              <a:rPr lang="en-US" dirty="0"/>
              <a:t> A map with 3 </a:t>
            </a:r>
            <a:r>
              <a:rPr lang="en-US" dirty="0" err="1"/>
              <a:t>polotted</a:t>
            </a:r>
            <a:r>
              <a:rPr lang="en-US" dirty="0"/>
              <a:t> clusters of </a:t>
            </a:r>
            <a:r>
              <a:rPr lang="en-US" i="1" dirty="0"/>
              <a:t>similar</a:t>
            </a:r>
            <a:r>
              <a:rPr lang="en-US" dirty="0"/>
              <a:t> neighborhoods in Scarborough Toronto based on the most common venues in a radius of 100 meters surrounding the </a:t>
            </a:r>
            <a:r>
              <a:rPr lang="en-US" dirty="0" err="1"/>
              <a:t>lat-lon</a:t>
            </a:r>
            <a:r>
              <a:rPr lang="en-US" dirty="0"/>
              <a:t> point of the postal code</a:t>
            </a:r>
          </a:p>
          <a:p>
            <a:r>
              <a:rPr lang="en-US" b="1" dirty="0"/>
              <a:t>Result 2:</a:t>
            </a:r>
            <a:r>
              <a:rPr lang="en-US" dirty="0"/>
              <a:t> A graph of mean house prices of the boroughs in Scarborough Toronto</a:t>
            </a:r>
          </a:p>
          <a:p>
            <a:r>
              <a:rPr lang="en-US" b="1" dirty="0"/>
              <a:t>Result 3:</a:t>
            </a:r>
            <a:r>
              <a:rPr lang="en-US" dirty="0"/>
              <a:t> A graph of mean school ratings of the boroughs in Scarborough Toronto</a:t>
            </a:r>
          </a:p>
          <a:p>
            <a:pPr marL="0" indent="0">
              <a:buNone/>
            </a:pPr>
            <a:r>
              <a:rPr lang="en-US" dirty="0"/>
              <a:t>With these three results the user of the tool can simplify their research of finding a new place to live in Scarborough Toronto. The user can compare the clustered boroughs with the house price and school ratings, according to their preferences.</a:t>
            </a:r>
          </a:p>
          <a:p>
            <a:pPr marL="0" indent="0">
              <a:buNone/>
            </a:pPr>
            <a:r>
              <a:rPr lang="en-US" dirty="0"/>
              <a:t>We see for instance that </a:t>
            </a:r>
            <a:r>
              <a:rPr lang="en-US" dirty="0" err="1"/>
              <a:t>Cedarbrae</a:t>
            </a:r>
            <a:r>
              <a:rPr lang="en-US" dirty="0"/>
              <a:t> scores a 10 on school rating but has a below-average house price. An interesting finding that a user can use in their search for a new house.</a:t>
            </a:r>
          </a:p>
          <a:p>
            <a:endParaRPr lang="nl-NL" dirty="0"/>
          </a:p>
        </p:txBody>
      </p:sp>
    </p:spTree>
    <p:extLst>
      <p:ext uri="{BB962C8B-B14F-4D97-AF65-F5344CB8AC3E}">
        <p14:creationId xmlns:p14="http://schemas.microsoft.com/office/powerpoint/2010/main" val="183592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A58BF7-3A0B-4940-B514-A90A4B67459C}"/>
              </a:ext>
            </a:extLst>
          </p:cNvPr>
          <p:cNvPicPr>
            <a:picLocks noChangeAspect="1"/>
          </p:cNvPicPr>
          <p:nvPr/>
        </p:nvPicPr>
        <p:blipFill>
          <a:blip r:embed="rId2"/>
          <a:stretch>
            <a:fillRect/>
          </a:stretch>
        </p:blipFill>
        <p:spPr>
          <a:xfrm>
            <a:off x="1876425" y="2076450"/>
            <a:ext cx="8439150" cy="4857750"/>
          </a:xfrm>
          <a:prstGeom prst="rect">
            <a:avLst/>
          </a:prstGeom>
        </p:spPr>
      </p:pic>
      <p:sp>
        <p:nvSpPr>
          <p:cNvPr id="5" name="Title 1">
            <a:extLst>
              <a:ext uri="{FF2B5EF4-FFF2-40B4-BE49-F238E27FC236}">
                <a16:creationId xmlns:a16="http://schemas.microsoft.com/office/drawing/2014/main" id="{FAAC40FE-7FE1-4E55-9466-60C4E41571DF}"/>
              </a:ext>
            </a:extLst>
          </p:cNvPr>
          <p:cNvSpPr>
            <a:spLocks noGrp="1"/>
          </p:cNvSpPr>
          <p:nvPr>
            <p:ph type="title"/>
          </p:nvPr>
        </p:nvSpPr>
        <p:spPr>
          <a:xfrm>
            <a:off x="838200" y="365125"/>
            <a:ext cx="10515600" cy="1325563"/>
          </a:xfrm>
        </p:spPr>
        <p:txBody>
          <a:bodyPr/>
          <a:lstStyle/>
          <a:p>
            <a:r>
              <a:rPr lang="nl-NL" dirty="0" err="1"/>
              <a:t>Initial</a:t>
            </a:r>
            <a:r>
              <a:rPr lang="nl-NL" dirty="0"/>
              <a:t> Map of </a:t>
            </a:r>
            <a:r>
              <a:rPr lang="nl-NL" dirty="0" err="1"/>
              <a:t>boroughs</a:t>
            </a:r>
            <a:r>
              <a:rPr lang="nl-NL" dirty="0"/>
              <a:t> in </a:t>
            </a:r>
            <a:r>
              <a:rPr lang="nl-NL" dirty="0" err="1"/>
              <a:t>Scarborough</a:t>
            </a:r>
            <a:r>
              <a:rPr lang="nl-NL" dirty="0"/>
              <a:t> Toronto</a:t>
            </a:r>
          </a:p>
        </p:txBody>
      </p:sp>
    </p:spTree>
    <p:extLst>
      <p:ext uri="{BB962C8B-B14F-4D97-AF65-F5344CB8AC3E}">
        <p14:creationId xmlns:p14="http://schemas.microsoft.com/office/powerpoint/2010/main" val="924514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B9D0DE-E71E-4F4C-BCED-4A78374A3FC1}"/>
              </a:ext>
            </a:extLst>
          </p:cNvPr>
          <p:cNvPicPr>
            <a:picLocks noChangeAspect="1"/>
          </p:cNvPicPr>
          <p:nvPr/>
        </p:nvPicPr>
        <p:blipFill>
          <a:blip r:embed="rId2"/>
          <a:stretch>
            <a:fillRect/>
          </a:stretch>
        </p:blipFill>
        <p:spPr>
          <a:xfrm>
            <a:off x="1428750" y="1685925"/>
            <a:ext cx="9334500" cy="3486150"/>
          </a:xfrm>
          <a:prstGeom prst="rect">
            <a:avLst/>
          </a:prstGeom>
        </p:spPr>
      </p:pic>
      <p:sp>
        <p:nvSpPr>
          <p:cNvPr id="5" name="Title 1">
            <a:extLst>
              <a:ext uri="{FF2B5EF4-FFF2-40B4-BE49-F238E27FC236}">
                <a16:creationId xmlns:a16="http://schemas.microsoft.com/office/drawing/2014/main" id="{C1E84FE0-8F80-4549-BECC-965AAB7E47B5}"/>
              </a:ext>
            </a:extLst>
          </p:cNvPr>
          <p:cNvSpPr>
            <a:spLocks noGrp="1"/>
          </p:cNvSpPr>
          <p:nvPr>
            <p:ph type="title"/>
          </p:nvPr>
        </p:nvSpPr>
        <p:spPr>
          <a:xfrm>
            <a:off x="838200" y="365125"/>
            <a:ext cx="10515600" cy="1325563"/>
          </a:xfrm>
        </p:spPr>
        <p:txBody>
          <a:bodyPr/>
          <a:lstStyle/>
          <a:p>
            <a:r>
              <a:rPr lang="nl-NL" dirty="0"/>
              <a:t>Machine </a:t>
            </a:r>
            <a:r>
              <a:rPr lang="nl-NL" dirty="0" err="1"/>
              <a:t>learning</a:t>
            </a:r>
            <a:r>
              <a:rPr lang="nl-NL" dirty="0"/>
              <a:t> </a:t>
            </a:r>
            <a:r>
              <a:rPr lang="nl-NL" dirty="0" err="1"/>
              <a:t>by</a:t>
            </a:r>
            <a:r>
              <a:rPr lang="nl-NL" dirty="0"/>
              <a:t> </a:t>
            </a:r>
            <a:r>
              <a:rPr lang="nl-NL" dirty="0" err="1"/>
              <a:t>finding</a:t>
            </a:r>
            <a:r>
              <a:rPr lang="nl-NL" dirty="0"/>
              <a:t> K-</a:t>
            </a:r>
            <a:r>
              <a:rPr lang="nl-NL" dirty="0" err="1"/>
              <a:t>nearest</a:t>
            </a:r>
            <a:r>
              <a:rPr lang="nl-NL" dirty="0"/>
              <a:t> </a:t>
            </a:r>
            <a:r>
              <a:rPr lang="nl-NL" dirty="0" err="1"/>
              <a:t>Neighbor</a:t>
            </a:r>
            <a:endParaRPr lang="nl-NL" dirty="0"/>
          </a:p>
        </p:txBody>
      </p:sp>
    </p:spTree>
    <p:extLst>
      <p:ext uri="{BB962C8B-B14F-4D97-AF65-F5344CB8AC3E}">
        <p14:creationId xmlns:p14="http://schemas.microsoft.com/office/powerpoint/2010/main" val="3522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D3D31B-BFE1-4C0B-B092-10E678B60FA0}"/>
              </a:ext>
            </a:extLst>
          </p:cNvPr>
          <p:cNvPicPr>
            <a:picLocks noChangeAspect="1"/>
          </p:cNvPicPr>
          <p:nvPr/>
        </p:nvPicPr>
        <p:blipFill>
          <a:blip r:embed="rId2"/>
          <a:stretch>
            <a:fillRect/>
          </a:stretch>
        </p:blipFill>
        <p:spPr>
          <a:xfrm>
            <a:off x="2219324" y="2086302"/>
            <a:ext cx="7934325" cy="4409747"/>
          </a:xfrm>
          <a:prstGeom prst="rect">
            <a:avLst/>
          </a:prstGeom>
        </p:spPr>
      </p:pic>
      <p:sp>
        <p:nvSpPr>
          <p:cNvPr id="5" name="Title 1">
            <a:extLst>
              <a:ext uri="{FF2B5EF4-FFF2-40B4-BE49-F238E27FC236}">
                <a16:creationId xmlns:a16="http://schemas.microsoft.com/office/drawing/2014/main" id="{9AE7ADE3-E9EB-4460-8B31-219A85B2D4B6}"/>
              </a:ext>
            </a:extLst>
          </p:cNvPr>
          <p:cNvSpPr>
            <a:spLocks noGrp="1"/>
          </p:cNvSpPr>
          <p:nvPr>
            <p:ph type="title"/>
          </p:nvPr>
        </p:nvSpPr>
        <p:spPr>
          <a:xfrm>
            <a:off x="838200" y="365125"/>
            <a:ext cx="10515600" cy="1325563"/>
          </a:xfrm>
        </p:spPr>
        <p:txBody>
          <a:bodyPr/>
          <a:lstStyle/>
          <a:p>
            <a:r>
              <a:rPr lang="nl-NL" dirty="0" err="1"/>
              <a:t>Clustered</a:t>
            </a:r>
            <a:r>
              <a:rPr lang="nl-NL" dirty="0"/>
              <a:t> map </a:t>
            </a:r>
            <a:r>
              <a:rPr lang="nl-NL" dirty="0" err="1"/>
              <a:t>based</a:t>
            </a:r>
            <a:r>
              <a:rPr lang="nl-NL" dirty="0"/>
              <a:t> on </a:t>
            </a:r>
            <a:r>
              <a:rPr lang="nl-NL" dirty="0" err="1"/>
              <a:t>nearest</a:t>
            </a:r>
            <a:r>
              <a:rPr lang="nl-NL" dirty="0"/>
              <a:t> </a:t>
            </a:r>
            <a:r>
              <a:rPr lang="nl-NL" dirty="0" err="1"/>
              <a:t>neighbor</a:t>
            </a:r>
            <a:r>
              <a:rPr lang="nl-NL" dirty="0"/>
              <a:t> analysis</a:t>
            </a:r>
          </a:p>
        </p:txBody>
      </p:sp>
    </p:spTree>
    <p:extLst>
      <p:ext uri="{BB962C8B-B14F-4D97-AF65-F5344CB8AC3E}">
        <p14:creationId xmlns:p14="http://schemas.microsoft.com/office/powerpoint/2010/main" val="387039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D70B-E2B3-4F1E-9EA3-BC4B3D28A6D3}"/>
              </a:ext>
            </a:extLst>
          </p:cNvPr>
          <p:cNvSpPr>
            <a:spLocks noGrp="1"/>
          </p:cNvSpPr>
          <p:nvPr>
            <p:ph type="title"/>
          </p:nvPr>
        </p:nvSpPr>
        <p:spPr/>
        <p:txBody>
          <a:bodyPr/>
          <a:lstStyle/>
          <a:p>
            <a:r>
              <a:rPr lang="nl-NL" dirty="0"/>
              <a:t>Bar plot of </a:t>
            </a:r>
            <a:r>
              <a:rPr lang="nl-NL" dirty="0" err="1"/>
              <a:t>average</a:t>
            </a:r>
            <a:r>
              <a:rPr lang="nl-NL" dirty="0"/>
              <a:t> house </a:t>
            </a:r>
            <a:r>
              <a:rPr lang="nl-NL" dirty="0" err="1"/>
              <a:t>prices</a:t>
            </a:r>
            <a:r>
              <a:rPr lang="nl-NL" dirty="0"/>
              <a:t> per </a:t>
            </a:r>
            <a:r>
              <a:rPr lang="nl-NL" dirty="0" err="1"/>
              <a:t>borough</a:t>
            </a:r>
            <a:r>
              <a:rPr lang="nl-NL" dirty="0"/>
              <a:t> </a:t>
            </a:r>
          </a:p>
        </p:txBody>
      </p:sp>
      <p:pic>
        <p:nvPicPr>
          <p:cNvPr id="4" name="Picture 3">
            <a:extLst>
              <a:ext uri="{FF2B5EF4-FFF2-40B4-BE49-F238E27FC236}">
                <a16:creationId xmlns:a16="http://schemas.microsoft.com/office/drawing/2014/main" id="{FCB1CE04-7920-4314-BC7D-15E71F7895C1}"/>
              </a:ext>
            </a:extLst>
          </p:cNvPr>
          <p:cNvPicPr>
            <a:picLocks noChangeAspect="1"/>
          </p:cNvPicPr>
          <p:nvPr/>
        </p:nvPicPr>
        <p:blipFill>
          <a:blip r:embed="rId2"/>
          <a:stretch>
            <a:fillRect/>
          </a:stretch>
        </p:blipFill>
        <p:spPr>
          <a:xfrm>
            <a:off x="4436208" y="1895474"/>
            <a:ext cx="5371126" cy="4962525"/>
          </a:xfrm>
          <a:prstGeom prst="rect">
            <a:avLst/>
          </a:prstGeom>
        </p:spPr>
      </p:pic>
    </p:spTree>
    <p:extLst>
      <p:ext uri="{BB962C8B-B14F-4D97-AF65-F5344CB8AC3E}">
        <p14:creationId xmlns:p14="http://schemas.microsoft.com/office/powerpoint/2010/main" val="401625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774</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Compare places in Toronto</vt:lpstr>
      <vt:lpstr>1. Introduction</vt:lpstr>
      <vt:lpstr>2. Data Selected</vt:lpstr>
      <vt:lpstr>3. Method (Week 2)</vt:lpstr>
      <vt:lpstr>4. Results (Week 2)</vt:lpstr>
      <vt:lpstr>Initial Map of boroughs in Scarborough Toronto</vt:lpstr>
      <vt:lpstr>Machine learning by finding K-nearest Neighbor</vt:lpstr>
      <vt:lpstr>Clustered map based on nearest neighbor analysis</vt:lpstr>
      <vt:lpstr>Bar plot of average house prices per borough </vt:lpstr>
      <vt:lpstr>Bar plot of school ratings per borough</vt:lpstr>
      <vt:lpstr>5. Discussion Section (Week 2)</vt:lpstr>
      <vt:lpstr>6. Conclusion Section (Week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Compare places in Toronto</dc:title>
  <dc:creator>Vos, Sven</dc:creator>
  <cp:lastModifiedBy>Vos, Sven</cp:lastModifiedBy>
  <cp:revision>3</cp:revision>
  <dcterms:created xsi:type="dcterms:W3CDTF">2020-07-22T14:59:37Z</dcterms:created>
  <dcterms:modified xsi:type="dcterms:W3CDTF">2020-07-22T15:10:08Z</dcterms:modified>
</cp:coreProperties>
</file>