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1" r:id="rId2"/>
  </p:sldMasterIdLst>
  <p:notesMasterIdLst>
    <p:notesMasterId r:id="rId26"/>
  </p:notesMasterIdLst>
  <p:sldIdLst>
    <p:sldId id="313" r:id="rId3"/>
    <p:sldId id="315" r:id="rId4"/>
    <p:sldId id="302" r:id="rId5"/>
    <p:sldId id="306" r:id="rId6"/>
    <p:sldId id="288" r:id="rId7"/>
    <p:sldId id="289" r:id="rId8"/>
    <p:sldId id="259" r:id="rId9"/>
    <p:sldId id="290" r:id="rId10"/>
    <p:sldId id="308" r:id="rId11"/>
    <p:sldId id="291" r:id="rId12"/>
    <p:sldId id="284" r:id="rId13"/>
    <p:sldId id="292" r:id="rId14"/>
    <p:sldId id="293" r:id="rId15"/>
    <p:sldId id="286" r:id="rId16"/>
    <p:sldId id="303" r:id="rId17"/>
    <p:sldId id="309" r:id="rId18"/>
    <p:sldId id="295" r:id="rId19"/>
    <p:sldId id="297" r:id="rId20"/>
    <p:sldId id="296" r:id="rId21"/>
    <p:sldId id="298" r:id="rId22"/>
    <p:sldId id="299" r:id="rId23"/>
    <p:sldId id="310" r:id="rId24"/>
    <p:sldId id="304" r:id="rId25"/>
  </p:sldIdLst>
  <p:sldSz cx="9144000" cy="6858000" type="screen4x3"/>
  <p:notesSz cx="6743700" cy="9880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2B7"/>
    <a:srgbClr val="66534A"/>
    <a:srgbClr val="ABA07E"/>
    <a:srgbClr val="7B9870"/>
    <a:srgbClr val="A4B810"/>
    <a:srgbClr val="335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50" autoAdjust="0"/>
  </p:normalViewPr>
  <p:slideViewPr>
    <p:cSldViewPr>
      <p:cViewPr varScale="1">
        <p:scale>
          <a:sx n="119" d="100"/>
          <a:sy n="11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B3AE-41F1-49F7-ADB0-199189C32C60}" type="datetimeFigureOut">
              <a:rPr lang="zh-CN" altLang="en-US" smtClean="0"/>
              <a:pPr/>
              <a:t>2015/7/21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1363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4370" y="4693285"/>
            <a:ext cx="5394960" cy="4446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84855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9869" y="9384855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6E6-39D0-43B1-90AE-24E91FDF56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3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CA1ABB-135F-4D92-B9A7-93581FF1E632}" type="slidenum">
              <a:rPr lang="en-GB" altLang="zh-CN" smtClean="0">
                <a:solidFill>
                  <a:prstClr val="black"/>
                </a:solidFill>
                <a:ea typeface="宋体" charset="-122"/>
              </a:rPr>
              <a:pPr/>
              <a:t>1</a:t>
            </a:fld>
            <a:endParaRPr lang="en-GB" altLang="zh-CN" dirty="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409C-9DA0-4CF7-B536-D015D4D084B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5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409C-9DA0-4CF7-B536-D015D4D084B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28D-CC2E-4324-B2CE-C369D8894B90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7343-9B84-436C-A283-7778B7B1E2EE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606D-1566-4C31-AABF-1B9E058F9829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MD_Fina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0114" y="117476"/>
            <a:ext cx="174783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C56D-4330-4BF5-BCC2-C3152100C5F8}" type="datetime1">
              <a:rPr lang="zh-CN" altLang="en-US" smtClean="0"/>
              <a:t>2015/7/21</a:t>
            </a:fld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4F68B-E896-4105-B489-C7DA440E1B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MMD_Fina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913063"/>
            <a:ext cx="47196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73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MD_Fina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57200"/>
            <a:ext cx="5176838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5FF3A-507D-4EF1-86BE-9F28CB8A8A38}" type="datetime1">
              <a:rPr lang="en-US" altLang="zh-CN" smtClean="0"/>
              <a:pPr>
                <a:defRPr/>
              </a:pPr>
              <a:t>7/21/2015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C3BC4-87F3-446A-B8FF-25472324A4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B8D5-09AA-46DF-8F7B-DB5D7FB45E38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0BE9-7C1B-4768-89C8-1004EAF9F13D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70AA-1C42-48CD-A7B6-468AB33C2BBF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594-4194-4FF6-A4D2-91CCF321AC20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3498-81E2-4EC4-AA0F-339FA060062F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1DD6-E0BB-419F-BDE4-40BDE23D94FD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D9C8-F8F1-460A-BA59-9F82332BBF57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EAAA-027F-4855-B655-752D11F35F82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C0D6-954D-4DEA-A071-42B7EC4D0509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0F47CD-F5B1-4BB2-9556-453D47A75D3E}" type="datetime1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7/21/2015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E018E-90A8-402E-8859-08BFC129C82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0100" y="582930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00" dirty="0">
                <a:solidFill>
                  <a:prstClr val="black"/>
                </a:solidFill>
                <a:latin typeface="Arial" charset="0"/>
                <a:cs typeface="Arial" charset="0"/>
              </a:rPr>
              <a:t>MMD</a:t>
            </a:r>
            <a:endParaRPr lang="en-US" altLang="zh-CN" sz="1900" noProof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0100" y="615315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00" noProof="1" smtClean="0">
                <a:solidFill>
                  <a:prstClr val="black"/>
                </a:solidFill>
                <a:latin typeface="Arial" charset="0"/>
                <a:cs typeface="Arial" charset="0"/>
              </a:rPr>
              <a:t>Jul.21, 20</a:t>
            </a:r>
            <a:r>
              <a:rPr lang="en-US" altLang="zh-CN" sz="19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15</a:t>
            </a:r>
            <a:endParaRPr lang="en-US" altLang="zh-CN" sz="1900" noProof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0100" y="2133600"/>
            <a:ext cx="7543800" cy="1866900"/>
          </a:xfrm>
        </p:spPr>
        <p:txBody>
          <a:bodyPr/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MMD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特批系统需求介绍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C3BC4-87F3-446A-B8FF-25472324A48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7956376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8864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总代核</a:t>
            </a:r>
            <a:r>
              <a:rPr lang="zh-CN" altLang="en-US" dirty="0" smtClean="0"/>
              <a:t>销页面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2848024" y="26332"/>
            <a:ext cx="3740200" cy="612648"/>
          </a:xfrm>
          <a:prstGeom prst="wedgeRectCallout">
            <a:avLst>
              <a:gd name="adj1" fmla="val -53461"/>
              <a:gd name="adj2" fmla="val 120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总代提交核销材料时，必须提供签收单及合同，如超过</a:t>
            </a:r>
            <a:r>
              <a:rPr lang="en-US" altLang="zh-CN" sz="1200" dirty="0" smtClean="0">
                <a:solidFill>
                  <a:schemeClr val="tx1"/>
                </a:solidFill>
              </a:rPr>
              <a:t>150</a:t>
            </a:r>
            <a:r>
              <a:rPr lang="zh-CN" altLang="en-US" sz="1200" dirty="0" smtClean="0">
                <a:solidFill>
                  <a:schemeClr val="tx1"/>
                </a:solidFill>
              </a:rPr>
              <a:t>台，必须提供门头照片、室内全景照片及显示器特写照片。如未提交则无法报单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4624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7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6941" y="1071546"/>
            <a:ext cx="1428760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总代理提交项目申请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1071546"/>
            <a:ext cx="1428761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全国经理审批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507138" y="1357298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221914" y="1357298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6941" y="1071546"/>
            <a:ext cx="1428760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总代理提交核销材料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73204" y="1071546"/>
            <a:ext cx="1428760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销售总监审批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30592" y="1052736"/>
            <a:ext cx="1541808" cy="6617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close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自动进入核算返利流程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507138" y="1357298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416014" y="1357298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214290"/>
            <a:ext cx="3286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B2B&amp;B2I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项目核销流程：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1963866"/>
            <a:ext cx="3214710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B2I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核销材料规范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签收单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型号、数量、日期、签字或盖章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合同双方信息、数量、型号、日期准确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照片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150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台以上项目 提交网吧 门头照 全景照 显示器特写照，尽量上传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格式，大小不超过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4PG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5100" y="4305290"/>
            <a:ext cx="3187194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B2I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特别备注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228600" indent="-228600">
              <a:buAutoNum type="arabicPeriod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B2I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签收单上必须要体现购销双方签字盖章信息，否则予以退回</a:t>
            </a:r>
          </a:p>
          <a:p>
            <a:pPr marL="228600" indent="-228600">
              <a:buAutoNum type="arabicPeriod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项目必须真实，杜绝先斩后奏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0032" y="1987093"/>
            <a:ext cx="3429024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B2B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核销资料规范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发票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1: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总代理提供与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PPN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项目申请栏中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总代理合作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或客户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栏中一致的发票扫描件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发票数量与型号要与项目申请资料符合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型号（</a:t>
            </a: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166V3L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17S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19S1(19S4L)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 ）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不需要提供发票，其他型号按之前流程正常提供发票和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发票 查询真伪截图</a:t>
            </a:r>
            <a:endParaRPr lang="en-US" altLang="zh-CN" sz="1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合同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总代理提供与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PPN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项目申请栏中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总代理合作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或客户栏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中一致的合同复印件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2: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合同型号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数量要与发票吻合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签收单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总代理提供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或客户签收单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如分批交货请提供分批交货的签收单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投标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飞生直接参与投标项目需提供标书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60032" y="5373216"/>
            <a:ext cx="3424464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特别备注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发票必须真实，发票如果是虚假发票财务直接冻结返利申请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并给予相应处罚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如在规定时间未上传核销资料，需提前发邮件说明，否则视为放弃返利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自项目申请后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个月之内在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PPN</a:t>
            </a:r>
            <a:r>
              <a:rPr lang="zh-CN" altLang="en-US" sz="1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上进行返利资料的提交，到期未提交项目将会自动被系统删除                                           </a:t>
            </a:r>
            <a:endParaRPr lang="en-US" altLang="zh-CN" sz="1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30888" y="6448251"/>
            <a:ext cx="2133600" cy="365125"/>
          </a:xfrm>
        </p:spPr>
        <p:txBody>
          <a:bodyPr/>
          <a:lstStyle/>
          <a:p>
            <a:pPr>
              <a:defRPr/>
            </a:pPr>
            <a:fld id="{DDD4F68B-E896-4105-B489-C7DA440E1B6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2664296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0"/>
              </a:spcBef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数</a:t>
            </a:r>
            <a:r>
              <a:rPr lang="zh-CN" altLang="en-US" dirty="0" smtClean="0"/>
              <a:t>据查询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08720"/>
            <a:ext cx="871296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标注 2"/>
          <p:cNvSpPr/>
          <p:nvPr/>
        </p:nvSpPr>
        <p:spPr>
          <a:xfrm>
            <a:off x="4211960" y="3429000"/>
            <a:ext cx="1224136" cy="720080"/>
          </a:xfrm>
          <a:prstGeom prst="wedgeRectCallout">
            <a:avLst>
              <a:gd name="adj1" fmla="val -83081"/>
              <a:gd name="adj2" fmla="val -1848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项目机会状态删除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4624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2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20578"/>
            <a:ext cx="2664296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数据导出报表格式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36712"/>
            <a:ext cx="9036496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" y="3068960"/>
            <a:ext cx="899115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7143"/>
              </p:ext>
            </p:extLst>
          </p:nvPr>
        </p:nvGraphicFramePr>
        <p:xfrm>
          <a:off x="7308304" y="5440723"/>
          <a:ext cx="1346448" cy="113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304" y="5440723"/>
                        <a:ext cx="1346448" cy="1136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4624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0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4402832" cy="400110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+mn-cs"/>
              </a:rPr>
              <a:t>系统更改：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00105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 </a:t>
            </a:r>
          </a:p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1.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管理员账户增加修改权限（在全范围内可以修改代理申请价格及数量）修改后将在系统内显示修 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改内容，及修改前内容。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2.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管理员账户中核销列表中增加批量打印权限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3.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管理员账户可将数据批量导入系统内权限。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B2B&amp;B2I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申请后次月内不提交核销资料系统将取消项目核销申请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返利将不再予以将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发放。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5. B2I&amp;B2B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系统加入主版块，如有公告则可在系统中传达。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6.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销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服总监权限下增加批量审批权限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7.B2I&amp;B2B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项目如有调整则强制要求上传特批邮件。</a:t>
            </a:r>
          </a:p>
          <a:p>
            <a:endParaRPr lang="zh-CN" alt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4F68B-E896-4105-B489-C7DA440E1B6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464" y="2790056"/>
            <a:ext cx="6563072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000" b="1" dirty="0" smtClean="0"/>
              <a:t>B2C</a:t>
            </a:r>
            <a:endParaRPr lang="en-US" sz="5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4624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7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4F68B-E896-4105-B489-C7DA440E1B6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7" name="Rounded Rectangle 6"/>
          <p:cNvSpPr/>
          <p:nvPr/>
        </p:nvSpPr>
        <p:spPr>
          <a:xfrm>
            <a:off x="2195736" y="2924944"/>
            <a:ext cx="1884784" cy="600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项目申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95736" y="5132409"/>
            <a:ext cx="1884784" cy="600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财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务核销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95736" y="1340768"/>
            <a:ext cx="18847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系统维护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78448" y="1268760"/>
            <a:ext cx="2733912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基础资料维</a:t>
            </a:r>
            <a:r>
              <a:rPr lang="zh-CN" altLang="en-US" sz="1400" dirty="0" smtClean="0"/>
              <a:t>护（共用</a:t>
            </a:r>
            <a:r>
              <a:rPr lang="en-US" altLang="zh-CN" sz="1400" dirty="0" smtClean="0"/>
              <a:t>PSI</a:t>
            </a:r>
            <a:r>
              <a:rPr lang="zh-CN" altLang="en-US" sz="1400" dirty="0" smtClean="0"/>
              <a:t>数据库）</a:t>
            </a:r>
            <a:endParaRPr lang="en-US" altLang="zh-CN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089872" y="1793056"/>
            <a:ext cx="2722488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角色维护</a:t>
            </a:r>
            <a:r>
              <a:rPr lang="zh-CN" altLang="en-US" sz="1400" dirty="0"/>
              <a:t>（共用</a:t>
            </a:r>
            <a:r>
              <a:rPr lang="en-US" altLang="zh-CN" sz="1400" dirty="0"/>
              <a:t>PSI</a:t>
            </a:r>
            <a:r>
              <a:rPr lang="zh-CN" altLang="en-US" sz="1400" dirty="0"/>
              <a:t>数据库</a:t>
            </a:r>
            <a:r>
              <a:rPr lang="zh-CN" altLang="en-US" sz="1400" dirty="0" smtClean="0"/>
              <a:t>）</a:t>
            </a:r>
            <a:endParaRPr lang="en-US" altLang="zh-CN" sz="1400" dirty="0"/>
          </a:p>
        </p:txBody>
      </p:sp>
      <p:cxnSp>
        <p:nvCxnSpPr>
          <p:cNvPr id="21" name="直接连接符 9"/>
          <p:cNvCxnSpPr/>
          <p:nvPr/>
        </p:nvCxnSpPr>
        <p:spPr>
          <a:xfrm>
            <a:off x="4486384" y="2551412"/>
            <a:ext cx="5486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76056" y="3068961"/>
            <a:ext cx="1728192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添</a:t>
            </a:r>
            <a:r>
              <a:rPr lang="zh-CN" altLang="en-US" sz="1400" dirty="0" smtClean="0"/>
              <a:t>加项目</a:t>
            </a:r>
            <a:endParaRPr lang="en-US" altLang="zh-CN" sz="1400" dirty="0"/>
          </a:p>
        </p:txBody>
      </p:sp>
      <p:cxnSp>
        <p:nvCxnSpPr>
          <p:cNvPr id="27" name="直接连接符 14"/>
          <p:cNvCxnSpPr/>
          <p:nvPr/>
        </p:nvCxnSpPr>
        <p:spPr>
          <a:xfrm>
            <a:off x="4139952" y="3239962"/>
            <a:ext cx="82296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3"/>
          <p:cNvCxnSpPr/>
          <p:nvPr/>
        </p:nvCxnSpPr>
        <p:spPr>
          <a:xfrm>
            <a:off x="4120608" y="5492450"/>
            <a:ext cx="82296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089872" y="5274224"/>
            <a:ext cx="1728192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项目列表</a:t>
            </a:r>
            <a:endParaRPr lang="en-US" altLang="zh-CN" sz="1400" dirty="0"/>
          </a:p>
        </p:txBody>
      </p:sp>
      <p:cxnSp>
        <p:nvCxnSpPr>
          <p:cNvPr id="36" name="直接连接符 6"/>
          <p:cNvCxnSpPr/>
          <p:nvPr/>
        </p:nvCxnSpPr>
        <p:spPr>
          <a:xfrm>
            <a:off x="4486384" y="1455525"/>
            <a:ext cx="0" cy="109728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9"/>
          <p:cNvCxnSpPr/>
          <p:nvPr/>
        </p:nvCxnSpPr>
        <p:spPr>
          <a:xfrm>
            <a:off x="4486384" y="1464544"/>
            <a:ext cx="5486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3"/>
          <p:cNvCxnSpPr/>
          <p:nvPr/>
        </p:nvCxnSpPr>
        <p:spPr>
          <a:xfrm>
            <a:off x="4081760" y="1741285"/>
            <a:ext cx="36576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14"/>
          <p:cNvCxnSpPr/>
          <p:nvPr/>
        </p:nvCxnSpPr>
        <p:spPr>
          <a:xfrm>
            <a:off x="4513808" y="1988840"/>
            <a:ext cx="5486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195736" y="4005064"/>
            <a:ext cx="1884784" cy="600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064632" y="2348880"/>
            <a:ext cx="3467808" cy="4590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价格维护（管理员维护开票价、</a:t>
            </a:r>
            <a:r>
              <a:rPr lang="en-US" altLang="zh-CN" sz="1400" dirty="0" smtClean="0"/>
              <a:t>NET</a:t>
            </a:r>
            <a:r>
              <a:rPr lang="zh-CN" altLang="en-US" sz="1400" dirty="0" smtClean="0"/>
              <a:t>价）</a:t>
            </a:r>
            <a:endParaRPr lang="en-US" altLang="zh-CN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657530"/>
              </p:ext>
            </p:extLst>
          </p:nvPr>
        </p:nvGraphicFramePr>
        <p:xfrm>
          <a:off x="395536" y="592449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showAsIcon="1" r:id="rId3" imgW="914400" imgH="828720" progId="Excel.Sheet.12">
                  <p:embed/>
                </p:oleObj>
              </mc:Choice>
              <mc:Fallback>
                <p:oleObj name="Worksheet" showAsIcon="1" r:id="rId3" imgW="914400" imgH="82872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924497"/>
                        <a:ext cx="914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73382" y="231272"/>
            <a:ext cx="4356100" cy="52322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B2C</a:t>
            </a:r>
            <a:r>
              <a:rPr lang="zh-CN" altLang="en-US" sz="2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系统结构</a:t>
            </a:r>
            <a:endParaRPr lang="en-US" altLang="zh-CN" sz="28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圆角矩形 1023"/>
          <p:cNvSpPr/>
          <p:nvPr/>
        </p:nvSpPr>
        <p:spPr>
          <a:xfrm>
            <a:off x="2195736" y="900240"/>
            <a:ext cx="3183103" cy="30891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主页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面增加公告板，滚动播放系统公告、通知等信息。</a:t>
            </a:r>
            <a:endParaRPr lang="en-US" altLang="zh-CN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2510"/>
            <a:ext cx="1512168" cy="362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00300" y="260648"/>
            <a:ext cx="4356100" cy="52322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申请流程</a:t>
            </a:r>
            <a:endParaRPr lang="en-US" altLang="zh-CN" sz="28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3086"/>
            <a:ext cx="8187510" cy="498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56400" y="6453336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5956538"/>
            <a:ext cx="7020780" cy="784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销服总监、销售总经理两级审批通过邮件操作，邮件内嵌入网页链接，页面打开后可修改各类申请信息，审批后提交并录入系统。</a:t>
            </a:r>
            <a:endParaRPr lang="en-US" altLang="zh-C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任意单子被批复后，邮件中的链接自动失效，再次点击时显示该单已审批完毕。</a:t>
            </a:r>
            <a:endParaRPr lang="en-US" altLang="zh-CN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91680" y="2348880"/>
            <a:ext cx="2673836" cy="5627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/>
              <a:t>无论销服总监批复同意或者不同意，</a:t>
            </a:r>
            <a:endParaRPr lang="en-US" altLang="zh-CN" sz="900" b="1" dirty="0" smtClean="0"/>
          </a:p>
          <a:p>
            <a:pPr algn="ctr"/>
            <a:r>
              <a:rPr lang="zh-CN" altLang="en-US" sz="900" b="1" dirty="0" smtClean="0"/>
              <a:t>都直接发送至林总审批</a:t>
            </a:r>
            <a:endParaRPr lang="en-US" altLang="zh-CN" sz="9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6084168" y="2564904"/>
            <a:ext cx="2376264" cy="288032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/>
              <a:t>在该级页面添加备注栏，可以写明审批意见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5175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2510"/>
            <a:ext cx="1512168" cy="362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400300" y="492882"/>
            <a:ext cx="4356100" cy="52322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文件编号说明</a:t>
            </a:r>
            <a:endParaRPr lang="en-US" altLang="zh-CN" sz="28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374775"/>
            <a:ext cx="6566431" cy="489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2510"/>
            <a:ext cx="1512168" cy="362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8" y="1062038"/>
            <a:ext cx="5029196" cy="538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98" y="1062037"/>
            <a:ext cx="4401037" cy="53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00300" y="492882"/>
            <a:ext cx="4356100" cy="52322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申请模板</a:t>
            </a:r>
            <a:endParaRPr lang="en-US" altLang="zh-CN" sz="28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112108" y="4003589"/>
            <a:ext cx="1729946" cy="337752"/>
          </a:xfrm>
          <a:prstGeom prst="wedgeRoundRectCallout">
            <a:avLst>
              <a:gd name="adj1" fmla="val -40357"/>
              <a:gd name="adj2" fmla="val 11787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/>
              <a:t>规定填写人只能在下拉型号列表内选取确定型号，不得文字表述</a:t>
            </a:r>
            <a:endParaRPr lang="en-US" sz="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86872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2510"/>
            <a:ext cx="1512168" cy="362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9022" y="3020438"/>
            <a:ext cx="4845957" cy="52322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历史数据移转需求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FDC-DE00-4F38-B704-E7B443EB6E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2510"/>
            <a:ext cx="1512168" cy="362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400300" y="492882"/>
            <a:ext cx="4356100" cy="52322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导出模板</a:t>
            </a:r>
            <a:endParaRPr lang="en-US" altLang="zh-CN" sz="28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74775"/>
            <a:ext cx="8394700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86872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6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0300" y="492882"/>
            <a:ext cx="4356100" cy="52322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财务核销</a:t>
            </a:r>
            <a:endParaRPr lang="en-US" altLang="zh-CN" sz="2800" b="1" spc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930" y="1466335"/>
            <a:ext cx="80730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申请流程完毕的项目自动落入财务核销模块；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财务账号登录后，进入核销页面，根据项目列表逐单核销；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核销页面同申请模板格式，在单元格内，系统预先输入历史数值；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可以根据实际销售情况由财务权限更</a:t>
            </a:r>
            <a:r>
              <a:rPr lang="zh-CN" altLang="en-US" dirty="0" smtClean="0"/>
              <a:t>改单元格数</a:t>
            </a:r>
            <a:r>
              <a:rPr lang="zh-CN" altLang="en-US" dirty="0"/>
              <a:t>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可批量打印所有系统内明细项目；</a:t>
            </a:r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5888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4624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6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4016"/>
            <a:ext cx="5688632" cy="380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92488"/>
            <a:ext cx="5256584" cy="2948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314653"/>
            <a:ext cx="2411760" cy="954107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单系统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统一申请界面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39" y="1508006"/>
            <a:ext cx="21780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</a:t>
            </a:r>
            <a:r>
              <a:rPr lang="zh-CN" altLang="en-US" dirty="0" smtClean="0"/>
              <a:t>单系统所有申请填写页面都是一样的，分上下两段；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</a:t>
            </a:r>
            <a:r>
              <a:rPr lang="zh-CN" altLang="en-US" dirty="0" smtClean="0"/>
              <a:t>段：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填报表格，下端</a:t>
            </a:r>
            <a:r>
              <a:rPr lang="en-US" altLang="zh-CN" dirty="0" smtClean="0"/>
              <a:t>B2B/B2I</a:t>
            </a:r>
            <a:r>
              <a:rPr lang="zh-CN" altLang="en-US" dirty="0" smtClean="0"/>
              <a:t>填报表格；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当进入</a:t>
            </a:r>
            <a:r>
              <a:rPr lang="en-US" altLang="zh-CN" dirty="0" smtClean="0"/>
              <a:t>B2C</a:t>
            </a:r>
            <a:r>
              <a:rPr lang="zh-CN" altLang="en-US" dirty="0" smtClean="0"/>
              <a:t>选项时，</a:t>
            </a:r>
            <a:r>
              <a:rPr lang="en-US" altLang="zh-CN" dirty="0" smtClean="0"/>
              <a:t>B2B/B2I</a:t>
            </a:r>
            <a:r>
              <a:rPr lang="zh-CN" altLang="en-US" dirty="0" smtClean="0"/>
              <a:t>表格锁定；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当进</a:t>
            </a:r>
            <a:r>
              <a:rPr lang="zh-CN" altLang="en-US" dirty="0" smtClean="0"/>
              <a:t>入</a:t>
            </a:r>
            <a:r>
              <a:rPr lang="en-US" altLang="zh-CN" dirty="0"/>
              <a:t>B2B/B2I</a:t>
            </a:r>
            <a:r>
              <a:rPr lang="zh-CN" altLang="en-US" dirty="0" smtClean="0"/>
              <a:t>选</a:t>
            </a:r>
            <a:r>
              <a:rPr lang="zh-CN" altLang="en-US" dirty="0"/>
              <a:t>项时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B2C</a:t>
            </a:r>
            <a:r>
              <a:rPr lang="zh-CN" altLang="en-US" dirty="0" smtClean="0"/>
              <a:t>表</a:t>
            </a:r>
            <a:r>
              <a:rPr lang="zh-CN" altLang="en-US" dirty="0"/>
              <a:t>格锁定；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600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464" y="2790056"/>
            <a:ext cx="6563072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000" b="1" dirty="0" smtClean="0"/>
              <a:t>B2B &amp; B2I</a:t>
            </a:r>
            <a:endParaRPr lang="en-US" sz="5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0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B2I&amp;B2B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系统结构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4F68B-E896-4105-B489-C7DA440E1B6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7" name="Rounded Rectangle 6"/>
          <p:cNvSpPr/>
          <p:nvPr/>
        </p:nvSpPr>
        <p:spPr>
          <a:xfrm>
            <a:off x="2196976" y="3523450"/>
            <a:ext cx="1884784" cy="600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项目申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96976" y="4315537"/>
            <a:ext cx="1884784" cy="600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项目核销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95736" y="5132409"/>
            <a:ext cx="1884784" cy="600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返利查询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9552" y="1340768"/>
            <a:ext cx="18847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系统维护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78448" y="1268760"/>
            <a:ext cx="2733912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基础资料维</a:t>
            </a:r>
            <a:r>
              <a:rPr lang="zh-CN" altLang="en-US" sz="1400" dirty="0" smtClean="0"/>
              <a:t>护（共用</a:t>
            </a:r>
            <a:r>
              <a:rPr lang="en-US" altLang="zh-CN" sz="1400" dirty="0" smtClean="0"/>
              <a:t>PSI</a:t>
            </a:r>
            <a:r>
              <a:rPr lang="zh-CN" altLang="en-US" sz="1400" dirty="0" smtClean="0"/>
              <a:t>数据库）</a:t>
            </a:r>
            <a:endParaRPr lang="en-US" altLang="zh-CN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089872" y="1793056"/>
            <a:ext cx="2722488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角色维护</a:t>
            </a:r>
            <a:r>
              <a:rPr lang="zh-CN" altLang="en-US" sz="1400" dirty="0"/>
              <a:t>（共用</a:t>
            </a:r>
            <a:r>
              <a:rPr lang="en-US" altLang="zh-CN" sz="1400" dirty="0"/>
              <a:t>PSI</a:t>
            </a:r>
            <a:r>
              <a:rPr lang="zh-CN" altLang="en-US" sz="1400" dirty="0"/>
              <a:t>数据库</a:t>
            </a:r>
            <a:r>
              <a:rPr lang="zh-CN" altLang="en-US" sz="1400" dirty="0" smtClean="0"/>
              <a:t>）</a:t>
            </a:r>
            <a:endParaRPr lang="en-US" altLang="zh-CN" sz="1400" dirty="0"/>
          </a:p>
        </p:txBody>
      </p:sp>
      <p:cxnSp>
        <p:nvCxnSpPr>
          <p:cNvPr id="21" name="直接连接符 9"/>
          <p:cNvCxnSpPr/>
          <p:nvPr/>
        </p:nvCxnSpPr>
        <p:spPr>
          <a:xfrm>
            <a:off x="4486384" y="2551412"/>
            <a:ext cx="5486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51024" y="2348880"/>
            <a:ext cx="2761336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SI </a:t>
            </a:r>
            <a:r>
              <a:rPr lang="zh-CN" altLang="en-US" sz="1400" dirty="0" smtClean="0"/>
              <a:t>维护（代理填报项目时维护）</a:t>
            </a:r>
            <a:endParaRPr lang="en-US" altLang="zh-CN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076056" y="3667467"/>
            <a:ext cx="1728192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添</a:t>
            </a:r>
            <a:r>
              <a:rPr lang="zh-CN" altLang="en-US" sz="1400" dirty="0" smtClean="0"/>
              <a:t>加项目</a:t>
            </a:r>
            <a:endParaRPr lang="en-US" altLang="zh-CN" sz="1400" dirty="0"/>
          </a:p>
        </p:txBody>
      </p:sp>
      <p:cxnSp>
        <p:nvCxnSpPr>
          <p:cNvPr id="27" name="直接连接符 14"/>
          <p:cNvCxnSpPr/>
          <p:nvPr/>
        </p:nvCxnSpPr>
        <p:spPr>
          <a:xfrm>
            <a:off x="4139952" y="3838468"/>
            <a:ext cx="82296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3"/>
          <p:cNvCxnSpPr/>
          <p:nvPr/>
        </p:nvCxnSpPr>
        <p:spPr>
          <a:xfrm>
            <a:off x="4109184" y="4603570"/>
            <a:ext cx="82296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078448" y="4385344"/>
            <a:ext cx="1728192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项目列表</a:t>
            </a:r>
            <a:endParaRPr lang="en-US" altLang="zh-CN" sz="1400" dirty="0"/>
          </a:p>
        </p:txBody>
      </p:sp>
      <p:cxnSp>
        <p:nvCxnSpPr>
          <p:cNvPr id="34" name="直接连接符 13"/>
          <p:cNvCxnSpPr/>
          <p:nvPr/>
        </p:nvCxnSpPr>
        <p:spPr>
          <a:xfrm>
            <a:off x="4120608" y="5492450"/>
            <a:ext cx="82296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089872" y="5274224"/>
            <a:ext cx="1728192" cy="3870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核销完毕项目列表</a:t>
            </a:r>
            <a:endParaRPr lang="en-US" altLang="zh-CN" sz="1400" dirty="0"/>
          </a:p>
        </p:txBody>
      </p:sp>
      <p:cxnSp>
        <p:nvCxnSpPr>
          <p:cNvPr id="36" name="直接连接符 6"/>
          <p:cNvCxnSpPr/>
          <p:nvPr/>
        </p:nvCxnSpPr>
        <p:spPr>
          <a:xfrm>
            <a:off x="4486384" y="1455525"/>
            <a:ext cx="0" cy="164592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9"/>
          <p:cNvCxnSpPr/>
          <p:nvPr/>
        </p:nvCxnSpPr>
        <p:spPr>
          <a:xfrm>
            <a:off x="4486384" y="1464544"/>
            <a:ext cx="5486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3"/>
          <p:cNvCxnSpPr/>
          <p:nvPr/>
        </p:nvCxnSpPr>
        <p:spPr>
          <a:xfrm>
            <a:off x="4081760" y="1741285"/>
            <a:ext cx="36576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14"/>
          <p:cNvCxnSpPr/>
          <p:nvPr/>
        </p:nvCxnSpPr>
        <p:spPr>
          <a:xfrm>
            <a:off x="4513808" y="1988840"/>
            <a:ext cx="5486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195736" y="5924497"/>
            <a:ext cx="1884784" cy="600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9"/>
          <p:cNvCxnSpPr/>
          <p:nvPr/>
        </p:nvCxnSpPr>
        <p:spPr>
          <a:xfrm>
            <a:off x="4499992" y="3100491"/>
            <a:ext cx="5486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064632" y="2897959"/>
            <a:ext cx="3467808" cy="4590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价格维护（管理员维护网</a:t>
            </a:r>
            <a:r>
              <a:rPr lang="zh-CN" altLang="en-US" sz="1400" dirty="0"/>
              <a:t>吧公价、</a:t>
            </a:r>
            <a:r>
              <a:rPr lang="en-US" altLang="zh-CN" sz="1400" dirty="0" smtClean="0"/>
              <a:t>NET</a:t>
            </a:r>
            <a:r>
              <a:rPr lang="zh-CN" altLang="en-US" sz="1400" dirty="0" smtClean="0"/>
              <a:t>价）</a:t>
            </a:r>
            <a:endParaRPr lang="en-US" altLang="zh-CN" sz="1400" dirty="0"/>
          </a:p>
        </p:txBody>
      </p:sp>
      <p:sp>
        <p:nvSpPr>
          <p:cNvPr id="26" name="圆角矩形 1023"/>
          <p:cNvSpPr/>
          <p:nvPr/>
        </p:nvSpPr>
        <p:spPr>
          <a:xfrm>
            <a:off x="2130729" y="878612"/>
            <a:ext cx="3183103" cy="30891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主页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面增加公告板，滚动播放系统公告、通知等信息。</a:t>
            </a:r>
            <a:endParaRPr lang="en-US" altLang="zh-CN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8084"/>
            <a:ext cx="8535094" cy="346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22057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SI</a:t>
            </a:r>
            <a:r>
              <a:rPr lang="zh-CN" altLang="en-US" dirty="0" smtClean="0"/>
              <a:t>维护页面</a:t>
            </a:r>
            <a:endParaRPr lang="zh-CN" altLang="en-US" dirty="0"/>
          </a:p>
        </p:txBody>
      </p:sp>
      <p:sp>
        <p:nvSpPr>
          <p:cNvPr id="3" name="矩形标注 2"/>
          <p:cNvSpPr/>
          <p:nvPr/>
        </p:nvSpPr>
        <p:spPr>
          <a:xfrm>
            <a:off x="5292080" y="620688"/>
            <a:ext cx="2376264" cy="1224136"/>
          </a:xfrm>
          <a:prstGeom prst="wedgeRectCallout">
            <a:avLst>
              <a:gd name="adj1" fmla="val -48893"/>
              <a:gd name="adj2" fmla="val 1177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总代填写客户名称时，下拉框保留原有客户信息，同时可以新建客户</a:t>
            </a:r>
            <a:r>
              <a:rPr lang="zh-CN" altLang="en-US" sz="1400" dirty="0" smtClean="0">
                <a:solidFill>
                  <a:schemeClr val="tx1"/>
                </a:solidFill>
              </a:rPr>
              <a:t>信息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0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9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8" y="692696"/>
            <a:ext cx="8695134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107504" y="5949280"/>
            <a:ext cx="1584176" cy="864096"/>
          </a:xfrm>
          <a:prstGeom prst="wedgeRectCallout">
            <a:avLst>
              <a:gd name="adj1" fmla="val -4599"/>
              <a:gd name="adj2" fmla="val -1656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填报提货台数数如在网吧系统上，则下拉框中只有网吧型号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2555776" y="5877272"/>
            <a:ext cx="2520280" cy="864096"/>
          </a:xfrm>
          <a:prstGeom prst="wedgeRectCallout">
            <a:avLst>
              <a:gd name="adj1" fmla="val -72917"/>
              <a:gd name="adj2" fmla="val -2296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增加</a:t>
            </a:r>
            <a:r>
              <a:rPr lang="en-US" altLang="zh-CN" sz="1400" dirty="0" smtClean="0">
                <a:solidFill>
                  <a:schemeClr val="tx1"/>
                </a:solidFill>
              </a:rPr>
              <a:t>sell in </a:t>
            </a:r>
            <a:r>
              <a:rPr lang="zh-CN" altLang="en-US" sz="1400" dirty="0" smtClean="0">
                <a:solidFill>
                  <a:schemeClr val="tx1"/>
                </a:solidFill>
              </a:rPr>
              <a:t>选项，与</a:t>
            </a:r>
            <a:r>
              <a:rPr lang="en-US" altLang="zh-CN" sz="1400" dirty="0">
                <a:solidFill>
                  <a:schemeClr val="tx1"/>
                </a:solidFill>
              </a:rPr>
              <a:t>PSI</a:t>
            </a:r>
            <a:r>
              <a:rPr lang="zh-CN" altLang="en-US" sz="1400" dirty="0">
                <a:solidFill>
                  <a:schemeClr val="tx1"/>
                </a:solidFill>
              </a:rPr>
              <a:t>系统相匹配，显示当月代理此账户的提货</a:t>
            </a:r>
            <a:r>
              <a:rPr lang="zh-CN" altLang="en-US" sz="1400" dirty="0" smtClean="0">
                <a:solidFill>
                  <a:schemeClr val="tx1"/>
                </a:solidFill>
              </a:rPr>
              <a:t>数，避免超额填报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40050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Sell  in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771800" y="188640"/>
            <a:ext cx="1944216" cy="1008112"/>
          </a:xfrm>
          <a:prstGeom prst="wedgeRectCallout">
            <a:avLst>
              <a:gd name="adj1" fmla="val -84032"/>
              <a:gd name="adj2" fmla="val 700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该下拉列表上移，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进入系统后，</a:t>
            </a:r>
            <a:r>
              <a:rPr lang="en-US" altLang="zh-CN" sz="1400" dirty="0" smtClean="0">
                <a:solidFill>
                  <a:schemeClr val="tx1"/>
                </a:solidFill>
              </a:rPr>
              <a:t>B2I</a:t>
            </a:r>
            <a:r>
              <a:rPr lang="zh-CN" altLang="en-US" sz="1400" dirty="0" smtClean="0">
                <a:solidFill>
                  <a:schemeClr val="tx1"/>
                </a:solidFill>
              </a:rPr>
              <a:t>行业状态</a:t>
            </a:r>
            <a:r>
              <a:rPr lang="zh-CN" altLang="en-US" sz="1400" dirty="0">
                <a:solidFill>
                  <a:schemeClr val="tx1"/>
                </a:solidFill>
              </a:rPr>
              <a:t>默</a:t>
            </a:r>
            <a:r>
              <a:rPr lang="zh-CN" altLang="en-US" sz="1400" dirty="0" smtClean="0">
                <a:solidFill>
                  <a:schemeClr val="tx1"/>
                </a:solidFill>
              </a:rPr>
              <a:t>认为网吧，</a:t>
            </a:r>
            <a:r>
              <a:rPr lang="en-US" altLang="zh-CN" sz="1400" dirty="0" smtClean="0">
                <a:solidFill>
                  <a:schemeClr val="tx1"/>
                </a:solidFill>
              </a:rPr>
              <a:t>B2B</a:t>
            </a:r>
            <a:r>
              <a:rPr lang="zh-CN" altLang="en-US" sz="1400" dirty="0" smtClean="0">
                <a:solidFill>
                  <a:schemeClr val="tx1"/>
                </a:solidFill>
              </a:rPr>
              <a:t>则有不同选项。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652120" y="5697810"/>
            <a:ext cx="1440160" cy="1079562"/>
          </a:xfrm>
          <a:prstGeom prst="wedgeRectCallout">
            <a:avLst>
              <a:gd name="adj1" fmla="val -209989"/>
              <a:gd name="adj2" fmla="val -18542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显示此型号的当月公价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398531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当月公价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22057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项</a:t>
            </a:r>
            <a:r>
              <a:rPr lang="zh-CN" altLang="en-US" dirty="0" smtClean="0"/>
              <a:t>目添加页面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13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2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42845" y="1571612"/>
            <a:ext cx="1428760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总代理提交项目申请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51720" y="1628800"/>
            <a:ext cx="1428761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大区经理审批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09108" y="1628800"/>
            <a:ext cx="1428760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全国经理审批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66496" y="1628800"/>
            <a:ext cx="1357322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黑体" pitchFamily="2" charset="-122"/>
                <a:ea typeface="黑体" pitchFamily="2" charset="-122"/>
              </a:rPr>
              <a:t>销售总监审批</a:t>
            </a:r>
            <a:endParaRPr lang="zh-CN" altLang="en-US" sz="1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214290"/>
            <a:ext cx="3286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B2B&amp;B2I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项目申报流程：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348" y="2639234"/>
            <a:ext cx="1964582" cy="11695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提报申请要求：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填报信息要准确：项目名称、申请型号、数量（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B2I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系统中只有网吧型号，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系统中只有行业型号，系统将代理账户、代打款账户与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PSI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匹配，报单时将匹配实际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sell in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348" y="3933056"/>
            <a:ext cx="1964582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项目申请审批时间：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当月项目需在申请当月审核完毕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每月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日系统关闭（如遇休息日往前推）次月一日打开系统。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5072074"/>
            <a:ext cx="1964582" cy="11695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材料提交时间：</a:t>
            </a:r>
            <a:endParaRPr lang="en-US" altLang="zh-CN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自项目申请成功开始就可以且必须在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次月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内上传核销材料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申请后次月内不提交核销资料将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取消项目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核销申请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返利将不再予以将发放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643042" y="185736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551918" y="1914552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438376" y="1918542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00430" y="3857628"/>
            <a:ext cx="3571900" cy="12144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特别备注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号前（不含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号）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sell in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必须在本月前提报完毕，过期将不给予特价支持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当月在系统上申请的项目必须当月签核完毕，过期系统自动删单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总部会定期抽查代理申请的项目，请如实填报申请信息 ，杜绝有提前申请。如有查到虚报将严惩</a:t>
            </a:r>
            <a:endParaRPr lang="en-US" altLang="zh-CN" sz="11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7166568" y="1916832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25839" y="1628800"/>
            <a:ext cx="1366641" cy="6429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latin typeface="黑体" pitchFamily="2" charset="-122"/>
                <a:ea typeface="黑体" pitchFamily="2" charset="-122"/>
              </a:rPr>
              <a:t>close</a:t>
            </a:r>
            <a:r>
              <a:rPr lang="zh-CN" altLang="en-US" sz="1000" b="1" dirty="0" smtClean="0">
                <a:latin typeface="黑体" pitchFamily="2" charset="-122"/>
                <a:ea typeface="黑体" pitchFamily="2" charset="-122"/>
              </a:rPr>
              <a:t>自动进入核销流程</a:t>
            </a:r>
            <a:endParaRPr lang="zh-CN" altLang="en-US" sz="1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4F68B-E896-4105-B489-C7DA440E1B6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项</a:t>
            </a:r>
            <a:r>
              <a:rPr lang="zh-CN" altLang="en-US" dirty="0" smtClean="0"/>
              <a:t>目列表审批页面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570"/>
            <a:ext cx="889248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44624"/>
            <a:ext cx="2038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标注 2"/>
          <p:cNvSpPr/>
          <p:nvPr/>
        </p:nvSpPr>
        <p:spPr>
          <a:xfrm>
            <a:off x="5508104" y="368474"/>
            <a:ext cx="1728192" cy="864096"/>
          </a:xfrm>
          <a:prstGeom prst="wedgeRectCallout">
            <a:avLst>
              <a:gd name="adj1" fmla="val 141206"/>
              <a:gd name="adj2" fmla="val 1462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销服总监增加可批量审批权限</a:t>
            </a:r>
            <a:r>
              <a:rPr lang="zh-CN" altLang="en-US" dirty="0" smtClean="0"/>
              <a:t>服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4F68B-E896-4105-B489-C7DA440E1B6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179512" y="26064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待核销项目列表页面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4" y="764704"/>
            <a:ext cx="883005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5148064" y="5517232"/>
            <a:ext cx="2880320" cy="468632"/>
          </a:xfrm>
          <a:prstGeom prst="wedgeRectCallout">
            <a:avLst>
              <a:gd name="adj1" fmla="val 66669"/>
              <a:gd name="adj2" fmla="val -15172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在待核销列表中，点击上传资料，进行每个项目核销。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79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  <p:tag name="TEXT BOX 4_SHAPECLASSPROTECTIONTYPE" val="47"/>
  <p:tag name="TEXT BOX 5_SHAPECLASSPROTECTIONTYPE" val="47"/>
  <p:tag name="TEXT BOX 6_SHAPECLASSPROTECTIONTYPE" val="47"/>
  <p:tag name="RECTANGLE 2_SHAPECLASSPROTECTION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TitleDescFontColor;-2"/>
  <p:tag name="COLORSETCLASSNAME" val="ColorSet1"/>
  <p:tag name="SCRIPT" val="1"/>
  <p:tag name="FIELDS" val="DIVISION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Division"/>
  <p:tag name="SHAPECLASSPROTECTIONTYPE" val="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ETCLASSNAME" val="ColorSet1"/>
  <p:tag name="SCRIPT" val="1"/>
  <p:tag name="FIELDS" val="DATE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Date"/>
  <p:tag name="SHAPECLASSPROTECTIONTYPE" val="47"/>
  <p:tag name="COLORS" val="-2;-2;-2;-2;SlideTextFontColo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1823</Words>
  <Application>Microsoft Office PowerPoint</Application>
  <PresentationFormat>On-screen Show (4:3)</PresentationFormat>
  <Paragraphs>171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1_Office Theme</vt:lpstr>
      <vt:lpstr>Worksheet</vt:lpstr>
      <vt:lpstr>MMD特批系统需求介绍</vt:lpstr>
      <vt:lpstr>PowerPoint Presentation</vt:lpstr>
      <vt:lpstr>B2B &amp; B2I</vt:lpstr>
      <vt:lpstr>B2I&amp;B2B系统结构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系统更改：</vt:lpstr>
      <vt:lpstr>B2C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Jane Yuan 袁静</dc:creator>
  <cp:lastModifiedBy>Chen Qian 钱晨</cp:lastModifiedBy>
  <cp:revision>518</cp:revision>
  <dcterms:modified xsi:type="dcterms:W3CDTF">2015-07-21T09:22:28Z</dcterms:modified>
</cp:coreProperties>
</file>