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289" r:id="rId3"/>
    <p:sldId id="291" r:id="rId4"/>
    <p:sldId id="275" r:id="rId5"/>
    <p:sldId id="257" r:id="rId6"/>
    <p:sldId id="258" r:id="rId7"/>
    <p:sldId id="259" r:id="rId8"/>
    <p:sldId id="260" r:id="rId9"/>
    <p:sldId id="261" r:id="rId10"/>
    <p:sldId id="28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88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32" autoAdjust="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slide" Target="../slides/slide24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2C4D1-7D49-429F-90E1-7A79AFC70D90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F0373B5-79C6-4D10-8F36-5DF505C7F6B2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DD392B56-F98D-4857-84B9-4EC2E85FC42D}" type="parTrans" cxnId="{0D5E710C-CD0E-48DB-90B9-9B52DE30B6FA}">
      <dgm:prSet/>
      <dgm:spPr/>
      <dgm:t>
        <a:bodyPr/>
        <a:lstStyle/>
        <a:p>
          <a:endParaRPr lang="zh-CN" altLang="en-US"/>
        </a:p>
      </dgm:t>
    </dgm:pt>
    <dgm:pt modelId="{E2BCE024-F7E7-4772-B955-7D905BB4EC25}" type="sibTrans" cxnId="{0D5E710C-CD0E-48DB-90B9-9B52DE30B6FA}">
      <dgm:prSet/>
      <dgm:spPr/>
      <dgm:t>
        <a:bodyPr/>
        <a:lstStyle/>
        <a:p>
          <a:endParaRPr lang="zh-CN" altLang="en-US"/>
        </a:p>
      </dgm:t>
    </dgm:pt>
    <dgm:pt modelId="{C0D028E2-B3E1-4448-AD96-F73F56BD0970}">
      <dgm:prSet phldrT="[文本]" custT="1"/>
      <dgm:spPr/>
      <dgm:t>
        <a:bodyPr/>
        <a:lstStyle/>
        <a:p>
          <a:r>
            <a:rPr lang="zh-CN" altLang="en-US" sz="3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hlinkClick xmlns:r="http://schemas.openxmlformats.org/officeDocument/2006/relationships" r:id="rId1" action="ppaction://hlinksldjump"/>
            </a:rPr>
            <a:t>代理商账号篇</a:t>
          </a:r>
          <a:endParaRPr lang="zh-CN" altLang="en-US" sz="3200" dirty="0">
            <a:latin typeface="Arial Unicode MS" pitchFamily="34" charset="-122"/>
            <a:ea typeface="Arial Unicode MS" pitchFamily="34" charset="-122"/>
            <a:cs typeface="Arial Unicode MS" pitchFamily="34" charset="-122"/>
          </a:endParaRPr>
        </a:p>
      </dgm:t>
    </dgm:pt>
    <dgm:pt modelId="{2A15F7EA-3059-4F99-816B-83B6D0C9B9BC}" type="parTrans" cxnId="{CD5F9EFD-0597-4E37-8B6F-437E399AFD3C}">
      <dgm:prSet/>
      <dgm:spPr/>
      <dgm:t>
        <a:bodyPr/>
        <a:lstStyle/>
        <a:p>
          <a:endParaRPr lang="zh-CN" altLang="en-US"/>
        </a:p>
      </dgm:t>
    </dgm:pt>
    <dgm:pt modelId="{42281E87-E07C-40FB-94FF-F35DA25A4F73}" type="sibTrans" cxnId="{CD5F9EFD-0597-4E37-8B6F-437E399AFD3C}">
      <dgm:prSet/>
      <dgm:spPr/>
      <dgm:t>
        <a:bodyPr/>
        <a:lstStyle/>
        <a:p>
          <a:endParaRPr lang="zh-CN" altLang="en-US"/>
        </a:p>
      </dgm:t>
    </dgm:pt>
    <dgm:pt modelId="{1282342A-8DBA-421C-8A1C-B864DC8593A5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F1F82409-4B19-4A48-BA92-485ADE3FA64E}" type="parTrans" cxnId="{D9F31FD0-FC4B-4DF2-BE4C-465DDDECBDAD}">
      <dgm:prSet/>
      <dgm:spPr/>
      <dgm:t>
        <a:bodyPr/>
        <a:lstStyle/>
        <a:p>
          <a:endParaRPr lang="zh-CN" altLang="en-US"/>
        </a:p>
      </dgm:t>
    </dgm:pt>
    <dgm:pt modelId="{EED03730-99ED-45CB-9248-4D130F74D41B}" type="sibTrans" cxnId="{D9F31FD0-FC4B-4DF2-BE4C-465DDDECBDAD}">
      <dgm:prSet/>
      <dgm:spPr/>
      <dgm:t>
        <a:bodyPr/>
        <a:lstStyle/>
        <a:p>
          <a:endParaRPr lang="zh-CN" altLang="en-US"/>
        </a:p>
      </dgm:t>
    </dgm:pt>
    <dgm:pt modelId="{45B5AD6A-ECCB-412F-8FD4-93F6BF32C53C}">
      <dgm:prSet phldrT="[文本]" custT="1"/>
      <dgm:spPr/>
      <dgm:t>
        <a:bodyPr/>
        <a:lstStyle/>
        <a:p>
          <a:r>
            <a:rPr lang="zh-CN" altLang="en-US" sz="3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hlinkClick xmlns:r="http://schemas.openxmlformats.org/officeDocument/2006/relationships" r:id="rId2" action="ppaction://hlinksldjump"/>
            </a:rPr>
            <a:t>审核人员账号篇</a:t>
          </a:r>
          <a:endParaRPr lang="zh-CN" altLang="en-US" sz="3200" dirty="0">
            <a:latin typeface="Arial Unicode MS" pitchFamily="34" charset="-122"/>
            <a:ea typeface="Arial Unicode MS" pitchFamily="34" charset="-122"/>
            <a:cs typeface="Arial Unicode MS" pitchFamily="34" charset="-122"/>
          </a:endParaRPr>
        </a:p>
      </dgm:t>
    </dgm:pt>
    <dgm:pt modelId="{DFF616EA-F399-407A-9231-9F79C3904F57}" type="parTrans" cxnId="{CD8EDD41-CF9E-44A1-8259-C219C365E625}">
      <dgm:prSet/>
      <dgm:spPr/>
      <dgm:t>
        <a:bodyPr/>
        <a:lstStyle/>
        <a:p>
          <a:endParaRPr lang="zh-CN" altLang="en-US"/>
        </a:p>
      </dgm:t>
    </dgm:pt>
    <dgm:pt modelId="{958267F2-B2BD-4D4E-BC97-B3427CB06AB0}" type="sibTrans" cxnId="{CD8EDD41-CF9E-44A1-8259-C219C365E625}">
      <dgm:prSet/>
      <dgm:spPr/>
      <dgm:t>
        <a:bodyPr/>
        <a:lstStyle/>
        <a:p>
          <a:endParaRPr lang="zh-CN" altLang="en-US"/>
        </a:p>
      </dgm:t>
    </dgm:pt>
    <dgm:pt modelId="{D60DF1B7-0EFF-433A-A423-F5323553B4A9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BC0872D7-A42B-41F3-839C-F9D2F2A29138}" type="parTrans" cxnId="{29B8C07A-BBCB-488A-994C-E6746C012DEE}">
      <dgm:prSet/>
      <dgm:spPr/>
      <dgm:t>
        <a:bodyPr/>
        <a:lstStyle/>
        <a:p>
          <a:endParaRPr lang="zh-CN" altLang="en-US"/>
        </a:p>
      </dgm:t>
    </dgm:pt>
    <dgm:pt modelId="{02F86834-D77F-4553-A537-55B349F9A243}" type="sibTrans" cxnId="{29B8C07A-BBCB-488A-994C-E6746C012DEE}">
      <dgm:prSet/>
      <dgm:spPr/>
      <dgm:t>
        <a:bodyPr/>
        <a:lstStyle/>
        <a:p>
          <a:endParaRPr lang="zh-CN" altLang="en-US"/>
        </a:p>
      </dgm:t>
    </dgm:pt>
    <dgm:pt modelId="{A521A840-F586-43E9-9AFE-2C7808A6DD6D}">
      <dgm:prSet phldrT="[文本]" custT="1"/>
      <dgm:spPr/>
      <dgm:t>
        <a:bodyPr/>
        <a:lstStyle/>
        <a:p>
          <a:r>
            <a:rPr lang="zh-CN" altLang="en-US" sz="3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hlinkClick xmlns:r="http://schemas.openxmlformats.org/officeDocument/2006/relationships" r:id="rId3" action="ppaction://hlinksldjump"/>
            </a:rPr>
            <a:t>管理员账号篇</a:t>
          </a:r>
          <a:endParaRPr lang="zh-CN" altLang="en-US" sz="3200" dirty="0">
            <a:latin typeface="Arial Unicode MS" pitchFamily="34" charset="-122"/>
            <a:ea typeface="Arial Unicode MS" pitchFamily="34" charset="-122"/>
            <a:cs typeface="Arial Unicode MS" pitchFamily="34" charset="-122"/>
          </a:endParaRPr>
        </a:p>
      </dgm:t>
    </dgm:pt>
    <dgm:pt modelId="{35CDF577-29B2-4B74-AC8C-7D89B5A98901}" type="parTrans" cxnId="{881AC7B0-8340-4BF0-8D4A-DF0DC11EF1E5}">
      <dgm:prSet/>
      <dgm:spPr/>
      <dgm:t>
        <a:bodyPr/>
        <a:lstStyle/>
        <a:p>
          <a:endParaRPr lang="zh-CN" altLang="en-US"/>
        </a:p>
      </dgm:t>
    </dgm:pt>
    <dgm:pt modelId="{DF83402A-8AB3-419B-9772-5E9AE9D2C58C}" type="sibTrans" cxnId="{881AC7B0-8340-4BF0-8D4A-DF0DC11EF1E5}">
      <dgm:prSet/>
      <dgm:spPr/>
      <dgm:t>
        <a:bodyPr/>
        <a:lstStyle/>
        <a:p>
          <a:endParaRPr lang="zh-CN" altLang="en-US"/>
        </a:p>
      </dgm:t>
    </dgm:pt>
    <dgm:pt modelId="{9988EEF0-8BBB-4536-838D-E1D471DF71BD}" type="pres">
      <dgm:prSet presAssocID="{D3B2C4D1-7D49-429F-90E1-7A79AFC70D9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FEB72F-2DCF-49A9-9CF6-45F3F67BE981}" type="pres">
      <dgm:prSet presAssocID="{1F0373B5-79C6-4D10-8F36-5DF505C7F6B2}" presName="composite" presStyleCnt="0"/>
      <dgm:spPr/>
    </dgm:pt>
    <dgm:pt modelId="{A8545501-7127-4248-B473-E391ED6E3805}" type="pres">
      <dgm:prSet presAssocID="{1F0373B5-79C6-4D10-8F36-5DF505C7F6B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62DDA-50E1-4919-8F75-0A42B93D0BCF}" type="pres">
      <dgm:prSet presAssocID="{1F0373B5-79C6-4D10-8F36-5DF505C7F6B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0236D7-D71E-4890-A862-99F95AF22DA0}" type="pres">
      <dgm:prSet presAssocID="{E2BCE024-F7E7-4772-B955-7D905BB4EC25}" presName="sp" presStyleCnt="0"/>
      <dgm:spPr/>
    </dgm:pt>
    <dgm:pt modelId="{2219C031-A21E-4575-97BC-D57424748576}" type="pres">
      <dgm:prSet presAssocID="{1282342A-8DBA-421C-8A1C-B864DC8593A5}" presName="composite" presStyleCnt="0"/>
      <dgm:spPr/>
    </dgm:pt>
    <dgm:pt modelId="{C122CA47-9361-4D28-A8EF-1DE22B5F3B56}" type="pres">
      <dgm:prSet presAssocID="{1282342A-8DBA-421C-8A1C-B864DC8593A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E35240-224E-4F63-97DC-688049EBC757}" type="pres">
      <dgm:prSet presAssocID="{1282342A-8DBA-421C-8A1C-B864DC8593A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A5E38C-24A2-4284-BD1E-F88BAB976608}" type="pres">
      <dgm:prSet presAssocID="{EED03730-99ED-45CB-9248-4D130F74D41B}" presName="sp" presStyleCnt="0"/>
      <dgm:spPr/>
    </dgm:pt>
    <dgm:pt modelId="{5EF22942-9D49-4694-9A3D-2FFE5DF37D88}" type="pres">
      <dgm:prSet presAssocID="{D60DF1B7-0EFF-433A-A423-F5323553B4A9}" presName="composite" presStyleCnt="0"/>
      <dgm:spPr/>
    </dgm:pt>
    <dgm:pt modelId="{5D3CCD5E-1D9A-45F6-95E4-B4F6732CFF88}" type="pres">
      <dgm:prSet presAssocID="{D60DF1B7-0EFF-433A-A423-F5323553B4A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3707AF-9D60-43EB-81B9-6C5C25672763}" type="pres">
      <dgm:prSet presAssocID="{D60DF1B7-0EFF-433A-A423-F5323553B4A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F66101-D55A-4958-AA9D-B4780F7018B9}" type="presOf" srcId="{1F0373B5-79C6-4D10-8F36-5DF505C7F6B2}" destId="{A8545501-7127-4248-B473-E391ED6E3805}" srcOrd="0" destOrd="0" presId="urn:microsoft.com/office/officeart/2005/8/layout/chevron2"/>
    <dgm:cxn modelId="{CD5F9EFD-0597-4E37-8B6F-437E399AFD3C}" srcId="{1F0373B5-79C6-4D10-8F36-5DF505C7F6B2}" destId="{C0D028E2-B3E1-4448-AD96-F73F56BD0970}" srcOrd="0" destOrd="0" parTransId="{2A15F7EA-3059-4F99-816B-83B6D0C9B9BC}" sibTransId="{42281E87-E07C-40FB-94FF-F35DA25A4F73}"/>
    <dgm:cxn modelId="{CD8EDD41-CF9E-44A1-8259-C219C365E625}" srcId="{1282342A-8DBA-421C-8A1C-B864DC8593A5}" destId="{45B5AD6A-ECCB-412F-8FD4-93F6BF32C53C}" srcOrd="0" destOrd="0" parTransId="{DFF616EA-F399-407A-9231-9F79C3904F57}" sibTransId="{958267F2-B2BD-4D4E-BC97-B3427CB06AB0}"/>
    <dgm:cxn modelId="{D58881BA-AEC1-4877-87A3-61B518F55E5E}" type="presOf" srcId="{D60DF1B7-0EFF-433A-A423-F5323553B4A9}" destId="{5D3CCD5E-1D9A-45F6-95E4-B4F6732CFF88}" srcOrd="0" destOrd="0" presId="urn:microsoft.com/office/officeart/2005/8/layout/chevron2"/>
    <dgm:cxn modelId="{0D5E710C-CD0E-48DB-90B9-9B52DE30B6FA}" srcId="{D3B2C4D1-7D49-429F-90E1-7A79AFC70D90}" destId="{1F0373B5-79C6-4D10-8F36-5DF505C7F6B2}" srcOrd="0" destOrd="0" parTransId="{DD392B56-F98D-4857-84B9-4EC2E85FC42D}" sibTransId="{E2BCE024-F7E7-4772-B955-7D905BB4EC25}"/>
    <dgm:cxn modelId="{29B8C07A-BBCB-488A-994C-E6746C012DEE}" srcId="{D3B2C4D1-7D49-429F-90E1-7A79AFC70D90}" destId="{D60DF1B7-0EFF-433A-A423-F5323553B4A9}" srcOrd="2" destOrd="0" parTransId="{BC0872D7-A42B-41F3-839C-F9D2F2A29138}" sibTransId="{02F86834-D77F-4553-A537-55B349F9A243}"/>
    <dgm:cxn modelId="{E7487181-5215-441D-91D2-B25EFCE766D5}" type="presOf" srcId="{A521A840-F586-43E9-9AFE-2C7808A6DD6D}" destId="{B83707AF-9D60-43EB-81B9-6C5C25672763}" srcOrd="0" destOrd="0" presId="urn:microsoft.com/office/officeart/2005/8/layout/chevron2"/>
    <dgm:cxn modelId="{B6A56D07-51D6-4A7B-A079-0CC30BD86305}" type="presOf" srcId="{D3B2C4D1-7D49-429F-90E1-7A79AFC70D90}" destId="{9988EEF0-8BBB-4536-838D-E1D471DF71BD}" srcOrd="0" destOrd="0" presId="urn:microsoft.com/office/officeart/2005/8/layout/chevron2"/>
    <dgm:cxn modelId="{D9F31FD0-FC4B-4DF2-BE4C-465DDDECBDAD}" srcId="{D3B2C4D1-7D49-429F-90E1-7A79AFC70D90}" destId="{1282342A-8DBA-421C-8A1C-B864DC8593A5}" srcOrd="1" destOrd="0" parTransId="{F1F82409-4B19-4A48-BA92-485ADE3FA64E}" sibTransId="{EED03730-99ED-45CB-9248-4D130F74D41B}"/>
    <dgm:cxn modelId="{87DBE62F-4E45-4422-9F1D-74D8186B06C1}" type="presOf" srcId="{45B5AD6A-ECCB-412F-8FD4-93F6BF32C53C}" destId="{44E35240-224E-4F63-97DC-688049EBC757}" srcOrd="0" destOrd="0" presId="urn:microsoft.com/office/officeart/2005/8/layout/chevron2"/>
    <dgm:cxn modelId="{38A20411-63E1-4276-BD0D-47F9A19AD633}" type="presOf" srcId="{C0D028E2-B3E1-4448-AD96-F73F56BD0970}" destId="{90262DDA-50E1-4919-8F75-0A42B93D0BCF}" srcOrd="0" destOrd="0" presId="urn:microsoft.com/office/officeart/2005/8/layout/chevron2"/>
    <dgm:cxn modelId="{F59B93FD-ACF6-422C-A91A-B2C7E8FF5E62}" type="presOf" srcId="{1282342A-8DBA-421C-8A1C-B864DC8593A5}" destId="{C122CA47-9361-4D28-A8EF-1DE22B5F3B56}" srcOrd="0" destOrd="0" presId="urn:microsoft.com/office/officeart/2005/8/layout/chevron2"/>
    <dgm:cxn modelId="{881AC7B0-8340-4BF0-8D4A-DF0DC11EF1E5}" srcId="{D60DF1B7-0EFF-433A-A423-F5323553B4A9}" destId="{A521A840-F586-43E9-9AFE-2C7808A6DD6D}" srcOrd="0" destOrd="0" parTransId="{35CDF577-29B2-4B74-AC8C-7D89B5A98901}" sibTransId="{DF83402A-8AB3-419B-9772-5E9AE9D2C58C}"/>
    <dgm:cxn modelId="{BBD04BF7-5EF0-4FE3-89D6-0A7F3BE45B5E}" type="presParOf" srcId="{9988EEF0-8BBB-4536-838D-E1D471DF71BD}" destId="{06FEB72F-2DCF-49A9-9CF6-45F3F67BE981}" srcOrd="0" destOrd="0" presId="urn:microsoft.com/office/officeart/2005/8/layout/chevron2"/>
    <dgm:cxn modelId="{72A9E1D9-6E06-4D4E-9D76-E220A6C452A8}" type="presParOf" srcId="{06FEB72F-2DCF-49A9-9CF6-45F3F67BE981}" destId="{A8545501-7127-4248-B473-E391ED6E3805}" srcOrd="0" destOrd="0" presId="urn:microsoft.com/office/officeart/2005/8/layout/chevron2"/>
    <dgm:cxn modelId="{14E12032-58C1-49E7-89DC-D347ACE8DFE5}" type="presParOf" srcId="{06FEB72F-2DCF-49A9-9CF6-45F3F67BE981}" destId="{90262DDA-50E1-4919-8F75-0A42B93D0BCF}" srcOrd="1" destOrd="0" presId="urn:microsoft.com/office/officeart/2005/8/layout/chevron2"/>
    <dgm:cxn modelId="{69871CF9-C3A9-48BF-A31A-3DCE125F22B6}" type="presParOf" srcId="{9988EEF0-8BBB-4536-838D-E1D471DF71BD}" destId="{700236D7-D71E-4890-A862-99F95AF22DA0}" srcOrd="1" destOrd="0" presId="urn:microsoft.com/office/officeart/2005/8/layout/chevron2"/>
    <dgm:cxn modelId="{3DF14DA7-E346-4C6C-A5AD-E2983A8B54DC}" type="presParOf" srcId="{9988EEF0-8BBB-4536-838D-E1D471DF71BD}" destId="{2219C031-A21E-4575-97BC-D57424748576}" srcOrd="2" destOrd="0" presId="urn:microsoft.com/office/officeart/2005/8/layout/chevron2"/>
    <dgm:cxn modelId="{D3626166-129E-4C55-914B-3F7C6048F218}" type="presParOf" srcId="{2219C031-A21E-4575-97BC-D57424748576}" destId="{C122CA47-9361-4D28-A8EF-1DE22B5F3B56}" srcOrd="0" destOrd="0" presId="urn:microsoft.com/office/officeart/2005/8/layout/chevron2"/>
    <dgm:cxn modelId="{E006CF84-CAF4-4FBB-B5A0-2DBBA7172E8F}" type="presParOf" srcId="{2219C031-A21E-4575-97BC-D57424748576}" destId="{44E35240-224E-4F63-97DC-688049EBC757}" srcOrd="1" destOrd="0" presId="urn:microsoft.com/office/officeart/2005/8/layout/chevron2"/>
    <dgm:cxn modelId="{F4D6E93F-1A27-4333-BB9C-3CBE3FCC35B6}" type="presParOf" srcId="{9988EEF0-8BBB-4536-838D-E1D471DF71BD}" destId="{66A5E38C-24A2-4284-BD1E-F88BAB976608}" srcOrd="3" destOrd="0" presId="urn:microsoft.com/office/officeart/2005/8/layout/chevron2"/>
    <dgm:cxn modelId="{26793D3F-9DF4-45A8-9B42-05AFE66ADDB8}" type="presParOf" srcId="{9988EEF0-8BBB-4536-838D-E1D471DF71BD}" destId="{5EF22942-9D49-4694-9A3D-2FFE5DF37D88}" srcOrd="4" destOrd="0" presId="urn:microsoft.com/office/officeart/2005/8/layout/chevron2"/>
    <dgm:cxn modelId="{EBF2483D-17E0-4323-ABF1-28F47A290DE7}" type="presParOf" srcId="{5EF22942-9D49-4694-9A3D-2FFE5DF37D88}" destId="{5D3CCD5E-1D9A-45F6-95E4-B4F6732CFF88}" srcOrd="0" destOrd="0" presId="urn:microsoft.com/office/officeart/2005/8/layout/chevron2"/>
    <dgm:cxn modelId="{85247B87-6901-457C-9BE3-04223C68D18D}" type="presParOf" srcId="{5EF22942-9D49-4694-9A3D-2FFE5DF37D88}" destId="{B83707AF-9D60-43EB-81B9-6C5C256727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45501-7127-4248-B473-E391ED6E3805}">
      <dsp:nvSpPr>
        <dsp:cNvPr id="0" name=""/>
        <dsp:cNvSpPr/>
      </dsp:nvSpPr>
      <dsp:spPr>
        <a:xfrm rot="5400000">
          <a:off x="-258364" y="260663"/>
          <a:ext cx="1722430" cy="120570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</a:t>
          </a:r>
          <a:endParaRPr lang="zh-CN" altLang="en-US" sz="3300" kern="1200" dirty="0"/>
        </a:p>
      </dsp:txBody>
      <dsp:txXfrm rot="-5400000">
        <a:off x="1" y="605150"/>
        <a:ext cx="1205701" cy="516729"/>
      </dsp:txXfrm>
    </dsp:sp>
    <dsp:sp modelId="{90262DDA-50E1-4919-8F75-0A42B93D0BCF}">
      <dsp:nvSpPr>
        <dsp:cNvPr id="0" name=""/>
        <dsp:cNvSpPr/>
      </dsp:nvSpPr>
      <dsp:spPr>
        <a:xfrm rot="5400000">
          <a:off x="3936431" y="-2728431"/>
          <a:ext cx="1119579" cy="65810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hlinkClick xmlns:r="http://schemas.openxmlformats.org/officeDocument/2006/relationships" r:id="" action="ppaction://hlinksldjump"/>
            </a:rPr>
            <a:t>代理商账号篇</a:t>
          </a:r>
          <a:endParaRPr lang="zh-CN" altLang="en-US" sz="3200" kern="1200" dirty="0">
            <a:latin typeface="Arial Unicode MS" pitchFamily="34" charset="-122"/>
            <a:ea typeface="Arial Unicode MS" pitchFamily="34" charset="-122"/>
            <a:cs typeface="Arial Unicode MS" pitchFamily="34" charset="-122"/>
          </a:endParaRPr>
        </a:p>
      </dsp:txBody>
      <dsp:txXfrm rot="-5400000">
        <a:off x="1205701" y="56952"/>
        <a:ext cx="6526387" cy="1010273"/>
      </dsp:txXfrm>
    </dsp:sp>
    <dsp:sp modelId="{C122CA47-9361-4D28-A8EF-1DE22B5F3B56}">
      <dsp:nvSpPr>
        <dsp:cNvPr id="0" name=""/>
        <dsp:cNvSpPr/>
      </dsp:nvSpPr>
      <dsp:spPr>
        <a:xfrm rot="5400000">
          <a:off x="-258364" y="1790322"/>
          <a:ext cx="1722430" cy="1205701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</a:t>
          </a:r>
          <a:endParaRPr lang="zh-CN" altLang="en-US" sz="3300" kern="1200" dirty="0"/>
        </a:p>
      </dsp:txBody>
      <dsp:txXfrm rot="-5400000">
        <a:off x="1" y="2134809"/>
        <a:ext cx="1205701" cy="516729"/>
      </dsp:txXfrm>
    </dsp:sp>
    <dsp:sp modelId="{44E35240-224E-4F63-97DC-688049EBC757}">
      <dsp:nvSpPr>
        <dsp:cNvPr id="0" name=""/>
        <dsp:cNvSpPr/>
      </dsp:nvSpPr>
      <dsp:spPr>
        <a:xfrm rot="5400000">
          <a:off x="3936431" y="-1198772"/>
          <a:ext cx="1119579" cy="65810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hlinkClick xmlns:r="http://schemas.openxmlformats.org/officeDocument/2006/relationships" r:id="" action="ppaction://hlinksldjump"/>
            </a:rPr>
            <a:t>审核人员账号篇</a:t>
          </a:r>
          <a:endParaRPr lang="zh-CN" altLang="en-US" sz="3200" kern="1200" dirty="0">
            <a:latin typeface="Arial Unicode MS" pitchFamily="34" charset="-122"/>
            <a:ea typeface="Arial Unicode MS" pitchFamily="34" charset="-122"/>
            <a:cs typeface="Arial Unicode MS" pitchFamily="34" charset="-122"/>
          </a:endParaRPr>
        </a:p>
      </dsp:txBody>
      <dsp:txXfrm rot="-5400000">
        <a:off x="1205701" y="1586611"/>
        <a:ext cx="6526387" cy="1010273"/>
      </dsp:txXfrm>
    </dsp:sp>
    <dsp:sp modelId="{5D3CCD5E-1D9A-45F6-95E4-B4F6732CFF88}">
      <dsp:nvSpPr>
        <dsp:cNvPr id="0" name=""/>
        <dsp:cNvSpPr/>
      </dsp:nvSpPr>
      <dsp:spPr>
        <a:xfrm rot="5400000">
          <a:off x="-258364" y="3319981"/>
          <a:ext cx="1722430" cy="1205701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</a:t>
          </a:r>
          <a:endParaRPr lang="zh-CN" altLang="en-US" sz="3300" kern="1200" dirty="0"/>
        </a:p>
      </dsp:txBody>
      <dsp:txXfrm rot="-5400000">
        <a:off x="1" y="3664468"/>
        <a:ext cx="1205701" cy="516729"/>
      </dsp:txXfrm>
    </dsp:sp>
    <dsp:sp modelId="{B83707AF-9D60-43EB-81B9-6C5C25672763}">
      <dsp:nvSpPr>
        <dsp:cNvPr id="0" name=""/>
        <dsp:cNvSpPr/>
      </dsp:nvSpPr>
      <dsp:spPr>
        <a:xfrm rot="5400000">
          <a:off x="3936431" y="330885"/>
          <a:ext cx="1119579" cy="65810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  <a:hlinkClick xmlns:r="http://schemas.openxmlformats.org/officeDocument/2006/relationships" r:id="" action="ppaction://hlinksldjump"/>
            </a:rPr>
            <a:t>管理员账号篇</a:t>
          </a:r>
          <a:endParaRPr lang="zh-CN" altLang="en-US" sz="3200" kern="1200" dirty="0">
            <a:latin typeface="Arial Unicode MS" pitchFamily="34" charset="-122"/>
            <a:ea typeface="Arial Unicode MS" pitchFamily="34" charset="-122"/>
            <a:cs typeface="Arial Unicode MS" pitchFamily="34" charset="-122"/>
          </a:endParaRPr>
        </a:p>
      </dsp:txBody>
      <dsp:txXfrm rot="-5400000">
        <a:off x="1205701" y="3116269"/>
        <a:ext cx="6526387" cy="1010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414B9-6DEB-4735-AC31-FA4532EBF4A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DD608-E2E8-45E9-814D-678F0466C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CA1ABB-135F-4D92-B9A7-93581FF1E632}" type="slidenum">
              <a:rPr lang="en-GB" altLang="zh-CN" smtClean="0">
                <a:solidFill>
                  <a:prstClr val="black"/>
                </a:solidFill>
                <a:ea typeface="宋体" charset="-122"/>
              </a:rPr>
              <a:pPr/>
              <a:t>1</a:t>
            </a:fld>
            <a:endParaRPr lang="en-GB" altLang="zh-CN" dirty="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409C-9DA0-4CF7-B536-D015D4D084B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118" y="6356350"/>
            <a:ext cx="2133600" cy="365125"/>
          </a:xfr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12858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786710" y="263986"/>
            <a:ext cx="1247773" cy="43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B824-F3C1-4865-8ACD-63C8293B0294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9A08-3E59-4735-A93E-09A645944FBB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4B04-18DD-4733-A4C0-492049976AB3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MD_Final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57200"/>
            <a:ext cx="5176838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5FF3A-507D-4EF1-86BE-9F28CB8A8A38}" type="datetime1">
              <a:rPr lang="en-US" altLang="zh-CN" smtClean="0"/>
              <a:pPr>
                <a:defRPr/>
              </a:pPr>
              <a:t>7/21/2015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C3BC4-87F3-446A-B8FF-25472324A4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E593-3A08-4AAD-A87A-39FF14FB8416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78E5-D65C-403B-9FD5-52245FFFB381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AE6D-D040-4518-88D8-92A4BC46DD13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939F-C890-40C4-AD9D-3CF8C4BF22D4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CAF8-44A6-4E7B-B65F-0E02285D5DA9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415F-230F-4BA1-9D98-7C8192ED79B3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35A3-5F54-44F4-91F8-77379F84DA3F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A2EB-7715-4328-B0EB-C9B0463D29BD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199-245F-4C7C-83A0-C2BCFE9B268F}" type="datetime1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C8D3D-4D0E-432B-A6E5-76781EFC89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14282" y="285728"/>
            <a:ext cx="12858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786710" y="263986"/>
            <a:ext cx="1247773" cy="43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0F47CD-F5B1-4BB2-9556-453D47A75D3E}" type="datetime1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7/21/2015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E018E-90A8-402E-8859-08BFC129C82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2b.ppn.cn/adminn/admin_customer.aspx?action=Add&amp;uid=1200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2b.ppn.cn/adminn/admin_customer.aspx?action=Add&amp;uid=1200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0100" y="582930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00" dirty="0">
                <a:solidFill>
                  <a:prstClr val="black"/>
                </a:solidFill>
                <a:latin typeface="Arial" charset="0"/>
                <a:cs typeface="Arial" charset="0"/>
              </a:rPr>
              <a:t>MMD</a:t>
            </a:r>
            <a:endParaRPr lang="en-US" altLang="zh-CN" sz="1900" noProof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0100" y="6153150"/>
            <a:ext cx="7543800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00" noProof="1" smtClean="0">
                <a:solidFill>
                  <a:prstClr val="black"/>
                </a:solidFill>
                <a:latin typeface="Arial" charset="0"/>
                <a:cs typeface="Arial" charset="0"/>
              </a:rPr>
              <a:t>Jul.21, 20</a:t>
            </a:r>
            <a:r>
              <a:rPr lang="en-US" altLang="zh-CN" sz="19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15</a:t>
            </a:r>
            <a:endParaRPr lang="en-US" altLang="zh-CN" sz="1900" noProof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0100" y="2133600"/>
            <a:ext cx="7543800" cy="1866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iRetail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零售系统需求分析</a:t>
            </a:r>
            <a:endParaRPr lang="en-US" sz="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C3BC4-87F3-446A-B8FF-25472324A48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1157806"/>
            <a:ext cx="785818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b="1" dirty="0" smtClean="0"/>
              <a:t>R02</a:t>
            </a:r>
            <a:r>
              <a:rPr lang="zh-CN" altLang="en-US" sz="2000" b="1" dirty="0" smtClean="0"/>
              <a:t>零售店样机审批管理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endParaRPr lang="zh-CN" altLang="en-US" sz="9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该界面为</a:t>
            </a:r>
            <a:r>
              <a:rPr lang="en-US" altLang="zh-CN" dirty="0" smtClean="0"/>
              <a:t>R02</a:t>
            </a:r>
            <a:r>
              <a:rPr lang="zh-CN" altLang="en-US" dirty="0" smtClean="0"/>
              <a:t>订单列表页面界面。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【</a:t>
            </a:r>
            <a:r>
              <a:rPr lang="zh-CN" altLang="en-US" dirty="0" smtClean="0">
                <a:hlinkClick r:id="rId2"/>
              </a:rPr>
              <a:t>新增</a:t>
            </a:r>
            <a:r>
              <a:rPr lang="en-US" altLang="zh-CN" dirty="0" smtClean="0">
                <a:hlinkClick r:id="rId2"/>
              </a:rPr>
              <a:t>R02</a:t>
            </a:r>
            <a:r>
              <a:rPr lang="zh-CN" altLang="en-US" dirty="0" smtClean="0">
                <a:hlinkClick r:id="rId2"/>
              </a:rPr>
              <a:t>零售店样机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，新增</a:t>
            </a:r>
            <a:r>
              <a:rPr lang="en-US" altLang="zh-CN" dirty="0" smtClean="0"/>
              <a:t>R02</a:t>
            </a:r>
            <a:r>
              <a:rPr lang="zh-CN" altLang="en-US" dirty="0" smtClean="0"/>
              <a:t>项目。</a:t>
            </a:r>
            <a:r>
              <a:rPr lang="en-US" altLang="en-US" dirty="0" smtClean="0"/>
              <a:t> </a:t>
            </a:r>
            <a:endParaRPr lang="zh-CN" altLang="en-US" dirty="0" smtClean="0"/>
          </a:p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【</a:t>
            </a:r>
            <a:r>
              <a:rPr lang="zh-CN" altLang="en-US" dirty="0" smtClean="0">
                <a:hlinkClick r:id="rId2"/>
              </a:rPr>
              <a:t>查看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，查看对应项目的项目信息。</a:t>
            </a:r>
          </a:p>
          <a:p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00240"/>
            <a:ext cx="783897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5000636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R02-R12</a:t>
            </a:r>
            <a:r>
              <a:rPr lang="zh-CN" altLang="en-US" b="1" dirty="0" smtClean="0">
                <a:solidFill>
                  <a:srgbClr val="FF0000"/>
                </a:solidFill>
              </a:rPr>
              <a:t>审批管理界面相似，操作步骤完全一致，具体内容不一。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以下就不一一举例。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14546" y="371475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3897159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加一个：冻结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非冻结 状态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29124" y="2071678"/>
            <a:ext cx="85725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86380" y="1928802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加一个：申请时间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642918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/>
              <a:t>R02</a:t>
            </a:r>
            <a:r>
              <a:rPr lang="zh-CN" altLang="en-US" b="1" dirty="0" smtClean="0"/>
              <a:t>零售店装修申请管理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889838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箭头连接符 3"/>
          <p:cNvCxnSpPr/>
          <p:nvPr/>
        </p:nvCxnSpPr>
        <p:spPr>
          <a:xfrm>
            <a:off x="785786" y="1285860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714348" y="1428736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290" y="1325391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29264"/>
            <a:ext cx="892971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7158" y="3286124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85720" y="3429000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6850" y="400051"/>
            <a:ext cx="726948" cy="17145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000504"/>
            <a:ext cx="857256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 flipV="1">
            <a:off x="1357290" y="3929066"/>
            <a:ext cx="1214446" cy="571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1538" y="3286124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供应商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和“有效期”删除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1736" y="3786190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1934" y="5929330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后台维护好数据，便于前台选择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214546" y="4429132"/>
            <a:ext cx="1928826" cy="15001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683" r="14339"/>
          <a:stretch>
            <a:fillRect/>
          </a:stretch>
        </p:blipFill>
        <p:spPr bwMode="auto">
          <a:xfrm>
            <a:off x="86969" y="1571612"/>
            <a:ext cx="891418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57158" y="928670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/>
              <a:t>R03</a:t>
            </a:r>
            <a:r>
              <a:rPr lang="zh-CN" altLang="en-US" b="1" dirty="0" smtClean="0"/>
              <a:t>卖场绑店申请管理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28728" y="1643050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357290" y="1785926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0232" y="1682581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357290" y="335756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352895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后台维护好数据，可以多选，并和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零售门店数据关联。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14348" y="4357694"/>
            <a:ext cx="714380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57290" y="417189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零售门店数据直接关联显示。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928670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/>
              <a:t>R04</a:t>
            </a:r>
            <a:r>
              <a:rPr lang="zh-CN" altLang="en-US" b="1" dirty="0" smtClean="0"/>
              <a:t>宣传品申请管理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82753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箭头连接符 3"/>
          <p:cNvCxnSpPr/>
          <p:nvPr/>
        </p:nvCxnSpPr>
        <p:spPr>
          <a:xfrm>
            <a:off x="4286248" y="3786190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29190" y="3957584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后台维护好数据，可以多选。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428728" y="1714488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357290" y="1857364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232" y="1754019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1"/>
            <a:ext cx="447491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39405" y="714356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/>
              <a:t>R05</a:t>
            </a:r>
            <a:r>
              <a:rPr lang="zh-CN" altLang="en-US" b="1" dirty="0" smtClean="0"/>
              <a:t>零售商会议申请管理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428736"/>
            <a:ext cx="446788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下弧形箭头 5"/>
          <p:cNvSpPr/>
          <p:nvPr/>
        </p:nvSpPr>
        <p:spPr>
          <a:xfrm rot="20093518">
            <a:off x="4523312" y="5367422"/>
            <a:ext cx="1214446" cy="714380"/>
          </a:xfrm>
          <a:prstGeom prst="curved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928662" y="1285860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857224" y="1428736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0166" y="1325391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9405" y="714356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/>
              <a:t>R06</a:t>
            </a:r>
            <a:r>
              <a:rPr lang="zh-CN" altLang="en-US" b="1" dirty="0" smtClean="0"/>
              <a:t>促销员工资申请管理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6643734" cy="565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箭头连接符 3"/>
          <p:cNvCxnSpPr/>
          <p:nvPr/>
        </p:nvCxnSpPr>
        <p:spPr>
          <a:xfrm>
            <a:off x="1428728" y="1142984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357290" y="1285860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0232" y="1182515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714744" y="2500306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643306" y="2643182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29124" y="2500306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供应商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和“有效期”删除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9405" y="714356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en-US" b="1" dirty="0" smtClean="0"/>
              <a:t>R07</a:t>
            </a:r>
            <a:r>
              <a:rPr lang="zh-CN" altLang="en-US" b="1" dirty="0" smtClean="0"/>
              <a:t>区域媒体广告申请管理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72408"/>
            <a:ext cx="7862178" cy="555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箭头连接符 3"/>
          <p:cNvCxnSpPr/>
          <p:nvPr/>
        </p:nvCxnSpPr>
        <p:spPr>
          <a:xfrm>
            <a:off x="1571604" y="1285860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500166" y="1428736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3108" y="1325391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9405" y="714356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en-US" b="1" dirty="0" smtClean="0"/>
              <a:t>R08</a:t>
            </a:r>
            <a:r>
              <a:rPr lang="zh-CN" altLang="en-US" b="1" dirty="0" smtClean="0"/>
              <a:t>路演申请管理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7286676" cy="557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箭头连接符 3"/>
          <p:cNvCxnSpPr/>
          <p:nvPr/>
        </p:nvCxnSpPr>
        <p:spPr>
          <a:xfrm>
            <a:off x="1428728" y="1142984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357290" y="1285860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0232" y="1182515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714356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en-US" b="1" dirty="0" smtClean="0"/>
              <a:t>R09</a:t>
            </a:r>
            <a:r>
              <a:rPr lang="zh-CN" altLang="en-US" b="1" dirty="0" smtClean="0"/>
              <a:t>终端用户促销申请管理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8948978" cy="316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箭头连接符 3"/>
          <p:cNvCxnSpPr/>
          <p:nvPr/>
        </p:nvCxnSpPr>
        <p:spPr>
          <a:xfrm>
            <a:off x="1428728" y="1285860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357290" y="1428736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0232" y="1325391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71472" y="3000372"/>
            <a:ext cx="785818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4414" y="2857496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可以添加条目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55696"/>
            <a:ext cx="5348791" cy="5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85720" y="714356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en-US" b="1" dirty="0" smtClean="0"/>
              <a:t>R10</a:t>
            </a:r>
            <a:r>
              <a:rPr lang="zh-CN" altLang="en-US" b="1" dirty="0" smtClean="0"/>
              <a:t>零售店支持金申请管理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714480" y="1142984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643042" y="1285860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5984" y="1182515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5357818" y="2428868"/>
            <a:ext cx="714380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72198" y="2232060"/>
            <a:ext cx="2928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数据由后台维护，维护后对应到个别区域，数据即自动生成。</a:t>
            </a:r>
            <a:endParaRPr lang="en-US" altLang="zh-CN" sz="1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该区域可以享受支持金的店面都在这个页面显示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143248"/>
            <a:ext cx="766091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>
            <a:off x="3000364" y="2428868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928926" y="2571744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744" y="2428868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供应商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和“有效期”删除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9022" y="3020438"/>
            <a:ext cx="4845957" cy="52322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历史数据移转需求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FDC-DE00-4F38-B704-E7B443EB6E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714356"/>
            <a:ext cx="437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en-US" b="1" dirty="0" smtClean="0"/>
              <a:t>R11</a:t>
            </a:r>
            <a:r>
              <a:rPr lang="zh-CN" altLang="en-US" b="1" dirty="0" smtClean="0"/>
              <a:t>精英网积分兑换申请管理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65" y="1071546"/>
            <a:ext cx="9031129" cy="309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箭头连接符 4"/>
          <p:cNvCxnSpPr/>
          <p:nvPr/>
        </p:nvCxnSpPr>
        <p:spPr>
          <a:xfrm>
            <a:off x="642910" y="1142984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290" y="1039639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1472" y="3571876"/>
            <a:ext cx="785818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4414" y="3429000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可以添加条目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43174" y="2143116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71736" y="2285992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7554" y="2143116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供应商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和“有效期”删除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714356"/>
            <a:ext cx="32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en-US" b="1" dirty="0" smtClean="0"/>
              <a:t>R12</a:t>
            </a:r>
            <a:r>
              <a:rPr lang="zh-CN" altLang="en-US" b="1" dirty="0" smtClean="0"/>
              <a:t>门店零售奖励申请管理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64022"/>
          <a:stretch>
            <a:fillRect/>
          </a:stretch>
        </p:blipFill>
        <p:spPr bwMode="auto">
          <a:xfrm>
            <a:off x="500034" y="1055696"/>
            <a:ext cx="5348791" cy="208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179110"/>
            <a:ext cx="3643338" cy="225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381646"/>
            <a:ext cx="4572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4000504"/>
            <a:ext cx="71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申请内容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857752" y="3143248"/>
            <a:ext cx="714380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2132" y="2946440"/>
            <a:ext cx="2928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数据由后台维护，维护后对应到个别区域，数据即自动生成。</a:t>
            </a:r>
            <a:endParaRPr lang="en-US" altLang="zh-CN" sz="1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该区域可以享受门店零售奖励店面都在这个页面显示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57554" y="2468399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286116" y="2611275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71934" y="2468399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供应商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和“有效期”删除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 txBox="1">
            <a:spLocks/>
          </p:cNvSpPr>
          <p:nvPr/>
        </p:nvSpPr>
        <p:spPr>
          <a:xfrm>
            <a:off x="214282" y="78580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二、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PO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核销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6116" y="785794"/>
            <a:ext cx="2286016" cy="428628"/>
          </a:xfrm>
          <a:prstGeom prst="rect">
            <a:avLst/>
          </a:prstGeom>
          <a:noFill/>
          <a:ln w="539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8929718" cy="136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1438" y="1327508"/>
            <a:ext cx="4572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b="1" dirty="0" smtClean="0">
                <a:latin typeface="+mn-ea"/>
              </a:rPr>
              <a:t>R01</a:t>
            </a:r>
            <a:r>
              <a:rPr lang="zh-CN" altLang="en-US" sz="2000" b="1" dirty="0" smtClean="0">
                <a:latin typeface="+mn-ea"/>
              </a:rPr>
              <a:t>零售店装修审批管理</a:t>
            </a:r>
            <a:r>
              <a:rPr lang="en-US" sz="2000" b="1" dirty="0" smtClean="0">
                <a:latin typeface="+mn-ea"/>
              </a:rPr>
              <a:t> </a:t>
            </a:r>
          </a:p>
          <a:p>
            <a:pPr>
              <a:buNone/>
            </a:pPr>
            <a:endParaRPr lang="zh-CN" altLang="en-US" sz="900" b="1" dirty="0" smtClean="0">
              <a:latin typeface="+mn-ea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1600" dirty="0" smtClean="0">
                <a:latin typeface="+mn-ea"/>
                <a:cs typeface="Arial Unicode MS" pitchFamily="34" charset="-122"/>
              </a:rPr>
              <a:t>该界面为</a:t>
            </a:r>
            <a:r>
              <a:rPr lang="en-US" altLang="zh-CN" sz="1600" dirty="0" smtClean="0">
                <a:latin typeface="+mn-ea"/>
                <a:cs typeface="Arial Unicode MS" pitchFamily="34" charset="-122"/>
              </a:rPr>
              <a:t>R01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订单列表核销界面</a:t>
            </a:r>
            <a:endParaRPr lang="zh-CN" altLang="en-US" sz="1600" dirty="0">
              <a:latin typeface="+mn-ea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3571876"/>
            <a:ext cx="8786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1600" dirty="0" smtClean="0">
                <a:latin typeface="+mn-ea"/>
                <a:cs typeface="Arial Unicode MS" pitchFamily="34" charset="-122"/>
              </a:rPr>
              <a:t>该界面为订单核销列表页面 可以按照核销编号、省份、核销状态等等条件进行筛选查询。</a:t>
            </a:r>
          </a:p>
          <a:p>
            <a:pPr>
              <a:buFont typeface="Wingdings" pitchFamily="2" charset="2"/>
              <a:buChar char="p"/>
            </a:pPr>
            <a:r>
              <a:rPr lang="en-US" sz="1600" dirty="0" err="1" smtClean="0">
                <a:latin typeface="+mn-ea"/>
                <a:cs typeface="Arial Unicode MS" pitchFamily="34" charset="-122"/>
              </a:rPr>
              <a:t>点击【查看】对项目具体信息进行查阅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。</a:t>
            </a:r>
          </a:p>
          <a:p>
            <a:pPr>
              <a:buFont typeface="Wingdings" pitchFamily="2" charset="2"/>
              <a:buChar char="p"/>
            </a:pPr>
            <a:r>
              <a:rPr lang="en-US" sz="1600" dirty="0" smtClean="0">
                <a:latin typeface="+mn-ea"/>
                <a:cs typeface="Arial Unicode MS" pitchFamily="34" charset="-122"/>
              </a:rPr>
              <a:t>点击【修改】对处在初核（零售主管）阶段项目的核销资料进行修改。</a:t>
            </a:r>
            <a:r>
              <a:rPr lang="en-US" sz="1600" dirty="0" err="1" smtClean="0">
                <a:latin typeface="+mn-ea"/>
                <a:cs typeface="Arial Unicode MS" pitchFamily="34" charset="-122"/>
              </a:rPr>
              <a:t>其他阶段是不能修改的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。</a:t>
            </a:r>
            <a:endParaRPr lang="en-US" sz="1600" dirty="0" smtClean="0">
              <a:latin typeface="+mn-ea"/>
              <a:cs typeface="Arial Unicode MS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sz="1600" dirty="0" err="1" smtClean="0">
                <a:latin typeface="+mn-ea"/>
                <a:cs typeface="Arial Unicode MS" pitchFamily="34" charset="-122"/>
              </a:rPr>
              <a:t>点击【打印】对项目具体信息进行打印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。（后续需要添加批量打印）</a:t>
            </a:r>
            <a:r>
              <a:rPr lang="en-US" sz="1600" dirty="0" smtClean="0">
                <a:latin typeface="+mn-ea"/>
                <a:cs typeface="Arial Unicode MS" pitchFamily="34" charset="-122"/>
              </a:rPr>
              <a:t/>
            </a:r>
            <a:br>
              <a:rPr lang="en-US" sz="1600" dirty="0" smtClean="0">
                <a:latin typeface="+mn-ea"/>
                <a:cs typeface="Arial Unicode MS" pitchFamily="34" charset="-122"/>
              </a:rPr>
            </a:br>
            <a:endParaRPr lang="zh-CN" altLang="en-US" sz="1600" dirty="0" smtClean="0">
              <a:latin typeface="+mn-ea"/>
              <a:cs typeface="Arial Unicode MS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提交完的订单审核进入审核流程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：</a:t>
            </a:r>
            <a:r>
              <a:rPr lang="zh-CN" altLang="en-US" sz="1600" b="1" dirty="0" smtClean="0">
                <a:latin typeface="+mn-ea"/>
                <a:cs typeface="Arial Unicode MS" pitchFamily="34" charset="-122"/>
              </a:rPr>
              <a:t>南北零售主管</a:t>
            </a:r>
            <a:r>
              <a:rPr lang="en-US" altLang="zh-CN" sz="1600" b="1" dirty="0" smtClean="0">
                <a:latin typeface="+mn-ea"/>
                <a:cs typeface="Arial Unicode MS" pitchFamily="34" charset="-122"/>
              </a:rPr>
              <a:t> --&gt; </a:t>
            </a:r>
            <a:r>
              <a:rPr lang="en-US" altLang="zh-CN" sz="1600" b="1" dirty="0" err="1" smtClean="0">
                <a:latin typeface="+mn-ea"/>
                <a:cs typeface="Arial Unicode MS" pitchFamily="34" charset="-122"/>
              </a:rPr>
              <a:t>全国</a:t>
            </a:r>
            <a:r>
              <a:rPr lang="zh-CN" altLang="en-US" sz="1600" b="1" dirty="0" smtClean="0">
                <a:latin typeface="+mn-ea"/>
                <a:cs typeface="Arial Unicode MS" pitchFamily="34" charset="-122"/>
              </a:rPr>
              <a:t>零售主管</a:t>
            </a:r>
            <a:r>
              <a:rPr lang="en-US" altLang="zh-CN" sz="1600" b="1" dirty="0" smtClean="0">
                <a:latin typeface="+mn-ea"/>
                <a:cs typeface="Arial Unicode MS" pitchFamily="34" charset="-122"/>
              </a:rPr>
              <a:t> --&gt; </a:t>
            </a:r>
            <a:r>
              <a:rPr lang="zh-CN" altLang="en-US" sz="1600" b="1" dirty="0" smtClean="0">
                <a:latin typeface="+mn-ea"/>
                <a:cs typeface="Arial Unicode MS" pitchFamily="34" charset="-122"/>
              </a:rPr>
              <a:t>销服</a:t>
            </a:r>
            <a:r>
              <a:rPr lang="en-US" altLang="zh-CN" sz="1600" b="1" dirty="0" err="1" smtClean="0">
                <a:latin typeface="+mn-ea"/>
                <a:cs typeface="Arial Unicode MS" pitchFamily="34" charset="-122"/>
              </a:rPr>
              <a:t>总监审核</a:t>
            </a:r>
            <a:r>
              <a:rPr lang="en-US" altLang="zh-CN" sz="1600" b="1" dirty="0" smtClean="0">
                <a:latin typeface="+mn-ea"/>
                <a:cs typeface="Arial Unicode MS" pitchFamily="34" charset="-122"/>
              </a:rPr>
              <a:t> --&gt;</a:t>
            </a:r>
            <a:r>
              <a:rPr lang="zh-CN" altLang="en-US" sz="1600" b="1" dirty="0" smtClean="0">
                <a:latin typeface="+mn-ea"/>
                <a:cs typeface="Arial Unicode MS" pitchFamily="34" charset="-122"/>
              </a:rPr>
              <a:t>销售总监</a:t>
            </a:r>
            <a:r>
              <a:rPr lang="en-US" altLang="zh-CN" sz="1600" b="1" dirty="0" smtClean="0">
                <a:latin typeface="+mn-ea"/>
                <a:cs typeface="Arial Unicode MS" pitchFamily="34" charset="-122"/>
              </a:rPr>
              <a:t>--&gt;</a:t>
            </a:r>
            <a:r>
              <a:rPr lang="zh-CN" altLang="en-US" sz="1600" b="1" dirty="0" smtClean="0">
                <a:latin typeface="+mn-ea"/>
                <a:cs typeface="Arial Unicode MS" pitchFamily="34" charset="-122"/>
              </a:rPr>
              <a:t>财务经理</a:t>
            </a:r>
            <a:r>
              <a:rPr lang="en-US" altLang="zh-CN" sz="1600" b="1" dirty="0" smtClean="0">
                <a:latin typeface="+mn-ea"/>
                <a:cs typeface="Arial Unicode MS" pitchFamily="34" charset="-122"/>
              </a:rPr>
              <a:t>--&gt;</a:t>
            </a:r>
            <a:r>
              <a:rPr lang="zh-CN" altLang="en-US" sz="1600" b="1" dirty="0" smtClean="0">
                <a:latin typeface="+mn-ea"/>
                <a:cs typeface="Arial Unicode MS" pitchFamily="34" charset="-122"/>
              </a:rPr>
              <a:t>财务总监</a:t>
            </a:r>
            <a:r>
              <a:rPr lang="en-US" altLang="zh-CN" sz="1600" b="1" dirty="0" smtClean="0">
                <a:latin typeface="+mn-ea"/>
                <a:cs typeface="Arial Unicode MS" pitchFamily="34" charset="-122"/>
              </a:rPr>
              <a:t> </a:t>
            </a:r>
            <a:r>
              <a:rPr lang="zh-CN" altLang="en-US" sz="1600" b="1" dirty="0" smtClean="0">
                <a:latin typeface="+mn-ea"/>
                <a:cs typeface="Arial Unicode MS" pitchFamily="34" charset="-122"/>
              </a:rPr>
              <a:t>。</a:t>
            </a:r>
            <a:endParaRPr lang="en-US" altLang="zh-CN" sz="1600" b="1" dirty="0" smtClean="0">
              <a:latin typeface="+mn-ea"/>
              <a:cs typeface="Arial Unicode MS" pitchFamily="34" charset="-122"/>
            </a:endParaRPr>
          </a:p>
          <a:p>
            <a:r>
              <a:rPr lang="zh-CN" altLang="en-US" sz="1600" dirty="0" smtClean="0">
                <a:latin typeface="+mn-ea"/>
                <a:cs typeface="Arial Unicode MS" pitchFamily="34" charset="-122"/>
              </a:rPr>
              <a:t>所有流程</a:t>
            </a:r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审核完毕</a:t>
            </a:r>
            <a:r>
              <a:rPr lang="en-US" altLang="zh-CN" sz="1600" dirty="0" smtClean="0">
                <a:latin typeface="+mn-ea"/>
                <a:cs typeface="Arial Unicode MS" pitchFamily="34" charset="-122"/>
              </a:rPr>
              <a:t> </a:t>
            </a:r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此订单状态为申请审核完毕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。流程</a:t>
            </a:r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中有任意一步审核不通过，则该订单退回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至申请</a:t>
            </a:r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者，由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申请</a:t>
            </a:r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者进行修改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后</a:t>
            </a:r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再次提交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。</a:t>
            </a:r>
            <a:endParaRPr lang="en-US" altLang="zh-CN" sz="1600" dirty="0" smtClean="0">
              <a:latin typeface="+mn-ea"/>
              <a:cs typeface="Arial Unicode MS" pitchFamily="34" charset="-122"/>
            </a:endParaRPr>
          </a:p>
          <a:p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申请审核完毕的订单由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总部财务</a:t>
            </a:r>
            <a:r>
              <a:rPr lang="en-US" altLang="zh-CN" sz="1600" dirty="0" err="1" smtClean="0">
                <a:latin typeface="+mn-ea"/>
                <a:cs typeface="Arial Unicode MS" pitchFamily="34" charset="-122"/>
              </a:rPr>
              <a:t>进行核销操作</a:t>
            </a:r>
            <a:r>
              <a:rPr lang="zh-CN" altLang="en-US" sz="1600" dirty="0" smtClean="0">
                <a:latin typeface="+mn-ea"/>
                <a:cs typeface="Arial Unicode MS" pitchFamily="34" charset="-122"/>
              </a:rPr>
              <a:t>。</a:t>
            </a:r>
          </a:p>
          <a:p>
            <a:endParaRPr lang="zh-CN" altLang="en-US" dirty="0">
              <a:latin typeface="+mn-ea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844" y="6215082"/>
            <a:ext cx="6614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R02-R12 </a:t>
            </a:r>
            <a:r>
              <a:rPr lang="zh-CN" altLang="en-US" b="1" dirty="0" smtClean="0">
                <a:solidFill>
                  <a:srgbClr val="FF0000"/>
                </a:solidFill>
              </a:rPr>
              <a:t>操作步骤完全一致，具体内容不一，就不一一举例了。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3536149" y="2107397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0496" y="1589118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根据申请完毕的时间，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R01-R12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定一个核销关账的时间，并在距离核销关账时间还有一周时，邮件中通知到各代理商。如果过了核销时间，请把这个单子取消。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代理商核销篇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7554" y="714356"/>
            <a:ext cx="2071702" cy="571504"/>
          </a:xfrm>
          <a:prstGeom prst="rect">
            <a:avLst/>
          </a:prstGeom>
          <a:noFill/>
          <a:ln w="539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57554" y="752757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三、下载中心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38411"/>
            <a:ext cx="1381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295535"/>
            <a:ext cx="19526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1571604" y="2652725"/>
            <a:ext cx="642942" cy="21431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157161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改变前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844" y="2000240"/>
            <a:ext cx="4286280" cy="3071834"/>
          </a:xfrm>
          <a:prstGeom prst="rect">
            <a:avLst/>
          </a:prstGeom>
          <a:noFill/>
          <a:ln w="50800"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72198" y="1538575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改变后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2000240"/>
            <a:ext cx="4286280" cy="3071834"/>
          </a:xfrm>
          <a:prstGeom prst="rect">
            <a:avLst/>
          </a:prstGeom>
          <a:noFill/>
          <a:ln w="50800"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3504" y="2357430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3504" y="233887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公告板</a:t>
            </a:r>
            <a:endParaRPr lang="zh-CN" altLang="en-US" sz="12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>
            <a:off x="5286380" y="2571744"/>
            <a:ext cx="642942" cy="428628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5643572" y="3000374"/>
            <a:ext cx="1000130" cy="433003"/>
          </a:xfrm>
          <a:prstGeom prst="bentConnector3">
            <a:avLst>
              <a:gd name="adj1" fmla="val -2747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9322" y="285749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下载表格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5" name="肘形连接符 24"/>
          <p:cNvCxnSpPr/>
          <p:nvPr/>
        </p:nvCxnSpPr>
        <p:spPr>
          <a:xfrm>
            <a:off x="6357950" y="3429000"/>
            <a:ext cx="571504" cy="428628"/>
          </a:xfrm>
          <a:prstGeom prst="bentConnector3">
            <a:avLst>
              <a:gd name="adj1" fmla="val -130762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16" y="3714752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零售机型的相关产品手册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72264" y="3294877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零售相关政策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4876" y="4143380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注：</a:t>
            </a:r>
            <a:endParaRPr lang="en-US" altLang="zh-CN" sz="1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零售机型的相关产品手册，在精英网有更新，能否直接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到精英网上的数据。</a:t>
            </a:r>
            <a:endParaRPr lang="en-US" altLang="zh-CN" sz="1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零售相关政策在首页做滚动推送</a:t>
            </a:r>
          </a:p>
        </p:txBody>
      </p:sp>
      <p:sp>
        <p:nvSpPr>
          <p:cNvPr id="48" name="矩形 47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代理商核销篇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6643702" y="2714620"/>
            <a:ext cx="500066" cy="285752"/>
          </a:xfrm>
          <a:prstGeom prst="bentConnector3">
            <a:avLst>
              <a:gd name="adj1" fmla="val 60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>
            <a:off x="6715140" y="3000372"/>
            <a:ext cx="428628" cy="214314"/>
          </a:xfrm>
          <a:prstGeom prst="bentConnector3">
            <a:avLst>
              <a:gd name="adj1" fmla="val 517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72330" y="2580497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72330" y="3080563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R12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43768" y="2857496"/>
            <a:ext cx="461665" cy="2143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7158" y="4429132"/>
            <a:ext cx="7786742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4348" y="1714488"/>
            <a:ext cx="6429420" cy="18573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5720" y="1285860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零售系统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R01-R12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签核流程如下图：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t="4108"/>
          <a:stretch>
            <a:fillRect/>
          </a:stretch>
        </p:blipFill>
        <p:spPr bwMode="auto">
          <a:xfrm>
            <a:off x="785786" y="1785926"/>
            <a:ext cx="6143668" cy="166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721" r="1148"/>
          <a:stretch>
            <a:fillRect/>
          </a:stretch>
        </p:blipFill>
        <p:spPr bwMode="auto">
          <a:xfrm>
            <a:off x="500034" y="4619640"/>
            <a:ext cx="757242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下箭头 8"/>
          <p:cNvSpPr/>
          <p:nvPr/>
        </p:nvSpPr>
        <p:spPr>
          <a:xfrm>
            <a:off x="3857620" y="3714752"/>
            <a:ext cx="500066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00364" y="26257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审核人员核准篇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6548" y="1357298"/>
            <a:ext cx="1409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714612" y="21429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审核人员核准篇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214311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页面括号中的数字代表了有你未审核单子的数量。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2428860" y="1857364"/>
            <a:ext cx="857256" cy="571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1472" y="3857628"/>
            <a:ext cx="8001056" cy="1588"/>
          </a:xfrm>
          <a:prstGeom prst="straightConnector1">
            <a:avLst/>
          </a:prstGeom>
          <a:ln w="28575"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1642248" y="3857628"/>
            <a:ext cx="5430082" cy="794"/>
          </a:xfrm>
          <a:prstGeom prst="straightConnector1">
            <a:avLst/>
          </a:prstGeom>
          <a:ln w="28575"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571736" y="2571744"/>
            <a:ext cx="714380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2357422" y="2786058"/>
            <a:ext cx="1000132" cy="571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00562" y="1714488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②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点击页面上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【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核销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】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的按钮，对单子进行核销动作。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30922"/>
            <a:ext cx="4286280" cy="89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直接箭头连接符 28"/>
          <p:cNvCxnSpPr/>
          <p:nvPr/>
        </p:nvCxnSpPr>
        <p:spPr>
          <a:xfrm>
            <a:off x="6143636" y="1928802"/>
            <a:ext cx="221457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159979"/>
            <a:ext cx="3500462" cy="134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357158" y="4263102"/>
            <a:ext cx="3929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③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查看页面上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【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核销批复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】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，对单子进行核销批复。如果有意见可以在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【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核销批复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】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内填写建议和修改内容，则会返回至代理商进行修改，如果没有意见则点击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【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】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即可。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14876" y="4286256"/>
            <a:ext cx="378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④通过的单子即可流转至下一位审批人员审批。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/>
          <a:srcRect l="65513"/>
          <a:stretch>
            <a:fillRect/>
          </a:stretch>
        </p:blipFill>
        <p:spPr bwMode="auto">
          <a:xfrm>
            <a:off x="5767418" y="5581669"/>
            <a:ext cx="109059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4643446"/>
            <a:ext cx="135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下箭头 35"/>
          <p:cNvSpPr/>
          <p:nvPr/>
        </p:nvSpPr>
        <p:spPr>
          <a:xfrm>
            <a:off x="6286512" y="5214950"/>
            <a:ext cx="45719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4744" y="2142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1730581"/>
            <a:ext cx="3214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管理员账户在后台主要操作为：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一、数据维护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单据状态查询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三、预算维护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四、核销完毕单子批量打印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五、装修设置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六、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单据字段维护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七、报表导出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285860"/>
            <a:ext cx="1714512" cy="395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4744" y="2142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管理员篇</a:t>
            </a:r>
          </a:p>
        </p:txBody>
      </p:sp>
      <p:sp>
        <p:nvSpPr>
          <p:cNvPr id="4" name="矩形 3"/>
          <p:cNvSpPr/>
          <p:nvPr/>
        </p:nvSpPr>
        <p:spPr>
          <a:xfrm>
            <a:off x="214282" y="7428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一、数据维护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10944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14282" y="1142984"/>
            <a:ext cx="8358246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角色维护。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各级别人员账号和密码管理，包含：代理商、零售主管、大区经理、精英网管理员、培训经理、销服总监、销售总经理、财务经理、财务总监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…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等。</a:t>
            </a: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卖场名称维护。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卖场的相关数据关联至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R03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【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卖场名称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】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，如下图所示：</a:t>
            </a: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物料明细。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相关数据关联至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。如右图所示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城市类别。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相关数据关联至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endParaRPr lang="en-US" altLang="zh-CN" sz="7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省份、城市名称。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相关数据关联至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店面级别。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相关数据关联至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样机型号。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相关数据关联至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R02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宣传品类型。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相关数据关联至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R04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特批数据维护。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R01-R12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zh-CN" sz="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零售店目标销量、目标积分。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关联到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572008"/>
            <a:ext cx="1790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4000496" y="4429132"/>
            <a:ext cx="714380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4744" y="2142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管理员篇</a:t>
            </a:r>
          </a:p>
        </p:txBody>
      </p:sp>
      <p:sp>
        <p:nvSpPr>
          <p:cNvPr id="3" name="矩形 2"/>
          <p:cNvSpPr/>
          <p:nvPr/>
        </p:nvSpPr>
        <p:spPr>
          <a:xfrm>
            <a:off x="285720" y="85723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单据状态查询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06" y="2285992"/>
          <a:ext cx="8929714" cy="1770625"/>
        </p:xfrm>
        <a:graphic>
          <a:graphicData uri="http://schemas.openxmlformats.org/drawingml/2006/table">
            <a:tbl>
              <a:tblPr/>
              <a:tblGrid>
                <a:gridCol w="419491"/>
                <a:gridCol w="791318"/>
                <a:gridCol w="832431"/>
                <a:gridCol w="529729"/>
                <a:gridCol w="520774"/>
                <a:gridCol w="835311"/>
                <a:gridCol w="857256"/>
                <a:gridCol w="857256"/>
                <a:gridCol w="857256"/>
                <a:gridCol w="714380"/>
                <a:gridCol w="714380"/>
                <a:gridCol w="500066"/>
                <a:gridCol w="500066"/>
              </a:tblGrid>
              <a:tr h="248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申请状态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核销状态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221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城市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初核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中</a:t>
                      </a:r>
                      <a:endParaRPr lang="en-US" altLang="zh-CN" sz="900" b="1" i="0" u="none" strike="noStrike" dirty="0" smtClean="0">
                        <a:solidFill>
                          <a:srgbClr val="003373"/>
                        </a:solidFill>
                        <a:latin typeface="Simsun"/>
                      </a:endParaRPr>
                    </a:p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（</a:t>
                      </a:r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零售主管）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复核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中</a:t>
                      </a:r>
                      <a:endParaRPr lang="en-US" altLang="zh-CN" sz="900" b="1" i="0" u="none" strike="noStrike" dirty="0" smtClean="0">
                        <a:solidFill>
                          <a:srgbClr val="003373"/>
                        </a:solidFill>
                        <a:latin typeface="Simsun"/>
                      </a:endParaRPr>
                    </a:p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（大</a:t>
                      </a:r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区经理）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申请完毕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申请退回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初核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中</a:t>
                      </a:r>
                      <a:endParaRPr lang="en-US" altLang="zh-CN" sz="900" b="1" i="0" u="none" strike="noStrike" dirty="0" smtClean="0">
                        <a:solidFill>
                          <a:srgbClr val="003373"/>
                        </a:solidFill>
                        <a:latin typeface="Simsun"/>
                      </a:endParaRPr>
                    </a:p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（零售</a:t>
                      </a:r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主管）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复核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中</a:t>
                      </a:r>
                      <a:endParaRPr lang="en-US" altLang="zh-CN" sz="900" b="1" i="0" u="none" strike="noStrike" dirty="0" smtClean="0">
                        <a:solidFill>
                          <a:srgbClr val="003373"/>
                        </a:solidFill>
                        <a:latin typeface="Simsun"/>
                      </a:endParaRPr>
                    </a:p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（</a:t>
                      </a:r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全国零售主管）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复核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中</a:t>
                      </a:r>
                      <a:endParaRPr lang="en-US" altLang="zh-CN" sz="900" b="1" i="0" u="none" strike="noStrike" dirty="0" smtClean="0">
                        <a:solidFill>
                          <a:srgbClr val="003373"/>
                        </a:solidFill>
                        <a:latin typeface="Simsun"/>
                      </a:endParaRPr>
                    </a:p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（</a:t>
                      </a:r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销服总监）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复核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中</a:t>
                      </a:r>
                      <a:endParaRPr lang="en-US" altLang="zh-CN" sz="900" b="1" i="0" u="none" strike="noStrike" dirty="0" smtClean="0">
                        <a:solidFill>
                          <a:srgbClr val="003373"/>
                        </a:solidFill>
                        <a:latin typeface="Simsun"/>
                      </a:endParaRPr>
                    </a:p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（</a:t>
                      </a:r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销售总监）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复核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中</a:t>
                      </a:r>
                      <a:endParaRPr lang="en-US" altLang="zh-CN" sz="900" b="1" i="0" u="none" strike="noStrike" dirty="0" smtClean="0">
                        <a:solidFill>
                          <a:srgbClr val="003373"/>
                        </a:solidFill>
                        <a:latin typeface="Simsun"/>
                      </a:endParaRPr>
                    </a:p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（</a:t>
                      </a:r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财务经理）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复核</a:t>
                      </a:r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中</a:t>
                      </a:r>
                      <a:endParaRPr lang="en-US" altLang="zh-CN" sz="900" b="1" i="0" u="none" strike="noStrike" dirty="0" smtClean="0">
                        <a:solidFill>
                          <a:srgbClr val="003373"/>
                        </a:solidFill>
                        <a:latin typeface="Simsun"/>
                      </a:endParaRPr>
                    </a:p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3373"/>
                          </a:solidFill>
                          <a:latin typeface="Simsun"/>
                        </a:rPr>
                        <a:t>（</a:t>
                      </a:r>
                      <a:r>
                        <a:rPr lang="zh-CN" altLang="en-US" sz="9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财务总监）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核销完毕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核销退回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4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01</a:t>
                      </a:r>
                      <a:r>
                        <a:rPr lang="zh-CN" altLang="en-US" sz="8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辽宁沈阳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02</a:t>
                      </a:r>
                      <a:r>
                        <a:rPr lang="zh-CN" altLang="en-US" sz="8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辽宁大连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03</a:t>
                      </a:r>
                      <a:r>
                        <a:rPr lang="zh-CN" altLang="en-US" sz="8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黑龙江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04</a:t>
                      </a:r>
                      <a:r>
                        <a:rPr lang="zh-CN" altLang="en-US" sz="8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吉林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05</a:t>
                      </a:r>
                      <a:r>
                        <a:rPr lang="zh-CN" altLang="en-US" sz="8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陕西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3979" marR="3979" marT="39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282" y="164305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后续系统中的形态：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4744" y="2142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管理员篇</a:t>
            </a:r>
          </a:p>
        </p:txBody>
      </p:sp>
      <p:sp>
        <p:nvSpPr>
          <p:cNvPr id="4" name="矩形 3"/>
          <p:cNvSpPr/>
          <p:nvPr/>
        </p:nvSpPr>
        <p:spPr>
          <a:xfrm>
            <a:off x="285720" y="92867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三、预算维护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9689"/>
            <a:ext cx="9144000" cy="234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8929718" cy="185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下箭头 6"/>
          <p:cNvSpPr/>
          <p:nvPr/>
        </p:nvSpPr>
        <p:spPr>
          <a:xfrm>
            <a:off x="4071934" y="3429000"/>
            <a:ext cx="285752" cy="57150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282" y="5854503"/>
            <a:ext cx="69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新增加内容：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R01-R12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用表格形式导入系统来添加预算。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714348" y="1142984"/>
          <a:ext cx="7786742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4744" y="2142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管理员篇</a:t>
            </a:r>
          </a:p>
        </p:txBody>
      </p:sp>
      <p:sp>
        <p:nvSpPr>
          <p:cNvPr id="3" name="矩形 2"/>
          <p:cNvSpPr/>
          <p:nvPr/>
        </p:nvSpPr>
        <p:spPr>
          <a:xfrm>
            <a:off x="357158" y="92867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四、核销完毕单子批量打印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50" y="1571612"/>
            <a:ext cx="8929750" cy="140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3357562"/>
            <a:ext cx="6357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新增加内容：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800" b="1" dirty="0" smtClean="0">
              <a:solidFill>
                <a:schemeClr val="accent6">
                  <a:lumMod val="5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dirty="0" smtClean="0"/>
              <a:t>零售系统中核销完的单子，会在后台系统显示出：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①勾选的单子可以批量打印</a:t>
            </a:r>
            <a:endParaRPr lang="en-US" altLang="zh-CN" dirty="0" smtClean="0"/>
          </a:p>
          <a:p>
            <a:endParaRPr lang="en-US" altLang="zh-CN" sz="800" dirty="0" smtClean="0"/>
          </a:p>
          <a:p>
            <a:r>
              <a:rPr lang="zh-CN" altLang="en-US" dirty="0" smtClean="0"/>
              <a:t>②打印要包含附件</a:t>
            </a:r>
            <a:endParaRPr lang="en-US" altLang="zh-CN" dirty="0" smtClean="0"/>
          </a:p>
          <a:p>
            <a:endParaRPr lang="en-US" altLang="zh-CN" sz="800" dirty="0" smtClean="0"/>
          </a:p>
          <a:p>
            <a:r>
              <a:rPr lang="zh-CN" altLang="en-US" dirty="0" smtClean="0"/>
              <a:t>③打印好的单子状态在后台显示为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-xx-xx(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)</a:t>
            </a:r>
            <a:r>
              <a:rPr lang="zh-CN" altLang="en-US" dirty="0" smtClean="0"/>
              <a:t>已打印核销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8572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五、装修设置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4744" y="2142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管理员篇</a:t>
            </a:r>
          </a:p>
        </p:txBody>
      </p:sp>
      <p:sp>
        <p:nvSpPr>
          <p:cNvPr id="6" name="矩形 5"/>
          <p:cNvSpPr/>
          <p:nvPr/>
        </p:nvSpPr>
        <p:spPr>
          <a:xfrm>
            <a:off x="285720" y="1285860"/>
            <a:ext cx="464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按照零售政策，用</a:t>
            </a:r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excel</a:t>
            </a:r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表格形式上传，用达成率的数据，</a:t>
            </a:r>
            <a:endParaRPr lang="en-US" altLang="zh-CN" sz="1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来判断是否给区域开放装修。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47860"/>
            <a:ext cx="24574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3000364" y="4000504"/>
            <a:ext cx="271464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0364" y="3786190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根据公式来系统自动判断是否开放装修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1802" y="4143380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数据需要保留每月达成率的数据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40" y="1357298"/>
            <a:ext cx="342899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642918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六、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单据字段维护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4744" y="2142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管理员篇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20785"/>
            <a:ext cx="7606665" cy="533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箭头连接符 4"/>
          <p:cNvCxnSpPr/>
          <p:nvPr/>
        </p:nvCxnSpPr>
        <p:spPr>
          <a:xfrm>
            <a:off x="1857356" y="2449479"/>
            <a:ext cx="207170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714612" y="3592487"/>
            <a:ext cx="207170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285852" y="2663793"/>
            <a:ext cx="207170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142976" y="4235429"/>
            <a:ext cx="207170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14744" y="5378437"/>
            <a:ext cx="2000264" cy="571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57620" y="230660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/>
              <a:t>申请主题修改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286116" y="252091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/>
              <a:t>申请费用修改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786314" y="344961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/>
              <a:t>批复邮件修改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429288" y="602137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/>
              <a:t>零售店明细修改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214678" y="409255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/>
              <a:t>流失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存在状态修改</a:t>
            </a:r>
            <a:endParaRPr lang="zh-CN" altLang="en-US" sz="12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 r="8000"/>
          <a:stretch>
            <a:fillRect/>
          </a:stretch>
        </p:blipFill>
        <p:spPr bwMode="auto">
          <a:xfrm>
            <a:off x="214282" y="1000108"/>
            <a:ext cx="8501122" cy="37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00034" y="1325391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门店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endParaRPr lang="zh-CN" altLang="en-US" sz="1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8572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七、报表导出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4744" y="2142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管理员篇</a:t>
            </a:r>
          </a:p>
        </p:txBody>
      </p:sp>
      <p:sp>
        <p:nvSpPr>
          <p:cNvPr id="4" name="矩形 3"/>
          <p:cNvSpPr/>
          <p:nvPr/>
        </p:nvSpPr>
        <p:spPr>
          <a:xfrm>
            <a:off x="500034" y="121442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一、预算报表（以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R01/R02/R03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为例）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500174"/>
          <a:ext cx="7215241" cy="1285886"/>
        </p:xfrm>
        <a:graphic>
          <a:graphicData uri="http://schemas.openxmlformats.org/drawingml/2006/table">
            <a:tbl>
              <a:tblPr/>
              <a:tblGrid>
                <a:gridCol w="676429"/>
                <a:gridCol w="676429"/>
                <a:gridCol w="826746"/>
                <a:gridCol w="676429"/>
                <a:gridCol w="676429"/>
                <a:gridCol w="826746"/>
                <a:gridCol w="676429"/>
                <a:gridCol w="676429"/>
                <a:gridCol w="826746"/>
                <a:gridCol w="676429"/>
              </a:tblGrid>
              <a:tr h="172602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2015</a:t>
                      </a:r>
                    </a:p>
                  </a:txBody>
                  <a:tcPr marL="7937" marR="7937" marT="793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53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R01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R02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R03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53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区域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总预算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已使用预算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剩余预算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总预算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已使用预算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剩余预算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总预算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已使用预算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剩余预算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01</a:t>
                      </a:r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辽宁沈阳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02</a:t>
                      </a:r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辽宁大连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03</a:t>
                      </a:r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黑龙江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04</a:t>
                      </a:r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吉林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3373"/>
                          </a:solidFill>
                          <a:latin typeface="Simsun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05</a:t>
                      </a:r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陕西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rgbClr val="003373"/>
                          </a:solidFill>
                          <a:latin typeface="Simsun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72396" y="150017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772787"/>
            <a:ext cx="14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596" y="328612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二、费用及销量报表（关系于精英网数据）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2844" y="3650946"/>
          <a:ext cx="8858312" cy="1706880"/>
        </p:xfrm>
        <a:graphic>
          <a:graphicData uri="http://schemas.openxmlformats.org/drawingml/2006/table">
            <a:tbl>
              <a:tblPr/>
              <a:tblGrid>
                <a:gridCol w="543474"/>
                <a:gridCol w="939564"/>
                <a:gridCol w="695462"/>
                <a:gridCol w="750730"/>
                <a:gridCol w="879690"/>
                <a:gridCol w="400696"/>
                <a:gridCol w="460571"/>
                <a:gridCol w="331611"/>
                <a:gridCol w="331611"/>
                <a:gridCol w="331611"/>
                <a:gridCol w="455965"/>
                <a:gridCol w="492810"/>
                <a:gridCol w="488205"/>
                <a:gridCol w="491276"/>
                <a:gridCol w="491276"/>
                <a:gridCol w="386880"/>
                <a:gridCol w="386880"/>
              </a:tblGrid>
              <a:tr h="11226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latin typeface="Microsoft YaHei"/>
                        </a:rPr>
                        <a:t>门店讯息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latin typeface="Microsoft YaHei"/>
                        </a:rPr>
                        <a:t>费用类别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latin typeface="Microsoft YaHei"/>
                        </a:rPr>
                        <a:t>实际销售量及积分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1586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22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区域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代理公司名称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卖场名称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门店名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店面编号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门店级别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目标销量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目标积分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R01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装修费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R02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样机费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R03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卖场广告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R10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零售店奖励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R10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特殊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特殊支持金期间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Total(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除绑店费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销售量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销售积分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DDD"/>
                    </a:solidFill>
                  </a:tcPr>
                </a:tc>
              </a:tr>
              <a:tr h="112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湖南蓝威电脑有限公司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华海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广场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长沙七洋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R130201209HZ00152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飞龙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A2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280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5,400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2,000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    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2,000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459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湖南蓝威电脑有限公司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华海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广场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长沙光速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11018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R130201412HZ00272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飞龙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B1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7,050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湖南蓝威电脑有限公司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华海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广场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长沙华海创远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R201009HZ-099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飞龙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5,400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湖南蓝威电脑有限公司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华海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广场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长沙华海正捷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R201010HZ-018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飞龙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30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湖南蓝威电脑有限公司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华海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3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广场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长沙华海科宇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R130201407HZ00247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飞龙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C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Microsoft YaHe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5,000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Microsoft YaHe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Microsoft YaHe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57158" y="565233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三、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门店基本信息报表（拉取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所有的字段）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右大括号 11"/>
          <p:cNvSpPr/>
          <p:nvPr/>
        </p:nvSpPr>
        <p:spPr>
          <a:xfrm rot="16200000">
            <a:off x="5929322" y="2643182"/>
            <a:ext cx="357190" cy="178595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86446" y="314324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R01-R12</a:t>
            </a:r>
            <a:endParaRPr lang="zh-CN" altLang="en-US" sz="1200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7204900" y="3509950"/>
            <a:ext cx="44924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6578" y="3071810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关联特批数据维护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大括号 17"/>
          <p:cNvSpPr/>
          <p:nvPr/>
        </p:nvSpPr>
        <p:spPr>
          <a:xfrm rot="16200000">
            <a:off x="8424890" y="3362324"/>
            <a:ext cx="357190" cy="3476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01024" y="3095952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关联精英网数据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933448"/>
            <a:ext cx="8001056" cy="478156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零售系统共分为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R01-R12,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共为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个科目。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R12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门店零售奖励为新增科目。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Wingdings" pitchFamily="2" charset="2"/>
              <a:buChar char="l"/>
            </a:pP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代理商运用自己的账号登入零售系统中，这时所要运用到零售系统的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核销流程。来为各自代理申请或者核销每个科目的费用。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如下图所示：</a:t>
            </a:r>
          </a:p>
        </p:txBody>
      </p:sp>
      <p:pic>
        <p:nvPicPr>
          <p:cNvPr id="4" name="图片 3" descr="{RMCMWR1UXO4V04Y8BR}F2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3" y="2857496"/>
            <a:ext cx="1552575" cy="32575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857496"/>
            <a:ext cx="14382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右箭头 4"/>
          <p:cNvSpPr/>
          <p:nvPr/>
        </p:nvSpPr>
        <p:spPr>
          <a:xfrm>
            <a:off x="3786182" y="4214818"/>
            <a:ext cx="428628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3174" y="26257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代理商申请和核销篇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7158" y="4429132"/>
            <a:ext cx="7786742" cy="142876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4348" y="1714488"/>
            <a:ext cx="6429420" cy="18573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5720" y="1285860"/>
            <a:ext cx="389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零售系统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R01-R12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签核流程如下图：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43174" y="26257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代理商申请和核销篇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t="4108"/>
          <a:stretch>
            <a:fillRect/>
          </a:stretch>
        </p:blipFill>
        <p:spPr bwMode="auto">
          <a:xfrm>
            <a:off x="785786" y="1785926"/>
            <a:ext cx="6143668" cy="166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721" r="1148"/>
          <a:stretch>
            <a:fillRect/>
          </a:stretch>
        </p:blipFill>
        <p:spPr bwMode="auto">
          <a:xfrm>
            <a:off x="500034" y="4619640"/>
            <a:ext cx="757242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下箭头 8"/>
          <p:cNvSpPr/>
          <p:nvPr/>
        </p:nvSpPr>
        <p:spPr>
          <a:xfrm>
            <a:off x="3857620" y="3714752"/>
            <a:ext cx="500066" cy="50006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4282" y="5714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申请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85762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800" b="1" dirty="0"/>
              <a:t>R01</a:t>
            </a:r>
            <a:r>
              <a:rPr lang="zh-CN" altLang="en-US" sz="1800" b="1" dirty="0"/>
              <a:t>零售店装修审批管理</a:t>
            </a:r>
            <a:r>
              <a:rPr lang="en-US" sz="1800" b="1" dirty="0"/>
              <a:t> </a:t>
            </a:r>
            <a:endParaRPr lang="en-US" sz="1800" b="1" dirty="0" smtClean="0"/>
          </a:p>
          <a:p>
            <a:pPr>
              <a:buNone/>
            </a:pPr>
            <a:endParaRPr lang="zh-CN" altLang="en-US" sz="800" b="1" dirty="0"/>
          </a:p>
          <a:p>
            <a:pPr>
              <a:buFont typeface="Wingdings" pitchFamily="2" charset="2"/>
              <a:buChar char="p"/>
            </a:pPr>
            <a:r>
              <a:rPr lang="zh-CN" altLang="en-US" sz="1600" dirty="0"/>
              <a:t>该界面为</a:t>
            </a:r>
            <a:r>
              <a:rPr lang="en-US" altLang="zh-CN" sz="1600" dirty="0"/>
              <a:t>R01</a:t>
            </a:r>
            <a:r>
              <a:rPr lang="zh-CN" altLang="en-US" sz="1600" dirty="0"/>
              <a:t>订单列表页面界面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buFont typeface="Wingdings" pitchFamily="2" charset="2"/>
              <a:buChar char="p"/>
            </a:pPr>
            <a:endParaRPr lang="en-US" altLang="zh-CN" sz="1600" dirty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1600" dirty="0"/>
              <a:t>点击</a:t>
            </a:r>
            <a:r>
              <a:rPr lang="en-US" altLang="zh-CN" sz="1600" dirty="0"/>
              <a:t>【</a:t>
            </a:r>
            <a:r>
              <a:rPr lang="zh-CN" altLang="en-US" sz="1600" dirty="0">
                <a:hlinkClick r:id="rId2"/>
              </a:rPr>
              <a:t>新增</a:t>
            </a:r>
            <a:r>
              <a:rPr lang="en-US" altLang="zh-CN" sz="1600" dirty="0">
                <a:hlinkClick r:id="rId2"/>
              </a:rPr>
              <a:t>R01</a:t>
            </a:r>
            <a:r>
              <a:rPr lang="zh-CN" altLang="en-US" sz="1600" dirty="0">
                <a:hlinkClick r:id="rId2"/>
              </a:rPr>
              <a:t>零售店装修</a:t>
            </a:r>
            <a:r>
              <a:rPr lang="en-US" altLang="zh-CN" sz="1600" dirty="0"/>
              <a:t>】</a:t>
            </a:r>
            <a:r>
              <a:rPr lang="zh-CN" altLang="en-US" sz="1600" dirty="0"/>
              <a:t>，新增</a:t>
            </a:r>
            <a:r>
              <a:rPr lang="en-US" altLang="zh-CN" sz="1600" dirty="0"/>
              <a:t>R01</a:t>
            </a:r>
            <a:r>
              <a:rPr lang="zh-CN" altLang="en-US" sz="1600" dirty="0"/>
              <a:t>项目。</a:t>
            </a:r>
            <a:r>
              <a:rPr lang="en-US" altLang="en-US" sz="1600" dirty="0"/>
              <a:t> </a:t>
            </a:r>
            <a:endParaRPr lang="zh-CN" altLang="en-US" sz="1600" dirty="0"/>
          </a:p>
          <a:p>
            <a:pPr>
              <a:buFont typeface="Wingdings" pitchFamily="2" charset="2"/>
              <a:buChar char="p"/>
            </a:pPr>
            <a:r>
              <a:rPr lang="zh-CN" altLang="en-US" sz="1600" dirty="0" smtClean="0"/>
              <a:t>点击</a:t>
            </a:r>
            <a:r>
              <a:rPr lang="en-US" altLang="zh-CN" sz="1600" dirty="0"/>
              <a:t>【</a:t>
            </a:r>
            <a:r>
              <a:rPr lang="zh-CN" altLang="en-US" sz="1600" dirty="0">
                <a:hlinkClick r:id="rId2"/>
              </a:rPr>
              <a:t>查看</a:t>
            </a:r>
            <a:r>
              <a:rPr lang="en-US" altLang="zh-CN" sz="1600" dirty="0"/>
              <a:t>】</a:t>
            </a:r>
            <a:r>
              <a:rPr lang="zh-CN" altLang="en-US" sz="1600" dirty="0"/>
              <a:t>，查看对应项目的项目信息。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1600" dirty="0" smtClean="0"/>
              <a:t>点击</a:t>
            </a:r>
            <a:r>
              <a:rPr lang="en-US" altLang="zh-CN" sz="1600" dirty="0"/>
              <a:t>【</a:t>
            </a:r>
            <a:r>
              <a:rPr lang="zh-CN" altLang="en-US" sz="1600" dirty="0">
                <a:hlinkClick r:id="rId2"/>
              </a:rPr>
              <a:t>修改</a:t>
            </a:r>
            <a:r>
              <a:rPr lang="en-US" altLang="zh-CN" sz="1600" dirty="0"/>
              <a:t>】</a:t>
            </a:r>
            <a:r>
              <a:rPr lang="zh-CN" altLang="en-US" sz="1600" dirty="0"/>
              <a:t>，针对初核或者审核被退回的项目进行修改信息。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1600" dirty="0" smtClean="0"/>
              <a:t>点击</a:t>
            </a:r>
            <a:r>
              <a:rPr lang="en-US" altLang="zh-CN" sz="1600" dirty="0"/>
              <a:t>【</a:t>
            </a:r>
            <a:r>
              <a:rPr lang="zh-CN" altLang="en-US" sz="1600" dirty="0">
                <a:hlinkClick r:id="rId2"/>
              </a:rPr>
              <a:t>删除</a:t>
            </a:r>
            <a:r>
              <a:rPr lang="en-US" altLang="zh-CN" sz="1600" dirty="0"/>
              <a:t>】</a:t>
            </a:r>
            <a:r>
              <a:rPr lang="zh-CN" altLang="en-US" sz="1600" dirty="0"/>
              <a:t>，删除状态为初核（零售主管）的项目。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1600" dirty="0" smtClean="0"/>
              <a:t>被</a:t>
            </a:r>
            <a:r>
              <a:rPr lang="zh-CN" altLang="en-US" sz="1600" dirty="0"/>
              <a:t>审核退回的项目，请选择</a:t>
            </a:r>
            <a:r>
              <a:rPr lang="en-US" altLang="zh-CN" sz="1600" dirty="0"/>
              <a:t>【</a:t>
            </a:r>
            <a:r>
              <a:rPr lang="zh-CN" altLang="en-US" sz="1600" dirty="0">
                <a:hlinkClick r:id="rId2"/>
              </a:rPr>
              <a:t>审批状态</a:t>
            </a:r>
            <a:r>
              <a:rPr lang="en-US" altLang="zh-CN" sz="1600" dirty="0"/>
              <a:t>】</a:t>
            </a:r>
            <a:r>
              <a:rPr lang="zh-CN" altLang="en-US" sz="1600" dirty="0"/>
              <a:t>为</a:t>
            </a:r>
            <a:r>
              <a:rPr lang="en-US" altLang="zh-CN" sz="1600" dirty="0"/>
              <a:t>【</a:t>
            </a:r>
            <a:r>
              <a:rPr lang="zh-CN" altLang="en-US" sz="1600" dirty="0">
                <a:hlinkClick r:id="rId2"/>
              </a:rPr>
              <a:t>审批退回</a:t>
            </a:r>
            <a:r>
              <a:rPr lang="en-US" altLang="zh-CN" sz="1600" dirty="0"/>
              <a:t>】</a:t>
            </a:r>
            <a:r>
              <a:rPr lang="zh-CN" altLang="en-US" sz="1600" dirty="0"/>
              <a:t>，然后点击查询，列表会出现对应审核退回的项目，审核退回的项目默认状态不出现在列表里。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1600" dirty="0" smtClean="0"/>
              <a:t>蓝色</a:t>
            </a:r>
            <a:r>
              <a:rPr lang="zh-CN" altLang="en-US" sz="1600" dirty="0"/>
              <a:t>☆代表存在，红色代表流失，蓝色○代表已签，红色○代表未签</a:t>
            </a:r>
            <a:r>
              <a:rPr lang="zh-CN" altLang="en-US" sz="1800" dirty="0"/>
              <a:t>。</a:t>
            </a:r>
          </a:p>
          <a:p>
            <a:pPr>
              <a:buFont typeface="Wingdings" pitchFamily="2" charset="2"/>
              <a:buChar char="p"/>
            </a:pPr>
            <a:endParaRPr lang="zh-CN" altLang="en-US" sz="1800" dirty="0"/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1ATXE$8[KPRZB6FFE0A2`F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360347"/>
            <a:ext cx="8501122" cy="9686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86116" y="857232"/>
            <a:ext cx="2357454" cy="571504"/>
          </a:xfrm>
          <a:prstGeom prst="rect">
            <a:avLst/>
          </a:prstGeom>
          <a:noFill/>
          <a:ln w="53975">
            <a:gradFill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04468" y="26257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5720" y="2857496"/>
            <a:ext cx="3143272" cy="142876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58" y="2000240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改下顺序：省份、城市名称、店面级别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3428992" y="2214554"/>
            <a:ext cx="92869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857356" y="3214686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0298" y="3397093"/>
            <a:ext cx="4000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加一个：冻结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非冻结 状态。过了核销日则把单子冻结。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8548" y="1142984"/>
            <a:ext cx="848829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85720" y="714356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/>
              <a:t>R01</a:t>
            </a:r>
            <a:r>
              <a:rPr lang="zh-CN" altLang="en-US" b="1" dirty="0"/>
              <a:t>零售店</a:t>
            </a:r>
            <a:r>
              <a:rPr lang="zh-CN" altLang="en-US" b="1" dirty="0" smtClean="0"/>
              <a:t>装修申请管理</a:t>
            </a:r>
            <a:r>
              <a:rPr 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申请界面</a:t>
            </a:r>
            <a:endParaRPr 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428992" y="407194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57752" y="2825589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设置有效期为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年，系统默认设置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571736" y="1714488"/>
            <a:ext cx="64294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00298" y="1857364"/>
            <a:ext cx="714380" cy="71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43240" y="1754019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系统自动生成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714744" y="3786190"/>
            <a:ext cx="714380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7686" y="364331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城市类别分为：中心城市、地级市、县级市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286512" y="4071942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29454" y="3929066"/>
            <a:ext cx="2143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中心城市对应飞龙店、地级市对应飞虎店、县级市对应飞马店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9124" y="1214422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每一家零售店需要一个唯一的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来对应。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每一笔费用有一个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PPN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号。</a:t>
            </a:r>
            <a:endParaRPr lang="en-US" altLang="zh-CN" sz="1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一个</a:t>
            </a:r>
            <a:r>
              <a:rPr lang="en-US" altLang="zh-CN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可以追溯到这家店所对应产品的所有费用。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29124" y="1214422"/>
            <a:ext cx="3357586" cy="642942"/>
          </a:xfrm>
          <a:prstGeom prst="rect">
            <a:avLst/>
          </a:prstGeom>
          <a:noFill/>
          <a:ln w="41275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000496" y="2928934"/>
            <a:ext cx="938218" cy="95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71934" y="424333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后台维护好数据，可以和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R03</a:t>
            </a:r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卖场绑店中数据关联。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04468" y="2142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4414" y="139682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门店</a:t>
            </a:r>
            <a:r>
              <a:rPr lang="en-US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endParaRPr lang="zh-CN" altLang="en-US" sz="1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00232" y="1500174"/>
            <a:ext cx="242889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6446" y="468297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门店目标量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72132" y="414338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平均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72132" y="432578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平均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72132" y="450057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平均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500298" y="5000636"/>
          <a:ext cx="6096002" cy="496390"/>
        </p:xfrm>
        <a:graphic>
          <a:graphicData uri="http://schemas.openxmlformats.org/drawingml/2006/table">
            <a:tbl>
              <a:tblPr/>
              <a:tblGrid>
                <a:gridCol w="454457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  <a:gridCol w="376103"/>
              </a:tblGrid>
              <a:tr h="992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年份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7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11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TTL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平均每月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2015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台数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1,083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90.25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金额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千元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100,100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101,200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lang="en-US" altLang="zh-CN" sz="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1,191,300 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99275.00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2016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台数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  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1,080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金额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</a:t>
                      </a:r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千元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     </a:t>
                      </a:r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r>
                        <a:rPr lang="en-US" altLang="zh-CN" sz="600" b="0" i="0" u="none" strike="noStrike" dirty="0" smtClean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1,188,000 </a:t>
                      </a:r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99000.00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6438912" y="5499114"/>
            <a:ext cx="561980" cy="43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16" y="5929330"/>
            <a:ext cx="2143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插入销量表格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257" y="642918"/>
            <a:ext cx="864971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1406" y="4971834"/>
            <a:ext cx="91440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◎该界面为</a:t>
            </a:r>
            <a:r>
              <a:rPr lang="en-US" altLang="zh-CN" sz="1400" dirty="0">
                <a:latin typeface="+mn-ea"/>
              </a:rPr>
              <a:t>R01</a:t>
            </a:r>
            <a:r>
              <a:rPr lang="zh-CN" altLang="en-US" sz="1400" dirty="0">
                <a:latin typeface="+mn-ea"/>
              </a:rPr>
              <a:t>新增订单列表页面界面。</a:t>
            </a:r>
          </a:p>
          <a:p>
            <a:r>
              <a:rPr lang="zh-CN" altLang="en-US" sz="1400" dirty="0">
                <a:latin typeface="+mn-ea"/>
              </a:rPr>
              <a:t>◎填入必要信息。</a:t>
            </a:r>
          </a:p>
          <a:p>
            <a:r>
              <a:rPr lang="zh-CN" altLang="en-US" sz="1400" dirty="0">
                <a:latin typeface="+mn-ea"/>
              </a:rPr>
              <a:t>◎城市类别选择对应属性后，如 中心城市、地级市、县级市、县等，城市名称会出现对应的城市属性。</a:t>
            </a:r>
          </a:p>
          <a:p>
            <a:r>
              <a:rPr lang="zh-CN" altLang="en-US" sz="1400" dirty="0">
                <a:latin typeface="+mn-ea"/>
              </a:rPr>
              <a:t>◎月零售产品销量不能大于月全产品销量。</a:t>
            </a:r>
          </a:p>
          <a:p>
            <a:r>
              <a:rPr lang="zh-CN" altLang="en-US" sz="1400" dirty="0">
                <a:latin typeface="+mn-ea"/>
              </a:rPr>
              <a:t>◎店面级别是根据当前城市的级别</a:t>
            </a:r>
            <a:r>
              <a:rPr lang="en-US" altLang="zh-CN" sz="1400" dirty="0">
                <a:latin typeface="+mn-ea"/>
              </a:rPr>
              <a:t>+</a:t>
            </a:r>
            <a:r>
              <a:rPr lang="zh-CN" altLang="en-US" sz="1400" dirty="0">
                <a:latin typeface="+mn-ea"/>
              </a:rPr>
              <a:t>销量级别 ，系统自动计算得出，用户无法自行选择。 </a:t>
            </a:r>
          </a:p>
          <a:p>
            <a:r>
              <a:rPr lang="zh-CN" altLang="en-US" sz="1400" dirty="0">
                <a:latin typeface="+mn-ea"/>
              </a:rPr>
              <a:t>◎提交成功按照申请审核流程逐层审批，若审核不通过，则提交者可以进行修改，修改完提交后直接进入审核退回环节。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643570" y="2714620"/>
            <a:ext cx="714380" cy="214314"/>
            <a:chOff x="5643570" y="2714620"/>
            <a:chExt cx="714380" cy="21431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5643570" y="2714620"/>
              <a:ext cx="714380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5643570" y="2857496"/>
              <a:ext cx="714380" cy="714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357950" y="2714620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后台已经把所有数据维护好</a:t>
            </a:r>
            <a:endParaRPr lang="zh-CN" altLang="en-US" sz="1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18360"/>
            <a:ext cx="9003464" cy="16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304468" y="14285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代理商申请篇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57158" y="3209038"/>
            <a:ext cx="561980" cy="43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14282" y="1065898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◎</a:t>
            </a:r>
            <a:r>
              <a:rPr lang="en-US" altLang="zh-CN" dirty="0" smtClean="0">
                <a:latin typeface="+mn-ea"/>
              </a:rPr>
              <a:t>R01-R12</a:t>
            </a:r>
            <a:r>
              <a:rPr lang="zh-CN" altLang="en-US" dirty="0" smtClean="0">
                <a:latin typeface="+mn-ea"/>
              </a:rPr>
              <a:t>申请的审核流程结束后，生成一个核销日。</a:t>
            </a:r>
            <a:endParaRPr lang="zh-CN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09104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根据申请完毕的时间，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R01-R12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定一个核销关账的时间，并在距离核销关账时间还有一周时，邮件中通知到各代理商。如果过了核销时间，请把这个单子冻结。</a:t>
            </a: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R01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，核销日为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90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天。</a:t>
            </a:r>
            <a:endParaRPr lang="en-US" altLang="zh-CN" sz="16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R02-R12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，核销日为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天。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C8D3D-4D0E-432B-A6E5-76781EFC895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PHI"/>
  <p:tag name="SHAPESETGROUPCLASSNAME" val="ShapeSetGroup2"/>
  <p:tag name="SHAPESETCLASSNAME" val="TITLE"/>
  <p:tag name="COLORSETGROUPCLASSNAME" val="ColorSetGroupLight"/>
  <p:tag name="COLORSETCLASSNAME" val="ColorSet1"/>
  <p:tag name="FONTSETGROUPCLASSNAME" val="FontSetGroup2"/>
  <p:tag name="STYLESETGROUPCLASSNAME" val="StyleSetGroup1"/>
  <p:tag name="MAPNAME" val="Map1"/>
  <p:tag name="CFG.LAYOUT" val="Default"/>
  <p:tag name="MLI" val="1"/>
  <p:tag name="TEXT BOX 4_SHAPECLASSPROTECTIONTYPE" val="47"/>
  <p:tag name="TEXT BOX 5_SHAPECLASSPROTECTIONTYPE" val="47"/>
  <p:tag name="TEXT BOX 6_SHAPECLASSPROTECTIONTYPE" val="47"/>
  <p:tag name="RECTANGLE 2_SHAPECLASSPROTECTION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TitleDescFontColor;-2"/>
  <p:tag name="COLORSETCLASSNAME" val="ColorSet1"/>
  <p:tag name="SCRIPT" val="1"/>
  <p:tag name="FIELDS" val="DIVISION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Division"/>
  <p:tag name="SHAPECLASSPROTECTIONTYPE" val="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ETCLASSNAME" val="ColorSet1"/>
  <p:tag name="SCRIPT" val="1"/>
  <p:tag name="FIELDS" val="DATE;"/>
  <p:tag name="MLI" val="1"/>
  <p:tag name="SHAPESETGROUPCLASSNAME" val="ShapeSetGroup2"/>
  <p:tag name="SHAPESETCLASSNAME" val="TITLE"/>
  <p:tag name="COLORSETGROUPCLASSNAME" val="ColorSetGroupLight"/>
  <p:tag name="FONTSETGROUPCLASSNAME" val="FontSetGroup2"/>
  <p:tag name="SHAPECLASSNAME" val="Date"/>
  <p:tag name="SHAPECLASSPROTECTIONTYPE" val="47"/>
  <p:tag name="COLORS" val="-2;-2;-2;-2;SlideTextFontColo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3360</Words>
  <Application>Microsoft Office PowerPoint</Application>
  <PresentationFormat>On-screen Show (4:3)</PresentationFormat>
  <Paragraphs>641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主题</vt:lpstr>
      <vt:lpstr>Office Theme</vt:lpstr>
      <vt:lpstr>iRetail零售系统需求分析</vt:lpstr>
      <vt:lpstr>PowerPoint Presentation</vt:lpstr>
      <vt:lpstr>PowerPoint Presentation</vt:lpstr>
      <vt:lpstr>PowerPoint Presentation</vt:lpstr>
      <vt:lpstr>PowerPoint Presentation</vt:lpstr>
      <vt:lpstr>一、PO申请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Iretail零售系统需求分析</dc:title>
  <dc:creator>ye.jin</dc:creator>
  <cp:lastModifiedBy>Chen Qian 钱晨</cp:lastModifiedBy>
  <cp:revision>146</cp:revision>
  <dcterms:created xsi:type="dcterms:W3CDTF">2015-07-13T06:11:42Z</dcterms:created>
  <dcterms:modified xsi:type="dcterms:W3CDTF">2015-07-21T09:21:39Z</dcterms:modified>
</cp:coreProperties>
</file>