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9" r:id="rId5"/>
    <p:sldId id="261" r:id="rId6"/>
    <p:sldId id="262" r:id="rId7"/>
    <p:sldId id="263" r:id="rId8"/>
    <p:sldId id="264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55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55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Abhijit Das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Abhijit Das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Abhijit Das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Abhijit Das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Abhijit Das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247" y="781938"/>
            <a:ext cx="999553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795845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Abhijit Das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latin typeface="Arial" panose="020B0604020202020204"/>
                <a:cs typeface="Arial" panose="020B0604020202020204"/>
              </a:rPr>
              <a:t>CREDIT</a:t>
            </a:r>
            <a:r>
              <a:rPr sz="9600" b="1" spc="-390" dirty="0">
                <a:latin typeface="Arial" panose="020B0604020202020204"/>
                <a:cs typeface="Arial" panose="020B0604020202020204"/>
              </a:rPr>
              <a:t> </a:t>
            </a:r>
            <a:r>
              <a:rPr sz="9600" b="1" spc="-20" dirty="0">
                <a:latin typeface="Arial" panose="020B0604020202020204"/>
                <a:cs typeface="Arial" panose="020B0604020202020204"/>
              </a:rPr>
              <a:t>CARD</a:t>
            </a:r>
            <a:endParaRPr sz="9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90" dirty="0">
                <a:solidFill>
                  <a:srgbClr val="FFC000"/>
                </a:solidFill>
                <a:latin typeface="Arial MT"/>
                <a:cs typeface="Arial MT"/>
              </a:rPr>
              <a:t>WEEKLY</a:t>
            </a:r>
            <a:endParaRPr sz="5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819" dirty="0">
                <a:solidFill>
                  <a:srgbClr val="FFC000"/>
                </a:solidFill>
                <a:latin typeface="Arial MT"/>
                <a:cs typeface="Arial MT"/>
              </a:rPr>
              <a:t>STATUS</a:t>
            </a:r>
            <a:r>
              <a:rPr sz="5700" spc="-26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5700" spc="-745" dirty="0">
                <a:solidFill>
                  <a:srgbClr val="FFC000"/>
                </a:solidFill>
                <a:latin typeface="Arial MT"/>
                <a:cs typeface="Arial MT"/>
              </a:rPr>
              <a:t>REPORT</a:t>
            </a:r>
            <a:endParaRPr sz="5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465226"/>
            <a:ext cx="7979409" cy="4110355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4000" dirty="0">
                <a:solidFill>
                  <a:srgbClr val="FFC000"/>
                </a:solidFill>
                <a:latin typeface="Arial Black" panose="020B0A04020102020204"/>
                <a:cs typeface="Arial Black" panose="020B0A04020102020204"/>
              </a:rPr>
              <a:t>Content</a:t>
            </a:r>
            <a:r>
              <a:rPr sz="4000" spc="-50" dirty="0">
                <a:solidFill>
                  <a:srgbClr val="FFC000"/>
                </a:solidFill>
                <a:latin typeface="Arial Black" panose="020B0A04020102020204"/>
                <a:cs typeface="Arial Black" panose="020B0A04020102020204"/>
              </a:rPr>
              <a:t> </a:t>
            </a:r>
            <a:endParaRPr sz="4000">
              <a:latin typeface="Arial Black" panose="020B0A04020102020204"/>
              <a:cs typeface="Arial Black" panose="020B0A04020102020204"/>
            </a:endParaRPr>
          </a:p>
          <a:p>
            <a:pPr marL="777875" indent="-743585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Project</a:t>
            </a:r>
            <a:r>
              <a:rPr sz="4000" spc="-1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objective</a:t>
            </a:r>
            <a:endParaRPr sz="4000">
              <a:latin typeface="Calibri" panose="020F0502020204030204"/>
              <a:cs typeface="Calibri" panose="020F0502020204030204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4000" spc="-1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4000" spc="-1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SQL</a:t>
            </a:r>
            <a:endParaRPr sz="4000">
              <a:latin typeface="Calibri" panose="020F0502020204030204"/>
              <a:cs typeface="Calibri" panose="020F0502020204030204"/>
            </a:endParaRPr>
          </a:p>
          <a:p>
            <a:pPr marL="777875" indent="-74358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4000" spc="-8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processing</a:t>
            </a:r>
            <a:r>
              <a:rPr sz="400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&amp;</a:t>
            </a:r>
            <a:r>
              <a:rPr sz="4000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DAX</a:t>
            </a:r>
            <a:endParaRPr sz="4000">
              <a:latin typeface="Calibri" panose="020F0502020204030204"/>
              <a:cs typeface="Calibri" panose="020F0502020204030204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Dashboard</a:t>
            </a:r>
            <a:r>
              <a:rPr sz="4000" spc="-8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&amp;</a:t>
            </a:r>
            <a:r>
              <a:rPr sz="4000" spc="-8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insights</a:t>
            </a:r>
            <a:endParaRPr sz="40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90688" y="2275332"/>
            <a:ext cx="4401311" cy="38160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en-IN" sz="1400" spc="-10" dirty="0"/>
              <a:t>Abhijit Das</a:t>
            </a:r>
            <a:endParaRPr lang="en-IN" sz="1400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217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 panose="020B0A04020102020204"/>
                <a:cs typeface="Arial Black" panose="020B0A04020102020204"/>
              </a:rPr>
              <a:t>Project</a:t>
            </a:r>
            <a:r>
              <a:rPr sz="4000" spc="5" dirty="0">
                <a:solidFill>
                  <a:srgbClr val="FFC000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4000" spc="-10" dirty="0">
                <a:solidFill>
                  <a:srgbClr val="FFC000"/>
                </a:solidFill>
                <a:latin typeface="Arial Black" panose="020B0A04020102020204"/>
                <a:cs typeface="Arial Black" panose="020B0A04020102020204"/>
              </a:rPr>
              <a:t>Objective</a:t>
            </a:r>
            <a:endParaRPr sz="4000">
              <a:latin typeface="Arial Black" panose="020B0A04020102020204"/>
              <a:cs typeface="Arial Black" panose="020B0A04020102020204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40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develop</a:t>
            </a:r>
            <a:r>
              <a:rPr sz="4000" spc="-18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4000" spc="-1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comprehensive</a:t>
            </a:r>
            <a:r>
              <a:rPr sz="4000" spc="-10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credit </a:t>
            </a:r>
            <a:r>
              <a:rPr sz="4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card</a:t>
            </a:r>
            <a:r>
              <a:rPr sz="4000" spc="-1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weekly</a:t>
            </a:r>
            <a:r>
              <a:rPr sz="4000" spc="-1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dashboard</a:t>
            </a:r>
            <a:r>
              <a:rPr sz="4000" spc="-1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that </a:t>
            </a:r>
            <a:r>
              <a:rPr sz="4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provides</a:t>
            </a:r>
            <a:r>
              <a:rPr sz="4000" spc="-9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real-</a:t>
            </a:r>
            <a:r>
              <a:rPr sz="4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time</a:t>
            </a:r>
            <a:r>
              <a:rPr sz="4000" spc="-10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insights</a:t>
            </a:r>
            <a:r>
              <a:rPr sz="4000" spc="-9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into</a:t>
            </a:r>
            <a:r>
              <a:rPr sz="4000" spc="-9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key </a:t>
            </a:r>
            <a:r>
              <a:rPr sz="4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performance</a:t>
            </a:r>
            <a:r>
              <a:rPr sz="4000" spc="-9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metrics</a:t>
            </a:r>
            <a:r>
              <a:rPr sz="4000" spc="-1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4000" spc="-10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trends, </a:t>
            </a:r>
            <a:r>
              <a:rPr sz="4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enabling</a:t>
            </a:r>
            <a:r>
              <a:rPr sz="4000" spc="-9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stakeholders</a:t>
            </a:r>
            <a:r>
              <a:rPr sz="4000" spc="-9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4000" spc="-9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monitor </a:t>
            </a:r>
            <a:r>
              <a:rPr sz="4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4000" spc="-9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analyze</a:t>
            </a:r>
            <a:r>
              <a:rPr sz="4000" spc="-114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credit</a:t>
            </a:r>
            <a:r>
              <a:rPr sz="4000" spc="-1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card</a:t>
            </a:r>
            <a:r>
              <a:rPr sz="4000" spc="-9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operations effectively.</a:t>
            </a:r>
            <a:endParaRPr sz="40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en-IN" sz="1400" spc="-10" dirty="0"/>
              <a:t>Abhijit Das</a:t>
            </a:r>
            <a:endParaRPr lang="en-IN" sz="1400" spc="-1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Import</a:t>
            </a:r>
            <a:r>
              <a:rPr spc="-35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SQL</a:t>
            </a:r>
            <a:r>
              <a:rPr spc="-20" dirty="0"/>
              <a:t> </a:t>
            </a:r>
            <a:r>
              <a:rPr spc="-10" dirty="0"/>
              <a:t>database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45947" y="1637563"/>
            <a:ext cx="5506085" cy="2052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Prepare</a:t>
            </a:r>
            <a:r>
              <a:rPr sz="4000" spc="-1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csv</a:t>
            </a:r>
            <a:r>
              <a:rPr sz="4000" spc="-1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file</a:t>
            </a:r>
            <a:endParaRPr sz="4000">
              <a:latin typeface="Calibri" panose="020F0502020204030204"/>
              <a:cs typeface="Calibri" panose="020F0502020204030204"/>
            </a:endParaRPr>
          </a:p>
          <a:p>
            <a:pPr marL="756285" indent="-74358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Create</a:t>
            </a:r>
            <a:r>
              <a:rPr sz="4000" spc="-9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tables</a:t>
            </a:r>
            <a:r>
              <a:rPr sz="4000" spc="-1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4000" spc="-8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SQL</a:t>
            </a:r>
            <a:endParaRPr sz="4000">
              <a:latin typeface="Calibri" panose="020F0502020204030204"/>
              <a:cs typeface="Calibri" panose="020F0502020204030204"/>
            </a:endParaRPr>
          </a:p>
          <a:p>
            <a:pPr marL="756285" indent="-74358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import</a:t>
            </a:r>
            <a:r>
              <a:rPr sz="4000" spc="-8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csv</a:t>
            </a:r>
            <a:r>
              <a:rPr sz="4000" spc="-8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file</a:t>
            </a:r>
            <a:r>
              <a:rPr sz="4000" spc="-8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into</a:t>
            </a:r>
            <a:r>
              <a:rPr sz="4000" spc="-8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SQL</a:t>
            </a:r>
            <a:endParaRPr sz="40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90894" y="4258817"/>
            <a:ext cx="3529965" cy="1160145"/>
            <a:chOff x="6390894" y="4258817"/>
            <a:chExt cx="3529965" cy="11601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9944" y="4277867"/>
              <a:ext cx="3491484" cy="11216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00419" y="4268342"/>
              <a:ext cx="3510915" cy="1141095"/>
            </a:xfrm>
            <a:custGeom>
              <a:avLst/>
              <a:gdLst/>
              <a:ahLst/>
              <a:cxnLst/>
              <a:rect l="l" t="t" r="r" b="b"/>
              <a:pathLst>
                <a:path w="3510915" h="1141095">
                  <a:moveTo>
                    <a:pt x="0" y="1140713"/>
                  </a:moveTo>
                  <a:lnTo>
                    <a:pt x="3510534" y="1140713"/>
                  </a:lnTo>
                  <a:lnTo>
                    <a:pt x="3510534" y="0"/>
                  </a:lnTo>
                  <a:lnTo>
                    <a:pt x="0" y="0"/>
                  </a:lnTo>
                  <a:lnTo>
                    <a:pt x="0" y="1140713"/>
                  </a:lnTo>
                  <a:close/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82200" y="4216908"/>
            <a:ext cx="899922" cy="758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752" y="1546860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sz="1400" dirty="0"/>
              <a:t>Abhijit Das</a:t>
            </a:r>
            <a:endParaRPr sz="1400" spc="-1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AgeGroup</a:t>
            </a:r>
            <a:r>
              <a:rPr sz="1600" b="1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1600" spc="-7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SWITCH(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96850">
              <a:lnSpc>
                <a:spcPct val="100000"/>
              </a:lnSpc>
              <a:spcBef>
                <a:spcPts val="205"/>
              </a:spcBef>
            </a:pP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TRUE(),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 30,</a:t>
            </a:r>
            <a:r>
              <a:rPr sz="1600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"20-</a:t>
            </a:r>
            <a:r>
              <a:rPr sz="16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30",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242570" marR="5080" algn="just">
              <a:lnSpc>
                <a:spcPct val="110000"/>
              </a:lnSpc>
            </a:pP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30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 40,</a:t>
            </a:r>
            <a:r>
              <a:rPr sz="16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"30-</a:t>
            </a:r>
            <a:r>
              <a:rPr sz="16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40",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40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 50,</a:t>
            </a:r>
            <a:r>
              <a:rPr sz="16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"40-</a:t>
            </a:r>
            <a:r>
              <a:rPr sz="16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50",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50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 60,</a:t>
            </a:r>
            <a:r>
              <a:rPr sz="160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"50-</a:t>
            </a:r>
            <a:r>
              <a:rPr sz="16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60",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60,</a:t>
            </a:r>
            <a:r>
              <a:rPr sz="160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"60+",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242570">
              <a:lnSpc>
                <a:spcPct val="100000"/>
              </a:lnSpc>
              <a:spcBef>
                <a:spcPts val="210"/>
              </a:spcBef>
            </a:pP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"unknown"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)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600">
              <a:latin typeface="Calibri" panose="020F0502020204030204"/>
              <a:cs typeface="Calibri" panose="020F0502020204030204"/>
            </a:endParaRPr>
          </a:p>
          <a:p>
            <a:pPr marL="242570" marR="5881370" indent="-230505">
              <a:lnSpc>
                <a:spcPct val="11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SWITCH( TRUE(),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242570">
              <a:lnSpc>
                <a:spcPct val="100000"/>
              </a:lnSpc>
              <a:spcBef>
                <a:spcPts val="205"/>
              </a:spcBef>
            </a:pP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 35000,</a:t>
            </a:r>
            <a:r>
              <a:rPr sz="1600" spc="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"Low",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242570" marR="651510">
              <a:lnSpc>
                <a:spcPct val="110000"/>
              </a:lnSpc>
              <a:spcBef>
                <a:spcPts val="10"/>
              </a:spcBef>
            </a:pP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35000</a:t>
            </a:r>
            <a:r>
              <a:rPr sz="1600" spc="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&lt;70000,</a:t>
            </a:r>
            <a:r>
              <a:rPr sz="1600" spc="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"Med",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70000,</a:t>
            </a:r>
            <a:r>
              <a:rPr sz="1600" spc="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"High",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242570">
              <a:lnSpc>
                <a:spcPct val="100000"/>
              </a:lnSpc>
              <a:spcBef>
                <a:spcPts val="205"/>
              </a:spcBef>
            </a:pP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"unknown"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205"/>
              </a:spcBef>
            </a:pPr>
            <a:r>
              <a:rPr sz="16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)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sz="1400" dirty="0"/>
              <a:t>Abhijit Das</a:t>
            </a:r>
            <a:endParaRPr sz="1400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week_num2</a:t>
            </a:r>
            <a:r>
              <a:rPr sz="1600" b="1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1600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WEEKNUM('public</a:t>
            </a:r>
            <a:r>
              <a:rPr sz="16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cc_detail'[week_start_date])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Revenue</a:t>
            </a:r>
            <a:r>
              <a:rPr sz="1600" b="1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cc_detail'[annual_fees]</a:t>
            </a:r>
            <a:r>
              <a:rPr sz="16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+ 'public</a:t>
            </a:r>
            <a:r>
              <a:rPr sz="16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cc_detail'[total_trans_amt]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+ 'public</a:t>
            </a:r>
            <a:r>
              <a:rPr sz="16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cc_detail'[interest_earned]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96850" marR="6122670" indent="-184785">
              <a:lnSpc>
                <a:spcPct val="111000"/>
              </a:lnSpc>
              <a:spcBef>
                <a:spcPts val="1905"/>
              </a:spcBef>
            </a:pPr>
            <a:r>
              <a:rPr sz="16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Current_week_Reveneue</a:t>
            </a:r>
            <a:r>
              <a:rPr sz="1600" b="1" spc="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16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CALCULATE(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cc_detail'[Revenue]), FILTER(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3810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cc_detail'),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381000">
              <a:lnSpc>
                <a:spcPct val="100000"/>
              </a:lnSpc>
              <a:spcBef>
                <a:spcPts val="205"/>
              </a:spcBef>
            </a:pP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cc_detail'[week_num2]</a:t>
            </a:r>
            <a:r>
              <a:rPr sz="1600" spc="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cc_detail'[week_num2])))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96850" marR="6037580" indent="-184785">
              <a:lnSpc>
                <a:spcPct val="1110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Previous_week_Reveneue</a:t>
            </a:r>
            <a:r>
              <a:rPr sz="1600" b="1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CALCULATE(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cc_detail'[Revenue]), FILTER(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cc_detail'),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381000">
              <a:lnSpc>
                <a:spcPct val="100000"/>
              </a:lnSpc>
              <a:spcBef>
                <a:spcPts val="205"/>
              </a:spcBef>
            </a:pP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cc_detail'[week_num2]</a:t>
            </a:r>
            <a:r>
              <a:rPr sz="1600" spc="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cc_detail'[week_num2])-</a:t>
            </a:r>
            <a:r>
              <a:rPr sz="16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1))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sz="1400" dirty="0"/>
              <a:t>Abhijit Das</a:t>
            </a:r>
            <a:endParaRPr sz="1400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Insights-</a:t>
            </a:r>
            <a:r>
              <a:rPr spc="-25" dirty="0"/>
              <a:t> </a:t>
            </a:r>
            <a:r>
              <a:rPr dirty="0"/>
              <a:t>Week</a:t>
            </a:r>
            <a:r>
              <a:rPr spc="-45" dirty="0"/>
              <a:t> </a:t>
            </a:r>
            <a:r>
              <a:rPr dirty="0"/>
              <a:t>53</a:t>
            </a:r>
            <a:r>
              <a:rPr spc="-40" dirty="0"/>
              <a:t> </a:t>
            </a:r>
            <a:r>
              <a:rPr spc="-10" dirty="0"/>
              <a:t>(31</a:t>
            </a:r>
            <a:r>
              <a:rPr sz="3975" spc="-15" baseline="25000" dirty="0"/>
              <a:t>st</a:t>
            </a:r>
            <a:r>
              <a:rPr sz="3975" baseline="25000" dirty="0"/>
              <a:t>	</a:t>
            </a:r>
            <a:r>
              <a:rPr sz="4000" spc="-20" dirty="0"/>
              <a:t>Dec)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49822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WoW</a:t>
            </a:r>
            <a:r>
              <a:rPr sz="2200" b="1" spc="-1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change: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2000" spc="-8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28.8%,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Total</a:t>
            </a:r>
            <a:r>
              <a:rPr sz="20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Transaction</a:t>
            </a:r>
            <a:r>
              <a:rPr sz="20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Amt</a:t>
            </a:r>
            <a:r>
              <a:rPr sz="20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Count</a:t>
            </a:r>
            <a:r>
              <a:rPr sz="20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increased</a:t>
            </a:r>
            <a:r>
              <a:rPr sz="20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2000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xx%</a:t>
            </a:r>
            <a:r>
              <a:rPr sz="20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&amp;</a:t>
            </a:r>
            <a:r>
              <a:rPr sz="20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xx%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Customer</a:t>
            </a:r>
            <a:r>
              <a:rPr sz="2000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count</a:t>
            </a:r>
            <a:r>
              <a:rPr sz="2000" spc="-7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2000" spc="-7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xx%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205"/>
              </a:spcBef>
            </a:pPr>
            <a:r>
              <a:rPr sz="2200" b="1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Overview</a:t>
            </a:r>
            <a:r>
              <a:rPr sz="2200" b="1" spc="-1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YTD: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454025" indent="-35941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Overall</a:t>
            </a:r>
            <a:r>
              <a:rPr sz="2000" spc="-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57M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Total</a:t>
            </a:r>
            <a:r>
              <a:rPr sz="2000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interest</a:t>
            </a:r>
            <a:r>
              <a:rPr sz="20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8M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Total</a:t>
            </a:r>
            <a:r>
              <a:rPr sz="2000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transaction</a:t>
            </a:r>
            <a:r>
              <a:rPr sz="20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amount</a:t>
            </a:r>
            <a:r>
              <a:rPr sz="20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46M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Male</a:t>
            </a:r>
            <a:r>
              <a:rPr sz="2000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customers</a:t>
            </a:r>
            <a:r>
              <a:rPr sz="20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contributing</a:t>
            </a:r>
            <a:r>
              <a:rPr sz="2000" spc="-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more</a:t>
            </a:r>
            <a:r>
              <a:rPr sz="20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revenue</a:t>
            </a:r>
            <a:r>
              <a:rPr sz="20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31M,</a:t>
            </a:r>
            <a:r>
              <a:rPr sz="2000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female</a:t>
            </a:r>
            <a:r>
              <a:rPr sz="20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26M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54660" marR="3836035" indent="-360045">
              <a:lnSpc>
                <a:spcPct val="70000"/>
              </a:lnSpc>
              <a:spcBef>
                <a:spcPts val="99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Blue</a:t>
            </a:r>
            <a:r>
              <a:rPr sz="20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Silver</a:t>
            </a:r>
            <a:r>
              <a:rPr sz="20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credit</a:t>
            </a:r>
            <a:r>
              <a:rPr sz="20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card</a:t>
            </a:r>
            <a:r>
              <a:rPr sz="20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0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contributing</a:t>
            </a:r>
            <a:r>
              <a:rPr sz="2000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93%</a:t>
            </a:r>
            <a:r>
              <a:rPr sz="2000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overall transactions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TX,</a:t>
            </a:r>
            <a:r>
              <a:rPr sz="20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NY</a:t>
            </a:r>
            <a:r>
              <a:rPr sz="20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&amp;</a:t>
            </a:r>
            <a:r>
              <a:rPr sz="20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CA</a:t>
            </a:r>
            <a:r>
              <a:rPr sz="20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contributing</a:t>
            </a:r>
            <a:r>
              <a:rPr sz="20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68%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Overall</a:t>
            </a:r>
            <a:r>
              <a:rPr sz="2000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Activation</a:t>
            </a:r>
            <a:r>
              <a:rPr sz="2000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rate</a:t>
            </a:r>
            <a:r>
              <a:rPr sz="20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57.5%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54025" indent="-359410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Overall</a:t>
            </a:r>
            <a:r>
              <a:rPr sz="200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Delinquent</a:t>
            </a:r>
            <a:r>
              <a:rPr sz="2000" spc="-7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rate</a:t>
            </a:r>
            <a:r>
              <a:rPr sz="2000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6.06%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R="5080" algn="r">
              <a:lnSpc>
                <a:spcPts val="1990"/>
              </a:lnSpc>
            </a:pP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sz="1400" dirty="0"/>
              <a:t>Abhijit Das</a:t>
            </a:r>
            <a:endParaRPr sz="1400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2135</Words>
  <Application>WPS Presentation</Application>
  <PresentationFormat>On-screen Show (4:3)</PresentationFormat>
  <Paragraphs>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Arial Black</vt:lpstr>
      <vt:lpstr>Calibri</vt:lpstr>
      <vt:lpstr>Arial</vt:lpstr>
      <vt:lpstr>Arial MT</vt:lpstr>
      <vt:lpstr>Microsoft YaHei</vt:lpstr>
      <vt:lpstr>Arial Unicode MS</vt:lpstr>
      <vt:lpstr>Office Theme</vt:lpstr>
      <vt:lpstr>CREDIT CARD</vt:lpstr>
      <vt:lpstr>PowerPoint 演示文稿</vt:lpstr>
      <vt:lpstr>PowerPoint 演示文稿</vt:lpstr>
      <vt:lpstr>Import data to SQL database</vt:lpstr>
      <vt:lpstr>DAX Queries</vt:lpstr>
      <vt:lpstr>DAX Queries</vt:lpstr>
      <vt:lpstr>Project Insights- Week 53 (31st	Dec)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</dc:title>
  <dc:creator>Rishabh Mishra</dc:creator>
  <cp:lastModifiedBy>abhijit</cp:lastModifiedBy>
  <cp:revision>1</cp:revision>
  <dcterms:created xsi:type="dcterms:W3CDTF">2024-07-20T22:56:49Z</dcterms:created>
  <dcterms:modified xsi:type="dcterms:W3CDTF">2024-07-20T22:56:49Z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2024-04-16T05:30:00Z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2024-07-20T05:30:00Z</vt:filetime>
  </property>
  <property fmtid="{D5CDD505-2E9C-101B-9397-08002B2CF9AE}" pid="5" name="Producer">
    <vt:lpwstr>Microsoft® PowerPoint® 2021</vt:lpwstr>
  </property>
  <property fmtid="{D5CDD505-2E9C-101B-9397-08002B2CF9AE}" pid="6" name="ICV">
    <vt:lpwstr>0B733EDED2424943ADD06D13F6BDA32A_12</vt:lpwstr>
  </property>
  <property fmtid="{D5CDD505-2E9C-101B-9397-08002B2CF9AE}" pid="7" name="KSOProductBuildVer">
    <vt:lpwstr>1033-12.2.0.17153</vt:lpwstr>
  </property>
</Properties>
</file>