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7"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tkarsh Avadhut Dabholkar [ IT-2017 ]" initials="UAD[I]" lastIdx="1" clrIdx="0">
    <p:extLst>
      <p:ext uri="{19B8F6BF-5375-455C-9EA6-DF929625EA0E}">
        <p15:presenceInfo xmlns:p15="http://schemas.microsoft.com/office/powerpoint/2012/main" userId="Utkarsh Avadhut Dabholkar [ IT-2017 ]"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82"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3438DB-0299-438A-B7EB-6DB60302D6AD}" type="datetimeFigureOut">
              <a:rPr lang="en-IN" smtClean="0"/>
              <a:t>04-07-2020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370567-CD2C-4755-9791-AD608CA7D698}" type="slidenum">
              <a:rPr lang="en-IN" smtClean="0"/>
              <a:t>‹#›</a:t>
            </a:fld>
            <a:endParaRPr lang="en-IN"/>
          </a:p>
        </p:txBody>
      </p:sp>
    </p:spTree>
    <p:extLst>
      <p:ext uri="{BB962C8B-B14F-4D97-AF65-F5344CB8AC3E}">
        <p14:creationId xmlns:p14="http://schemas.microsoft.com/office/powerpoint/2010/main" val="4079339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3438DB-0299-438A-B7EB-6DB60302D6AD}" type="datetimeFigureOut">
              <a:rPr lang="en-IN" smtClean="0"/>
              <a:t>04-07-2020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370567-CD2C-4755-9791-AD608CA7D698}" type="slidenum">
              <a:rPr lang="en-IN" smtClean="0"/>
              <a:t>‹#›</a:t>
            </a:fld>
            <a:endParaRPr lang="en-IN"/>
          </a:p>
        </p:txBody>
      </p:sp>
    </p:spTree>
    <p:extLst>
      <p:ext uri="{BB962C8B-B14F-4D97-AF65-F5344CB8AC3E}">
        <p14:creationId xmlns:p14="http://schemas.microsoft.com/office/powerpoint/2010/main" val="4089565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A3438DB-0299-438A-B7EB-6DB60302D6AD}" type="datetimeFigureOut">
              <a:rPr lang="en-IN" smtClean="0"/>
              <a:t>04-07-2020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370567-CD2C-4755-9791-AD608CA7D698}" type="slidenum">
              <a:rPr lang="en-IN" smtClean="0"/>
              <a:t>‹#›</a:t>
            </a:fld>
            <a:endParaRPr lang="en-IN"/>
          </a:p>
        </p:txBody>
      </p:sp>
    </p:spTree>
    <p:extLst>
      <p:ext uri="{BB962C8B-B14F-4D97-AF65-F5344CB8AC3E}">
        <p14:creationId xmlns:p14="http://schemas.microsoft.com/office/powerpoint/2010/main" val="1253799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A3438DB-0299-438A-B7EB-6DB60302D6AD}" type="datetimeFigureOut">
              <a:rPr lang="en-IN" smtClean="0"/>
              <a:t>04-07-2020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370567-CD2C-4755-9791-AD608CA7D69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76920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3438DB-0299-438A-B7EB-6DB60302D6AD}" type="datetimeFigureOut">
              <a:rPr lang="en-IN" smtClean="0"/>
              <a:t>04-07-2020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370567-CD2C-4755-9791-AD608CA7D698}" type="slidenum">
              <a:rPr lang="en-IN" smtClean="0"/>
              <a:t>‹#›</a:t>
            </a:fld>
            <a:endParaRPr lang="en-IN"/>
          </a:p>
        </p:txBody>
      </p:sp>
    </p:spTree>
    <p:extLst>
      <p:ext uri="{BB962C8B-B14F-4D97-AF65-F5344CB8AC3E}">
        <p14:creationId xmlns:p14="http://schemas.microsoft.com/office/powerpoint/2010/main" val="4052284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A3438DB-0299-438A-B7EB-6DB60302D6AD}" type="datetimeFigureOut">
              <a:rPr lang="en-IN" smtClean="0"/>
              <a:t>04-07-2020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370567-CD2C-4755-9791-AD608CA7D698}" type="slidenum">
              <a:rPr lang="en-IN" smtClean="0"/>
              <a:t>‹#›</a:t>
            </a:fld>
            <a:endParaRPr lang="en-IN"/>
          </a:p>
        </p:txBody>
      </p:sp>
    </p:spTree>
    <p:extLst>
      <p:ext uri="{BB962C8B-B14F-4D97-AF65-F5344CB8AC3E}">
        <p14:creationId xmlns:p14="http://schemas.microsoft.com/office/powerpoint/2010/main" val="2021606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A3438DB-0299-438A-B7EB-6DB60302D6AD}" type="datetimeFigureOut">
              <a:rPr lang="en-IN" smtClean="0"/>
              <a:t>04-07-2020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370567-CD2C-4755-9791-AD608CA7D698}" type="slidenum">
              <a:rPr lang="en-IN" smtClean="0"/>
              <a:t>‹#›</a:t>
            </a:fld>
            <a:endParaRPr lang="en-IN"/>
          </a:p>
        </p:txBody>
      </p:sp>
    </p:spTree>
    <p:extLst>
      <p:ext uri="{BB962C8B-B14F-4D97-AF65-F5344CB8AC3E}">
        <p14:creationId xmlns:p14="http://schemas.microsoft.com/office/powerpoint/2010/main" val="2007382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3438DB-0299-438A-B7EB-6DB60302D6AD}" type="datetimeFigureOut">
              <a:rPr lang="en-IN" smtClean="0"/>
              <a:t>04-07-2020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370567-CD2C-4755-9791-AD608CA7D698}" type="slidenum">
              <a:rPr lang="en-IN" smtClean="0"/>
              <a:t>‹#›</a:t>
            </a:fld>
            <a:endParaRPr lang="en-IN"/>
          </a:p>
        </p:txBody>
      </p:sp>
    </p:spTree>
    <p:extLst>
      <p:ext uri="{BB962C8B-B14F-4D97-AF65-F5344CB8AC3E}">
        <p14:creationId xmlns:p14="http://schemas.microsoft.com/office/powerpoint/2010/main" val="3440440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3438DB-0299-438A-B7EB-6DB60302D6AD}" type="datetimeFigureOut">
              <a:rPr lang="en-IN" smtClean="0"/>
              <a:t>04-07-2020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370567-CD2C-4755-9791-AD608CA7D698}" type="slidenum">
              <a:rPr lang="en-IN" smtClean="0"/>
              <a:t>‹#›</a:t>
            </a:fld>
            <a:endParaRPr lang="en-IN"/>
          </a:p>
        </p:txBody>
      </p:sp>
    </p:spTree>
    <p:extLst>
      <p:ext uri="{BB962C8B-B14F-4D97-AF65-F5344CB8AC3E}">
        <p14:creationId xmlns:p14="http://schemas.microsoft.com/office/powerpoint/2010/main" val="16749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A3438DB-0299-438A-B7EB-6DB60302D6AD}" type="datetimeFigureOut">
              <a:rPr lang="en-IN" smtClean="0"/>
              <a:t>04-07-2020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370567-CD2C-4755-9791-AD608CA7D698}" type="slidenum">
              <a:rPr lang="en-IN" smtClean="0"/>
              <a:t>‹#›</a:t>
            </a:fld>
            <a:endParaRPr lang="en-IN"/>
          </a:p>
        </p:txBody>
      </p:sp>
    </p:spTree>
    <p:extLst>
      <p:ext uri="{BB962C8B-B14F-4D97-AF65-F5344CB8AC3E}">
        <p14:creationId xmlns:p14="http://schemas.microsoft.com/office/powerpoint/2010/main" val="3236059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3438DB-0299-438A-B7EB-6DB60302D6AD}" type="datetimeFigureOut">
              <a:rPr lang="en-IN" smtClean="0"/>
              <a:t>04-07-2020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370567-CD2C-4755-9791-AD608CA7D698}" type="slidenum">
              <a:rPr lang="en-IN" smtClean="0"/>
              <a:t>‹#›</a:t>
            </a:fld>
            <a:endParaRPr lang="en-IN"/>
          </a:p>
        </p:txBody>
      </p:sp>
    </p:spTree>
    <p:extLst>
      <p:ext uri="{BB962C8B-B14F-4D97-AF65-F5344CB8AC3E}">
        <p14:creationId xmlns:p14="http://schemas.microsoft.com/office/powerpoint/2010/main" val="367893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3438DB-0299-438A-B7EB-6DB60302D6AD}" type="datetimeFigureOut">
              <a:rPr lang="en-IN" smtClean="0"/>
              <a:t>04-07-2020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370567-CD2C-4755-9791-AD608CA7D698}" type="slidenum">
              <a:rPr lang="en-IN" smtClean="0"/>
              <a:t>‹#›</a:t>
            </a:fld>
            <a:endParaRPr lang="en-IN"/>
          </a:p>
        </p:txBody>
      </p:sp>
    </p:spTree>
    <p:extLst>
      <p:ext uri="{BB962C8B-B14F-4D97-AF65-F5344CB8AC3E}">
        <p14:creationId xmlns:p14="http://schemas.microsoft.com/office/powerpoint/2010/main" val="1857387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3438DB-0299-438A-B7EB-6DB60302D6AD}" type="datetimeFigureOut">
              <a:rPr lang="en-IN" smtClean="0"/>
              <a:t>04-07-2020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370567-CD2C-4755-9791-AD608CA7D698}" type="slidenum">
              <a:rPr lang="en-IN" smtClean="0"/>
              <a:t>‹#›</a:t>
            </a:fld>
            <a:endParaRPr lang="en-IN"/>
          </a:p>
        </p:txBody>
      </p:sp>
    </p:spTree>
    <p:extLst>
      <p:ext uri="{BB962C8B-B14F-4D97-AF65-F5344CB8AC3E}">
        <p14:creationId xmlns:p14="http://schemas.microsoft.com/office/powerpoint/2010/main" val="1453517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A3438DB-0299-438A-B7EB-6DB60302D6AD}" type="datetimeFigureOut">
              <a:rPr lang="en-IN" smtClean="0"/>
              <a:t>04-07-2020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0370567-CD2C-4755-9791-AD608CA7D698}" type="slidenum">
              <a:rPr lang="en-IN" smtClean="0"/>
              <a:t>‹#›</a:t>
            </a:fld>
            <a:endParaRPr lang="en-IN"/>
          </a:p>
        </p:txBody>
      </p:sp>
    </p:spTree>
    <p:extLst>
      <p:ext uri="{BB962C8B-B14F-4D97-AF65-F5344CB8AC3E}">
        <p14:creationId xmlns:p14="http://schemas.microsoft.com/office/powerpoint/2010/main" val="243556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A3438DB-0299-438A-B7EB-6DB60302D6AD}" type="datetimeFigureOut">
              <a:rPr lang="en-IN" smtClean="0"/>
              <a:t>04-07-2020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0370567-CD2C-4755-9791-AD608CA7D698}" type="slidenum">
              <a:rPr lang="en-IN" smtClean="0"/>
              <a:t>‹#›</a:t>
            </a:fld>
            <a:endParaRPr lang="en-IN"/>
          </a:p>
        </p:txBody>
      </p:sp>
    </p:spTree>
    <p:extLst>
      <p:ext uri="{BB962C8B-B14F-4D97-AF65-F5344CB8AC3E}">
        <p14:creationId xmlns:p14="http://schemas.microsoft.com/office/powerpoint/2010/main" val="2361280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A3438DB-0299-438A-B7EB-6DB60302D6AD}" type="datetimeFigureOut">
              <a:rPr lang="en-IN" smtClean="0"/>
              <a:t>04-07-2020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0370567-CD2C-4755-9791-AD608CA7D698}" type="slidenum">
              <a:rPr lang="en-IN" smtClean="0"/>
              <a:t>‹#›</a:t>
            </a:fld>
            <a:endParaRPr lang="en-IN"/>
          </a:p>
        </p:txBody>
      </p:sp>
    </p:spTree>
    <p:extLst>
      <p:ext uri="{BB962C8B-B14F-4D97-AF65-F5344CB8AC3E}">
        <p14:creationId xmlns:p14="http://schemas.microsoft.com/office/powerpoint/2010/main" val="1323493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3438DB-0299-438A-B7EB-6DB60302D6AD}" type="datetimeFigureOut">
              <a:rPr lang="en-IN" smtClean="0"/>
              <a:t>04-07-2020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370567-CD2C-4755-9791-AD608CA7D698}" type="slidenum">
              <a:rPr lang="en-IN" smtClean="0"/>
              <a:t>‹#›</a:t>
            </a:fld>
            <a:endParaRPr lang="en-IN"/>
          </a:p>
        </p:txBody>
      </p:sp>
    </p:spTree>
    <p:extLst>
      <p:ext uri="{BB962C8B-B14F-4D97-AF65-F5344CB8AC3E}">
        <p14:creationId xmlns:p14="http://schemas.microsoft.com/office/powerpoint/2010/main" val="2635183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A3438DB-0299-438A-B7EB-6DB60302D6AD}" type="datetimeFigureOut">
              <a:rPr lang="en-IN" smtClean="0"/>
              <a:t>04-07-2020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0370567-CD2C-4755-9791-AD608CA7D698}" type="slidenum">
              <a:rPr lang="en-IN" smtClean="0"/>
              <a:t>‹#›</a:t>
            </a:fld>
            <a:endParaRPr lang="en-IN"/>
          </a:p>
        </p:txBody>
      </p:sp>
    </p:spTree>
    <p:extLst>
      <p:ext uri="{BB962C8B-B14F-4D97-AF65-F5344CB8AC3E}">
        <p14:creationId xmlns:p14="http://schemas.microsoft.com/office/powerpoint/2010/main" val="3542542765"/>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B0D34-739D-4677-B128-62AEE77A2516}"/>
              </a:ext>
            </a:extLst>
          </p:cNvPr>
          <p:cNvSpPr>
            <a:spLocks noGrp="1"/>
          </p:cNvSpPr>
          <p:nvPr>
            <p:ph type="ctrTitle"/>
          </p:nvPr>
        </p:nvSpPr>
        <p:spPr>
          <a:xfrm>
            <a:off x="1524000" y="952499"/>
            <a:ext cx="9144000" cy="2557463"/>
          </a:xfrm>
        </p:spPr>
        <p:txBody>
          <a:bodyPr>
            <a:normAutofit fontScale="90000"/>
          </a:bodyPr>
          <a:lstStyle/>
          <a:p>
            <a:br>
              <a:rPr lang="en-US" sz="4000" b="1" dirty="0"/>
            </a:br>
            <a:br>
              <a:rPr lang="en-US" dirty="0"/>
            </a:br>
            <a:r>
              <a:rPr lang="en-US" sz="4400" b="1" dirty="0"/>
              <a:t>Capstone Project – The Battle of Neighborhoods | Finding a Better Place in Scarborough, Toronto</a:t>
            </a:r>
            <a:endParaRPr lang="en-IN" sz="4400" dirty="0"/>
          </a:p>
        </p:txBody>
      </p:sp>
      <p:sp>
        <p:nvSpPr>
          <p:cNvPr id="3" name="Subtitle 2">
            <a:extLst>
              <a:ext uri="{FF2B5EF4-FFF2-40B4-BE49-F238E27FC236}">
                <a16:creationId xmlns:a16="http://schemas.microsoft.com/office/drawing/2014/main" id="{B03E49D7-C386-4EC9-B62D-639489516E93}"/>
              </a:ext>
            </a:extLst>
          </p:cNvPr>
          <p:cNvSpPr>
            <a:spLocks noGrp="1"/>
          </p:cNvSpPr>
          <p:nvPr>
            <p:ph type="subTitle" idx="1"/>
          </p:nvPr>
        </p:nvSpPr>
        <p:spPr/>
        <p:txBody>
          <a:bodyPr/>
          <a:lstStyle/>
          <a:p>
            <a:r>
              <a:rPr lang="en-IN" dirty="0"/>
              <a:t>Made by :- Utkarsh Dabholkar</a:t>
            </a:r>
          </a:p>
        </p:txBody>
      </p:sp>
    </p:spTree>
    <p:extLst>
      <p:ext uri="{BB962C8B-B14F-4D97-AF65-F5344CB8AC3E}">
        <p14:creationId xmlns:p14="http://schemas.microsoft.com/office/powerpoint/2010/main" val="167419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D0FD46D-EBB8-466B-8F59-3A76C64C72D8}"/>
              </a:ext>
            </a:extLst>
          </p:cNvPr>
          <p:cNvSpPr>
            <a:spLocks noGrp="1"/>
          </p:cNvSpPr>
          <p:nvPr>
            <p:ph type="title"/>
          </p:nvPr>
        </p:nvSpPr>
        <p:spPr/>
        <p:txBody>
          <a:bodyPr/>
          <a:lstStyle/>
          <a:p>
            <a:r>
              <a:rPr lang="en-IN" dirty="0"/>
              <a:t>Result</a:t>
            </a:r>
          </a:p>
        </p:txBody>
      </p:sp>
      <p:sp>
        <p:nvSpPr>
          <p:cNvPr id="8" name="Content Placeholder 7">
            <a:extLst>
              <a:ext uri="{FF2B5EF4-FFF2-40B4-BE49-F238E27FC236}">
                <a16:creationId xmlns:a16="http://schemas.microsoft.com/office/drawing/2014/main" id="{9F296B8A-57B5-478B-B381-1B188BD30A02}"/>
              </a:ext>
            </a:extLst>
          </p:cNvPr>
          <p:cNvSpPr>
            <a:spLocks noGrp="1"/>
          </p:cNvSpPr>
          <p:nvPr>
            <p:ph idx="1"/>
          </p:nvPr>
        </p:nvSpPr>
        <p:spPr/>
        <p:txBody>
          <a:bodyPr>
            <a:normAutofit lnSpcReduction="10000"/>
          </a:bodyPr>
          <a:lstStyle/>
          <a:p>
            <a:r>
              <a:rPr lang="en-US" dirty="0"/>
              <a:t>The Location:</a:t>
            </a:r>
          </a:p>
          <a:p>
            <a:r>
              <a:rPr lang="en-US" dirty="0"/>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p>
          <a:p>
            <a:r>
              <a:rPr lang="en-US" dirty="0"/>
              <a:t>Foursquare API:</a:t>
            </a:r>
          </a:p>
          <a:p>
            <a:r>
              <a:rPr lang="en-US" dirty="0"/>
              <a:t>This Capstone project have used Four-square API as its prime data gathering source as it has a database of millions of places, especially their places API which provides the ability to perform location search, location sharing and details about a business.</a:t>
            </a:r>
          </a:p>
          <a:p>
            <a:endParaRPr lang="en-IN" dirty="0"/>
          </a:p>
        </p:txBody>
      </p:sp>
    </p:spTree>
    <p:extLst>
      <p:ext uri="{BB962C8B-B14F-4D97-AF65-F5344CB8AC3E}">
        <p14:creationId xmlns:p14="http://schemas.microsoft.com/office/powerpoint/2010/main" val="757437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AD8B5-5B05-4681-9BB7-79EFB753F3A7}"/>
              </a:ext>
            </a:extLst>
          </p:cNvPr>
          <p:cNvSpPr>
            <a:spLocks noGrp="1"/>
          </p:cNvSpPr>
          <p:nvPr>
            <p:ph type="title"/>
          </p:nvPr>
        </p:nvSpPr>
        <p:spPr/>
        <p:txBody>
          <a:bodyPr/>
          <a:lstStyle/>
          <a:p>
            <a:r>
              <a:rPr lang="en-IN" dirty="0"/>
              <a:t>6. Conclusion Section</a:t>
            </a:r>
            <a:br>
              <a:rPr lang="en-IN" dirty="0"/>
            </a:br>
            <a:br>
              <a:rPr lang="en-IN" dirty="0"/>
            </a:br>
            <a:endParaRPr lang="en-IN" dirty="0"/>
          </a:p>
        </p:txBody>
      </p:sp>
      <p:sp>
        <p:nvSpPr>
          <p:cNvPr id="5" name="Content Placeholder 4">
            <a:extLst>
              <a:ext uri="{FF2B5EF4-FFF2-40B4-BE49-F238E27FC236}">
                <a16:creationId xmlns:a16="http://schemas.microsoft.com/office/drawing/2014/main" id="{014F21BB-6892-4C81-80E4-470511002FA7}"/>
              </a:ext>
            </a:extLst>
          </p:cNvPr>
          <p:cNvSpPr>
            <a:spLocks noGrp="1"/>
          </p:cNvSpPr>
          <p:nvPr>
            <p:ph idx="1"/>
          </p:nvPr>
        </p:nvSpPr>
        <p:spPr/>
        <p:txBody>
          <a:bodyPr>
            <a:normAutofit fontScale="92500"/>
          </a:bodyPr>
          <a:lstStyle/>
          <a:p>
            <a:pPr marL="0" lvl="0" indent="0" defTabSz="914400" eaLnBrk="0" fontAlgn="base" hangingPunct="0">
              <a:spcBef>
                <a:spcPct val="0"/>
              </a:spcBef>
              <a:spcAft>
                <a:spcPct val="0"/>
              </a:spcAft>
              <a:buClrTx/>
              <a:buSzTx/>
              <a:buNone/>
            </a:pPr>
            <a:r>
              <a:rPr lang="en-US" dirty="0"/>
              <a:t>In this Capstone project, using k-means cluster algorithm I separated the neighborhood into 10(Ten) different clusters and for 103 different </a:t>
            </a:r>
            <a:r>
              <a:rPr lang="en-US" dirty="0" err="1"/>
              <a:t>lattitude</a:t>
            </a:r>
            <a:r>
              <a:rPr lang="en-US" dirty="0"/>
              <a:t> and </a:t>
            </a:r>
            <a:r>
              <a:rPr lang="en-US" dirty="0" err="1"/>
              <a:t>logitude</a:t>
            </a:r>
            <a:r>
              <a:rPr lang="en-US" dirty="0"/>
              <a:t> from dataset, which have very-similar neighborhoods around them. Using the charts above results presented to a particular neighborhood based on average house prices and school rating have been made.</a:t>
            </a:r>
          </a:p>
          <a:p>
            <a:pPr marL="0" lvl="0" indent="0" defTabSz="914400" eaLnBrk="0" fontAlgn="base" hangingPunct="0">
              <a:spcBef>
                <a:spcPct val="0"/>
              </a:spcBef>
              <a:spcAft>
                <a:spcPct val="0"/>
              </a:spcAft>
              <a:buClrTx/>
              <a:buSzTx/>
              <a:buNone/>
            </a:pPr>
            <a:endParaRPr lang="en-US" dirty="0"/>
          </a:p>
          <a:p>
            <a:pPr marL="0" lvl="0" indent="0" defTabSz="914400" eaLnBrk="0" fontAlgn="base" hangingPunct="0">
              <a:spcBef>
                <a:spcPct val="0"/>
              </a:spcBef>
              <a:spcAft>
                <a:spcPct val="0"/>
              </a:spcAft>
              <a:buClrTx/>
              <a:buSzTx/>
              <a:buNone/>
            </a:pPr>
            <a:r>
              <a:rPr lang="en-US" dirty="0"/>
              <a:t>I feel rewarded with the efforts and believe this course with all the topics covered is well worthy of appreciation.</a:t>
            </a:r>
            <a:br>
              <a:rPr lang="en-US" dirty="0"/>
            </a:br>
            <a:r>
              <a:rPr lang="en-US" dirty="0"/>
              <a:t>This project has shown me a practical application to resolve a real situation that has impacting personal and financial impact using Data Science tools.</a:t>
            </a:r>
            <a:br>
              <a:rPr lang="en-US" dirty="0"/>
            </a:br>
            <a:r>
              <a:rPr lang="en-US" dirty="0"/>
              <a:t>The mapping with Folium is a very powerful technique to consolidate information and make the analysis and decision better with confidence.</a:t>
            </a:r>
            <a:endParaRPr lang="en-IN" dirty="0"/>
          </a:p>
        </p:txBody>
      </p:sp>
    </p:spTree>
    <p:extLst>
      <p:ext uri="{BB962C8B-B14F-4D97-AF65-F5344CB8AC3E}">
        <p14:creationId xmlns:p14="http://schemas.microsoft.com/office/powerpoint/2010/main" val="1031103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45985-918B-4787-8A58-6A0940320A00}"/>
              </a:ext>
            </a:extLst>
          </p:cNvPr>
          <p:cNvSpPr>
            <a:spLocks noGrp="1"/>
          </p:cNvSpPr>
          <p:nvPr>
            <p:ph type="title"/>
          </p:nvPr>
        </p:nvSpPr>
        <p:spPr/>
        <p:txBody>
          <a:bodyPr/>
          <a:lstStyle/>
          <a:p>
            <a:r>
              <a:rPr lang="en-IN" dirty="0"/>
              <a:t>Future Works:</a:t>
            </a:r>
            <a:br>
              <a:rPr lang="en-IN" dirty="0"/>
            </a:br>
            <a:endParaRPr lang="en-IN" dirty="0"/>
          </a:p>
        </p:txBody>
      </p:sp>
      <p:sp>
        <p:nvSpPr>
          <p:cNvPr id="3" name="Content Placeholder 2">
            <a:extLst>
              <a:ext uri="{FF2B5EF4-FFF2-40B4-BE49-F238E27FC236}">
                <a16:creationId xmlns:a16="http://schemas.microsoft.com/office/drawing/2014/main" id="{9C4B57D0-97FF-495D-BF35-474D6BBFAFCE}"/>
              </a:ext>
            </a:extLst>
          </p:cNvPr>
          <p:cNvSpPr>
            <a:spLocks noGrp="1"/>
          </p:cNvSpPr>
          <p:nvPr>
            <p:ph idx="1"/>
          </p:nvPr>
        </p:nvSpPr>
        <p:spPr/>
        <p:txBody>
          <a:bodyPr/>
          <a:lstStyle/>
          <a:p>
            <a:r>
              <a:rPr lang="en-US" dirty="0"/>
              <a:t>This Capstone project can be continued for making it more precise in terms to find best house in Scarborough. Best means on the basis of all required things(daily needs or things we need to live a better life) around and also in terms of cost effective.</a:t>
            </a:r>
          </a:p>
          <a:p>
            <a:pPr marL="0" indent="0">
              <a:buNone/>
            </a:pPr>
            <a:endParaRPr lang="en-IN" dirty="0"/>
          </a:p>
        </p:txBody>
      </p:sp>
    </p:spTree>
    <p:extLst>
      <p:ext uri="{BB962C8B-B14F-4D97-AF65-F5344CB8AC3E}">
        <p14:creationId xmlns:p14="http://schemas.microsoft.com/office/powerpoint/2010/main" val="1316808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FF604-8BCB-49B9-B436-D52F46114364}"/>
              </a:ext>
            </a:extLst>
          </p:cNvPr>
          <p:cNvSpPr>
            <a:spLocks noGrp="1"/>
          </p:cNvSpPr>
          <p:nvPr>
            <p:ph type="title"/>
          </p:nvPr>
        </p:nvSpPr>
        <p:spPr/>
        <p:txBody>
          <a:bodyPr/>
          <a:lstStyle/>
          <a:p>
            <a:r>
              <a:rPr lang="en-IN" dirty="0"/>
              <a:t>1. Introduction:</a:t>
            </a:r>
            <a:br>
              <a:rPr lang="en-IN" dirty="0"/>
            </a:br>
            <a:endParaRPr lang="en-IN" dirty="0"/>
          </a:p>
        </p:txBody>
      </p:sp>
      <p:sp>
        <p:nvSpPr>
          <p:cNvPr id="3" name="Content Placeholder 2">
            <a:extLst>
              <a:ext uri="{FF2B5EF4-FFF2-40B4-BE49-F238E27FC236}">
                <a16:creationId xmlns:a16="http://schemas.microsoft.com/office/drawing/2014/main" id="{99278C73-FACE-4800-85BD-78EB77DB7783}"/>
              </a:ext>
            </a:extLst>
          </p:cNvPr>
          <p:cNvSpPr>
            <a:spLocks noGrp="1"/>
          </p:cNvSpPr>
          <p:nvPr>
            <p:ph idx="1"/>
          </p:nvPr>
        </p:nvSpPr>
        <p:spPr/>
        <p:txBody>
          <a:bodyPr>
            <a:normAutofit fontScale="77500" lnSpcReduction="20000"/>
          </a:bodyPr>
          <a:lstStyle/>
          <a:p>
            <a:r>
              <a:rPr lang="en-US" dirty="0"/>
              <a:t>The purpose of this Capstone Project is to help people in exploring better facilities around their neighborhood. It will help people making smart and efficient decision on selecting great neighborhood out of numbers of other neighborhoods in Scarborough, </a:t>
            </a:r>
            <a:r>
              <a:rPr lang="en-US" dirty="0" err="1"/>
              <a:t>Toranto</a:t>
            </a:r>
            <a:r>
              <a:rPr lang="en-US" dirty="0"/>
              <a:t>.</a:t>
            </a:r>
          </a:p>
          <a:p>
            <a:r>
              <a:rPr lang="en-US" dirty="0"/>
              <a:t>Lots of people are migrating to various states of Canada and needed lots of research for good housing prices and </a:t>
            </a:r>
            <a:r>
              <a:rPr lang="en-US" dirty="0" err="1"/>
              <a:t>reputated</a:t>
            </a:r>
            <a:r>
              <a:rPr lang="en-US" dirty="0"/>
              <a:t> schools for their children. This project is for those people who are looking for better neighborhoods. For ease of accessing to Cafe, School, Super market, medical shops, grocery shops, mall, theatre, hospital, like minded people, etc.</a:t>
            </a:r>
          </a:p>
          <a:p>
            <a:r>
              <a:rPr lang="en-US" dirty="0"/>
              <a:t>This Capstone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a:t>
            </a:r>
            <a:r>
              <a:rPr lang="en-US" dirty="0" err="1"/>
              <a:t>freash</a:t>
            </a:r>
            <a:r>
              <a:rPr lang="en-US" dirty="0"/>
              <a:t> and waste water and excrement conveyed in sewers and recreational facilities.</a:t>
            </a:r>
          </a:p>
          <a:p>
            <a:r>
              <a:rPr lang="en-US" dirty="0"/>
              <a:t>It will help people to get awareness of the area and neighborhood before moving to a new city, state, country or place for their work or to start a new fresh life.</a:t>
            </a:r>
          </a:p>
        </p:txBody>
      </p:sp>
    </p:spTree>
    <p:extLst>
      <p:ext uri="{BB962C8B-B14F-4D97-AF65-F5344CB8AC3E}">
        <p14:creationId xmlns:p14="http://schemas.microsoft.com/office/powerpoint/2010/main" val="2892005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BE0F5-5AAE-4788-8F32-79B1149BB47B}"/>
              </a:ext>
            </a:extLst>
          </p:cNvPr>
          <p:cNvSpPr>
            <a:spLocks noGrp="1"/>
          </p:cNvSpPr>
          <p:nvPr>
            <p:ph type="title"/>
          </p:nvPr>
        </p:nvSpPr>
        <p:spPr/>
        <p:txBody>
          <a:bodyPr/>
          <a:lstStyle/>
          <a:p>
            <a:r>
              <a:rPr lang="en-IN" dirty="0"/>
              <a:t>2. Data Section</a:t>
            </a:r>
            <a:br>
              <a:rPr lang="en-IN" dirty="0"/>
            </a:br>
            <a:endParaRPr lang="en-IN" dirty="0"/>
          </a:p>
        </p:txBody>
      </p:sp>
      <p:sp>
        <p:nvSpPr>
          <p:cNvPr id="3" name="Content Placeholder 2">
            <a:extLst>
              <a:ext uri="{FF2B5EF4-FFF2-40B4-BE49-F238E27FC236}">
                <a16:creationId xmlns:a16="http://schemas.microsoft.com/office/drawing/2014/main" id="{94F606C9-0F24-4DF4-BBFA-C2B95ED411FD}"/>
              </a:ext>
            </a:extLst>
          </p:cNvPr>
          <p:cNvSpPr>
            <a:spLocks noGrp="1"/>
          </p:cNvSpPr>
          <p:nvPr>
            <p:ph idx="1"/>
          </p:nvPr>
        </p:nvSpPr>
        <p:spPr/>
        <p:txBody>
          <a:bodyPr>
            <a:normAutofit fontScale="85000" lnSpcReduction="10000"/>
          </a:bodyPr>
          <a:lstStyle/>
          <a:p>
            <a:r>
              <a:rPr lang="en-IN" dirty="0"/>
              <a:t>Data Link: </a:t>
            </a:r>
            <a:r>
              <a:rPr lang="en-IN" dirty="0">
                <a:hlinkClick r:id="rId2"/>
              </a:rPr>
              <a:t>https://en.wikipedia.org/wiki/List_of_postal_codes_of_Canada:_M</a:t>
            </a:r>
            <a:endParaRPr lang="en-IN" dirty="0"/>
          </a:p>
          <a:p>
            <a:r>
              <a:rPr lang="en-US" dirty="0"/>
              <a:t>Will use Scarborough dataset which we scrapped from </a:t>
            </a:r>
            <a:r>
              <a:rPr lang="en-US" dirty="0" err="1"/>
              <a:t>wikipedia</a:t>
            </a:r>
            <a:r>
              <a:rPr lang="en-US" dirty="0"/>
              <a:t> on Week 3. Dataset consisting of latitude and longitude, zip codes.</a:t>
            </a:r>
          </a:p>
          <a:p>
            <a:r>
              <a:rPr lang="en-US" dirty="0"/>
              <a:t>Foursquare API Data:</a:t>
            </a:r>
          </a:p>
          <a:p>
            <a:r>
              <a:rPr lang="en-US" dirty="0"/>
              <a:t>We will need data about different venues in different neighborhoods of that specific borough.</a:t>
            </a:r>
            <a:br>
              <a:rPr lang="en-US" dirty="0"/>
            </a:br>
            <a:r>
              <a:rPr lang="en-US" dirty="0"/>
              <a:t>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r>
              <a:rPr lang="en-US" dirty="0"/>
              <a:t>After finding the list of neighborhoods, we then connect to the Foursquare API to gather information about venues inside each and every neighborhood. For each neighborhood, we have chosen the radius to be 100 meter.</a:t>
            </a:r>
          </a:p>
          <a:p>
            <a:pPr marL="0" indent="0">
              <a:buNone/>
            </a:pPr>
            <a:endParaRPr lang="en-IN" dirty="0"/>
          </a:p>
        </p:txBody>
      </p:sp>
    </p:spTree>
    <p:extLst>
      <p:ext uri="{BB962C8B-B14F-4D97-AF65-F5344CB8AC3E}">
        <p14:creationId xmlns:p14="http://schemas.microsoft.com/office/powerpoint/2010/main" val="2159279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45165D3-5631-471F-91A6-395519648D2F}"/>
              </a:ext>
            </a:extLst>
          </p:cNvPr>
          <p:cNvSpPr>
            <a:spLocks noGrp="1"/>
          </p:cNvSpPr>
          <p:nvPr>
            <p:ph sz="half" idx="1"/>
          </p:nvPr>
        </p:nvSpPr>
        <p:spPr>
          <a:xfrm>
            <a:off x="1103312" y="2060575"/>
            <a:ext cx="4396339" cy="4195763"/>
          </a:xfrm>
        </p:spPr>
        <p:txBody>
          <a:bodyPr>
            <a:normAutofit fontScale="85000" lnSpcReduction="10000"/>
          </a:bodyPr>
          <a:lstStyle/>
          <a:p>
            <a:r>
              <a:rPr lang="en-US" dirty="0"/>
              <a:t>The data retrieved from Foursquare contained information of venues within a specified distance of the longitude and latitude of the postcodes. The information obtained per venue as follows:</a:t>
            </a:r>
          </a:p>
          <a:p>
            <a:r>
              <a:rPr lang="en-US" altLang="en-US" dirty="0">
                <a:solidFill>
                  <a:srgbClr val="23282D"/>
                </a:solidFill>
                <a:latin typeface="Menlo"/>
              </a:rPr>
              <a:t>1. Neighborhood</a:t>
            </a:r>
          </a:p>
          <a:p>
            <a:r>
              <a:rPr lang="en-US" altLang="en-US" dirty="0">
                <a:solidFill>
                  <a:srgbClr val="23282D"/>
                </a:solidFill>
                <a:latin typeface="Menlo"/>
              </a:rPr>
              <a:t> 2. Neighborhood Latitude </a:t>
            </a:r>
          </a:p>
          <a:p>
            <a:r>
              <a:rPr lang="en-US" altLang="en-US" dirty="0">
                <a:solidFill>
                  <a:srgbClr val="23282D"/>
                </a:solidFill>
                <a:latin typeface="Menlo"/>
              </a:rPr>
              <a:t>3. Neighborhood Longitude </a:t>
            </a:r>
          </a:p>
          <a:p>
            <a:r>
              <a:rPr lang="en-US" altLang="en-US" dirty="0">
                <a:solidFill>
                  <a:srgbClr val="23282D"/>
                </a:solidFill>
                <a:latin typeface="Menlo"/>
              </a:rPr>
              <a:t>4. Venue </a:t>
            </a:r>
          </a:p>
          <a:p>
            <a:r>
              <a:rPr lang="en-US" altLang="en-US" dirty="0">
                <a:solidFill>
                  <a:srgbClr val="23282D"/>
                </a:solidFill>
                <a:latin typeface="Menlo"/>
              </a:rPr>
              <a:t>5. Name of the venue e.g. the name of a store or restaurant</a:t>
            </a:r>
          </a:p>
          <a:p>
            <a:r>
              <a:rPr lang="en-US" altLang="en-US" dirty="0">
                <a:solidFill>
                  <a:srgbClr val="23282D"/>
                </a:solidFill>
                <a:latin typeface="Menlo"/>
              </a:rPr>
              <a:t>6. Venue Latitude </a:t>
            </a:r>
          </a:p>
          <a:p>
            <a:r>
              <a:rPr lang="en-US" altLang="en-US" dirty="0">
                <a:solidFill>
                  <a:srgbClr val="23282D"/>
                </a:solidFill>
                <a:latin typeface="Menlo"/>
              </a:rPr>
              <a:t>7. Venue Longitude </a:t>
            </a:r>
          </a:p>
          <a:p>
            <a:r>
              <a:rPr lang="en-US" altLang="en-US" dirty="0">
                <a:solidFill>
                  <a:srgbClr val="23282D"/>
                </a:solidFill>
                <a:latin typeface="Menlo"/>
              </a:rPr>
              <a:t>8. Venue Category</a:t>
            </a:r>
            <a:r>
              <a:rPr lang="en-US" altLang="en-US" sz="1400" dirty="0"/>
              <a:t> </a:t>
            </a:r>
            <a:endParaRPr lang="en-US" altLang="en-US" sz="4000" dirty="0">
              <a:latin typeface="Arial" panose="020B0604020202020204" pitchFamily="34" charset="0"/>
            </a:endParaRPr>
          </a:p>
          <a:p>
            <a:endParaRPr lang="en-IN" dirty="0"/>
          </a:p>
        </p:txBody>
      </p:sp>
      <p:pic>
        <p:nvPicPr>
          <p:cNvPr id="11" name="Content Placeholder 10" descr="A close up of a map&#10;&#10;Description automatically generated">
            <a:extLst>
              <a:ext uri="{FF2B5EF4-FFF2-40B4-BE49-F238E27FC236}">
                <a16:creationId xmlns:a16="http://schemas.microsoft.com/office/drawing/2014/main" id="{D00E4844-D55E-4B7B-AD2B-7DF9774858B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4674" y="2060575"/>
            <a:ext cx="5318125" cy="3930650"/>
          </a:xfrm>
        </p:spPr>
      </p:pic>
    </p:spTree>
    <p:extLst>
      <p:ext uri="{BB962C8B-B14F-4D97-AF65-F5344CB8AC3E}">
        <p14:creationId xmlns:p14="http://schemas.microsoft.com/office/powerpoint/2010/main" val="260126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1E976-FACF-41FB-9D95-32424C60CF7C}"/>
              </a:ext>
            </a:extLst>
          </p:cNvPr>
          <p:cNvSpPr>
            <a:spLocks noGrp="1"/>
          </p:cNvSpPr>
          <p:nvPr>
            <p:ph type="title"/>
          </p:nvPr>
        </p:nvSpPr>
        <p:spPr/>
        <p:txBody>
          <a:bodyPr/>
          <a:lstStyle/>
          <a:p>
            <a:r>
              <a:rPr lang="en-IN" sz="3200" dirty="0"/>
              <a:t>3. </a:t>
            </a:r>
            <a:r>
              <a:rPr lang="en-US" sz="3200" dirty="0"/>
              <a:t>Libraries Which are Used to </a:t>
            </a:r>
            <a:r>
              <a:rPr lang="en-US" sz="3200" dirty="0" err="1"/>
              <a:t>Develope</a:t>
            </a:r>
            <a:r>
              <a:rPr lang="en-US" sz="3200" dirty="0"/>
              <a:t> the Project</a:t>
            </a:r>
            <a:br>
              <a:rPr lang="en-US" dirty="0"/>
            </a:br>
            <a:endParaRPr lang="en-IN" dirty="0"/>
          </a:p>
        </p:txBody>
      </p:sp>
      <p:sp>
        <p:nvSpPr>
          <p:cNvPr id="3" name="Content Placeholder 2">
            <a:extLst>
              <a:ext uri="{FF2B5EF4-FFF2-40B4-BE49-F238E27FC236}">
                <a16:creationId xmlns:a16="http://schemas.microsoft.com/office/drawing/2014/main" id="{E28ABE4D-A2DC-44F6-B18A-0777D4682F25}"/>
              </a:ext>
            </a:extLst>
          </p:cNvPr>
          <p:cNvSpPr>
            <a:spLocks noGrp="1"/>
          </p:cNvSpPr>
          <p:nvPr>
            <p:ph sz="half" idx="1"/>
          </p:nvPr>
        </p:nvSpPr>
        <p:spPr/>
        <p:txBody>
          <a:bodyPr/>
          <a:lstStyle/>
          <a:p>
            <a:r>
              <a:rPr lang="en-US" i="1" dirty="0"/>
              <a:t>Pandas: For creating and manipulating </a:t>
            </a:r>
            <a:r>
              <a:rPr lang="en-US" i="1" dirty="0" err="1"/>
              <a:t>dataframes</a:t>
            </a:r>
            <a:endParaRPr lang="en-US" i="1" dirty="0"/>
          </a:p>
          <a:p>
            <a:r>
              <a:rPr lang="en-US" i="1" dirty="0"/>
              <a:t>Folium: Python visualization library would be used to visualize the neighborhoods cluster distribution of using interactive leaflet map.</a:t>
            </a:r>
          </a:p>
          <a:p>
            <a:r>
              <a:rPr lang="en-US" i="1" dirty="0"/>
              <a:t>Scikit Learn: For importing k-means clustering</a:t>
            </a:r>
          </a:p>
          <a:p>
            <a:r>
              <a:rPr lang="en-US" i="1" dirty="0"/>
              <a:t>JSON: Library to handle JSON files</a:t>
            </a:r>
          </a:p>
          <a:p>
            <a:endParaRPr lang="en-IN" dirty="0"/>
          </a:p>
        </p:txBody>
      </p:sp>
      <p:sp>
        <p:nvSpPr>
          <p:cNvPr id="4" name="Content Placeholder 3">
            <a:extLst>
              <a:ext uri="{FF2B5EF4-FFF2-40B4-BE49-F238E27FC236}">
                <a16:creationId xmlns:a16="http://schemas.microsoft.com/office/drawing/2014/main" id="{92848A0C-4698-4707-97BA-7B2873B76721}"/>
              </a:ext>
            </a:extLst>
          </p:cNvPr>
          <p:cNvSpPr>
            <a:spLocks noGrp="1"/>
          </p:cNvSpPr>
          <p:nvPr>
            <p:ph sz="half" idx="2"/>
          </p:nvPr>
        </p:nvSpPr>
        <p:spPr/>
        <p:txBody>
          <a:bodyPr/>
          <a:lstStyle/>
          <a:p>
            <a:r>
              <a:rPr lang="en-US" i="1" dirty="0"/>
              <a:t>XML: To separate data from presentation and XML stores data in plain text format.</a:t>
            </a:r>
          </a:p>
          <a:p>
            <a:r>
              <a:rPr lang="en-US" i="1" dirty="0"/>
              <a:t>Geocoder: To retrieve Location Data</a:t>
            </a:r>
          </a:p>
          <a:p>
            <a:r>
              <a:rPr lang="en-US" i="1" dirty="0"/>
              <a:t>Beautiful Soup and Requests: To scrap and library to handle http requests.</a:t>
            </a:r>
          </a:p>
          <a:p>
            <a:r>
              <a:rPr lang="en-IN" i="1" dirty="0"/>
              <a:t>Matplotlib: Python Plotting Module.</a:t>
            </a:r>
            <a:endParaRPr lang="en-IN" dirty="0"/>
          </a:p>
        </p:txBody>
      </p:sp>
    </p:spTree>
    <p:extLst>
      <p:ext uri="{BB962C8B-B14F-4D97-AF65-F5344CB8AC3E}">
        <p14:creationId xmlns:p14="http://schemas.microsoft.com/office/powerpoint/2010/main" val="1266238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A127B-3C71-4A8E-B4CE-DB8EDC6B8AB2}"/>
              </a:ext>
            </a:extLst>
          </p:cNvPr>
          <p:cNvSpPr>
            <a:spLocks noGrp="1"/>
          </p:cNvSpPr>
          <p:nvPr>
            <p:ph type="title"/>
          </p:nvPr>
        </p:nvSpPr>
        <p:spPr/>
        <p:txBody>
          <a:bodyPr/>
          <a:lstStyle/>
          <a:p>
            <a:r>
              <a:rPr lang="en-IN" dirty="0"/>
              <a:t>4. Methodology Section</a:t>
            </a:r>
            <a:br>
              <a:rPr lang="en-IN" dirty="0"/>
            </a:br>
            <a:br>
              <a:rPr lang="en-IN" dirty="0"/>
            </a:br>
            <a:endParaRPr lang="en-IN" dirty="0"/>
          </a:p>
        </p:txBody>
      </p:sp>
      <p:sp>
        <p:nvSpPr>
          <p:cNvPr id="3" name="Content Placeholder 2">
            <a:extLst>
              <a:ext uri="{FF2B5EF4-FFF2-40B4-BE49-F238E27FC236}">
                <a16:creationId xmlns:a16="http://schemas.microsoft.com/office/drawing/2014/main" id="{5D725105-E182-44BA-9D63-F5FF5D126CA4}"/>
              </a:ext>
            </a:extLst>
          </p:cNvPr>
          <p:cNvSpPr>
            <a:spLocks noGrp="1"/>
          </p:cNvSpPr>
          <p:nvPr>
            <p:ph sz="half" idx="1"/>
          </p:nvPr>
        </p:nvSpPr>
        <p:spPr/>
        <p:txBody>
          <a:bodyPr/>
          <a:lstStyle/>
          <a:p>
            <a:r>
              <a:rPr lang="en-US" dirty="0"/>
              <a:t>Clustering Approach:</a:t>
            </a:r>
          </a:p>
          <a:p>
            <a:r>
              <a:rPr lang="en-US" dirty="0"/>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a:p>
            <a:endParaRPr lang="en-IN" dirty="0"/>
          </a:p>
        </p:txBody>
      </p:sp>
      <p:pic>
        <p:nvPicPr>
          <p:cNvPr id="6" name="Content Placeholder 5" descr="A screenshot of a social media post&#10;&#10;Description automatically generated">
            <a:extLst>
              <a:ext uri="{FF2B5EF4-FFF2-40B4-BE49-F238E27FC236}">
                <a16:creationId xmlns:a16="http://schemas.microsoft.com/office/drawing/2014/main" id="{C58F1A9C-308F-4406-B7C1-E0D3C06E544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92351" y="2295525"/>
            <a:ext cx="4766224" cy="2787325"/>
          </a:xfrm>
        </p:spPr>
      </p:pic>
    </p:spTree>
    <p:extLst>
      <p:ext uri="{BB962C8B-B14F-4D97-AF65-F5344CB8AC3E}">
        <p14:creationId xmlns:p14="http://schemas.microsoft.com/office/powerpoint/2010/main" val="715079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34030-6251-40C1-836F-85B5925C71CE}"/>
              </a:ext>
            </a:extLst>
          </p:cNvPr>
          <p:cNvSpPr>
            <a:spLocks noGrp="1"/>
          </p:cNvSpPr>
          <p:nvPr>
            <p:ph type="title"/>
          </p:nvPr>
        </p:nvSpPr>
        <p:spPr/>
        <p:txBody>
          <a:bodyPr/>
          <a:lstStyle/>
          <a:p>
            <a:r>
              <a:rPr lang="en-US" dirty="0"/>
              <a:t>Work Flow:</a:t>
            </a:r>
            <a:br>
              <a:rPr lang="en-US" dirty="0"/>
            </a:br>
            <a:endParaRPr lang="en-IN" dirty="0"/>
          </a:p>
        </p:txBody>
      </p:sp>
      <p:sp>
        <p:nvSpPr>
          <p:cNvPr id="3" name="Content Placeholder 2">
            <a:extLst>
              <a:ext uri="{FF2B5EF4-FFF2-40B4-BE49-F238E27FC236}">
                <a16:creationId xmlns:a16="http://schemas.microsoft.com/office/drawing/2014/main" id="{2050AA16-29F5-4C8B-8E15-42CB477BE354}"/>
              </a:ext>
            </a:extLst>
          </p:cNvPr>
          <p:cNvSpPr>
            <a:spLocks noGrp="1"/>
          </p:cNvSpPr>
          <p:nvPr>
            <p:ph sz="half" idx="1"/>
          </p:nvPr>
        </p:nvSpPr>
        <p:spPr/>
        <p:txBody>
          <a:bodyPr/>
          <a:lstStyle/>
          <a:p>
            <a:r>
              <a:rPr lang="en-US" dirty="0"/>
              <a:t>Using credentials of Foursquare API features of near-by places of the neighborhoods would be mined. Due to http request limitations the number of places per neighborhood parameter would reasonably be set to 100 and the radius parameter would be set to 500.</a:t>
            </a:r>
          </a:p>
          <a:p>
            <a:pPr marL="0" indent="0">
              <a:buNone/>
            </a:pPr>
            <a:endParaRPr lang="en-US" dirty="0"/>
          </a:p>
          <a:p>
            <a:r>
              <a:rPr lang="en-US" b="1" dirty="0"/>
              <a:t>Most Common Venues near Neighborhood</a:t>
            </a:r>
            <a:r>
              <a:rPr lang="en-US" dirty="0"/>
              <a:t> | Using Clustering</a:t>
            </a:r>
          </a:p>
          <a:p>
            <a:pPr marL="0" indent="0">
              <a:buNone/>
            </a:pPr>
            <a:endParaRPr lang="en-US" dirty="0"/>
          </a:p>
        </p:txBody>
      </p:sp>
      <p:pic>
        <p:nvPicPr>
          <p:cNvPr id="6" name="Content Placeholder 5" descr="A screenshot of a social media post&#10;&#10;Description automatically generated">
            <a:extLst>
              <a:ext uri="{FF2B5EF4-FFF2-40B4-BE49-F238E27FC236}">
                <a16:creationId xmlns:a16="http://schemas.microsoft.com/office/drawing/2014/main" id="{B4169B3B-CBC5-4F4A-80C2-2A250214FA7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88049" y="1853248"/>
            <a:ext cx="5718175" cy="3207364"/>
          </a:xfrm>
        </p:spPr>
      </p:pic>
    </p:spTree>
    <p:extLst>
      <p:ext uri="{BB962C8B-B14F-4D97-AF65-F5344CB8AC3E}">
        <p14:creationId xmlns:p14="http://schemas.microsoft.com/office/powerpoint/2010/main" val="661440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E7805-8EF4-49A2-8538-F29A5397451D}"/>
              </a:ext>
            </a:extLst>
          </p:cNvPr>
          <p:cNvSpPr>
            <a:spLocks noGrp="1"/>
          </p:cNvSpPr>
          <p:nvPr>
            <p:ph type="title"/>
          </p:nvPr>
        </p:nvSpPr>
        <p:spPr/>
        <p:txBody>
          <a:bodyPr/>
          <a:lstStyle/>
          <a:p>
            <a:r>
              <a:rPr lang="en-IN" dirty="0"/>
              <a:t>5. Results Section</a:t>
            </a:r>
            <a:br>
              <a:rPr lang="en-IN" dirty="0"/>
            </a:br>
            <a:endParaRPr lang="en-IN" dirty="0"/>
          </a:p>
        </p:txBody>
      </p:sp>
      <p:sp>
        <p:nvSpPr>
          <p:cNvPr id="7" name="Text Placeholder 6">
            <a:extLst>
              <a:ext uri="{FF2B5EF4-FFF2-40B4-BE49-F238E27FC236}">
                <a16:creationId xmlns:a16="http://schemas.microsoft.com/office/drawing/2014/main" id="{4DA06FBE-8AAF-4FBF-B0CF-61B2CA924A43}"/>
              </a:ext>
            </a:extLst>
          </p:cNvPr>
          <p:cNvSpPr>
            <a:spLocks noGrp="1"/>
          </p:cNvSpPr>
          <p:nvPr>
            <p:ph type="body" idx="1"/>
          </p:nvPr>
        </p:nvSpPr>
        <p:spPr/>
        <p:txBody>
          <a:bodyPr/>
          <a:lstStyle/>
          <a:p>
            <a:br>
              <a:rPr lang="en-US" dirty="0"/>
            </a:br>
            <a:r>
              <a:rPr lang="en-US" sz="2000" b="1" dirty="0"/>
              <a:t>Map of Clusters in Scarborough</a:t>
            </a:r>
            <a:endParaRPr lang="en-US" sz="2000" dirty="0"/>
          </a:p>
        </p:txBody>
      </p:sp>
      <p:pic>
        <p:nvPicPr>
          <p:cNvPr id="6" name="Content Placeholder 5" descr="A close up of a map&#10;&#10;Description automatically generated">
            <a:extLst>
              <a:ext uri="{FF2B5EF4-FFF2-40B4-BE49-F238E27FC236}">
                <a16:creationId xmlns:a16="http://schemas.microsoft.com/office/drawing/2014/main" id="{901B6E24-FFB7-435B-B207-C0038F2CDD7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03313" y="3143430"/>
            <a:ext cx="4395787" cy="2484077"/>
          </a:xfrm>
        </p:spPr>
      </p:pic>
    </p:spTree>
    <p:extLst>
      <p:ext uri="{BB962C8B-B14F-4D97-AF65-F5344CB8AC3E}">
        <p14:creationId xmlns:p14="http://schemas.microsoft.com/office/powerpoint/2010/main" val="10644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77EEE-8809-4B92-83B8-F784BA619CF5}"/>
              </a:ext>
            </a:extLst>
          </p:cNvPr>
          <p:cNvSpPr>
            <a:spLocks noGrp="1"/>
          </p:cNvSpPr>
          <p:nvPr>
            <p:ph type="title"/>
          </p:nvPr>
        </p:nvSpPr>
        <p:spPr/>
        <p:txBody>
          <a:bodyPr/>
          <a:lstStyle/>
          <a:p>
            <a:r>
              <a:rPr lang="en-IN" dirty="0"/>
              <a:t>Result</a:t>
            </a:r>
          </a:p>
        </p:txBody>
      </p:sp>
      <p:sp>
        <p:nvSpPr>
          <p:cNvPr id="3" name="Text Placeholder 2">
            <a:extLst>
              <a:ext uri="{FF2B5EF4-FFF2-40B4-BE49-F238E27FC236}">
                <a16:creationId xmlns:a16="http://schemas.microsoft.com/office/drawing/2014/main" id="{AC6064F3-9615-4153-8044-8A4E95FC4422}"/>
              </a:ext>
            </a:extLst>
          </p:cNvPr>
          <p:cNvSpPr>
            <a:spLocks noGrp="1"/>
          </p:cNvSpPr>
          <p:nvPr>
            <p:ph type="body" idx="1"/>
          </p:nvPr>
        </p:nvSpPr>
        <p:spPr/>
        <p:txBody>
          <a:bodyPr/>
          <a:lstStyle/>
          <a:p>
            <a:r>
              <a:rPr lang="en-US" sz="2000" b="1" dirty="0"/>
              <a:t>Average Housing Price by Clusters in Scarborough</a:t>
            </a:r>
            <a:endParaRPr lang="en-IN" sz="2000" dirty="0"/>
          </a:p>
        </p:txBody>
      </p:sp>
      <p:pic>
        <p:nvPicPr>
          <p:cNvPr id="8" name="Content Placeholder 7" descr="A screenshot of a cell phone&#10;&#10;Description automatically generated">
            <a:extLst>
              <a:ext uri="{FF2B5EF4-FFF2-40B4-BE49-F238E27FC236}">
                <a16:creationId xmlns:a16="http://schemas.microsoft.com/office/drawing/2014/main" id="{DFE15CDE-07B2-41BA-BCED-D970AD4C6B0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03313" y="2522411"/>
            <a:ext cx="4395787" cy="3726116"/>
          </a:xfrm>
        </p:spPr>
      </p:pic>
      <p:sp>
        <p:nvSpPr>
          <p:cNvPr id="5" name="Text Placeholder 4">
            <a:extLst>
              <a:ext uri="{FF2B5EF4-FFF2-40B4-BE49-F238E27FC236}">
                <a16:creationId xmlns:a16="http://schemas.microsoft.com/office/drawing/2014/main" id="{502353DE-2FEC-4225-8FD7-8A85F78BDF55}"/>
              </a:ext>
            </a:extLst>
          </p:cNvPr>
          <p:cNvSpPr>
            <a:spLocks noGrp="1"/>
          </p:cNvSpPr>
          <p:nvPr>
            <p:ph type="body" sz="quarter" idx="3"/>
          </p:nvPr>
        </p:nvSpPr>
        <p:spPr/>
        <p:txBody>
          <a:bodyPr/>
          <a:lstStyle/>
          <a:p>
            <a:r>
              <a:rPr lang="en-US" b="1" dirty="0"/>
              <a:t>School Ratings by Clusters in Scarborough</a:t>
            </a:r>
            <a:endParaRPr lang="en-IN" dirty="0"/>
          </a:p>
        </p:txBody>
      </p:sp>
      <p:pic>
        <p:nvPicPr>
          <p:cNvPr id="10" name="Content Placeholder 9" descr="A screenshot of a cell phone&#10;&#10;Description automatically generated">
            <a:extLst>
              <a:ext uri="{FF2B5EF4-FFF2-40B4-BE49-F238E27FC236}">
                <a16:creationId xmlns:a16="http://schemas.microsoft.com/office/drawing/2014/main" id="{2218F9AE-AF55-4640-94FC-8011D294D76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678851" y="2514600"/>
            <a:ext cx="4347435" cy="3741738"/>
          </a:xfrm>
        </p:spPr>
      </p:pic>
    </p:spTree>
    <p:extLst>
      <p:ext uri="{BB962C8B-B14F-4D97-AF65-F5344CB8AC3E}">
        <p14:creationId xmlns:p14="http://schemas.microsoft.com/office/powerpoint/2010/main" val="4933964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34</TotalTime>
  <Words>1081</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Menlo</vt:lpstr>
      <vt:lpstr>Wingdings 3</vt:lpstr>
      <vt:lpstr>Ion</vt:lpstr>
      <vt:lpstr>  Capstone Project – The Battle of Neighborhoods | Finding a Better Place in Scarborough, Toronto</vt:lpstr>
      <vt:lpstr>1. Introduction: </vt:lpstr>
      <vt:lpstr>2. Data Section </vt:lpstr>
      <vt:lpstr>PowerPoint Presentation</vt:lpstr>
      <vt:lpstr>3. Libraries Which are Used to Develope the Project </vt:lpstr>
      <vt:lpstr>4. Methodology Section  </vt:lpstr>
      <vt:lpstr>Work Flow: </vt:lpstr>
      <vt:lpstr>5. Results Section </vt:lpstr>
      <vt:lpstr>Result</vt:lpstr>
      <vt:lpstr>Result</vt:lpstr>
      <vt:lpstr>6. Conclusion Section  </vt:lpstr>
      <vt:lpstr>Future Works: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 Finding a Better Place in Scarborough, Toronto</dc:title>
  <dc:creator>Utkarsh Avadhut Dabholkar [ IT-2017 ]</dc:creator>
  <cp:lastModifiedBy>Utkarsh Avadhut Dabholkar [ IT-2017 ]</cp:lastModifiedBy>
  <cp:revision>4</cp:revision>
  <dcterms:created xsi:type="dcterms:W3CDTF">2020-07-04T13:05:15Z</dcterms:created>
  <dcterms:modified xsi:type="dcterms:W3CDTF">2020-07-04T13:40:04Z</dcterms:modified>
</cp:coreProperties>
</file>