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46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1443871"/>
            <a:ext cx="7556421" cy="3912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Storage Area Network (SAN) Solutions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6280190" y="5696903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Storage Area Networks (SAN) are critical for large enterprises. They provide high-speed connectivity to storage resources. This creates a consolidated storage environment that enhances efficiency and performance.</a:t>
            </a:r>
            <a:endParaRPr lang="en-US" sz="178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Assessing Enterprise Storage Requirements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Growth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75118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Understanding current and future data growth is essential. It impacts overall storage capacity needs.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4170045"/>
            <a:ext cx="286666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Access Frequency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75118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Classify data by access frequency—hot, warm, or cold. This helps in effective tiering strategies.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4170045"/>
            <a:ext cx="2994184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Compliance Needs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75118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Identify industry-specific compliance requirements. These may dictate certain storage methods or protocols.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537942"/>
            <a:ext cx="1175456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Scalability Considerations for the SAN</a:t>
            </a:r>
            <a:endParaRPr lang="en-US" sz="4465" dirty="0"/>
          </a:p>
        </p:txBody>
      </p:sp>
      <p:sp>
        <p:nvSpPr>
          <p:cNvPr id="6" name="Shape 3"/>
          <p:cNvSpPr/>
          <p:nvPr/>
        </p:nvSpPr>
        <p:spPr>
          <a:xfrm>
            <a:off x="2636758" y="46718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825472" y="4756904"/>
            <a:ext cx="13275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79" dirty="0"/>
          </a:p>
        </p:txBody>
      </p:sp>
      <p:sp>
        <p:nvSpPr>
          <p:cNvPr id="8" name="Text 5"/>
          <p:cNvSpPr/>
          <p:nvPr/>
        </p:nvSpPr>
        <p:spPr>
          <a:xfrm>
            <a:off x="1474351" y="594776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Initial Setup</a:t>
            </a:r>
            <a:endParaRPr lang="en-US" sz="2233" dirty="0"/>
          </a:p>
        </p:txBody>
      </p:sp>
      <p:sp>
        <p:nvSpPr>
          <p:cNvPr id="9" name="Text 6"/>
          <p:cNvSpPr/>
          <p:nvPr/>
        </p:nvSpPr>
        <p:spPr>
          <a:xfrm>
            <a:off x="1020604" y="6438186"/>
            <a:ext cx="3742730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Design for future growth right from the beginning.</a:t>
            </a:r>
            <a:endParaRPr lang="en-US" sz="1786" dirty="0"/>
          </a:p>
        </p:txBody>
      </p:sp>
      <p:sp>
        <p:nvSpPr>
          <p:cNvPr id="10" name="Shape 7"/>
          <p:cNvSpPr/>
          <p:nvPr/>
        </p:nvSpPr>
        <p:spPr>
          <a:xfrm>
            <a:off x="7059930" y="46718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208877" y="4756904"/>
            <a:ext cx="21228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79" dirty="0"/>
          </a:p>
        </p:txBody>
      </p:sp>
      <p:sp>
        <p:nvSpPr>
          <p:cNvPr id="12" name="Text 9"/>
          <p:cNvSpPr/>
          <p:nvPr/>
        </p:nvSpPr>
        <p:spPr>
          <a:xfrm>
            <a:off x="5897523" y="594776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Expansion Plans</a:t>
            </a:r>
            <a:endParaRPr lang="en-US" sz="2233" dirty="0"/>
          </a:p>
        </p:txBody>
      </p:sp>
      <p:sp>
        <p:nvSpPr>
          <p:cNvPr id="13" name="Text 10"/>
          <p:cNvSpPr/>
          <p:nvPr/>
        </p:nvSpPr>
        <p:spPr>
          <a:xfrm>
            <a:off x="5443776" y="6438186"/>
            <a:ext cx="3742730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Include modular components that allow for easy additions later.</a:t>
            </a:r>
            <a:endParaRPr lang="en-US" sz="1786" dirty="0"/>
          </a:p>
        </p:txBody>
      </p:sp>
      <p:sp>
        <p:nvSpPr>
          <p:cNvPr id="14" name="Shape 11"/>
          <p:cNvSpPr/>
          <p:nvPr/>
        </p:nvSpPr>
        <p:spPr>
          <a:xfrm>
            <a:off x="11483221" y="46718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1629311" y="4756904"/>
            <a:ext cx="21812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79" dirty="0"/>
          </a:p>
        </p:txBody>
      </p:sp>
      <p:sp>
        <p:nvSpPr>
          <p:cNvPr id="16" name="Text 13"/>
          <p:cNvSpPr/>
          <p:nvPr/>
        </p:nvSpPr>
        <p:spPr>
          <a:xfrm>
            <a:off x="10127456" y="5947767"/>
            <a:ext cx="322171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Flexible Architecture</a:t>
            </a:r>
            <a:endParaRPr lang="en-US" sz="2233" dirty="0"/>
          </a:p>
        </p:txBody>
      </p:sp>
      <p:sp>
        <p:nvSpPr>
          <p:cNvPr id="17" name="Text 14"/>
          <p:cNvSpPr/>
          <p:nvPr/>
        </p:nvSpPr>
        <p:spPr>
          <a:xfrm>
            <a:off x="9866948" y="6438186"/>
            <a:ext cx="3742849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Ensure the architecture supports various storage technologies and protocols.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415540"/>
            <a:ext cx="4919186" cy="339840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469708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High Availability and Fault Tolerance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34825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82504" y="3567589"/>
            <a:ext cx="13275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1530906" y="348257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Redundancy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1530906" y="3972997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Implement redundant hardware components to prevent single points of failure.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4685467" y="34825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4834414" y="3567589"/>
            <a:ext cx="21228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5422583" y="348257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Load Balancing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5422583" y="3972997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 load balancers to distribute workloads across multiple paths.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39879" y="5991582"/>
            <a:ext cx="21812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1530906" y="5906572"/>
            <a:ext cx="295251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Automatic Failover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1530906" y="6396990"/>
            <a:ext cx="6819305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Incorporate automatic failover mechanisms to enhance uptime.</a:t>
            </a:r>
            <a:endParaRPr lang="en-US" sz="17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65" y="2432447"/>
            <a:ext cx="4984671" cy="336470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2112" y="863679"/>
            <a:ext cx="7509867" cy="626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37"/>
              </a:lnSpc>
              <a:buNone/>
            </a:pPr>
            <a:r>
              <a:rPr lang="en-US" sz="3949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Disaster Recovery Planning</a:t>
            </a:r>
            <a:endParaRPr lang="en-US" sz="3949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12" y="1791533"/>
            <a:ext cx="501491" cy="5014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2112" y="2493645"/>
            <a:ext cx="2507813" cy="313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8"/>
              </a:lnSpc>
              <a:buNone/>
            </a:pPr>
            <a:r>
              <a:rPr lang="en-US" sz="197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Regular Backups</a:t>
            </a:r>
            <a:endParaRPr lang="en-US" sz="1975" dirty="0"/>
          </a:p>
        </p:txBody>
      </p:sp>
      <p:sp>
        <p:nvSpPr>
          <p:cNvPr id="9" name="Text 4"/>
          <p:cNvSpPr/>
          <p:nvPr/>
        </p:nvSpPr>
        <p:spPr>
          <a:xfrm>
            <a:off x="702112" y="2927390"/>
            <a:ext cx="7739777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8"/>
              </a:lnSpc>
              <a:buNone/>
            </a:pPr>
            <a:r>
              <a:rPr lang="en-US" sz="158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Schedule regular backups for all critical data.</a:t>
            </a:r>
            <a:endParaRPr lang="en-US" sz="158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12" y="3850243"/>
            <a:ext cx="501491" cy="5014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2112" y="4552355"/>
            <a:ext cx="2507813" cy="313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8"/>
              </a:lnSpc>
              <a:buNone/>
            </a:pPr>
            <a:r>
              <a:rPr lang="en-US" sz="197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Offsite Storage</a:t>
            </a:r>
            <a:endParaRPr lang="en-US" sz="1975" dirty="0"/>
          </a:p>
        </p:txBody>
      </p:sp>
      <p:sp>
        <p:nvSpPr>
          <p:cNvPr id="12" name="Text 6"/>
          <p:cNvSpPr/>
          <p:nvPr/>
        </p:nvSpPr>
        <p:spPr>
          <a:xfrm>
            <a:off x="702112" y="4986099"/>
            <a:ext cx="7739777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8"/>
              </a:lnSpc>
              <a:buNone/>
            </a:pPr>
            <a:r>
              <a:rPr lang="en-US" sz="158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Store backups in an offsite location to ensure safety.</a:t>
            </a:r>
            <a:endParaRPr lang="en-US" sz="158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12" y="5908953"/>
            <a:ext cx="501491" cy="50149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02112" y="6611064"/>
            <a:ext cx="2638901" cy="313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8"/>
              </a:lnSpc>
              <a:buNone/>
            </a:pPr>
            <a:r>
              <a:rPr lang="en-US" sz="197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Testing Procedures</a:t>
            </a:r>
            <a:endParaRPr lang="en-US" sz="1975" dirty="0"/>
          </a:p>
        </p:txBody>
      </p:sp>
      <p:sp>
        <p:nvSpPr>
          <p:cNvPr id="15" name="Text 8"/>
          <p:cNvSpPr/>
          <p:nvPr/>
        </p:nvSpPr>
        <p:spPr>
          <a:xfrm>
            <a:off x="702112" y="7044809"/>
            <a:ext cx="7739777" cy="320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8"/>
              </a:lnSpc>
              <a:buNone/>
            </a:pPr>
            <a:r>
              <a:rPr lang="en-US" sz="158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Regularly test your disaster recovery plan.</a:t>
            </a:r>
            <a:endParaRPr lang="en-US" sz="15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762477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1383268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Performance Optimization Strategies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6280190" y="3140988"/>
            <a:ext cx="7556421" cy="3705225"/>
          </a:xfrm>
          <a:prstGeom prst="roundRect">
            <a:avLst>
              <a:gd name="adj" fmla="val 257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287810" y="3148608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514624" y="3292316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Strategy</a:t>
            </a:r>
            <a:endParaRPr lang="en-US" sz="1786" dirty="0"/>
          </a:p>
        </p:txBody>
      </p:sp>
      <p:sp>
        <p:nvSpPr>
          <p:cNvPr id="10" name="Text 6"/>
          <p:cNvSpPr/>
          <p:nvPr/>
        </p:nvSpPr>
        <p:spPr>
          <a:xfrm>
            <a:off x="10289024" y="3292316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Description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6287810" y="3798927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514624" y="3942636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Caching</a:t>
            </a:r>
            <a:endParaRPr lang="en-US" sz="1786" dirty="0"/>
          </a:p>
        </p:txBody>
      </p:sp>
      <p:sp>
        <p:nvSpPr>
          <p:cNvPr id="13" name="Text 9"/>
          <p:cNvSpPr/>
          <p:nvPr/>
        </p:nvSpPr>
        <p:spPr>
          <a:xfrm>
            <a:off x="10289024" y="3942636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Use caching to speed up data access.</a:t>
            </a:r>
            <a:endParaRPr lang="en-US" sz="1786" dirty="0"/>
          </a:p>
        </p:txBody>
      </p:sp>
      <p:sp>
        <p:nvSpPr>
          <p:cNvPr id="14" name="Shape 10"/>
          <p:cNvSpPr/>
          <p:nvPr/>
        </p:nvSpPr>
        <p:spPr>
          <a:xfrm>
            <a:off x="6287810" y="481214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514624" y="4955858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Data Tiering</a:t>
            </a:r>
            <a:endParaRPr lang="en-US" sz="1786" dirty="0"/>
          </a:p>
        </p:txBody>
      </p:sp>
      <p:sp>
        <p:nvSpPr>
          <p:cNvPr id="16" name="Text 12"/>
          <p:cNvSpPr/>
          <p:nvPr/>
        </p:nvSpPr>
        <p:spPr>
          <a:xfrm>
            <a:off x="10289024" y="4955858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Automatically move data to appropriate tiers as needed.</a:t>
            </a:r>
            <a:endParaRPr lang="en-US" sz="1786" dirty="0"/>
          </a:p>
        </p:txBody>
      </p:sp>
      <p:sp>
        <p:nvSpPr>
          <p:cNvPr id="17" name="Shape 13"/>
          <p:cNvSpPr/>
          <p:nvPr/>
        </p:nvSpPr>
        <p:spPr>
          <a:xfrm>
            <a:off x="6287810" y="582537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514624" y="5969079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Parallel Processing</a:t>
            </a:r>
            <a:endParaRPr lang="en-US" sz="1786" dirty="0"/>
          </a:p>
        </p:txBody>
      </p:sp>
      <p:sp>
        <p:nvSpPr>
          <p:cNvPr id="19" name="Text 15"/>
          <p:cNvSpPr/>
          <p:nvPr/>
        </p:nvSpPr>
        <p:spPr>
          <a:xfrm>
            <a:off x="10289024" y="5969079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Implement parallel processing to enhance performance.</a:t>
            </a:r>
            <a:endParaRPr lang="en-US" sz="178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0507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718667"/>
            <a:ext cx="4919305" cy="479226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1255990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Cost-Effective SAN Design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6280190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14624" y="324814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Open Standards</a:t>
            </a:r>
            <a:endParaRPr lang="en-US" sz="2233" dirty="0"/>
          </a:p>
        </p:txBody>
      </p:sp>
      <p:sp>
        <p:nvSpPr>
          <p:cNvPr id="9" name="Text 5"/>
          <p:cNvSpPr/>
          <p:nvPr/>
        </p:nvSpPr>
        <p:spPr>
          <a:xfrm>
            <a:off x="6514624" y="3738563"/>
            <a:ext cx="319599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Utilize open standards to avoid vendor lock-in and reduce costs.</a:t>
            </a:r>
            <a:endParaRPr lang="en-US" sz="1786" dirty="0"/>
          </a:p>
        </p:txBody>
      </p:sp>
      <p:sp>
        <p:nvSpPr>
          <p:cNvPr id="10" name="Shape 6"/>
          <p:cNvSpPr/>
          <p:nvPr/>
        </p:nvSpPr>
        <p:spPr>
          <a:xfrm>
            <a:off x="10171867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10406301" y="324814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Virtualization</a:t>
            </a:r>
            <a:endParaRPr lang="en-US" sz="2233" dirty="0"/>
          </a:p>
        </p:txBody>
      </p:sp>
      <p:sp>
        <p:nvSpPr>
          <p:cNvPr id="12" name="Text 8"/>
          <p:cNvSpPr/>
          <p:nvPr/>
        </p:nvSpPr>
        <p:spPr>
          <a:xfrm>
            <a:off x="10406301" y="3738563"/>
            <a:ext cx="319599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Leverage storage virtualization to maximize resource utilization.</a:t>
            </a:r>
            <a:endParaRPr lang="en-US" sz="1786" dirty="0"/>
          </a:p>
        </p:txBody>
      </p:sp>
      <p:sp>
        <p:nvSpPr>
          <p:cNvPr id="13" name="Shape 9"/>
          <p:cNvSpPr/>
          <p:nvPr/>
        </p:nvSpPr>
        <p:spPr>
          <a:xfrm>
            <a:off x="6280190" y="5288518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514624" y="552295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Tiered Storage</a:t>
            </a:r>
            <a:endParaRPr lang="en-US" sz="2233" dirty="0"/>
          </a:p>
        </p:txBody>
      </p:sp>
      <p:sp>
        <p:nvSpPr>
          <p:cNvPr id="15" name="Text 11"/>
          <p:cNvSpPr/>
          <p:nvPr/>
        </p:nvSpPr>
        <p:spPr>
          <a:xfrm>
            <a:off x="6514624" y="6013371"/>
            <a:ext cx="708755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Implement tiered storage to optimize costs based on performance needs.</a:t>
            </a:r>
            <a:endParaRPr lang="en-US" sz="178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644985"/>
            <a:ext cx="1102828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 and Recommendations: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Implementing a well-designed SAN solution is crucial for large enterprises. Focus on scalability, performance, and recovery strategies. Prioritize cost-effectiveness to maximize ROI on storage investments.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334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Overpass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Bhuvanesh Bhuvi</cp:lastModifiedBy>
  <cp:revision>2</cp:revision>
  <dcterms:created xsi:type="dcterms:W3CDTF">2024-07-30T02:03:40Z</dcterms:created>
  <dcterms:modified xsi:type="dcterms:W3CDTF">2024-08-01T13:29:56Z</dcterms:modified>
</cp:coreProperties>
</file>