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ileron" charset="1" panose="00000500000000000000"/>
      <p:regular r:id="rId20"/>
    </p:embeddedFont>
    <p:embeddedFont>
      <p:font typeface="Anton" charset="1" panose="00000500000000000000"/>
      <p:regular r:id="rId21"/>
    </p:embeddedFont>
    <p:embeddedFont>
      <p:font typeface="Aileron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1182" y="1984656"/>
            <a:ext cx="15365636" cy="6317688"/>
            <a:chOff x="0" y="0"/>
            <a:chExt cx="20487515" cy="842358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9095" t="0" r="9095" b="0"/>
            <a:stretch>
              <a:fillRect/>
            </a:stretch>
          </p:blipFill>
          <p:spPr>
            <a:xfrm flipH="false" flipV="false">
              <a:off x="0" y="0"/>
              <a:ext cx="20487515" cy="8423584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>
            <a:off x="12361752" y="5957752"/>
            <a:ext cx="4897548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7850884"/>
            <a:ext cx="1407416" cy="1407416"/>
            <a:chOff x="0" y="0"/>
            <a:chExt cx="370677" cy="3706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677" cy="370677"/>
            </a:xfrm>
            <a:custGeom>
              <a:avLst/>
              <a:gdLst/>
              <a:ahLst/>
              <a:cxnLst/>
              <a:rect r="r" b="b" t="t" l="l"/>
              <a:pathLst>
                <a:path h="370677" w="370677">
                  <a:moveTo>
                    <a:pt x="0" y="0"/>
                  </a:moveTo>
                  <a:lnTo>
                    <a:pt x="370677" y="0"/>
                  </a:lnTo>
                  <a:lnTo>
                    <a:pt x="370677" y="370677"/>
                  </a:lnTo>
                  <a:lnTo>
                    <a:pt x="0" y="370677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0677" cy="408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972567" y="7568194"/>
            <a:ext cx="2569464" cy="49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08"/>
              </a:lnSpc>
            </a:pPr>
            <a:r>
              <a:rPr lang="en-US" sz="286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Presented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28675"/>
            <a:ext cx="488706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Alleef, Armon, Dbjhane, Phone Pyae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61752" y="8251691"/>
            <a:ext cx="4180280" cy="7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75"/>
              </a:lnSpc>
            </a:pPr>
            <a:r>
              <a:rPr lang="en-US" sz="547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3892" y="828675"/>
            <a:ext cx="417540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HCI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9200"/>
            <a:ext cx="5647356" cy="130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6"/>
              </a:lnSpc>
            </a:pPr>
            <a:r>
              <a:rPr lang="en-US" sz="979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MINI GAME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55029"/>
            <a:ext cx="7654082" cy="692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581" indent="-325290" lvl="1">
              <a:lnSpc>
                <a:spcPts val="4218"/>
              </a:lnSpc>
              <a:buFont typeface="Arial"/>
              <a:buChar char="•"/>
            </a:pPr>
            <a:r>
              <a:rPr lang="en-US" b="true" sz="3013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Game Selection:</a:t>
            </a:r>
            <a:r>
              <a:rPr lang="en-US" sz="301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Browse by skill level or instrument.</a:t>
            </a:r>
          </a:p>
          <a:p>
            <a:pPr algn="l" marL="650581" indent="-325290" lvl="1">
              <a:lnSpc>
                <a:spcPts val="4218"/>
              </a:lnSpc>
              <a:buFont typeface="Arial"/>
              <a:buChar char="•"/>
            </a:pPr>
            <a:r>
              <a:rPr lang="en-US" b="true" sz="3013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Gameplay:</a:t>
            </a:r>
            <a:r>
              <a:rPr lang="en-US" sz="301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Simple, engaging UI with clear instructions and real-time scoring.</a:t>
            </a:r>
          </a:p>
          <a:p>
            <a:pPr algn="l" marL="650581" indent="-325290" lvl="1">
              <a:lnSpc>
                <a:spcPts val="4218"/>
              </a:lnSpc>
              <a:buFont typeface="Arial"/>
              <a:buChar char="•"/>
            </a:pPr>
            <a:r>
              <a:rPr lang="en-US" b="true" sz="3013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Performance Analysis:</a:t>
            </a:r>
            <a:r>
              <a:rPr lang="en-US" sz="301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Immediate breakdown of accuracy, speed, and improvement areas.</a:t>
            </a:r>
          </a:p>
          <a:p>
            <a:pPr algn="l" marL="650581" indent="-325290" lvl="1">
              <a:lnSpc>
                <a:spcPts val="4218"/>
              </a:lnSpc>
              <a:buFont typeface="Arial"/>
              <a:buChar char="•"/>
            </a:pPr>
            <a:r>
              <a:rPr lang="en-US" b="true" sz="3013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Ranking/Leaderboard:</a:t>
            </a:r>
          </a:p>
          <a:p>
            <a:pPr algn="l" marL="1301161" indent="-433720" lvl="2">
              <a:lnSpc>
                <a:spcPts val="4218"/>
              </a:lnSpc>
              <a:buFont typeface="Arial"/>
              <a:buChar char="⚬"/>
            </a:pPr>
            <a:r>
              <a:rPr lang="en-US" sz="301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Global and friends leaderboards by instrument and score.</a:t>
            </a:r>
          </a:p>
          <a:p>
            <a:pPr algn="l" marL="1301161" indent="-433720" lvl="2">
              <a:lnSpc>
                <a:spcPts val="4218"/>
              </a:lnSpc>
              <a:buFont typeface="Arial"/>
              <a:buChar char="⚬"/>
            </a:pPr>
            <a:r>
              <a:rPr lang="en-US" sz="301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Track personal bests, earn badges, and challenge friends.</a:t>
            </a:r>
          </a:p>
          <a:p>
            <a:pPr algn="l">
              <a:lnSpc>
                <a:spcPts val="4218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076224" y="752503"/>
            <a:ext cx="1726363" cy="3538401"/>
            <a:chOff x="0" y="0"/>
            <a:chExt cx="454680" cy="931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680" cy="931925"/>
            </a:xfrm>
            <a:custGeom>
              <a:avLst/>
              <a:gdLst/>
              <a:ahLst/>
              <a:cxnLst/>
              <a:rect r="r" b="b" t="t" l="l"/>
              <a:pathLst>
                <a:path h="931925" w="454680">
                  <a:moveTo>
                    <a:pt x="0" y="0"/>
                  </a:moveTo>
                  <a:lnTo>
                    <a:pt x="454680" y="0"/>
                  </a:lnTo>
                  <a:lnTo>
                    <a:pt x="454680" y="931925"/>
                  </a:lnTo>
                  <a:lnTo>
                    <a:pt x="0" y="931925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680" cy="970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000854" y="9277350"/>
            <a:ext cx="5121665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848801" y="1279799"/>
            <a:ext cx="8734069" cy="4035649"/>
          </a:xfrm>
          <a:custGeom>
            <a:avLst/>
            <a:gdLst/>
            <a:ahLst/>
            <a:cxnLst/>
            <a:rect r="r" b="b" t="t" l="l"/>
            <a:pathLst>
              <a:path h="4035649" w="8734069">
                <a:moveTo>
                  <a:pt x="0" y="0"/>
                </a:moveTo>
                <a:lnTo>
                  <a:pt x="8734069" y="0"/>
                </a:lnTo>
                <a:lnTo>
                  <a:pt x="8734069" y="4035650"/>
                </a:lnTo>
                <a:lnTo>
                  <a:pt x="0" y="4035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8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71753" y="5492196"/>
            <a:ext cx="4288165" cy="4347949"/>
          </a:xfrm>
          <a:custGeom>
            <a:avLst/>
            <a:gdLst/>
            <a:ahLst/>
            <a:cxnLst/>
            <a:rect r="r" b="b" t="t" l="l"/>
            <a:pathLst>
              <a:path h="4347949" w="4288165">
                <a:moveTo>
                  <a:pt x="0" y="0"/>
                </a:moveTo>
                <a:lnTo>
                  <a:pt x="4288165" y="0"/>
                </a:lnTo>
                <a:lnTo>
                  <a:pt x="4288165" y="4347949"/>
                </a:lnTo>
                <a:lnTo>
                  <a:pt x="0" y="4347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9623" y="5818131"/>
            <a:ext cx="3612863" cy="1672189"/>
            <a:chOff x="0" y="0"/>
            <a:chExt cx="951536" cy="440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1536" cy="440412"/>
            </a:xfrm>
            <a:custGeom>
              <a:avLst/>
              <a:gdLst/>
              <a:ahLst/>
              <a:cxnLst/>
              <a:rect r="r" b="b" t="t" l="l"/>
              <a:pathLst>
                <a:path h="440412" w="951536">
                  <a:moveTo>
                    <a:pt x="0" y="0"/>
                  </a:moveTo>
                  <a:lnTo>
                    <a:pt x="951536" y="0"/>
                  </a:lnTo>
                  <a:lnTo>
                    <a:pt x="951536" y="440412"/>
                  </a:lnTo>
                  <a:lnTo>
                    <a:pt x="0" y="440412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1536" cy="478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340026"/>
            <a:ext cx="707390" cy="707390"/>
            <a:chOff x="0" y="0"/>
            <a:chExt cx="186308" cy="1863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308" cy="186308"/>
            </a:xfrm>
            <a:custGeom>
              <a:avLst/>
              <a:gdLst/>
              <a:ahLst/>
              <a:cxnLst/>
              <a:rect r="r" b="b" t="t" l="l"/>
              <a:pathLst>
                <a:path h="186308" w="186308">
                  <a:moveTo>
                    <a:pt x="0" y="0"/>
                  </a:moveTo>
                  <a:lnTo>
                    <a:pt x="186308" y="0"/>
                  </a:lnTo>
                  <a:lnTo>
                    <a:pt x="186308" y="186308"/>
                  </a:lnTo>
                  <a:lnTo>
                    <a:pt x="0" y="186308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308" cy="224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092854" y="708904"/>
            <a:ext cx="7668634" cy="5109227"/>
          </a:xfrm>
          <a:custGeom>
            <a:avLst/>
            <a:gdLst/>
            <a:ahLst/>
            <a:cxnLst/>
            <a:rect r="r" b="b" t="t" l="l"/>
            <a:pathLst>
              <a:path h="5109227" w="7668634">
                <a:moveTo>
                  <a:pt x="0" y="0"/>
                </a:moveTo>
                <a:lnTo>
                  <a:pt x="7668633" y="0"/>
                </a:lnTo>
                <a:lnTo>
                  <a:pt x="7668633" y="5109227"/>
                </a:lnTo>
                <a:lnTo>
                  <a:pt x="0" y="5109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85208" y="5459673"/>
            <a:ext cx="4093595" cy="4210555"/>
          </a:xfrm>
          <a:custGeom>
            <a:avLst/>
            <a:gdLst/>
            <a:ahLst/>
            <a:cxnLst/>
            <a:rect r="r" b="b" t="t" l="l"/>
            <a:pathLst>
              <a:path h="4210555" w="4093595">
                <a:moveTo>
                  <a:pt x="0" y="0"/>
                </a:moveTo>
                <a:lnTo>
                  <a:pt x="4093595" y="0"/>
                </a:lnTo>
                <a:lnTo>
                  <a:pt x="4093595" y="4210555"/>
                </a:lnTo>
                <a:lnTo>
                  <a:pt x="0" y="4210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247775"/>
            <a:ext cx="8803306" cy="1553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55"/>
              </a:lnSpc>
            </a:pPr>
            <a:r>
              <a:rPr lang="en-US" sz="1165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PRACTICE 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928734"/>
            <a:ext cx="6468891" cy="6868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946" indent="-351473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Metronome: </a:t>
            </a:r>
            <a:r>
              <a:rPr lang="en-US" sz="325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Adjustable tempo and time signatures for rhythm practice.</a:t>
            </a:r>
          </a:p>
          <a:p>
            <a:pPr algn="l" marL="702946" indent="-351473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Tu</a:t>
            </a: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ner: </a:t>
            </a:r>
            <a:r>
              <a:rPr lang="en-US" sz="325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Visual feedback for tuning multiple instruments (guitar, ukulele, cello, violin).</a:t>
            </a:r>
          </a:p>
          <a:p>
            <a:pPr algn="l" marL="702946" indent="-351473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Ch</a:t>
            </a: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ord Library: </a:t>
            </a:r>
            <a:r>
              <a:rPr lang="en-US" sz="325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Visual diagrams and audio playback for chords.</a:t>
            </a:r>
          </a:p>
          <a:p>
            <a:pPr algn="l" marL="702946" indent="-351473" lvl="1">
              <a:lnSpc>
                <a:spcPts val="4558"/>
              </a:lnSpc>
              <a:buFont typeface="Arial"/>
              <a:buChar char="•"/>
            </a:pP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R</a:t>
            </a:r>
            <a:r>
              <a:rPr lang="en-US" b="true" sz="3255">
                <a:solidFill>
                  <a:srgbClr val="B54B19"/>
                </a:solidFill>
                <a:latin typeface="Aileron Bold"/>
                <a:ea typeface="Aileron Bold"/>
                <a:cs typeface="Aileron Bold"/>
                <a:sym typeface="Aileron Bold"/>
              </a:rPr>
              <a:t>ecording:</a:t>
            </a:r>
            <a:r>
              <a:rPr lang="en-US" sz="325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Capture, playback, and share practice sessions for self-evaluation.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08987"/>
            <a:ext cx="1828659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463767" y="3506296"/>
            <a:ext cx="5952618" cy="4193626"/>
          </a:xfrm>
          <a:custGeom>
            <a:avLst/>
            <a:gdLst/>
            <a:ahLst/>
            <a:cxnLst/>
            <a:rect r="r" b="b" t="t" l="l"/>
            <a:pathLst>
              <a:path h="4193626" w="5952618">
                <a:moveTo>
                  <a:pt x="0" y="0"/>
                </a:moveTo>
                <a:lnTo>
                  <a:pt x="5952618" y="0"/>
                </a:lnTo>
                <a:lnTo>
                  <a:pt x="5952618" y="4193625"/>
                </a:lnTo>
                <a:lnTo>
                  <a:pt x="0" y="4193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19314" y="1228725"/>
            <a:ext cx="7839986" cy="139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4"/>
              </a:lnSpc>
            </a:pPr>
            <a:r>
              <a:rPr lang="en-US" sz="10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USER FEEDBACK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3596" y="3981776"/>
            <a:ext cx="2089593" cy="1621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7"/>
              </a:lnSpc>
            </a:pPr>
            <a:r>
              <a:rPr lang="en-US" sz="4712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Testing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8293" y="4010351"/>
            <a:ext cx="7684731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90% found instant feedback “very helpful.”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Most users completed onboarding in under 2 minutes.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Beginners reported feeling “confident” after their first lesson.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3863" y="6806256"/>
            <a:ext cx="2334430" cy="245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4712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Areas of improve-ment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18293" y="7593811"/>
            <a:ext cx="830615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Users want more songs and video tutorials.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3863" y="2643196"/>
            <a:ext cx="2089593" cy="79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7"/>
              </a:lnSpc>
            </a:pPr>
            <a:r>
              <a:rPr lang="en-US" sz="4712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Method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8559" y="2671771"/>
            <a:ext cx="830615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Google form shared to 3 different people for user feedback.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34858" y="9484841"/>
            <a:ext cx="7376281" cy="22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83397" indent="-141698" lvl="1">
              <a:lnSpc>
                <a:spcPts val="1837"/>
              </a:lnSpc>
              <a:buFont typeface="Arial"/>
              <a:buChar char="•"/>
            </a:pPr>
            <a:r>
              <a:rPr lang="en-US" sz="131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https://docs.google.com/forms/d/1CEusxS_Vlgs1SCjmsafEAdXPnKPWgZZcP2Z86h1lraE/edit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77350"/>
            <a:ext cx="7676516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942665" y="6057882"/>
            <a:ext cx="5670867" cy="1912555"/>
          </a:xfrm>
          <a:custGeom>
            <a:avLst/>
            <a:gdLst/>
            <a:ahLst/>
            <a:cxnLst/>
            <a:rect r="r" b="b" t="t" l="l"/>
            <a:pathLst>
              <a:path h="1912555" w="5670867">
                <a:moveTo>
                  <a:pt x="0" y="0"/>
                </a:moveTo>
                <a:lnTo>
                  <a:pt x="5670867" y="0"/>
                </a:lnTo>
                <a:lnTo>
                  <a:pt x="5670867" y="1912555"/>
                </a:lnTo>
                <a:lnTo>
                  <a:pt x="0" y="1912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2717" y="1478154"/>
            <a:ext cx="6970764" cy="366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946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REFLECTION, TEAM &amp; NEXT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16683" y="1411092"/>
            <a:ext cx="6942617" cy="90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017" indent="-281009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Fun, adaptive, and inclusive learning; strong accessibility focus.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16683" y="982467"/>
            <a:ext cx="436430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STRENGTHS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6683" y="3244870"/>
            <a:ext cx="6942617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Balancing simplicity and feature richness; ensuring accessibility for all.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16683" y="2654229"/>
            <a:ext cx="435571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16683" y="4740929"/>
            <a:ext cx="6942617" cy="90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017" indent="-281009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More user testing, refining feedback, expanding instrument/game libraries.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16683" y="4312304"/>
            <a:ext cx="436430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NEXT STEPS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16683" y="6574707"/>
            <a:ext cx="6942617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Designers: All members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Documenters: Phone Pyae &amp; Dbjhane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Feature Leads: Dbjhane (Landing), Phone Pyae (Login/Signup/Home), All (Lessons), Dbjhane/Alleef (Practice Tools), Armon (Mini-Game/Ranking)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16683" y="5984067"/>
            <a:ext cx="435571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TEAM ROLES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2844" y="4276725"/>
            <a:ext cx="7742313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3473" y="2856578"/>
            <a:ext cx="5827576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85717" y="4918150"/>
            <a:ext cx="465081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85717" y="5602557"/>
            <a:ext cx="465081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Concept &amp; Unique Value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85717" y="6286963"/>
            <a:ext cx="465081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Who MuseMate Helps?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5717" y="6971369"/>
            <a:ext cx="465081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Research &amp;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3473" y="4934025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43473" y="5618432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43473" y="6302838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43473" y="6987244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43473" y="7649488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85717" y="7633613"/>
            <a:ext cx="453824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 Features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65971" y="8240293"/>
            <a:ext cx="52505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Landing, Sign up &amp; Log In Pages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65971" y="8899423"/>
            <a:ext cx="476248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Home Dashboard &amp; Progress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45332" y="4896454"/>
            <a:ext cx="40477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Lessons - Core Modules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43473" y="8276868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43473" y="8935998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22833" y="4933028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22833" y="5617435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09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-1695200" y="-246322"/>
            <a:ext cx="5652748" cy="8679265"/>
            <a:chOff x="0" y="0"/>
            <a:chExt cx="7536997" cy="11572354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2"/>
            <a:srcRect l="61655" t="0" r="13106" b="0"/>
            <a:stretch>
              <a:fillRect/>
            </a:stretch>
          </p:blipFill>
          <p:spPr>
            <a:xfrm flipH="false" flipV="false">
              <a:off x="0" y="0"/>
              <a:ext cx="7536997" cy="11572354"/>
            </a:xfrm>
            <a:prstGeom prst="rect">
              <a:avLst/>
            </a:prstGeom>
          </p:spPr>
        </p:pic>
      </p:grpSp>
      <p:sp>
        <p:nvSpPr>
          <p:cNvPr name="AutoShape 22" id="22"/>
          <p:cNvSpPr/>
          <p:nvPr/>
        </p:nvSpPr>
        <p:spPr>
          <a:xfrm flipV="true">
            <a:off x="12721054" y="3742403"/>
            <a:ext cx="6376687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2369179" y="6946031"/>
            <a:ext cx="2312269" cy="2312269"/>
            <a:chOff x="0" y="0"/>
            <a:chExt cx="608993" cy="6089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08993" cy="608993"/>
            </a:xfrm>
            <a:custGeom>
              <a:avLst/>
              <a:gdLst/>
              <a:ahLst/>
              <a:cxnLst/>
              <a:rect r="r" b="b" t="t" l="l"/>
              <a:pathLst>
                <a:path h="608993" w="608993">
                  <a:moveTo>
                    <a:pt x="0" y="0"/>
                  </a:moveTo>
                  <a:lnTo>
                    <a:pt x="608993" y="0"/>
                  </a:lnTo>
                  <a:lnTo>
                    <a:pt x="608993" y="608993"/>
                  </a:lnTo>
                  <a:lnTo>
                    <a:pt x="0" y="608993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08993" cy="64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742187" y="5584159"/>
            <a:ext cx="40477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Mini Games &amp; Ranking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42187" y="6268565"/>
            <a:ext cx="40477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Practice Tools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19689" y="6305140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19689" y="6989546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65078" y="6973671"/>
            <a:ext cx="474273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Accessibility &amp; Customization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19689" y="7629626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65078" y="7613751"/>
            <a:ext cx="474273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 Feedback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19689" y="8276868"/>
            <a:ext cx="7422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65078" y="8260993"/>
            <a:ext cx="474273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Reflections, Team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9623" y="5818131"/>
            <a:ext cx="3612863" cy="1672189"/>
            <a:chOff x="0" y="0"/>
            <a:chExt cx="951536" cy="440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1536" cy="440412"/>
            </a:xfrm>
            <a:custGeom>
              <a:avLst/>
              <a:gdLst/>
              <a:ahLst/>
              <a:cxnLst/>
              <a:rect r="r" b="b" t="t" l="l"/>
              <a:pathLst>
                <a:path h="440412" w="951536">
                  <a:moveTo>
                    <a:pt x="0" y="0"/>
                  </a:moveTo>
                  <a:lnTo>
                    <a:pt x="951536" y="0"/>
                  </a:lnTo>
                  <a:lnTo>
                    <a:pt x="951536" y="440412"/>
                  </a:lnTo>
                  <a:lnTo>
                    <a:pt x="0" y="440412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1536" cy="478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340026"/>
            <a:ext cx="707390" cy="707390"/>
            <a:chOff x="0" y="0"/>
            <a:chExt cx="186308" cy="1863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308" cy="186308"/>
            </a:xfrm>
            <a:custGeom>
              <a:avLst/>
              <a:gdLst/>
              <a:ahLst/>
              <a:cxnLst/>
              <a:rect r="r" b="b" t="t" l="l"/>
              <a:pathLst>
                <a:path h="186308" w="186308">
                  <a:moveTo>
                    <a:pt x="0" y="0"/>
                  </a:moveTo>
                  <a:lnTo>
                    <a:pt x="186308" y="0"/>
                  </a:lnTo>
                  <a:lnTo>
                    <a:pt x="186308" y="186308"/>
                  </a:lnTo>
                  <a:lnTo>
                    <a:pt x="0" y="186308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308" cy="224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15396" y="1276350"/>
            <a:ext cx="15257208" cy="171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29"/>
              </a:lnSpc>
            </a:pPr>
            <a:r>
              <a:rPr lang="en-US" sz="1292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 &amp; UNIQUE VALUE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88" y="3317590"/>
            <a:ext cx="11162803" cy="6606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5238" indent="-367619" lvl="1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MuseMate is a mobile/web app that transforms music learning into an engaging, interactive experience.</a:t>
            </a:r>
          </a:p>
          <a:p>
            <a:pPr algn="just" marL="735238" indent="-367619" lvl="1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Uses game-like lessons, instant feedback, and adaptive content tailored to each learner’s style-visual, auditory, or kinesthetic.</a:t>
            </a:r>
          </a:p>
          <a:p>
            <a:pPr algn="just" marL="735238" indent="-367619" lvl="1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Designed for all skill levels: beginners, students, and self-learners, making music education accessible and fun for everyone.</a:t>
            </a:r>
          </a:p>
          <a:p>
            <a:pPr algn="just" marL="735238" indent="-367619" lvl="1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 teacher required-learn at your own pace, on your own terms.</a:t>
            </a:r>
          </a:p>
          <a:p>
            <a:pPr algn="just">
              <a:lnSpc>
                <a:spcPts val="476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49698"/>
            <a:ext cx="9780960" cy="3677207"/>
            <a:chOff x="0" y="0"/>
            <a:chExt cx="13041280" cy="490294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6541" r="0" b="16541"/>
            <a:stretch>
              <a:fillRect/>
            </a:stretch>
          </p:blipFill>
          <p:spPr>
            <a:xfrm flipH="false" flipV="false">
              <a:off x="0" y="0"/>
              <a:ext cx="13041280" cy="490294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292717" y="3693063"/>
            <a:ext cx="6970764" cy="487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946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WHO MUSEMATE HELPS &amp; USER JOURNEY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83994" y="1978323"/>
            <a:ext cx="6942617" cy="227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017" indent="-281009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New musicians, school students, and self-taught learners.</a:t>
            </a:r>
          </a:p>
          <a:p>
            <a:pPr algn="just" marL="562017" indent="-281009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Especially valuable for visual and auditory learners, and those without access to a music teacher.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83994" y="1549698"/>
            <a:ext cx="436430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TARGET USERS: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3994" y="5088592"/>
            <a:ext cx="6942617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Simple onboarding with swipe navigation.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Quick quizzes and interactive exercises with instant feedback.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Adaptive lessons that adjust to user progress.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Users can record their own music, receive improvement tips, and track achievements.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783994" y="4659967"/>
            <a:ext cx="435571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USER JOURNEY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700" y="9277350"/>
            <a:ext cx="7676516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55133" y="1466293"/>
            <a:ext cx="8705216" cy="3677207"/>
            <a:chOff x="0" y="0"/>
            <a:chExt cx="11606955" cy="490294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779" r="0" b="19779"/>
            <a:stretch>
              <a:fillRect/>
            </a:stretch>
          </p:blipFill>
          <p:spPr>
            <a:xfrm flipH="false" flipV="false">
              <a:off x="0" y="0"/>
              <a:ext cx="11606955" cy="490294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1513984"/>
            <a:ext cx="8050079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RESEARCH &amp;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56245" y="6229578"/>
            <a:ext cx="409505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BARRIERS IDENTIFIED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972039" y="2521802"/>
            <a:ext cx="1566189" cy="1566189"/>
            <a:chOff x="0" y="0"/>
            <a:chExt cx="412494" cy="4124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2494" cy="412494"/>
            </a:xfrm>
            <a:custGeom>
              <a:avLst/>
              <a:gdLst/>
              <a:ahLst/>
              <a:cxnLst/>
              <a:rect r="r" b="b" t="t" l="l"/>
              <a:pathLst>
                <a:path h="412494" w="412494">
                  <a:moveTo>
                    <a:pt x="0" y="0"/>
                  </a:moveTo>
                  <a:lnTo>
                    <a:pt x="412494" y="0"/>
                  </a:lnTo>
                  <a:lnTo>
                    <a:pt x="412494" y="412494"/>
                  </a:lnTo>
                  <a:lnTo>
                    <a:pt x="0" y="412494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2494" cy="450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91356" y="6153928"/>
            <a:ext cx="1224752" cy="932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0"/>
              </a:lnSpc>
            </a:pPr>
            <a:r>
              <a:rPr lang="en-US" sz="693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40569" y="6229578"/>
            <a:ext cx="400686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RESEARCH METHODS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65864" y="6153928"/>
            <a:ext cx="1224752" cy="932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0"/>
              </a:lnSpc>
            </a:pPr>
            <a:r>
              <a:rPr lang="en-US" sz="693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61996" y="7038652"/>
            <a:ext cx="4297304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Users crave engaging, feedback-driven, and adaptable learning.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Accessibility is essential for inclusivity.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4038129" y="6229578"/>
            <a:ext cx="275851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KEY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61996" y="6153928"/>
            <a:ext cx="1224752" cy="932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0"/>
              </a:lnSpc>
            </a:pPr>
            <a:r>
              <a:rPr lang="en-US" sz="693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1356" y="7038652"/>
            <a:ext cx="4781104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Boring, repetitive lessons.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Lack of real-time feedback.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Accessibility challenges for diverse learners.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165864" y="7038652"/>
            <a:ext cx="4781104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Surveys and interviews with students, self-learners, and music teachers.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Comp</a:t>
            </a:r>
            <a:r>
              <a:rPr lang="en-US" sz="24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etitive analysis of leading music education apps.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611" y="3993729"/>
            <a:ext cx="1308443" cy="1013867"/>
            <a:chOff x="0" y="0"/>
            <a:chExt cx="344610" cy="2670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610" cy="267027"/>
            </a:xfrm>
            <a:custGeom>
              <a:avLst/>
              <a:gdLst/>
              <a:ahLst/>
              <a:cxnLst/>
              <a:rect r="r" b="b" t="t" l="l"/>
              <a:pathLst>
                <a:path h="267027" w="344610">
                  <a:moveTo>
                    <a:pt x="0" y="0"/>
                  </a:moveTo>
                  <a:lnTo>
                    <a:pt x="344610" y="0"/>
                  </a:lnTo>
                  <a:lnTo>
                    <a:pt x="344610" y="267027"/>
                  </a:lnTo>
                  <a:lnTo>
                    <a:pt x="0" y="267027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4610" cy="305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6236" y="830848"/>
            <a:ext cx="15455529" cy="14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59"/>
              </a:lnSpc>
            </a:pPr>
            <a:r>
              <a:rPr lang="en-US" sz="1115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DESIGN FEATURES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3407" y="3497865"/>
            <a:ext cx="3323325" cy="129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Welcomes users with a clean, minimalist intro and clear call-to-action.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1744" y="2803300"/>
            <a:ext cx="21666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LANDING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1327" y="2803300"/>
            <a:ext cx="2657299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LOGIN/REGSTER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4267" y="6030800"/>
            <a:ext cx="314160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LESSONS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28700" y="9277350"/>
            <a:ext cx="16230600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7258835" y="3993729"/>
            <a:ext cx="1308443" cy="1013867"/>
            <a:chOff x="0" y="0"/>
            <a:chExt cx="344610" cy="2670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4610" cy="267027"/>
            </a:xfrm>
            <a:custGeom>
              <a:avLst/>
              <a:gdLst/>
              <a:ahLst/>
              <a:cxnLst/>
              <a:rect r="r" b="b" t="t" l="l"/>
              <a:pathLst>
                <a:path h="267027" w="344610">
                  <a:moveTo>
                    <a:pt x="0" y="0"/>
                  </a:moveTo>
                  <a:lnTo>
                    <a:pt x="344610" y="0"/>
                  </a:lnTo>
                  <a:lnTo>
                    <a:pt x="344610" y="267027"/>
                  </a:lnTo>
                  <a:lnTo>
                    <a:pt x="0" y="267027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44610" cy="305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228839" y="5948369"/>
            <a:ext cx="183032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MINI GAME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74651" y="5948369"/>
            <a:ext cx="314160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PRACTICE TOOLS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74651" y="2803300"/>
            <a:ext cx="314160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HOME DASHBOARD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83791" y="6643694"/>
            <a:ext cx="3323325" cy="129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Metronome, tuner, chord library, and recording.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83791" y="3497865"/>
            <a:ext cx="3323325" cy="173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Personalized reminders, progress summaries, and mini-game access.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98314" y="3497865"/>
            <a:ext cx="3323325" cy="129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Secure options, Google integration, and password recovery.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82338" y="6588328"/>
            <a:ext cx="3323325" cy="218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Fun, skill-building games with real-time feedback.</a:t>
            </a:r>
          </a:p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Practice Tools: Metrono</a:t>
            </a:r>
          </a:p>
          <a:p>
            <a:pPr algn="ctr">
              <a:lnSpc>
                <a:spcPts val="3457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593407" y="6588328"/>
            <a:ext cx="3323325" cy="129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24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Interactive modules for piano, guitar, drums, and more.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65482" y="3534258"/>
            <a:ext cx="1566189" cy="1566189"/>
            <a:chOff x="0" y="0"/>
            <a:chExt cx="412494" cy="412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2494" cy="412494"/>
            </a:xfrm>
            <a:custGeom>
              <a:avLst/>
              <a:gdLst/>
              <a:ahLst/>
              <a:cxnLst/>
              <a:rect r="r" b="b" t="t" l="l"/>
              <a:pathLst>
                <a:path h="412494" w="412494">
                  <a:moveTo>
                    <a:pt x="0" y="0"/>
                  </a:moveTo>
                  <a:lnTo>
                    <a:pt x="412494" y="0"/>
                  </a:lnTo>
                  <a:lnTo>
                    <a:pt x="412494" y="412494"/>
                  </a:lnTo>
                  <a:lnTo>
                    <a:pt x="0" y="412494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2494" cy="450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2750987"/>
            <a:ext cx="8615302" cy="5847636"/>
          </a:xfrm>
          <a:custGeom>
            <a:avLst/>
            <a:gdLst/>
            <a:ahLst/>
            <a:cxnLst/>
            <a:rect r="r" b="b" t="t" l="l"/>
            <a:pathLst>
              <a:path h="5847636" w="8615302">
                <a:moveTo>
                  <a:pt x="0" y="0"/>
                </a:moveTo>
                <a:lnTo>
                  <a:pt x="8615302" y="0"/>
                </a:lnTo>
                <a:lnTo>
                  <a:pt x="8615302" y="5847637"/>
                </a:lnTo>
                <a:lnTo>
                  <a:pt x="0" y="5847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00174"/>
            <a:ext cx="14871580" cy="12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935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LANDING, LOGIN &amp; SIGNUP PAGES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5524" y="2665262"/>
            <a:ext cx="2089593" cy="410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7"/>
              </a:lnSpc>
            </a:pPr>
            <a:r>
              <a:rPr lang="en-US" sz="4712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Landing</a:t>
            </a:r>
          </a:p>
          <a:p>
            <a:pPr algn="just">
              <a:lnSpc>
                <a:spcPts val="6597"/>
              </a:lnSpc>
            </a:pPr>
            <a:r>
              <a:rPr lang="en-US" sz="4712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Log In</a:t>
            </a:r>
          </a:p>
          <a:p>
            <a:pPr algn="just">
              <a:lnSpc>
                <a:spcPts val="6597"/>
              </a:lnSpc>
            </a:pPr>
          </a:p>
          <a:p>
            <a:pPr algn="just">
              <a:lnSpc>
                <a:spcPts val="6597"/>
              </a:lnSpc>
            </a:pPr>
          </a:p>
          <a:p>
            <a:pPr algn="just">
              <a:lnSpc>
                <a:spcPts val="6597"/>
              </a:lnSpc>
            </a:pPr>
            <a:r>
              <a:rPr lang="en-US" sz="4712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Sign Up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75117" y="2693837"/>
            <a:ext cx="5892622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---&gt;  Blue-themed, uncluttered, with logo, slogan, and a prominent login/signup button.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---&gt; </a:t>
            </a: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“Welcome Back” message, Google login, email/password fields, password recovery, and a link to signup.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---&gt;  </a:t>
            </a: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Clean white background, input fields for name, email, password, and confirmation. Clear call-to-action and easy navigation to login if already registered.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715500"/>
            <a:ext cx="16230600" cy="0"/>
          </a:xfrm>
          <a:prstGeom prst="line">
            <a:avLst/>
          </a:prstGeom>
          <a:ln cap="flat" w="38100">
            <a:solidFill>
              <a:srgbClr val="B54B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035091" y="558454"/>
            <a:ext cx="4164670" cy="8837497"/>
          </a:xfrm>
          <a:custGeom>
            <a:avLst/>
            <a:gdLst/>
            <a:ahLst/>
            <a:cxnLst/>
            <a:rect r="r" b="b" t="t" l="l"/>
            <a:pathLst>
              <a:path h="8837497" w="4164670">
                <a:moveTo>
                  <a:pt x="0" y="0"/>
                </a:moveTo>
                <a:lnTo>
                  <a:pt x="4164670" y="0"/>
                </a:lnTo>
                <a:lnTo>
                  <a:pt x="4164670" y="8837497"/>
                </a:lnTo>
                <a:lnTo>
                  <a:pt x="0" y="883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31510"/>
            <a:ext cx="9613139" cy="143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8"/>
              </a:lnSpc>
            </a:pPr>
            <a:r>
              <a:rPr lang="en-US" sz="1071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HOME DASHBOARD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33801"/>
            <a:ext cx="4156339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Welcome message and user avatar/profile icon.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Practice Reminder card-set daily/weekly practice goals and notifications.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Progress Tracker card-shows lesson streaks, completed levels, and learning charts.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81165" y="3033801"/>
            <a:ext cx="3762835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Mini-Game Arcade section-quick access to games like Chord Challenge and Rhythm Hero.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New Courses section-instrument-specific learning paths for Strings, Piano, and Drums.</a:t>
            </a:r>
          </a:p>
          <a:p>
            <a:pPr algn="ctr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8871" y="2612631"/>
            <a:ext cx="1056546" cy="1056546"/>
            <a:chOff x="0" y="0"/>
            <a:chExt cx="278267" cy="278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267" cy="278267"/>
            </a:xfrm>
            <a:custGeom>
              <a:avLst/>
              <a:gdLst/>
              <a:ahLst/>
              <a:cxnLst/>
              <a:rect r="r" b="b" t="t" l="l"/>
              <a:pathLst>
                <a:path h="278267" w="278267">
                  <a:moveTo>
                    <a:pt x="0" y="0"/>
                  </a:moveTo>
                  <a:lnTo>
                    <a:pt x="278267" y="0"/>
                  </a:lnTo>
                  <a:lnTo>
                    <a:pt x="278267" y="278267"/>
                  </a:lnTo>
                  <a:lnTo>
                    <a:pt x="0" y="278267"/>
                  </a:lnTo>
                  <a:close/>
                </a:path>
              </a:pathLst>
            </a:custGeom>
            <a:solidFill>
              <a:srgbClr val="B54B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8267" cy="316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72823" y="2598674"/>
            <a:ext cx="9801680" cy="6579113"/>
          </a:xfrm>
          <a:custGeom>
            <a:avLst/>
            <a:gdLst/>
            <a:ahLst/>
            <a:cxnLst/>
            <a:rect r="r" b="b" t="t" l="l"/>
            <a:pathLst>
              <a:path h="6579113" w="9801680">
                <a:moveTo>
                  <a:pt x="0" y="0"/>
                </a:moveTo>
                <a:lnTo>
                  <a:pt x="9801680" y="0"/>
                </a:lnTo>
                <a:lnTo>
                  <a:pt x="9801680" y="6579113"/>
                </a:lnTo>
                <a:lnTo>
                  <a:pt x="0" y="6579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25621" y="596709"/>
            <a:ext cx="10756506" cy="1219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92"/>
              </a:lnSpc>
            </a:pPr>
            <a:r>
              <a:rPr lang="en-US" sz="919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LESSONS - CORE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12556"/>
            <a:ext cx="3513057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Choose between String Instruments (guitar, violin, cello, ukulele) and Brass &amp; Percussion (tuba, drums, piano).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00145"/>
            <a:ext cx="208959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Landing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4904163"/>
            <a:ext cx="3494007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Interactive virtual keyboard, real-time note feedback, beginner sheet music, and tap-to-play features.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4247120"/>
            <a:ext cx="208959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Piano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7750" y="7719571"/>
            <a:ext cx="3494007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Virtual drum kit, tap to play, rhythm exercises, and beginner drum lessons.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7750" y="7055996"/>
            <a:ext cx="208959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Drums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05569" y="3029825"/>
            <a:ext cx="2653731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Song lists, skill-based courses, chord/lyric displays, and easy navigation to practice and new songs.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05569" y="2271318"/>
            <a:ext cx="265373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Guitar/Ukulele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25383" y="7567171"/>
            <a:ext cx="3033917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Violin, cello, tuba-each with tailored lesson flows and interactive elements.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25383" y="6124133"/>
            <a:ext cx="3033917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B54B19"/>
                </a:solidFill>
                <a:latin typeface="Anton"/>
                <a:ea typeface="Anton"/>
                <a:cs typeface="Anton"/>
                <a:sym typeface="Anton"/>
              </a:rPr>
              <a:t>Other Instruments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DAGmgi2F0EQ</dc:identifier>
  <dcterms:modified xsi:type="dcterms:W3CDTF">2011-08-01T06:04:30Z</dcterms:modified>
  <cp:revision>1</cp:revision>
  <dc:title>Group 7 - MuseMate</dc:title>
</cp:coreProperties>
</file>