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0" r:id="rId2"/>
    <p:sldId id="293" r:id="rId3"/>
    <p:sldId id="278" r:id="rId4"/>
    <p:sldId id="290" r:id="rId5"/>
    <p:sldId id="281" r:id="rId6"/>
    <p:sldId id="268" r:id="rId7"/>
    <p:sldId id="294" r:id="rId8"/>
    <p:sldId id="291" r:id="rId9"/>
    <p:sldId id="269" r:id="rId10"/>
    <p:sldId id="29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2288AE-E947-4F19-B102-22647A94E585}" v="972" dt="2024-12-09T06:41:23.8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8" autoAdjust="0"/>
    <p:restoredTop sz="94660"/>
  </p:normalViewPr>
  <p:slideViewPr>
    <p:cSldViewPr snapToGrid="0">
      <p:cViewPr varScale="1">
        <p:scale>
          <a:sx n="60" d="100"/>
          <a:sy n="60" d="100"/>
        </p:scale>
        <p:origin x="53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D20E2-2E80-420B-B854-0BD95B362346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C5DD4-E504-4F4E-9768-1362E2D2B4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761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C5DD4-E504-4F4E-9768-1362E2D2B4C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154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A04B2-DDB1-E6ED-FDA1-47405AC22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BFC062-6CB9-8F0A-4B95-0DE778071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98184F-6FD8-5352-6A86-CF847141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363E-A233-429B-8141-81B074BF2B9C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05DF5A-5440-E5D7-2C04-E853F1BC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9FECD9-C728-E95D-BCF7-29759A9A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8B5B-703A-44E9-9C7A-A51F4469B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62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54A15-864A-7025-F460-E18BA5D4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C5AD38-E15A-A653-1D32-2027F1839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440C0-F062-F1A4-99E4-86BF71E88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363E-A233-429B-8141-81B074BF2B9C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0F38A8-2232-786C-CA11-C5CC5C4F4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3B653-3A1F-6962-DBB1-87A8D2BC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8B5B-703A-44E9-9C7A-A51F4469B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95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435F96-FD42-2017-7547-CE323F394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F23158-C947-25E9-D4B3-54AE2D110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23350A-C482-4BC3-1BE3-C6D7923B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363E-A233-429B-8141-81B074BF2B9C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F863-D1FE-83B1-F6B7-73F078DC3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0B0065-923E-F40B-1D8E-A2311CA4C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8B5B-703A-44E9-9C7A-A51F4469B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65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DE7B8-C648-E001-6BD3-0EC53112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3726B0-0266-A6D5-8A20-928872151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E705D8-399B-672A-A8FB-96E4BE390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363E-A233-429B-8141-81B074BF2B9C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EC761-D097-A10C-B122-30E1AC9C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A27D4-E45C-0831-AABF-E350F746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8B5B-703A-44E9-9C7A-A51F4469B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35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D1540-14F2-A32E-B9CC-66CAE9C00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39F029-98C1-0229-99DC-677513BCE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94CD8E-4ECB-D438-DB23-42C89983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363E-A233-429B-8141-81B074BF2B9C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27062-9D68-778B-54F6-B615A43B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AF1CA5-FE30-5738-27DC-602D7F11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8B5B-703A-44E9-9C7A-A51F4469B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75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182FD-C3A0-9BA9-E762-2452D8DE6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4D7E66-F85D-6F97-CD72-978B2BD95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A757E0-A4B1-3FB4-0E24-5B64964D6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A79B83-0FB9-012F-C5C0-99B529BC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363E-A233-429B-8141-81B074BF2B9C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23EB40-2B8A-812D-A6E2-CA6F1E28A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32C44B-EB58-B8E1-8145-9AD386B7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8B5B-703A-44E9-9C7A-A51F4469B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82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B844A-94D1-022F-87F2-07F7A56D0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C01228-A58A-7A47-BC77-5B42ECAE1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ACFE12-BF3F-9F91-9123-7AD7FF11A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F8EC46-070D-47F2-9722-7CA590A8A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B8389E-8BAB-FCD2-3F94-1F0A91267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586D4C-D4F8-453D-9F54-5EA834A5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363E-A233-429B-8141-81B074BF2B9C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652D2B-4DDD-8CDF-4B91-76B57E04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B4BBD8-EEDF-1D13-DE80-9FE2DD25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8B5B-703A-44E9-9C7A-A51F4469B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64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4BB37-E901-7EA0-F906-A74A597A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F08EA6-62F1-D1A5-5FBE-44D513EB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363E-A233-429B-8141-81B074BF2B9C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E1535F-7759-E195-5DC4-AC52E868F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FC0F20-D4D2-71AA-0EEA-19D0AC1E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8B5B-703A-44E9-9C7A-A51F4469B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52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F742F3-ED2E-7755-F238-734FAB18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363E-A233-429B-8141-81B074BF2B9C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43721B-2FAA-B781-9CB7-218FA410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C164F2-7D46-B9E3-F034-AAE9D50F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8B5B-703A-44E9-9C7A-A51F4469B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58E3E-63AA-3DF9-C6C0-6A46CF38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F56EE-08EA-936F-A6CA-CEB03C242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8DA6FC-9322-6579-C004-B753B872E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E7A628-22AF-E33B-643F-74BC6A23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363E-A233-429B-8141-81B074BF2B9C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5DBC0C-E993-C4A6-9043-3674A470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D6E03C-92E6-41E9-7BF6-C9F4D340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8B5B-703A-44E9-9C7A-A51F4469B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7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E324-083A-068E-8433-05A9C171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44FFCF-1F84-01DB-771D-FAA94F969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CC56F0-AE78-85A7-FB66-C54158EEC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55A198-21A4-A84C-8B2C-90F15992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363E-A233-429B-8141-81B074BF2B9C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E6DAF4-7443-BD13-C535-751B1F665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B0CF9F-BA1C-939E-E57F-B1FB6082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8B5B-703A-44E9-9C7A-A51F4469B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27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24CBE4-82FD-9B5B-02BB-6A2AF395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2EDE95-E19F-4DC9-5B1B-F68A798F1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D5392-8521-2C18-C406-B48EFD758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DC363E-A233-429B-8141-81B074BF2B9C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606040-4AD8-0478-B99D-09006E6B6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92F2DE-36DC-687A-A7FC-9FB3DB996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E58B5B-703A-44E9-9C7A-A51F4469B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5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D6A08F-33DE-22F3-9115-33EBDC30712A}"/>
              </a:ext>
            </a:extLst>
          </p:cNvPr>
          <p:cNvSpPr txBox="1"/>
          <p:nvPr/>
        </p:nvSpPr>
        <p:spPr>
          <a:xfrm>
            <a:off x="-44451" y="2098288"/>
            <a:ext cx="12280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/>
              <a:t>이미지 색상화 및 손실 부분 복원 </a:t>
            </a:r>
            <a:r>
              <a:rPr lang="en-US" altLang="ko-KR" sz="4400" b="1" dirty="0"/>
              <a:t>AI </a:t>
            </a:r>
            <a:r>
              <a:rPr lang="ko-KR" altLang="en-US" sz="4400" b="1" dirty="0"/>
              <a:t>경진대회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33B72A-2A0F-F444-09FB-62C28619D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76" y="3117168"/>
            <a:ext cx="11169445" cy="203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14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출력 이미지">
            <a:extLst>
              <a:ext uri="{FF2B5EF4-FFF2-40B4-BE49-F238E27FC236}">
                <a16:creationId xmlns:a16="http://schemas.microsoft.com/office/drawing/2014/main" id="{07827398-E738-EC99-AD71-0FF2230F3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91" y="549450"/>
            <a:ext cx="5457764" cy="388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7E9F886-6A79-80DB-8FD8-E87762CC5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865" y="874962"/>
            <a:ext cx="17235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Epochs 58</a:t>
            </a:r>
            <a:endParaRPr kumimoji="0" lang="ko-KR" altLang="ko-K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9BD15-9972-A98A-D8B7-17E4EC80C0B4}"/>
              </a:ext>
            </a:extLst>
          </p:cNvPr>
          <p:cNvSpPr txBox="1"/>
          <p:nvPr/>
        </p:nvSpPr>
        <p:spPr>
          <a:xfrm>
            <a:off x="1042116" y="1278743"/>
            <a:ext cx="2113298" cy="573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altLang="ko-KR" sz="2400" b="0" i="0" dirty="0">
                <a:solidFill>
                  <a:srgbClr val="808388"/>
                </a:solidFill>
                <a:effectLst/>
                <a:latin typeface="Roboto" panose="02000000000000000000" pitchFamily="2" charset="0"/>
              </a:rPr>
              <a:t>0.49248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AE29A-02D5-76EE-C63E-208BD2EEE058}"/>
              </a:ext>
            </a:extLst>
          </p:cNvPr>
          <p:cNvSpPr txBox="1"/>
          <p:nvPr/>
        </p:nvSpPr>
        <p:spPr>
          <a:xfrm>
            <a:off x="215449" y="4708528"/>
            <a:ext cx="1259020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- 12</a:t>
            </a:r>
            <a:r>
              <a:rPr lang="ko-KR" altLang="en-US" sz="2000" b="1" dirty="0"/>
              <a:t>월 </a:t>
            </a:r>
            <a:r>
              <a:rPr lang="en-US" altLang="ko-KR" sz="2000" b="1" dirty="0"/>
              <a:t>9</a:t>
            </a:r>
            <a:r>
              <a:rPr lang="ko-KR" altLang="en-US" sz="2000" b="1" dirty="0"/>
              <a:t>일 오전 </a:t>
            </a:r>
            <a:r>
              <a:rPr lang="en-US" altLang="ko-KR" sz="2000" b="1" dirty="0"/>
              <a:t>9</a:t>
            </a:r>
            <a:r>
              <a:rPr lang="ko-KR" altLang="en-US" sz="2000" b="1" dirty="0"/>
              <a:t>시 </a:t>
            </a:r>
            <a:r>
              <a:rPr lang="en-US" altLang="ko-KR" sz="2000" b="1" dirty="0"/>
              <a:t>40</a:t>
            </a:r>
            <a:r>
              <a:rPr lang="ko-KR" altLang="en-US" sz="2000" b="1" dirty="0"/>
              <a:t>분까지 </a:t>
            </a:r>
            <a:r>
              <a:rPr lang="en-US" altLang="ko-KR" sz="2000" b="1" dirty="0"/>
              <a:t>100 epochs </a:t>
            </a:r>
            <a:r>
              <a:rPr lang="ko-KR" altLang="en-US" sz="2000" b="1" dirty="0"/>
              <a:t>를 다 돌리지 못하고 </a:t>
            </a:r>
            <a:r>
              <a:rPr lang="en-US" altLang="ko-KR" sz="2000" b="1" dirty="0"/>
              <a:t>61 epochs</a:t>
            </a:r>
            <a:r>
              <a:rPr lang="ko-KR" altLang="en-US" sz="2000" b="1" dirty="0"/>
              <a:t>에서 중단</a:t>
            </a:r>
            <a:r>
              <a:rPr lang="en-US" altLang="ko-KR" sz="2000" b="1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2000" b="1" dirty="0"/>
              <a:t>향후 해당 모델을 중단하고 불균형을 맞추기 위해서 </a:t>
            </a:r>
            <a:r>
              <a:rPr lang="en-US" altLang="ko-KR" sz="2000" b="1" dirty="0"/>
              <a:t>D</a:t>
            </a:r>
            <a:r>
              <a:rPr lang="ko-KR" altLang="en-US" sz="2000" b="1" dirty="0"/>
              <a:t>와 </a:t>
            </a:r>
            <a:r>
              <a:rPr lang="en-US" altLang="ko-KR" sz="2000" b="1" dirty="0"/>
              <a:t>G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LR</a:t>
            </a:r>
            <a:r>
              <a:rPr lang="ko-KR" altLang="en-US" sz="2000" b="1" dirty="0"/>
              <a:t>을 조정할 예정이었으나 대회 종료</a:t>
            </a:r>
            <a:r>
              <a:rPr lang="en-US" altLang="ko-KR" sz="2000" b="1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2000" b="1" dirty="0"/>
              <a:t>해당 대회는 </a:t>
            </a:r>
            <a:r>
              <a:rPr lang="en-US" altLang="ko-KR" sz="2000" b="1" dirty="0"/>
              <a:t>epochs</a:t>
            </a:r>
            <a:r>
              <a:rPr lang="ko-KR" altLang="en-US" sz="2000" b="1" dirty="0"/>
              <a:t> 수가 가장 큰 영향을 미침을 알게 됨</a:t>
            </a:r>
            <a:r>
              <a:rPr lang="en-US" altLang="ko-KR" sz="2000" b="1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2000" b="1" dirty="0"/>
              <a:t>성능 판별을 위해 </a:t>
            </a:r>
            <a:r>
              <a:rPr lang="en-US" altLang="ko-KR" sz="2000" b="1" dirty="0"/>
              <a:t>epochs</a:t>
            </a:r>
            <a:r>
              <a:rPr lang="ko-KR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ko-KR" sz="2000" b="1" dirty="0">
                <a:highlight>
                  <a:srgbClr val="FFFF00"/>
                </a:highlight>
              </a:rPr>
              <a:t>30 </a:t>
            </a:r>
            <a:r>
              <a:rPr lang="ko-KR" altLang="en-US" sz="2000" b="1" dirty="0">
                <a:highlight>
                  <a:srgbClr val="FFFF00"/>
                </a:highlight>
              </a:rPr>
              <a:t>아래에서 반복적으로 중단했던 것</a:t>
            </a:r>
            <a:r>
              <a:rPr lang="ko-KR" altLang="en-US" sz="2000" b="1" dirty="0"/>
              <a:t>이 큰 리스크였던 것으로 추정</a:t>
            </a:r>
            <a:r>
              <a:rPr lang="en-US" altLang="ko-KR" sz="2000" b="1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2000" b="1" dirty="0"/>
              <a:t>이미지 복원을 위해서는 최소 </a:t>
            </a:r>
            <a:r>
              <a:rPr lang="en-US" altLang="ko-KR" sz="2000" b="1" dirty="0"/>
              <a:t>50~100 epochs </a:t>
            </a:r>
            <a:r>
              <a:rPr lang="ko-KR" altLang="en-US" sz="2000" b="1" dirty="0"/>
              <a:t>이상 필요</a:t>
            </a:r>
            <a:r>
              <a:rPr lang="en-US" altLang="ko-KR" sz="2000" b="1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F8580B-DB37-8B57-A403-D590234265F5}"/>
              </a:ext>
            </a:extLst>
          </p:cNvPr>
          <p:cNvSpPr txBox="1"/>
          <p:nvPr/>
        </p:nvSpPr>
        <p:spPr>
          <a:xfrm>
            <a:off x="0" y="33053"/>
            <a:ext cx="9620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결론</a:t>
            </a:r>
            <a:endParaRPr lang="en-US" altLang="ko-KR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624475-AF8D-1AEE-6D73-FE23553F7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304" y="998730"/>
            <a:ext cx="2822581" cy="28497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BE6B744-266D-5987-AC1E-F6940A23D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6607" y="998731"/>
            <a:ext cx="2822581" cy="286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3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1A9DF0-69F1-7156-E4EA-E8E45BF8FD38}"/>
              </a:ext>
            </a:extLst>
          </p:cNvPr>
          <p:cNvSpPr txBox="1"/>
          <p:nvPr/>
        </p:nvSpPr>
        <p:spPr>
          <a:xfrm>
            <a:off x="112676" y="162046"/>
            <a:ext cx="7175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이미지 복원을 위한 학습 및 모델 설계 전략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45CF06-2C75-B57C-7A82-06662F5D3FD0}"/>
              </a:ext>
            </a:extLst>
          </p:cNvPr>
          <p:cNvSpPr txBox="1"/>
          <p:nvPr/>
        </p:nvSpPr>
        <p:spPr>
          <a:xfrm>
            <a:off x="463057" y="1685807"/>
            <a:ext cx="119867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/>
              <a:t>시간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절약을 위한 데이터 분할 학습</a:t>
            </a:r>
            <a:endParaRPr lang="en-US" altLang="ko-KR" sz="2400" b="1" dirty="0"/>
          </a:p>
          <a:p>
            <a:r>
              <a:rPr lang="en-US" altLang="ko-KR" sz="2400" dirty="0"/>
              <a:t>: </a:t>
            </a:r>
            <a:r>
              <a:rPr lang="ko-KR" altLang="en-US" sz="2400" dirty="0"/>
              <a:t>데이터를 분할 학습하여 변경한 모델구조와 파라미터가 잘 적용되는지 확인</a:t>
            </a:r>
            <a:endParaRPr lang="en-US" altLang="ko-KR" sz="2400" dirty="0"/>
          </a:p>
          <a:p>
            <a:r>
              <a:rPr lang="en-US" altLang="ko-KR" sz="2400" b="1" dirty="0"/>
              <a:t>2. Validation</a:t>
            </a:r>
          </a:p>
          <a:p>
            <a:r>
              <a:rPr lang="en-US" altLang="ko-KR" sz="2400" dirty="0"/>
              <a:t>: </a:t>
            </a:r>
            <a:r>
              <a:rPr lang="ko-KR" altLang="en-US" sz="2400" dirty="0" err="1"/>
              <a:t>과적합</a:t>
            </a:r>
            <a:r>
              <a:rPr lang="ko-KR" altLang="en-US" sz="2400" dirty="0"/>
              <a:t> 방지를 위해 분할 학습</a:t>
            </a:r>
            <a:endParaRPr lang="en-US" altLang="ko-KR" sz="2400" dirty="0"/>
          </a:p>
          <a:p>
            <a:r>
              <a:rPr lang="en-US" altLang="ko-KR" sz="2400" b="1" dirty="0"/>
              <a:t>3. </a:t>
            </a:r>
            <a:r>
              <a:rPr lang="ko-KR" altLang="en-US" sz="2400" b="1" dirty="0"/>
              <a:t>데이터 증강 </a:t>
            </a:r>
            <a:r>
              <a:rPr lang="en-US" altLang="ko-KR" sz="2400" b="1" dirty="0"/>
              <a:t>&amp; Resize </a:t>
            </a:r>
            <a:r>
              <a:rPr lang="ko-KR" altLang="en-US" sz="2400" b="1" dirty="0"/>
              <a:t>조정</a:t>
            </a:r>
            <a:endParaRPr lang="en-US" altLang="ko-KR" sz="2400" b="1" dirty="0"/>
          </a:p>
          <a:p>
            <a:r>
              <a:rPr lang="en-US" altLang="ko-KR" sz="2400" b="1" dirty="0"/>
              <a:t>4. </a:t>
            </a:r>
            <a:r>
              <a:rPr lang="ko-KR" altLang="en-US" sz="2400" b="1" dirty="0"/>
              <a:t>모델 구조 변경</a:t>
            </a:r>
            <a:r>
              <a:rPr lang="en-US" altLang="ko-KR" sz="2400" b="1" dirty="0"/>
              <a:t>(Residual, Resnet)</a:t>
            </a:r>
          </a:p>
          <a:p>
            <a:r>
              <a:rPr lang="en-US" altLang="ko-KR" sz="2400" b="1" dirty="0"/>
              <a:t>5. </a:t>
            </a:r>
            <a:r>
              <a:rPr lang="ko-KR" altLang="en-US" sz="2400" b="1" dirty="0"/>
              <a:t>스케줄러 변경 </a:t>
            </a:r>
            <a:endParaRPr lang="en-US" altLang="ko-KR" sz="2400" b="1" dirty="0"/>
          </a:p>
          <a:p>
            <a:r>
              <a:rPr lang="en-US" altLang="ko-KR" sz="2400" dirty="0"/>
              <a:t>: </a:t>
            </a:r>
            <a:r>
              <a:rPr lang="ko-KR" altLang="en-US" sz="2400" dirty="0"/>
              <a:t>학습 안정화를 위해 변경</a:t>
            </a:r>
            <a:endParaRPr lang="en-US" altLang="ko-KR" sz="2400" dirty="0"/>
          </a:p>
          <a:p>
            <a:r>
              <a:rPr lang="en-US" altLang="ko-KR" sz="2400" b="1" dirty="0"/>
              <a:t>6. </a:t>
            </a:r>
            <a:r>
              <a:rPr lang="ko-KR" altLang="en-US" sz="2400" b="1" dirty="0" err="1"/>
              <a:t>하이퍼</a:t>
            </a:r>
            <a:r>
              <a:rPr lang="ko-KR" altLang="en-US" sz="2400" b="1" dirty="0"/>
              <a:t> 파라미터 조정</a:t>
            </a:r>
            <a:endParaRPr lang="en-US" altLang="ko-KR" sz="2400" b="1" dirty="0"/>
          </a:p>
          <a:p>
            <a:r>
              <a:rPr lang="en-US" altLang="ko-KR" sz="2400" b="1" dirty="0"/>
              <a:t>7. G&amp;D </a:t>
            </a:r>
            <a:r>
              <a:rPr lang="ko-KR" altLang="en-US" sz="2400" b="1" dirty="0"/>
              <a:t>학습 불균형 조정</a:t>
            </a:r>
            <a:endParaRPr lang="en-US" altLang="ko-KR" sz="2400" b="1" dirty="0"/>
          </a:p>
          <a:p>
            <a:r>
              <a:rPr lang="en-US" altLang="ko-KR" sz="2400" dirty="0"/>
              <a:t>: G</a:t>
            </a:r>
            <a:r>
              <a:rPr lang="ko-KR" altLang="en-US" sz="2400" dirty="0"/>
              <a:t>와 </a:t>
            </a:r>
            <a:r>
              <a:rPr lang="en-US" altLang="ko-KR" sz="2400" dirty="0"/>
              <a:t>D </a:t>
            </a:r>
            <a:r>
              <a:rPr lang="ko-KR" altLang="en-US" sz="2400" dirty="0"/>
              <a:t>학습 주기를 다르게 하고</a:t>
            </a:r>
            <a:r>
              <a:rPr lang="en-US" altLang="ko-KR" sz="2400" dirty="0"/>
              <a:t>, </a:t>
            </a:r>
            <a:r>
              <a:rPr lang="ko-KR" altLang="en-US" sz="2400" dirty="0"/>
              <a:t>자동 조정하게 하여 균형을 이루도록 조정함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85819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51CC83-792B-3D42-7985-A3EF0D1BA434}"/>
              </a:ext>
            </a:extLst>
          </p:cNvPr>
          <p:cNvSpPr txBox="1"/>
          <p:nvPr/>
        </p:nvSpPr>
        <p:spPr>
          <a:xfrm>
            <a:off x="332821" y="1154574"/>
            <a:ext cx="8234517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data_transforms</a:t>
            </a:r>
            <a:r>
              <a:rPr lang="en-US" altLang="ko-KR" dirty="0"/>
              <a:t> = </a:t>
            </a:r>
            <a:r>
              <a:rPr lang="en-US" altLang="ko-KR" dirty="0" err="1"/>
              <a:t>transforms.Compose</a:t>
            </a:r>
            <a:r>
              <a:rPr lang="en-US" altLang="ko-KR" dirty="0"/>
              <a:t>([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transforms.RandomRotation</a:t>
            </a:r>
            <a:r>
              <a:rPr lang="en-US" altLang="ko-KR" dirty="0"/>
              <a:t>(10),  # </a:t>
            </a:r>
            <a:r>
              <a:rPr lang="ko-KR" altLang="en-US" dirty="0"/>
              <a:t>이미지를 </a:t>
            </a:r>
            <a:r>
              <a:rPr lang="en-US" altLang="ko-KR" dirty="0"/>
              <a:t>10</a:t>
            </a:r>
            <a:r>
              <a:rPr lang="ko-KR" altLang="en-US" dirty="0"/>
              <a:t>도 회전</a:t>
            </a:r>
          </a:p>
          <a:p>
            <a:r>
              <a:rPr lang="ko-KR" altLang="en-US" dirty="0"/>
              <a:t>    </a:t>
            </a:r>
            <a:r>
              <a:rPr lang="en-US" altLang="ko-KR" dirty="0" err="1"/>
              <a:t>transforms.RandomCrop</a:t>
            </a:r>
            <a:r>
              <a:rPr lang="en-US" altLang="ko-KR" dirty="0"/>
              <a:t>(256, padding=4),  # </a:t>
            </a:r>
            <a:r>
              <a:rPr lang="ko-KR" altLang="en-US" dirty="0"/>
              <a:t>중심 </a:t>
            </a:r>
            <a:r>
              <a:rPr lang="en-US" altLang="ko-KR" dirty="0"/>
              <a:t>256x256 </a:t>
            </a:r>
            <a:r>
              <a:rPr lang="ko-KR" altLang="en-US" dirty="0" err="1"/>
              <a:t>크롭</a:t>
            </a:r>
            <a:endParaRPr lang="ko-KR" altLang="en-US" dirty="0"/>
          </a:p>
          <a:p>
            <a:r>
              <a:rPr lang="ko-KR" altLang="en-US" dirty="0"/>
              <a:t>    </a:t>
            </a:r>
            <a:r>
              <a:rPr lang="en-US" altLang="ko-KR" dirty="0" err="1"/>
              <a:t>transforms.RandomHorizontalFlip</a:t>
            </a:r>
            <a:r>
              <a:rPr lang="en-US" altLang="ko-KR" dirty="0"/>
              <a:t>(),  # </a:t>
            </a:r>
            <a:r>
              <a:rPr lang="ko-KR" altLang="en-US" dirty="0"/>
              <a:t>랜덤으로 좌우 반전</a:t>
            </a:r>
          </a:p>
          <a:p>
            <a:r>
              <a:rPr lang="ko-KR" altLang="en-US" dirty="0"/>
              <a:t>    </a:t>
            </a:r>
            <a:r>
              <a:rPr lang="en-US" altLang="ko-KR" dirty="0" err="1"/>
              <a:t>transforms.ColorJitter</a:t>
            </a:r>
            <a:r>
              <a:rPr lang="en-US" altLang="ko-KR" dirty="0"/>
              <a:t>(brightness=0.2, contrast=0.2),  # </a:t>
            </a:r>
            <a:r>
              <a:rPr lang="ko-KR" altLang="en-US" dirty="0"/>
              <a:t>밝기</a:t>
            </a:r>
            <a:r>
              <a:rPr lang="en-US" altLang="ko-KR" dirty="0"/>
              <a:t>, </a:t>
            </a:r>
            <a:r>
              <a:rPr lang="ko-KR" altLang="en-US" dirty="0"/>
              <a:t>대비 변화</a:t>
            </a:r>
          </a:p>
          <a:p>
            <a:r>
              <a:rPr lang="en-US" altLang="ko-KR" dirty="0"/>
              <a:t>])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ECAB52-87B2-80B6-B126-6065120D0F00}"/>
              </a:ext>
            </a:extLst>
          </p:cNvPr>
          <p:cNvSpPr txBox="1"/>
          <p:nvPr/>
        </p:nvSpPr>
        <p:spPr>
          <a:xfrm>
            <a:off x="320039" y="383346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데이터 증강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4FFB9-D376-67BD-C010-9D6185AD94E0}"/>
              </a:ext>
            </a:extLst>
          </p:cNvPr>
          <p:cNvSpPr txBox="1"/>
          <p:nvPr/>
        </p:nvSpPr>
        <p:spPr>
          <a:xfrm>
            <a:off x="4108112" y="265692"/>
            <a:ext cx="1006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highlight>
                  <a:srgbClr val="FFFF00"/>
                </a:highlight>
              </a:rPr>
              <a:t>Out of memory</a:t>
            </a:r>
            <a:r>
              <a:rPr lang="ko-KR" altLang="en-US" sz="2800" b="1" dirty="0">
                <a:highlight>
                  <a:srgbClr val="FFFF00"/>
                </a:highlight>
              </a:rPr>
              <a:t>로 인해 학습 중단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16912-9124-68E0-7D2D-AD56A07A5797}"/>
              </a:ext>
            </a:extLst>
          </p:cNvPr>
          <p:cNvSpPr txBox="1"/>
          <p:nvPr/>
        </p:nvSpPr>
        <p:spPr>
          <a:xfrm>
            <a:off x="180578" y="3319376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리사이즈 </a:t>
            </a:r>
            <a:r>
              <a:rPr lang="en-US" altLang="ko-KR" sz="2800" b="1" dirty="0"/>
              <a:t>512</a:t>
            </a:r>
            <a:endParaRPr lang="ko-KR" alt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A11D32-471C-32E8-2A76-C4ADB87596A7}"/>
              </a:ext>
            </a:extLst>
          </p:cNvPr>
          <p:cNvSpPr txBox="1"/>
          <p:nvPr/>
        </p:nvSpPr>
        <p:spPr>
          <a:xfrm>
            <a:off x="193360" y="3876862"/>
            <a:ext cx="11691539" cy="258532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en-US" dirty="0" err="1"/>
              <a:t>transform</a:t>
            </a:r>
            <a:r>
              <a:rPr lang="ko-KR" altLang="en-US" dirty="0"/>
              <a:t> = </a:t>
            </a:r>
            <a:r>
              <a:rPr lang="ko-KR" altLang="en-US" dirty="0" err="1"/>
              <a:t>transforms.Compose</a:t>
            </a:r>
            <a:r>
              <a:rPr lang="ko-KR" altLang="en-US" dirty="0"/>
              <a:t>([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transforms.Resize</a:t>
            </a:r>
            <a:r>
              <a:rPr lang="ko-KR" altLang="en-US" dirty="0"/>
              <a:t>(512),  # 512x512로 리사이즈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transforms.RandomCrop</a:t>
            </a:r>
            <a:r>
              <a:rPr lang="ko-KR" altLang="en-US" dirty="0"/>
              <a:t>(512),  # 이미지를 랜덤하게 </a:t>
            </a:r>
            <a:r>
              <a:rPr lang="ko-KR" altLang="en-US" dirty="0" err="1"/>
              <a:t>크롭하여</a:t>
            </a:r>
            <a:r>
              <a:rPr lang="ko-KR" altLang="en-US" dirty="0"/>
              <a:t> 512x512로 유지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transforms.RandomHorizontalFlip</a:t>
            </a:r>
            <a:r>
              <a:rPr lang="ko-KR" altLang="en-US" dirty="0"/>
              <a:t>(</a:t>
            </a:r>
            <a:r>
              <a:rPr lang="ko-KR" altLang="en-US" dirty="0" err="1"/>
              <a:t>p</a:t>
            </a:r>
            <a:r>
              <a:rPr lang="ko-KR" altLang="en-US" dirty="0"/>
              <a:t>=0.5),  # 50% 확률로 좌우 반전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transforms.RandomRotation</a:t>
            </a:r>
            <a:r>
              <a:rPr lang="ko-KR" altLang="en-US" dirty="0"/>
              <a:t>(15),  # 15도 이내에서 랜덤 회전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transforms.ColorJitter</a:t>
            </a:r>
            <a:r>
              <a:rPr lang="ko-KR" altLang="en-US" dirty="0"/>
              <a:t>(</a:t>
            </a:r>
            <a:r>
              <a:rPr lang="ko-KR" altLang="en-US" dirty="0" err="1"/>
              <a:t>brightness</a:t>
            </a:r>
            <a:r>
              <a:rPr lang="ko-KR" altLang="en-US" dirty="0"/>
              <a:t>=0.2, </a:t>
            </a:r>
            <a:r>
              <a:rPr lang="ko-KR" altLang="en-US" dirty="0" err="1"/>
              <a:t>contrast</a:t>
            </a:r>
            <a:r>
              <a:rPr lang="ko-KR" altLang="en-US" dirty="0"/>
              <a:t>=0.2, </a:t>
            </a:r>
            <a:r>
              <a:rPr lang="ko-KR" altLang="en-US" dirty="0" err="1"/>
              <a:t>saturation</a:t>
            </a:r>
            <a:r>
              <a:rPr lang="ko-KR" altLang="en-US" dirty="0"/>
              <a:t>=0.2, </a:t>
            </a:r>
            <a:r>
              <a:rPr lang="ko-KR" altLang="en-US" dirty="0" err="1"/>
              <a:t>hue</a:t>
            </a:r>
            <a:r>
              <a:rPr lang="ko-KR" altLang="en-US" dirty="0"/>
              <a:t>=0.1),  # 밝기, 대비, 채도, 색조 변화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transforms.ToTensor</a:t>
            </a:r>
            <a:r>
              <a:rPr lang="ko-KR" altLang="en-US" dirty="0"/>
              <a:t>(),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transforms.Normalize</a:t>
            </a:r>
            <a:r>
              <a:rPr lang="ko-KR" altLang="en-US" dirty="0"/>
              <a:t>([0.485, 0.456, 0.406], [0.229, 0.224, 0.225])  # 평균과 표준편차로 정규화</a:t>
            </a:r>
          </a:p>
          <a:p>
            <a:r>
              <a:rPr lang="ko-KR" altLang="en-US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236149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5AC668C-4A86-3571-1154-34C152DCF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644240"/>
              </p:ext>
            </p:extLst>
          </p:nvPr>
        </p:nvGraphicFramePr>
        <p:xfrm>
          <a:off x="411480" y="881149"/>
          <a:ext cx="11475720" cy="5476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987">
                  <a:extLst>
                    <a:ext uri="{9D8B030D-6E8A-4147-A177-3AD203B41FA5}">
                      <a16:colId xmlns:a16="http://schemas.microsoft.com/office/drawing/2014/main" val="2908795447"/>
                    </a:ext>
                  </a:extLst>
                </a:gridCol>
                <a:gridCol w="4613324">
                  <a:extLst>
                    <a:ext uri="{9D8B030D-6E8A-4147-A177-3AD203B41FA5}">
                      <a16:colId xmlns:a16="http://schemas.microsoft.com/office/drawing/2014/main" val="2748294923"/>
                    </a:ext>
                  </a:extLst>
                </a:gridCol>
                <a:gridCol w="5425409">
                  <a:extLst>
                    <a:ext uri="{9D8B030D-6E8A-4147-A177-3AD203B41FA5}">
                      <a16:colId xmlns:a16="http://schemas.microsoft.com/office/drawing/2014/main" val="508450785"/>
                    </a:ext>
                  </a:extLst>
                </a:gridCol>
              </a:tblGrid>
              <a:tr h="1095043">
                <a:tc rowSpan="2"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</a:pPr>
                      <a:endParaRPr lang="en-US" altLang="ko-KR" sz="18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ts val="1425"/>
                        </a:lnSpc>
                      </a:pPr>
                      <a:endParaRPr lang="en-US" altLang="ko-KR" sz="18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ts val="1425"/>
                        </a:lnSpc>
                      </a:pPr>
                      <a:endParaRPr lang="en-US" altLang="ko-KR" sz="18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ts val="1425"/>
                        </a:lnSpc>
                      </a:pPr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Unet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간단한 구조로 빠른 학습</a:t>
                      </a:r>
                      <a:br>
                        <a:rPr lang="ko-KR" altLang="en-US" sz="18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적은 메모리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기본적인 이미지 복원 작업에 적합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세부 디테일 복원은 부족할 수 있음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175830"/>
                  </a:ext>
                </a:extLst>
              </a:tr>
              <a:tr h="6007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dirty="0"/>
                        <a:t>- </a:t>
                      </a:r>
                      <a:r>
                        <a:rPr lang="ko-KR" altLang="en-US" sz="1800" b="0" dirty="0"/>
                        <a:t>깊은 특징 학습에 한계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64470"/>
                  </a:ext>
                </a:extLst>
              </a:tr>
              <a:tr h="905948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8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Residual </a:t>
                      </a:r>
                    </a:p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  <a:p>
                      <a:pPr algn="ctr" latinLnBrk="1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Unet</a:t>
                      </a:r>
                      <a:endParaRPr lang="en-US" altLang="ko-KR" sz="18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ts val="1425"/>
                        </a:lnSpc>
                        <a:buFontTx/>
                        <a:buChar char="-"/>
                      </a:pP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lnSpc>
                          <a:spcPts val="1425"/>
                        </a:lnSpc>
                        <a:buFontTx/>
                        <a:buChar char="-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Residual Block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추가로 학습 효율 증가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lnSpc>
                          <a:spcPts val="1425"/>
                        </a:lnSpc>
                        <a:buFontTx/>
                        <a:buNone/>
                      </a:pPr>
                      <a:br>
                        <a:rPr lang="ko-KR" altLang="en-US" sz="18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 Dropout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으로 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과적합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방지 가능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깊이 있는 복원 가능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복잡한 이미지에서도 안정적으로 동작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980792"/>
                  </a:ext>
                </a:extLst>
              </a:tr>
              <a:tr h="905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ts val="1425"/>
                        </a:lnSpc>
                        <a:buFontTx/>
                        <a:buChar char="-"/>
                      </a:pPr>
                      <a:endParaRPr lang="en-US" altLang="ko-KR" sz="1800" b="0" dirty="0"/>
                    </a:p>
                    <a:p>
                      <a:pPr marL="285750" indent="-285750">
                        <a:lnSpc>
                          <a:spcPts val="1425"/>
                        </a:lnSpc>
                        <a:buFontTx/>
                        <a:buChar char="-"/>
                      </a:pPr>
                      <a:r>
                        <a:rPr lang="en-US" altLang="ko-KR" sz="1800" b="0" dirty="0" err="1"/>
                        <a:t>ResNet</a:t>
                      </a:r>
                      <a:r>
                        <a:rPr lang="en-US" altLang="ko-KR" sz="1800" b="0" dirty="0"/>
                        <a:t> + U-Net</a:t>
                      </a:r>
                      <a:r>
                        <a:rPr lang="ko-KR" altLang="en-US" sz="1800" b="0" dirty="0"/>
                        <a:t>보다 성능이 약간 낮을</a:t>
                      </a:r>
                      <a:endParaRPr lang="en-US" altLang="ko-KR" sz="1800" b="0" dirty="0"/>
                    </a:p>
                    <a:p>
                      <a:pPr marL="0" indent="0">
                        <a:lnSpc>
                          <a:spcPts val="1425"/>
                        </a:lnSpc>
                        <a:buFontTx/>
                        <a:buNone/>
                      </a:pPr>
                      <a:endParaRPr lang="en-US" altLang="ko-KR" sz="1800" b="0" dirty="0"/>
                    </a:p>
                    <a:p>
                      <a:pPr marL="0" indent="0">
                        <a:lnSpc>
                          <a:spcPts val="1425"/>
                        </a:lnSpc>
                        <a:buFontTx/>
                        <a:buNone/>
                      </a:pPr>
                      <a:r>
                        <a:rPr lang="ko-KR" altLang="en-US" sz="1800" b="0" dirty="0"/>
                        <a:t> 수 있음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750564"/>
                  </a:ext>
                </a:extLst>
              </a:tr>
              <a:tr h="1063125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8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Resnet </a:t>
                      </a:r>
                    </a:p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  <a:p>
                      <a:pPr algn="ctr" latinLnBrk="1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Unet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깊은 네트워크 학습 가능</a:t>
                      </a:r>
                      <a:br>
                        <a:rPr lang="ko-KR" altLang="en-US" sz="18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ResNet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 skip connection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으로 학습 안정성 증가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복잡한 이미지 세부 정보를 잘 복원하지만 학습 비용이 높음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595595"/>
                  </a:ext>
                </a:extLst>
              </a:tr>
              <a:tr h="905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/>
                        <a:t>- </a:t>
                      </a:r>
                      <a:r>
                        <a:rPr lang="ko-KR" altLang="en-US" sz="1800" b="0" dirty="0"/>
                        <a:t>구조가 복잡하여 학습 시간이 길고 메모리 사용량 증가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91852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7DB0AB2-5216-46BF-FE4D-CE0C495012CD}"/>
              </a:ext>
            </a:extLst>
          </p:cNvPr>
          <p:cNvSpPr txBox="1"/>
          <p:nvPr/>
        </p:nvSpPr>
        <p:spPr>
          <a:xfrm>
            <a:off x="88490" y="78659"/>
            <a:ext cx="4137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시도 했던 모델 </a:t>
            </a:r>
            <a:r>
              <a:rPr lang="en-US" altLang="ko-KR" sz="3200" b="1" dirty="0"/>
              <a:t>3</a:t>
            </a:r>
            <a:r>
              <a:rPr lang="ko-KR" altLang="en-US" sz="3200" b="1" dirty="0"/>
              <a:t>가지</a:t>
            </a:r>
          </a:p>
        </p:txBody>
      </p:sp>
    </p:spTree>
    <p:extLst>
      <p:ext uri="{BB962C8B-B14F-4D97-AF65-F5344CB8AC3E}">
        <p14:creationId xmlns:p14="http://schemas.microsoft.com/office/powerpoint/2010/main" val="334334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444DB94-3119-091C-566E-32B8CAFD25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44" t="10152" r="11882" b="7006"/>
          <a:stretch/>
        </p:blipFill>
        <p:spPr>
          <a:xfrm>
            <a:off x="193490" y="3984889"/>
            <a:ext cx="2832343" cy="25392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4DF46C-CE5D-70C5-0BE2-9BD0F5BF3C55}"/>
              </a:ext>
            </a:extLst>
          </p:cNvPr>
          <p:cNvSpPr txBox="1"/>
          <p:nvPr/>
        </p:nvSpPr>
        <p:spPr>
          <a:xfrm>
            <a:off x="3014184" y="803226"/>
            <a:ext cx="8912629" cy="230832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class </a:t>
            </a:r>
            <a:r>
              <a:rPr lang="en-US" altLang="ko-KR" sz="1600" dirty="0" err="1"/>
              <a:t>ResidualBlock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nn.Module</a:t>
            </a:r>
            <a:r>
              <a:rPr lang="en-US" altLang="ko-KR" sz="1600" dirty="0"/>
              <a:t>):</a:t>
            </a:r>
          </a:p>
          <a:p>
            <a:r>
              <a:rPr lang="en-US" altLang="ko-KR" sz="1600" dirty="0"/>
              <a:t>    def __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__(self, </a:t>
            </a:r>
            <a:r>
              <a:rPr lang="en-US" altLang="ko-KR" sz="1600" dirty="0" err="1"/>
              <a:t>in_channels</a:t>
            </a:r>
            <a:r>
              <a:rPr lang="en-US" altLang="ko-KR" sz="1600" dirty="0"/>
              <a:t>):</a:t>
            </a:r>
          </a:p>
          <a:p>
            <a:r>
              <a:rPr lang="en-US" altLang="ko-KR" sz="1600" dirty="0"/>
              <a:t>        super(</a:t>
            </a:r>
            <a:r>
              <a:rPr lang="en-US" altLang="ko-KR" sz="1600" dirty="0" err="1"/>
              <a:t>ResidualBlock</a:t>
            </a:r>
            <a:r>
              <a:rPr lang="en-US" altLang="ko-KR" sz="1600" dirty="0"/>
              <a:t>, self).__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__()</a:t>
            </a:r>
          </a:p>
          <a:p>
            <a:r>
              <a:rPr lang="en-US" altLang="ko-KR" sz="1600" dirty="0"/>
              <a:t>        self.conv1 = nn.Conv2d(</a:t>
            </a:r>
            <a:r>
              <a:rPr lang="en-US" altLang="ko-KR" sz="1600" dirty="0" err="1"/>
              <a:t>in_channels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in_channels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kernel_size</a:t>
            </a:r>
            <a:r>
              <a:rPr lang="en-US" altLang="ko-KR" sz="1600" dirty="0"/>
              <a:t>=3, stride=1, padding=1)</a:t>
            </a:r>
          </a:p>
          <a:p>
            <a:r>
              <a:rPr lang="en-US" altLang="ko-KR" sz="1600" dirty="0"/>
              <a:t>        self.bn1 = nn.BatchNorm2d(</a:t>
            </a:r>
            <a:r>
              <a:rPr lang="en-US" altLang="ko-KR" sz="1600" dirty="0" err="1"/>
              <a:t>in_channels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self.relu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nn.ReLU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inplace</a:t>
            </a:r>
            <a:r>
              <a:rPr lang="en-US" altLang="ko-KR" sz="1600" dirty="0"/>
              <a:t>=True)</a:t>
            </a:r>
          </a:p>
          <a:p>
            <a:r>
              <a:rPr lang="en-US" altLang="ko-KR" sz="1600" dirty="0"/>
              <a:t>        self.conv2 = nn.Conv2d(</a:t>
            </a:r>
            <a:r>
              <a:rPr lang="en-US" altLang="ko-KR" sz="1600" dirty="0" err="1"/>
              <a:t>in_channels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in_channels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kernel_size</a:t>
            </a:r>
            <a:r>
              <a:rPr lang="en-US" altLang="ko-KR" sz="1600" dirty="0"/>
              <a:t>=3, stride=1, padding=1)</a:t>
            </a:r>
          </a:p>
          <a:p>
            <a:r>
              <a:rPr lang="en-US" altLang="ko-KR" sz="1600" dirty="0"/>
              <a:t>        self.bn2 = nn.BatchNorm2d(</a:t>
            </a:r>
            <a:r>
              <a:rPr lang="en-US" altLang="ko-KR" sz="1600" dirty="0" err="1"/>
              <a:t>in_channels</a:t>
            </a:r>
            <a:endParaRPr lang="en-US" altLang="ko-KR" sz="1600" dirty="0"/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생략</a:t>
            </a:r>
            <a:r>
              <a:rPr lang="en-US" altLang="ko-KR" sz="16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528C2-A981-A61D-7779-388F47890FBA}"/>
              </a:ext>
            </a:extLst>
          </p:cNvPr>
          <p:cNvSpPr txBox="1"/>
          <p:nvPr/>
        </p:nvSpPr>
        <p:spPr>
          <a:xfrm>
            <a:off x="164782" y="72283"/>
            <a:ext cx="878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Residual &amp; </a:t>
            </a:r>
            <a:r>
              <a:rPr lang="en-US" altLang="ko-KR" sz="2800" b="1" dirty="0" err="1"/>
              <a:t>Unet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결합 </a:t>
            </a:r>
            <a:r>
              <a:rPr lang="en-US" altLang="ko-KR" sz="2800" b="1" dirty="0"/>
              <a:t>epochs 30 </a:t>
            </a:r>
            <a:r>
              <a:rPr lang="en-US" altLang="ko-KR" b="1" dirty="0"/>
              <a:t>-&gt; </a:t>
            </a:r>
            <a:r>
              <a:rPr lang="ko-KR" altLang="en-US" b="1" dirty="0"/>
              <a:t>성능이 좋지 않아 중단</a:t>
            </a:r>
            <a:endParaRPr lang="ko-KR" altLang="en-US" sz="28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4E4B04-E6AC-E927-17AF-51BA8E553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87" y="841147"/>
            <a:ext cx="2594391" cy="22704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613B72-060E-3DA5-87F9-B6DB9458DB9C}"/>
              </a:ext>
            </a:extLst>
          </p:cNvPr>
          <p:cNvSpPr txBox="1"/>
          <p:nvPr/>
        </p:nvSpPr>
        <p:spPr>
          <a:xfrm>
            <a:off x="193490" y="3403284"/>
            <a:ext cx="464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Resnet &amp; </a:t>
            </a:r>
            <a:r>
              <a:rPr lang="en-US" altLang="ko-KR" sz="2800" b="1" dirty="0" err="1"/>
              <a:t>Unet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결합 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요약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7D7C68-2D0D-587C-5955-B9746A301941}"/>
              </a:ext>
            </a:extLst>
          </p:cNvPr>
          <p:cNvSpPr txBox="1"/>
          <p:nvPr/>
        </p:nvSpPr>
        <p:spPr>
          <a:xfrm>
            <a:off x="3279371" y="4377335"/>
            <a:ext cx="89126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Try1 (Resnet + </a:t>
            </a:r>
            <a:r>
              <a:rPr lang="en-US" altLang="ko-KR" sz="1800" b="1" dirty="0" err="1"/>
              <a:t>Unet</a:t>
            </a:r>
            <a:r>
              <a:rPr lang="ko-KR" altLang="en-US" sz="1800" b="1" dirty="0"/>
              <a:t>모델만 적용</a:t>
            </a:r>
            <a:r>
              <a:rPr lang="en-US" altLang="ko-KR" sz="1800" b="1" dirty="0"/>
              <a:t>)</a:t>
            </a:r>
          </a:p>
          <a:p>
            <a:r>
              <a:rPr lang="ko-KR" altLang="en-US" sz="1800" b="1" dirty="0"/>
              <a:t>학습이 빠르고 </a:t>
            </a:r>
            <a:r>
              <a:rPr lang="en-US" altLang="ko-KR" sz="1800" b="1" dirty="0"/>
              <a:t>loss</a:t>
            </a:r>
            <a:r>
              <a:rPr lang="ko-KR" altLang="en-US" sz="1800" b="1" dirty="0"/>
              <a:t>가 낮게 기록하여 성능은 좋으나 </a:t>
            </a:r>
            <a:r>
              <a:rPr lang="ko-KR" altLang="en-US" sz="1800" b="1" dirty="0" err="1"/>
              <a:t>학습률</a:t>
            </a:r>
            <a:r>
              <a:rPr lang="ko-KR" altLang="en-US" sz="1800" b="1" dirty="0"/>
              <a:t> 발산으로 인해</a:t>
            </a:r>
            <a:r>
              <a:rPr lang="ko-KR" altLang="en-US" sz="1800" dirty="0"/>
              <a:t> </a:t>
            </a:r>
            <a:r>
              <a:rPr lang="ko-KR" altLang="en-US" sz="1800" b="1" dirty="0"/>
              <a:t>학습 중단 </a:t>
            </a:r>
            <a:r>
              <a:rPr lang="en-US" altLang="ko-KR" sz="1800" b="1" dirty="0"/>
              <a:t>-&gt; G&amp;D</a:t>
            </a:r>
            <a:r>
              <a:rPr lang="ko-KR" altLang="en-US" sz="1800" b="1" dirty="0"/>
              <a:t>에서 발산을 조절해보기로 함</a:t>
            </a:r>
            <a:endParaRPr lang="en-US" altLang="ko-KR" sz="1800" b="1" dirty="0"/>
          </a:p>
          <a:p>
            <a:endParaRPr lang="en-US" altLang="ko-KR" b="1" dirty="0"/>
          </a:p>
          <a:p>
            <a:r>
              <a:rPr lang="en-US" altLang="ko-KR" sz="1800" b="1" dirty="0"/>
              <a:t>Try2 (</a:t>
            </a:r>
            <a:r>
              <a:rPr lang="en-US" altLang="ko-KR" sz="1800" b="1" dirty="0" err="1"/>
              <a:t>Adamw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적용</a:t>
            </a:r>
            <a:r>
              <a:rPr lang="en-US" altLang="ko-KR" sz="1800" b="1" dirty="0"/>
              <a:t>, G&amp;D </a:t>
            </a:r>
            <a:r>
              <a:rPr lang="ko-KR" altLang="en-US" sz="1800" b="1" dirty="0"/>
              <a:t>조정</a:t>
            </a:r>
            <a:r>
              <a:rPr lang="en-US" altLang="ko-KR" sz="1800" b="1" dirty="0"/>
              <a:t>)</a:t>
            </a:r>
          </a:p>
          <a:p>
            <a:r>
              <a:rPr lang="en-US" altLang="ko-KR" sz="1800" b="1" dirty="0"/>
              <a:t>-&gt; D</a:t>
            </a:r>
            <a:r>
              <a:rPr lang="ko-KR" altLang="en-US" sz="1800" b="1" dirty="0"/>
              <a:t>만 지나치게 학습 하게 됨</a:t>
            </a:r>
            <a:r>
              <a:rPr lang="en-US" altLang="ko-KR" sz="1800" b="1" dirty="0"/>
              <a:t>. LR </a:t>
            </a:r>
            <a:r>
              <a:rPr lang="ko-KR" altLang="en-US" sz="1800" b="1" dirty="0"/>
              <a:t>다르게 조정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64192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F819C6-51D0-3852-3CFD-E2F659185B35}"/>
              </a:ext>
            </a:extLst>
          </p:cNvPr>
          <p:cNvSpPr txBox="1"/>
          <p:nvPr/>
        </p:nvSpPr>
        <p:spPr>
          <a:xfrm>
            <a:off x="54112" y="1142629"/>
            <a:ext cx="13174207" cy="831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optimizer_D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optim.AdamW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discriminator.parameters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sz="2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lr</a:t>
            </a:r>
            <a:r>
              <a:rPr lang="en-US" altLang="ko-KR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=0.00005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betas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0.999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</a:pPr>
            <a:endParaRPr lang="en-US" altLang="ko-K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optimizer_G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optim.AdamW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generator.parameters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sz="2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lr</a:t>
            </a:r>
            <a:r>
              <a:rPr lang="en-US" altLang="ko-KR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=0.0001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betas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0.999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7F5D0E-8D6F-3D38-5803-020EC06F756B}"/>
              </a:ext>
            </a:extLst>
          </p:cNvPr>
          <p:cNvSpPr txBox="1"/>
          <p:nvPr/>
        </p:nvSpPr>
        <p:spPr>
          <a:xfrm>
            <a:off x="198120" y="106829"/>
            <a:ext cx="6240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Resnet+Unet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model  TRY3</a:t>
            </a:r>
          </a:p>
          <a:p>
            <a:r>
              <a:rPr lang="en-US" altLang="ko-KR" sz="2400" b="1" dirty="0" err="1"/>
              <a:t>Adamw</a:t>
            </a:r>
            <a:r>
              <a:rPr lang="en-US" altLang="ko-KR" sz="2400" b="1" dirty="0"/>
              <a:t> / LR </a:t>
            </a:r>
            <a:r>
              <a:rPr lang="ko-KR" altLang="en-US" sz="2400" b="1" dirty="0"/>
              <a:t>다르게 </a:t>
            </a:r>
            <a:r>
              <a:rPr lang="en-US" altLang="ko-KR" sz="2400" b="1" dirty="0"/>
              <a:t>/ </a:t>
            </a:r>
            <a:r>
              <a:rPr lang="en-US" altLang="ko-KR" sz="2400" b="1" dirty="0" err="1"/>
              <a:t>Batch_size</a:t>
            </a:r>
            <a:r>
              <a:rPr lang="en-US" altLang="ko-KR" sz="2400" b="1" dirty="0"/>
              <a:t> 28</a:t>
            </a:r>
            <a:r>
              <a:rPr lang="ko-KR" altLang="en-US" sz="2400" b="1" dirty="0"/>
              <a:t> </a:t>
            </a:r>
            <a:endParaRPr lang="en-US" altLang="ko-KR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9326A7-A965-02A4-F834-4270589A83B0}"/>
              </a:ext>
            </a:extLst>
          </p:cNvPr>
          <p:cNvSpPr txBox="1"/>
          <p:nvPr/>
        </p:nvSpPr>
        <p:spPr>
          <a:xfrm>
            <a:off x="54112" y="1974203"/>
            <a:ext cx="1101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G</a:t>
            </a:r>
            <a:r>
              <a:rPr lang="ko-KR" altLang="en-US" sz="2000" b="1" dirty="0"/>
              <a:t>의 학습이 부족하다 생각하여</a:t>
            </a:r>
            <a:r>
              <a:rPr lang="en-US" altLang="ko-KR" sz="2000" b="1" dirty="0"/>
              <a:t>, LR</a:t>
            </a:r>
            <a:r>
              <a:rPr lang="ko-KR" altLang="en-US" sz="2000" b="1" dirty="0"/>
              <a:t>을 조정하여 </a:t>
            </a:r>
            <a:r>
              <a:rPr lang="en-US" altLang="ko-KR" sz="2000" b="1" dirty="0"/>
              <a:t>G</a:t>
            </a:r>
            <a:r>
              <a:rPr lang="ko-KR" altLang="en-US" sz="2000" b="1" dirty="0"/>
              <a:t>의 학습 시간을 늘림</a:t>
            </a:r>
            <a:endParaRPr lang="en-US" altLang="ko-KR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CD3064-0F55-0E7D-0780-5603BE6AA2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133"/>
          <a:stretch/>
        </p:blipFill>
        <p:spPr>
          <a:xfrm>
            <a:off x="475297" y="2514600"/>
            <a:ext cx="7324725" cy="425196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F9596C7D-557A-6575-89E7-1F937DE9E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900" y="4068189"/>
            <a:ext cx="544892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G</a:t>
            </a:r>
            <a:r>
              <a:rPr kumimoji="0" lang="ko-KR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의 </a:t>
            </a:r>
            <a:r>
              <a:rPr kumimoji="0" lang="ko-KR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학습률은</a:t>
            </a:r>
            <a:r>
              <a:rPr kumimoji="0" lang="ko-KR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 매우 좋았으나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,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D</a:t>
            </a:r>
            <a:r>
              <a:rPr kumimoji="0" lang="ko-KR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의 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loss</a:t>
            </a:r>
            <a:r>
              <a:rPr kumimoji="0" lang="ko-KR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가 떨어지지 않아서 학습 중단</a:t>
            </a:r>
            <a:endParaRPr kumimoji="0" lang="ko-KR" altLang="ko-K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70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31D3F8F-DB7E-EB95-351F-7CEA9DAD3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802446"/>
              </p:ext>
            </p:extLst>
          </p:nvPr>
        </p:nvGraphicFramePr>
        <p:xfrm>
          <a:off x="373626" y="666035"/>
          <a:ext cx="11603703" cy="6039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7901">
                  <a:extLst>
                    <a:ext uri="{9D8B030D-6E8A-4147-A177-3AD203B41FA5}">
                      <a16:colId xmlns:a16="http://schemas.microsoft.com/office/drawing/2014/main" val="4207402354"/>
                    </a:ext>
                  </a:extLst>
                </a:gridCol>
                <a:gridCol w="3867901">
                  <a:extLst>
                    <a:ext uri="{9D8B030D-6E8A-4147-A177-3AD203B41FA5}">
                      <a16:colId xmlns:a16="http://schemas.microsoft.com/office/drawing/2014/main" val="806868188"/>
                    </a:ext>
                  </a:extLst>
                </a:gridCol>
                <a:gridCol w="3867901">
                  <a:extLst>
                    <a:ext uri="{9D8B030D-6E8A-4147-A177-3AD203B41FA5}">
                      <a16:colId xmlns:a16="http://schemas.microsoft.com/office/drawing/2014/main" val="3369885448"/>
                    </a:ext>
                  </a:extLst>
                </a:gridCol>
              </a:tblGrid>
              <a:tr h="409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만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 2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번 업데이트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BCE -&gt;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Hinge Loss 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Perceptual Loss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897506"/>
                  </a:ext>
                </a:extLst>
              </a:tr>
              <a:tr h="3485359">
                <a:tc>
                  <a:txBody>
                    <a:bodyPr/>
                    <a:lstStyle/>
                    <a:p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for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_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in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range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(2):</a:t>
                      </a:r>
                    </a:p>
                    <a:p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optimizer_G.zero_grad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fake_images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=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generator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input_images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g_loss_adv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=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adversarial_loss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discriminator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fake_images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),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real_labels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g_loss_pixel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=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pixel_loss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fake_images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gt_images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g_loss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=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g_loss_adv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+ 100 *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g_loss_pixel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g_loss.backward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optimizer_G.step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def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hinge_loss_discriminator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real_output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fake_output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):</a:t>
                      </a:r>
                    </a:p>
                    <a:p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real_loss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=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torch.mean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torch.relu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(1.0 -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real_output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))</a:t>
                      </a:r>
                    </a:p>
                    <a:p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fake_loss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=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torch.mean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torch.relu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(1.0 +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fake_output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))</a:t>
                      </a:r>
                    </a:p>
                    <a:p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return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real_loss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+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fake_loss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def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hinge_loss_generator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fake_output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):</a:t>
                      </a:r>
                    </a:p>
                    <a:p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return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 -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torch.mean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</a:rPr>
                        <a:t>fake_output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class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PerceptualLoss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nn.Module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): 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def __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init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__(self): super(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PerceptualLoss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self).__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init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__() # VGG16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모델을 일부 사용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처음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개의 레이어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vgg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= vgg16(pretrained=True).features[:16].eval() for param in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vgg.parameters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():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param.requires_grad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= False # VGG16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은 학습되지 않도록 설정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self.vgg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= vgg.to(device) # GPU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로 이동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self.criterion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= nn.L1Loss() # L1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손실 사용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이미지의 구조와 의미를 보존하도록 학습을 유도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사람이 보기에도 자연스러운 이미지 생성 도움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842482"/>
                  </a:ext>
                </a:extLst>
              </a:tr>
              <a:tr h="21252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Epoch 1/100: 7%|▋ | </a:t>
                      </a:r>
                      <a:r>
                        <a:rPr lang="en-US" altLang="ko-KR" sz="1600" dirty="0" err="1"/>
                        <a:t>discriminator_loss</a:t>
                      </a:r>
                      <a:r>
                        <a:rPr lang="en-US" altLang="ko-KR" sz="1600" dirty="0"/>
                        <a:t>=0.11, </a:t>
                      </a:r>
                      <a:r>
                        <a:rPr lang="en-US" altLang="ko-KR" sz="1600" dirty="0" err="1"/>
                        <a:t>generator_loss</a:t>
                      </a:r>
                      <a:r>
                        <a:rPr lang="en-US" altLang="ko-KR" sz="1600" dirty="0"/>
                        <a:t>=0.0629] </a:t>
                      </a:r>
                    </a:p>
                    <a:p>
                      <a:pPr latinLnBrk="1"/>
                      <a:r>
                        <a:rPr lang="en-US" altLang="ko-KR" sz="1600" dirty="0"/>
                        <a:t>Epoch 1/100: 8%|▊ | </a:t>
                      </a:r>
                      <a:r>
                        <a:rPr lang="en-US" altLang="ko-KR" sz="1600" dirty="0" err="1"/>
                        <a:t>discriminator_loss</a:t>
                      </a:r>
                      <a:r>
                        <a:rPr lang="en-US" altLang="ko-KR" sz="1600" dirty="0"/>
                        <a:t>=0.118, </a:t>
                      </a:r>
                      <a:r>
                        <a:rPr lang="en-US" altLang="ko-KR" sz="1600" dirty="0" err="1"/>
                        <a:t>generator_loss</a:t>
                      </a:r>
                      <a:r>
                        <a:rPr lang="en-US" altLang="ko-KR" sz="1600" dirty="0"/>
                        <a:t>=0.0664] 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Loss </a:t>
                      </a:r>
                      <a:r>
                        <a:rPr lang="ko-KR" altLang="en-US" sz="1600" dirty="0" err="1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역발산으로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 중단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Epoch 1/100: 22%|██▏ | 808/3701 [03:33&lt;12:45, 3.78batch/s, </a:t>
                      </a:r>
                      <a:r>
                        <a:rPr lang="en-US" altLang="ko-KR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discriminator_loss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=1.67, </a:t>
                      </a:r>
                      <a:r>
                        <a:rPr lang="en-US" altLang="ko-KR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generator_loss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=1.36]</a:t>
                      </a:r>
                    </a:p>
                    <a:p>
                      <a:pPr latinLnBrk="1"/>
                      <a:endParaRPr lang="en-US" altLang="ko-KR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Loss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가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1.0 </a:t>
                      </a: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  <a:highlight>
                            <a:srgbClr val="FFFF00"/>
                          </a:highlight>
                        </a:rPr>
                        <a:t>아래로 떨어지지 않아  중단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- Batch size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 (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최대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)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설정</a:t>
                      </a:r>
                      <a:b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- 1 epochs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당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시간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분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-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성능이 좋지 않았음</a:t>
                      </a:r>
                      <a:b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</a:b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772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A78129C-2CBD-9EFA-4E0E-48F0A900D7F9}"/>
              </a:ext>
            </a:extLst>
          </p:cNvPr>
          <p:cNvSpPr txBox="1"/>
          <p:nvPr/>
        </p:nvSpPr>
        <p:spPr>
          <a:xfrm>
            <a:off x="0" y="7586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G/D </a:t>
            </a:r>
            <a:r>
              <a:rPr lang="ko-KR" altLang="en-US" sz="2400" b="1" dirty="0"/>
              <a:t>학습 불균형 맞춤 시도</a:t>
            </a:r>
            <a:endParaRPr lang="ko-KR" altLang="en-US" sz="2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9C757AA-099E-6C81-C50C-DB30EE485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1858" y="5203562"/>
            <a:ext cx="1449642" cy="140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59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88A4E8-FFAF-E6FF-8710-8E88A5B83D2F}"/>
              </a:ext>
            </a:extLst>
          </p:cNvPr>
          <p:cNvSpPr txBox="1"/>
          <p:nvPr/>
        </p:nvSpPr>
        <p:spPr>
          <a:xfrm>
            <a:off x="88491" y="115980"/>
            <a:ext cx="3977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최종 </a:t>
            </a:r>
            <a:r>
              <a:rPr lang="en-US" altLang="ko-KR" sz="2400" b="1" dirty="0"/>
              <a:t>G/D </a:t>
            </a:r>
            <a:r>
              <a:rPr lang="ko-KR" altLang="en-US" sz="2400" b="1" dirty="0"/>
              <a:t>학습 불균형 맞춤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81180D-7FEA-EB40-23E3-C5A3D713A53C}"/>
              </a:ext>
            </a:extLst>
          </p:cNvPr>
          <p:cNvSpPr txBox="1"/>
          <p:nvPr/>
        </p:nvSpPr>
        <p:spPr>
          <a:xfrm>
            <a:off x="282350" y="1281018"/>
            <a:ext cx="3950109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for epoch in range(epochs):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generator.train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discriminator.train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running_loss_G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= 0.0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running_loss_D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= 0.0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n_critic</a:t>
            </a:r>
            <a:r>
              <a:rPr lang="en-US" altLang="ko-KR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2  </a:t>
            </a:r>
            <a:endParaRPr lang="ko-KR" altLang="en-US" b="0" dirty="0"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3CBBC1-A301-FA6E-FAEB-1E8A2560C199}"/>
              </a:ext>
            </a:extLst>
          </p:cNvPr>
          <p:cNvSpPr txBox="1"/>
          <p:nvPr/>
        </p:nvSpPr>
        <p:spPr>
          <a:xfrm>
            <a:off x="282350" y="3266769"/>
            <a:ext cx="3950109" cy="286232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lvl="1"/>
            <a:r>
              <a:rPr lang="en-US" altLang="ko-KR" b="0" dirty="0">
                <a:effectLst/>
                <a:latin typeface="Consolas" panose="020B0609020204030204" pitchFamily="49" charset="0"/>
              </a:rPr>
              <a:t># 2. `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n_critic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`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동적 조정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pPr lvl="1"/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if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d_loss.item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() &gt; 1.5: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n_critic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= 5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 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elif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d_loss.item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() &lt; 0.7:  </a:t>
            </a:r>
          </a:p>
          <a:p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n_critic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= 1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 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else: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n_critic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= 2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F19EBF-7A40-FB2C-912F-41BABE9EB35D}"/>
              </a:ext>
            </a:extLst>
          </p:cNvPr>
          <p:cNvSpPr txBox="1"/>
          <p:nvPr/>
        </p:nvSpPr>
        <p:spPr>
          <a:xfrm>
            <a:off x="4323736" y="1502018"/>
            <a:ext cx="79444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GAN </a:t>
            </a:r>
            <a:r>
              <a:rPr lang="ko-KR" altLang="en-US" dirty="0"/>
              <a:t>학습에서는 </a:t>
            </a:r>
            <a:r>
              <a:rPr lang="en-US" altLang="ko-KR" dirty="0"/>
              <a:t>Discriminator</a:t>
            </a:r>
            <a:r>
              <a:rPr lang="ko-KR" altLang="en-US" dirty="0"/>
              <a:t>와 </a:t>
            </a:r>
            <a:r>
              <a:rPr lang="en-US" altLang="ko-KR" dirty="0"/>
              <a:t>Generator</a:t>
            </a:r>
            <a:r>
              <a:rPr lang="ko-KR" altLang="en-US" dirty="0"/>
              <a:t>가 서로 경쟁하며 발전 시키기 위해 </a:t>
            </a:r>
            <a:r>
              <a:rPr lang="en-US" altLang="ko-KR" dirty="0">
                <a:highlight>
                  <a:srgbClr val="FFFF00"/>
                </a:highlight>
              </a:rPr>
              <a:t>D</a:t>
            </a:r>
            <a:r>
              <a:rPr lang="ko-KR" altLang="en-US" dirty="0">
                <a:highlight>
                  <a:srgbClr val="FFFF00"/>
                </a:highlight>
              </a:rPr>
              <a:t>와 </a:t>
            </a:r>
            <a:r>
              <a:rPr lang="en-US" altLang="ko-KR" dirty="0">
                <a:highlight>
                  <a:srgbClr val="FFFF00"/>
                </a:highlight>
              </a:rPr>
              <a:t>G</a:t>
            </a:r>
            <a:r>
              <a:rPr lang="ko-KR" altLang="en-US" dirty="0">
                <a:highlight>
                  <a:srgbClr val="FFFF00"/>
                </a:highlight>
              </a:rPr>
              <a:t>의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ko-KR" altLang="en-US" dirty="0">
                <a:highlight>
                  <a:srgbClr val="FFFF00"/>
                </a:highlight>
              </a:rPr>
              <a:t>업데이트 횟수의 비율을 결정하는 변수 </a:t>
            </a:r>
            <a:r>
              <a:rPr lang="ko-KR" altLang="en-US" dirty="0"/>
              <a:t>적용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GAN </a:t>
            </a:r>
            <a:r>
              <a:rPr lang="ko-KR" altLang="en-US" dirty="0"/>
              <a:t>학습의 안정성을 높이기 위해 자동 조정 됨</a:t>
            </a:r>
            <a:r>
              <a:rPr lang="en-US" altLang="ko-KR" dirty="0"/>
              <a:t>.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1F943114-7AB4-DC9C-62D7-25BF68477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3736" y="3305048"/>
            <a:ext cx="7477760" cy="309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Discriminator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손실이 큰 경우 (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d_loss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&gt; 1.5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D가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G의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출력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과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실제 데이터를 제대로 구분하지 못하고 있는 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상태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학습을 더 자주 수행하도록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n_critic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값을 5로 설정하여 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성능 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개선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Discriminator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손실이 작은 경우 (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d_loss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 0.7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D가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G의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출력을 너무 잘 구분하고 있는 상태.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G가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D를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속이기 어려워 학습이 제대로 이루어지지 않을 수 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있기에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학습을 더 자주 수행하도록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n_critic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값을 1로 설정하여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성능 강화.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Discriminator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손실이 적당한 범위에 있는 경우 (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0.7 ≤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d_loss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≤ 1.5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D와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학습 균형이 적절히 유지되고 있는 상태. 이 경우, 기본값인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n_critic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를 유지하여 두 네트워크의 학습 비율을 균형 있게 유지합니다.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51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출력 이미지">
            <a:extLst>
              <a:ext uri="{FF2B5EF4-FFF2-40B4-BE49-F238E27FC236}">
                <a16:creationId xmlns:a16="http://schemas.microsoft.com/office/drawing/2014/main" id="{D516D807-28A3-3896-26BF-97F2E7130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15" y="1646622"/>
            <a:ext cx="3832042" cy="265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304C32-AEFC-8D2C-7CE3-3A80CD2EC200}"/>
              </a:ext>
            </a:extLst>
          </p:cNvPr>
          <p:cNvSpPr txBox="1"/>
          <p:nvPr/>
        </p:nvSpPr>
        <p:spPr>
          <a:xfrm>
            <a:off x="87630" y="0"/>
            <a:ext cx="9620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Resnet+Unet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model  TRY4 (</a:t>
            </a:r>
            <a:r>
              <a:rPr lang="ko-KR" altLang="en-US" sz="2400" b="1" dirty="0"/>
              <a:t>최종 모델</a:t>
            </a:r>
            <a:r>
              <a:rPr lang="en-US" altLang="ko-KR" sz="2400" b="1" dirty="0"/>
              <a:t>)</a:t>
            </a:r>
          </a:p>
          <a:p>
            <a:r>
              <a:rPr lang="en-US" altLang="ko-KR" sz="2400" b="1" dirty="0"/>
              <a:t>Loss</a:t>
            </a:r>
            <a:r>
              <a:rPr lang="ko-KR" altLang="en-US" sz="2400" b="1" dirty="0"/>
              <a:t>가 감소하는 추세를 보였으나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실제 점수는 증가 함</a:t>
            </a:r>
            <a:r>
              <a:rPr lang="en-US" altLang="ko-KR" sz="2400" b="1" dirty="0"/>
              <a:t>.</a:t>
            </a:r>
            <a:r>
              <a:rPr lang="ko-KR" altLang="en-US" sz="2400" b="1" dirty="0"/>
              <a:t> </a:t>
            </a:r>
            <a:endParaRPr lang="en-US" altLang="ko-KR" sz="2400" b="1" dirty="0"/>
          </a:p>
        </p:txBody>
      </p:sp>
      <p:pic>
        <p:nvPicPr>
          <p:cNvPr id="1028" name="Picture 4" descr="출력 이미지">
            <a:extLst>
              <a:ext uri="{FF2B5EF4-FFF2-40B4-BE49-F238E27FC236}">
                <a16:creationId xmlns:a16="http://schemas.microsoft.com/office/drawing/2014/main" id="{BFD2D9AF-ECA2-85DD-AA42-B75798949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732" y="1603745"/>
            <a:ext cx="3993212" cy="265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761B8A9F-4299-9DC2-3F66-DA62EAA83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435" y="4394049"/>
            <a:ext cx="16049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epochs25</a:t>
            </a:r>
            <a:endParaRPr kumimoji="0" lang="ko-KR" altLang="ko-K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0EF6E08-2787-BC78-1C50-A7666F0E7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456" y="4394046"/>
            <a:ext cx="1723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Epochs 41</a:t>
            </a:r>
            <a:endParaRPr kumimoji="0" lang="ko-KR" altLang="ko-K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756BF5-0E7B-BA38-434E-2814112B5ECD}"/>
              </a:ext>
            </a:extLst>
          </p:cNvPr>
          <p:cNvSpPr txBox="1"/>
          <p:nvPr/>
        </p:nvSpPr>
        <p:spPr>
          <a:xfrm>
            <a:off x="5310056" y="4941922"/>
            <a:ext cx="21132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i="0" dirty="0">
                <a:solidFill>
                  <a:srgbClr val="485465"/>
                </a:solidFill>
                <a:effectLst/>
                <a:latin typeface="Roboto" panose="02000000000000000000" pitchFamily="2" charset="0"/>
              </a:rPr>
              <a:t>0.489828434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731BB3-90A9-2227-ADB3-C6352F8BAB19}"/>
              </a:ext>
            </a:extLst>
          </p:cNvPr>
          <p:cNvSpPr txBox="1"/>
          <p:nvPr/>
        </p:nvSpPr>
        <p:spPr>
          <a:xfrm>
            <a:off x="1044613" y="4941923"/>
            <a:ext cx="22745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i="0" dirty="0">
                <a:solidFill>
                  <a:srgbClr val="485465"/>
                </a:solidFill>
                <a:effectLst/>
                <a:latin typeface="Roboto" panose="02000000000000000000" pitchFamily="2" charset="0"/>
              </a:rPr>
              <a:t>0.4487106133</a:t>
            </a:r>
            <a:endParaRPr lang="ko-KR" altLang="en-US" sz="2400" dirty="0"/>
          </a:p>
        </p:txBody>
      </p:sp>
      <p:pic>
        <p:nvPicPr>
          <p:cNvPr id="3" name="Picture 2" descr="출력 이미지">
            <a:extLst>
              <a:ext uri="{FF2B5EF4-FFF2-40B4-BE49-F238E27FC236}">
                <a16:creationId xmlns:a16="http://schemas.microsoft.com/office/drawing/2014/main" id="{FF43121C-7B43-6F52-377B-6438E25CF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619" y="1744945"/>
            <a:ext cx="3814916" cy="247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6AD616DD-620E-4313-64D9-DFB173CCD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0999" y="4394046"/>
            <a:ext cx="17235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Epochs 58</a:t>
            </a:r>
            <a:endParaRPr kumimoji="0" lang="ko-KR" altLang="ko-K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87D0B2-07DA-97CA-2C63-FC2117CE51E6}"/>
              </a:ext>
            </a:extLst>
          </p:cNvPr>
          <p:cNvSpPr txBox="1"/>
          <p:nvPr/>
        </p:nvSpPr>
        <p:spPr>
          <a:xfrm>
            <a:off x="9456124" y="4777037"/>
            <a:ext cx="2113298" cy="573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altLang="ko-KR" sz="2400" b="0" i="0" dirty="0">
                <a:solidFill>
                  <a:srgbClr val="808388"/>
                </a:solidFill>
                <a:effectLst/>
                <a:latin typeface="Roboto" panose="02000000000000000000" pitchFamily="2" charset="0"/>
              </a:rPr>
              <a:t>0.49248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7AECF1-EEFD-B5D6-E37C-DACDDB65E9BA}"/>
              </a:ext>
            </a:extLst>
          </p:cNvPr>
          <p:cNvSpPr txBox="1"/>
          <p:nvPr/>
        </p:nvSpPr>
        <p:spPr>
          <a:xfrm>
            <a:off x="87630" y="842568"/>
            <a:ext cx="121043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 err="1"/>
              <a:t>Adamw</a:t>
            </a:r>
            <a:r>
              <a:rPr lang="en-US" altLang="ko-KR" sz="1800" b="1" dirty="0"/>
              <a:t> / LR =0.0001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/ </a:t>
            </a:r>
            <a:r>
              <a:rPr lang="en-US" altLang="ko-KR" sz="1800" b="1" dirty="0" err="1"/>
              <a:t>Batch_size</a:t>
            </a:r>
            <a:r>
              <a:rPr lang="en-US" altLang="ko-KR" sz="1800" b="1" dirty="0"/>
              <a:t> 28 / D&amp;G </a:t>
            </a:r>
            <a:r>
              <a:rPr lang="ko-KR" altLang="en-US" sz="1800" b="1" dirty="0" err="1"/>
              <a:t>학습률</a:t>
            </a:r>
            <a:r>
              <a:rPr lang="ko-KR" altLang="en-US" sz="1800" b="1" dirty="0"/>
              <a:t> 자동 조정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자동 조정되기에 </a:t>
            </a:r>
            <a:r>
              <a:rPr lang="en-US" altLang="ko-KR" sz="1800" b="1" dirty="0"/>
              <a:t>LR</a:t>
            </a:r>
            <a:r>
              <a:rPr lang="ko-KR" altLang="en-US" sz="1800" b="1" dirty="0"/>
              <a:t>을 같게 설정 함</a:t>
            </a:r>
            <a:r>
              <a:rPr lang="en-US" altLang="ko-KR" sz="1800" b="1" dirty="0"/>
              <a:t>)</a:t>
            </a:r>
          </a:p>
          <a:p>
            <a:r>
              <a:rPr lang="en-US" altLang="ko-KR" b="1" dirty="0"/>
              <a:t>Epochs = 100</a:t>
            </a:r>
            <a:r>
              <a:rPr lang="ko-KR" altLang="en-US" sz="1800" b="1" dirty="0"/>
              <a:t> </a:t>
            </a:r>
            <a:endParaRPr lang="en-US" altLang="ko-KR" sz="1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4A6D7A-313C-D04A-B02A-82D1A6BB1713}"/>
              </a:ext>
            </a:extLst>
          </p:cNvPr>
          <p:cNvSpPr txBox="1"/>
          <p:nvPr/>
        </p:nvSpPr>
        <p:spPr>
          <a:xfrm>
            <a:off x="209015" y="5894793"/>
            <a:ext cx="13174207" cy="831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ko-KR" sz="2000" b="0" dirty="0" err="1">
                <a:effectLst/>
                <a:latin typeface="Consolas" panose="020B0609020204030204" pitchFamily="49" charset="0"/>
              </a:rPr>
              <a:t>optimizer_D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0" dirty="0" err="1">
                <a:effectLst/>
                <a:latin typeface="Consolas" panose="020B0609020204030204" pitchFamily="49" charset="0"/>
              </a:rPr>
              <a:t>optim.AdamW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effectLst/>
                <a:latin typeface="Consolas" panose="020B0609020204030204" pitchFamily="49" charset="0"/>
              </a:rPr>
              <a:t>discriminator.parameters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(), </a:t>
            </a:r>
            <a:r>
              <a:rPr lang="en-US" altLang="ko-KR" sz="2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lr</a:t>
            </a:r>
            <a:r>
              <a:rPr lang="en-US" altLang="ko-KR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=0.0001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, betas=(0.5, 0.999))</a:t>
            </a:r>
          </a:p>
          <a:p>
            <a:pPr>
              <a:lnSpc>
                <a:spcPts val="1425"/>
              </a:lnSpc>
            </a:pP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ko-KR" sz="2000" b="0" dirty="0" err="1">
                <a:effectLst/>
                <a:latin typeface="Consolas" panose="020B0609020204030204" pitchFamily="49" charset="0"/>
              </a:rPr>
              <a:t>optimizer_G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0" dirty="0" err="1">
                <a:effectLst/>
                <a:latin typeface="Consolas" panose="020B0609020204030204" pitchFamily="49" charset="0"/>
              </a:rPr>
              <a:t>optim.AdamW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effectLst/>
                <a:latin typeface="Consolas" panose="020B0609020204030204" pitchFamily="49" charset="0"/>
              </a:rPr>
              <a:t>generator.parameters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(), </a:t>
            </a:r>
            <a:r>
              <a:rPr lang="en-US" altLang="ko-KR" sz="2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lr</a:t>
            </a:r>
            <a:r>
              <a:rPr lang="en-US" altLang="ko-KR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=0.0001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, betas=(0.5, 0.999))</a:t>
            </a:r>
            <a:br>
              <a:rPr lang="en-US" altLang="ko-KR" sz="2000" b="0" dirty="0">
                <a:effectLst/>
                <a:latin typeface="Consolas" panose="020B0609020204030204" pitchFamily="49" charset="0"/>
              </a:rPr>
            </a:br>
            <a:endParaRPr lang="en-US" altLang="ko-KR" sz="20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435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3463</TotalTime>
  <Words>1523</Words>
  <Application>Microsoft Office PowerPoint</Application>
  <PresentationFormat>와이드스크린</PresentationFormat>
  <Paragraphs>158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Arial Unicode MS</vt:lpstr>
      <vt:lpstr>맑은 고딕</vt:lpstr>
      <vt:lpstr>Arial</vt:lpstr>
      <vt:lpstr>Consolas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[학부생]김다빈</dc:creator>
  <cp:lastModifiedBy>[학부생]김다빈</cp:lastModifiedBy>
  <cp:revision>4</cp:revision>
  <dcterms:created xsi:type="dcterms:W3CDTF">2024-11-26T13:30:47Z</dcterms:created>
  <dcterms:modified xsi:type="dcterms:W3CDTF">2024-12-09T06:48:02Z</dcterms:modified>
</cp:coreProperties>
</file>