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2/12/2023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DE17-227E-705E-5CAD-DDB070F6C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 ds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10534-3598-637F-90B1-581C4F659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Daffa </a:t>
            </a:r>
            <a:r>
              <a:rPr lang="en-US" dirty="0" err="1"/>
              <a:t>abiyyu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219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C20C-97DE-EA48-C51C-3B96DA33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BD32-B109-8117-4439-34AFEA5A0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kemacetan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. </a:t>
            </a:r>
            <a:r>
              <a:rPr lang="en-US" i="1" dirty="0"/>
              <a:t>Case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kemacetan</a:t>
            </a:r>
            <a:r>
              <a:rPr lang="en-US" dirty="0"/>
              <a:t> di Kota Bandung.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931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06C7-C8C4-39D0-3918-2618F124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6AA16-6E93-1242-C6D9-72E2FFED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/>
          <a:lstStyle/>
          <a:p>
            <a:pPr algn="just"/>
            <a:r>
              <a:rPr lang="en-US" dirty="0"/>
              <a:t>	Data yang </a:t>
            </a:r>
            <a:r>
              <a:rPr lang="en-US" dirty="0" err="1"/>
              <a:t>digunakanan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level </a:t>
            </a:r>
            <a:r>
              <a:rPr lang="en-US" dirty="0" err="1"/>
              <a:t>kemacetan</a:t>
            </a:r>
            <a:r>
              <a:rPr lang="en-US" dirty="0"/>
              <a:t> di Kota Bandung. 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386E-2212-931E-EDD6-5EF734C696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- time</a:t>
            </a:r>
          </a:p>
          <a:p>
            <a:pPr marL="0" indent="0">
              <a:buNone/>
            </a:pPr>
            <a:r>
              <a:rPr lang="en-US" i="1" dirty="0"/>
              <a:t>-</a:t>
            </a:r>
            <a:r>
              <a:rPr lang="en-US" dirty="0"/>
              <a:t> </a:t>
            </a:r>
            <a:r>
              <a:rPr lang="en-US" dirty="0" err="1"/>
              <a:t>kemendagri_kabupaten_kode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-</a:t>
            </a:r>
            <a:r>
              <a:rPr lang="en-US" dirty="0"/>
              <a:t> </a:t>
            </a:r>
            <a:r>
              <a:rPr lang="en-US" dirty="0" err="1"/>
              <a:t>kemendagri_kabupaten_nama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- street</a:t>
            </a:r>
          </a:p>
          <a:p>
            <a:pPr marL="0" indent="0">
              <a:buNone/>
            </a:pPr>
            <a:r>
              <a:rPr lang="en-US" i="1" dirty="0"/>
              <a:t>- </a:t>
            </a:r>
            <a:r>
              <a:rPr lang="en-US" i="1" dirty="0" err="1"/>
              <a:t>jam_level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- </a:t>
            </a:r>
            <a:r>
              <a:rPr lang="en-US" i="1" dirty="0" err="1"/>
              <a:t>median_length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- </a:t>
            </a:r>
            <a:r>
              <a:rPr lang="en-US" i="1" dirty="0" err="1"/>
              <a:t>median_delay_seconds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- </a:t>
            </a:r>
            <a:r>
              <a:rPr lang="en-US" i="1" dirty="0" err="1"/>
              <a:t>median_regular_speed</a:t>
            </a:r>
            <a:endParaRPr lang="en-US" i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43545A-BF7D-B70B-F2F2-714071EBB4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- </a:t>
            </a:r>
            <a:r>
              <a:rPr lang="en-US" i="1" dirty="0" err="1"/>
              <a:t>total_records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- </a:t>
            </a:r>
            <a:r>
              <a:rPr lang="en-US" i="1" dirty="0" err="1"/>
              <a:t>cause_type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- </a:t>
            </a:r>
            <a:r>
              <a:rPr lang="en-US" i="1" dirty="0" err="1"/>
              <a:t>median_seconds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- </a:t>
            </a:r>
            <a:r>
              <a:rPr lang="en-US" i="1" dirty="0" err="1"/>
              <a:t>median_speed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- date</a:t>
            </a:r>
          </a:p>
          <a:p>
            <a:pPr marL="0" indent="0">
              <a:buNone/>
            </a:pPr>
            <a:r>
              <a:rPr lang="en-US" i="1" dirty="0"/>
              <a:t>- </a:t>
            </a:r>
            <a:r>
              <a:rPr lang="en-US" i="1" dirty="0" err="1"/>
              <a:t>median_jam_level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- id</a:t>
            </a:r>
          </a:p>
          <a:p>
            <a:pPr marL="0" indent="0">
              <a:buNone/>
            </a:pPr>
            <a:r>
              <a:rPr lang="en-US" i="1" dirty="0"/>
              <a:t>- geometry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498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E7C787-79E6-6ADB-F36E-E6DFFF42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780C1B-1BDF-6FC0-95B8-769D7DFE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Pada </a:t>
            </a:r>
            <a:r>
              <a:rPr lang="en-US" i="1" dirty="0"/>
              <a:t>case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 </a:t>
            </a:r>
            <a:r>
              <a:rPr lang="en-US" i="1" dirty="0"/>
              <a:t>time, </a:t>
            </a:r>
            <a:r>
              <a:rPr lang="en-US" i="1" dirty="0" err="1"/>
              <a:t>median_length</a:t>
            </a:r>
            <a:r>
              <a:rPr lang="en-US" i="1" dirty="0"/>
              <a:t>, </a:t>
            </a:r>
            <a:r>
              <a:rPr lang="en-US" i="1" dirty="0" err="1"/>
              <a:t>median_regular_speed</a:t>
            </a:r>
            <a:r>
              <a:rPr lang="en-US" i="1" dirty="0"/>
              <a:t>, </a:t>
            </a:r>
            <a:r>
              <a:rPr lang="en-US" i="1" dirty="0" err="1"/>
              <a:t>total_records</a:t>
            </a:r>
            <a:r>
              <a:rPr lang="en-US" i="1" dirty="0"/>
              <a:t>, </a:t>
            </a:r>
            <a:r>
              <a:rPr lang="en-US" i="1" dirty="0" err="1"/>
              <a:t>median_seconds</a:t>
            </a:r>
            <a:r>
              <a:rPr lang="en-US" i="1" dirty="0"/>
              <a:t>, </a:t>
            </a:r>
            <a:r>
              <a:rPr lang="en-US" i="1" dirty="0" err="1"/>
              <a:t>median_speed</a:t>
            </a:r>
            <a:r>
              <a:rPr lang="en-US" i="1" dirty="0"/>
              <a:t>, </a:t>
            </a:r>
            <a:r>
              <a:rPr lang="en-US" dirty="0"/>
              <a:t>dan</a:t>
            </a:r>
            <a:r>
              <a:rPr lang="en-US" i="1" dirty="0"/>
              <a:t> </a:t>
            </a:r>
            <a:r>
              <a:rPr lang="en-US" i="1" dirty="0" err="1"/>
              <a:t>median_jam_level</a:t>
            </a:r>
            <a:r>
              <a:rPr lang="en-US" i="1" dirty="0"/>
              <a:t>.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410347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E2D7-59AC-3D80-581F-DEACC976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79B6-9261-DC5C-E85E-7EE6C2783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850" y="1825625"/>
            <a:ext cx="502795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pencilan</a:t>
            </a:r>
            <a:r>
              <a:rPr lang="en-US" dirty="0"/>
              <a:t> dan </a:t>
            </a:r>
            <a:r>
              <a:rPr lang="en-US" dirty="0" err="1"/>
              <a:t>sebaran</a:t>
            </a:r>
            <a:r>
              <a:rPr lang="en-US" dirty="0"/>
              <a:t> data </a:t>
            </a:r>
            <a:r>
              <a:rPr lang="en-US" dirty="0" err="1"/>
              <a:t>condong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99B59-5A79-F719-1B97-C911EECAA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207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63C8-EED7-61B7-E4EB-C07F48E5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696570-BEDF-2266-E4F4-DFB640A0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pencilan</a:t>
            </a:r>
            <a:r>
              <a:rPr lang="en-US" dirty="0"/>
              <a:t>. Data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Q1-1.5IQR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Q3+1.5IQR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menkonversi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i="1" dirty="0"/>
              <a:t>time.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i="1" dirty="0"/>
              <a:t>time</a:t>
            </a:r>
            <a:r>
              <a:rPr lang="en-US" dirty="0"/>
              <a:t>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i="1" dirty="0"/>
              <a:t>month</a:t>
            </a:r>
            <a:r>
              <a:rPr lang="en-US" dirty="0"/>
              <a:t>, </a:t>
            </a:r>
            <a:r>
              <a:rPr lang="en-US" i="1" dirty="0"/>
              <a:t>day</a:t>
            </a:r>
            <a:r>
              <a:rPr lang="en-US" dirty="0"/>
              <a:t>, </a:t>
            </a:r>
            <a:r>
              <a:rPr lang="en-US" i="1" dirty="0"/>
              <a:t>weekday</a:t>
            </a:r>
            <a:r>
              <a:rPr lang="en-US" dirty="0"/>
              <a:t>, dan </a:t>
            </a:r>
            <a:r>
              <a:rPr lang="en-US" i="1" dirty="0"/>
              <a:t>hour</a:t>
            </a:r>
            <a:r>
              <a:rPr lang="en-US" dirty="0"/>
              <a:t>.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291998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2406-514F-1E33-2E31-0133602E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CBF5-614A-8FD0-9527-683D7EA1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Terdapat</a:t>
            </a:r>
            <a:r>
              <a:rPr lang="en-US" dirty="0"/>
              <a:t> 3 model yang </a:t>
            </a:r>
            <a:r>
              <a:rPr lang="en-US" dirty="0" err="1"/>
              <a:t>diuji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decision tree</a:t>
            </a:r>
            <a:r>
              <a:rPr lang="en-US" dirty="0"/>
              <a:t>, </a:t>
            </a:r>
            <a:r>
              <a:rPr lang="en-US" i="1" dirty="0" err="1"/>
              <a:t>svm</a:t>
            </a:r>
            <a:r>
              <a:rPr lang="en-US" dirty="0"/>
              <a:t>, dan </a:t>
            </a:r>
            <a:r>
              <a:rPr lang="en-US" i="1" dirty="0"/>
              <a:t>random forest</a:t>
            </a:r>
            <a:r>
              <a:rPr lang="en-US" dirty="0"/>
              <a:t>. Dari </a:t>
            </a:r>
            <a:r>
              <a:rPr lang="en-US" dirty="0" err="1"/>
              <a:t>ketiga</a:t>
            </a:r>
            <a:r>
              <a:rPr lang="en-US" dirty="0"/>
              <a:t> model </a:t>
            </a:r>
            <a:r>
              <a:rPr lang="en-US" dirty="0" err="1"/>
              <a:t>tersebut</a:t>
            </a:r>
            <a:r>
              <a:rPr lang="en-US" dirty="0"/>
              <a:t>, model </a:t>
            </a:r>
            <a:r>
              <a:rPr lang="en-US" i="1" dirty="0"/>
              <a:t>decision tree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f1 score </a:t>
            </a:r>
            <a:r>
              <a:rPr lang="en-US" dirty="0" err="1"/>
              <a:t>tertinggi</a:t>
            </a:r>
            <a:r>
              <a:rPr lang="en-US" dirty="0"/>
              <a:t>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i="1" dirty="0"/>
              <a:t>hyperparameter tuning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pada model </a:t>
            </a:r>
            <a:r>
              <a:rPr lang="en-US" i="1" dirty="0"/>
              <a:t>decision tree</a:t>
            </a:r>
            <a:r>
              <a:rPr lang="en-US" dirty="0"/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7078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FA46-3457-23B2-F842-A2C38E25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ID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3142F26-A24D-0992-11CA-73BD3009F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00662"/>
              </p:ext>
            </p:extLst>
          </p:nvPr>
        </p:nvGraphicFramePr>
        <p:xfrm>
          <a:off x="838200" y="3180044"/>
          <a:ext cx="5257800" cy="164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028212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25532332"/>
                    </a:ext>
                  </a:extLst>
                </a:gridCol>
              </a:tblGrid>
              <a:tr h="328500">
                <a:tc>
                  <a:txBody>
                    <a:bodyPr/>
                    <a:lstStyle/>
                    <a:p>
                      <a:pPr algn="ctr" fontAlgn="b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f1_score</a:t>
                      </a:r>
                    </a:p>
                  </a:txBody>
                  <a:tcPr marL="8438" marR="8438" marT="8438" marB="0" anchor="b"/>
                </a:tc>
                <a:extLst>
                  <a:ext uri="{0D108BD9-81ED-4DB2-BD59-A6C34878D82A}">
                    <a16:rowId xmlns:a16="http://schemas.microsoft.com/office/drawing/2014/main" val="546446918"/>
                  </a:ext>
                </a:extLst>
              </a:tr>
              <a:tr h="3285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value_count_dtc</a:t>
                      </a:r>
                    </a:p>
                  </a:txBody>
                  <a:tcPr marL="8438" marR="8438" marT="84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0.8233842720494405</a:t>
                      </a:r>
                    </a:p>
                  </a:txBody>
                  <a:tcPr marL="8438" marR="8438" marT="8438" marB="0" anchor="b"/>
                </a:tc>
                <a:extLst>
                  <a:ext uri="{0D108BD9-81ED-4DB2-BD59-A6C34878D82A}">
                    <a16:rowId xmlns:a16="http://schemas.microsoft.com/office/drawing/2014/main" val="2768294237"/>
                  </a:ext>
                </a:extLst>
              </a:tr>
              <a:tr h="3285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value_count_svc</a:t>
                      </a:r>
                    </a:p>
                  </a:txBody>
                  <a:tcPr marL="8438" marR="8438" marT="84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0.8380430564661641</a:t>
                      </a:r>
                    </a:p>
                  </a:txBody>
                  <a:tcPr marL="8438" marR="8438" marT="8438" marB="0" anchor="b"/>
                </a:tc>
                <a:extLst>
                  <a:ext uri="{0D108BD9-81ED-4DB2-BD59-A6C34878D82A}">
                    <a16:rowId xmlns:a16="http://schemas.microsoft.com/office/drawing/2014/main" val="2110114542"/>
                  </a:ext>
                </a:extLst>
              </a:tr>
              <a:tr h="3285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value_count_rf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8" marR="8438" marT="84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0.8799610616900981</a:t>
                      </a:r>
                    </a:p>
                  </a:txBody>
                  <a:tcPr marL="8438" marR="8438" marT="8438" marB="0" anchor="b"/>
                </a:tc>
                <a:extLst>
                  <a:ext uri="{0D108BD9-81ED-4DB2-BD59-A6C34878D82A}">
                    <a16:rowId xmlns:a16="http://schemas.microsoft.com/office/drawing/2014/main" val="3049698748"/>
                  </a:ext>
                </a:extLst>
              </a:tr>
              <a:tr h="32850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value_count_dtc_o</a:t>
                      </a:r>
                    </a:p>
                  </a:txBody>
                  <a:tcPr marL="8438" marR="8438" marT="84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0.863317541455491</a:t>
                      </a:r>
                    </a:p>
                  </a:txBody>
                  <a:tcPr marL="8438" marR="8438" marT="8438" marB="0" anchor="b"/>
                </a:tc>
                <a:extLst>
                  <a:ext uri="{0D108BD9-81ED-4DB2-BD59-A6C34878D82A}">
                    <a16:rowId xmlns:a16="http://schemas.microsoft.com/office/drawing/2014/main" val="930908214"/>
                  </a:ext>
                </a:extLst>
              </a:tr>
            </a:tbl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54CB40-611D-001F-CD9E-EED7D9896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Nilai </a:t>
            </a:r>
            <a:r>
              <a:rPr lang="en-US" i="1" dirty="0"/>
              <a:t>f1 score </a:t>
            </a:r>
            <a:r>
              <a:rPr lang="en-US" dirty="0"/>
              <a:t>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model </a:t>
            </a:r>
            <a:r>
              <a:rPr lang="en-US" i="1" dirty="0"/>
              <a:t>random forest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3971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F9A2-142B-D04D-93F6-746CCA48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1723-48AC-F48A-7E97-365B30DE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209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diprediksi</a:t>
            </a:r>
            <a:r>
              <a:rPr lang="en-US" dirty="0"/>
              <a:t>, model </a:t>
            </a:r>
            <a:r>
              <a:rPr lang="en-US" i="1" dirty="0"/>
              <a:t>decision tree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paling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.</a:t>
            </a:r>
            <a:endParaRPr lang="en-ID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96758D5-11C1-0404-145B-0DE8C0BBAD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462870"/>
              </p:ext>
            </p:extLst>
          </p:nvPr>
        </p:nvGraphicFramePr>
        <p:xfrm>
          <a:off x="1596000" y="4252658"/>
          <a:ext cx="9000000" cy="158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000">
                  <a:extLst>
                    <a:ext uri="{9D8B030D-6E8A-4147-A177-3AD203B41FA5}">
                      <a16:colId xmlns:a16="http://schemas.microsoft.com/office/drawing/2014/main" val="851033819"/>
                    </a:ext>
                  </a:extLst>
                </a:gridCol>
                <a:gridCol w="1500000">
                  <a:extLst>
                    <a:ext uri="{9D8B030D-6E8A-4147-A177-3AD203B41FA5}">
                      <a16:colId xmlns:a16="http://schemas.microsoft.com/office/drawing/2014/main" val="3866458958"/>
                    </a:ext>
                  </a:extLst>
                </a:gridCol>
                <a:gridCol w="1500000">
                  <a:extLst>
                    <a:ext uri="{9D8B030D-6E8A-4147-A177-3AD203B41FA5}">
                      <a16:colId xmlns:a16="http://schemas.microsoft.com/office/drawing/2014/main" val="2661217383"/>
                    </a:ext>
                  </a:extLst>
                </a:gridCol>
                <a:gridCol w="1500000">
                  <a:extLst>
                    <a:ext uri="{9D8B030D-6E8A-4147-A177-3AD203B41FA5}">
                      <a16:colId xmlns:a16="http://schemas.microsoft.com/office/drawing/2014/main" val="1754363529"/>
                    </a:ext>
                  </a:extLst>
                </a:gridCol>
                <a:gridCol w="1500000">
                  <a:extLst>
                    <a:ext uri="{9D8B030D-6E8A-4147-A177-3AD203B41FA5}">
                      <a16:colId xmlns:a16="http://schemas.microsoft.com/office/drawing/2014/main" val="3921986940"/>
                    </a:ext>
                  </a:extLst>
                </a:gridCol>
                <a:gridCol w="1500000">
                  <a:extLst>
                    <a:ext uri="{9D8B030D-6E8A-4147-A177-3AD203B41FA5}">
                      <a16:colId xmlns:a16="http://schemas.microsoft.com/office/drawing/2014/main" val="2411711126"/>
                    </a:ext>
                  </a:extLst>
                </a:gridCol>
              </a:tblGrid>
              <a:tr h="317391">
                <a:tc>
                  <a:txBody>
                    <a:bodyPr/>
                    <a:lstStyle/>
                    <a:p>
                      <a:pPr algn="ctr" fontAlgn="b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value_count_actual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value_count_dtc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value_count_svc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value_count_rf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value_count_dtc_o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469186"/>
                  </a:ext>
                </a:extLst>
              </a:tr>
              <a:tr h="317391">
                <a:tc>
                  <a:txBody>
                    <a:bodyPr/>
                    <a:lstStyle/>
                    <a:p>
                      <a:pPr algn="ctr" fontAlgn="t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3281196"/>
                  </a:ext>
                </a:extLst>
              </a:tr>
              <a:tr h="317391">
                <a:tc>
                  <a:txBody>
                    <a:bodyPr/>
                    <a:lstStyle/>
                    <a:p>
                      <a:pPr algn="ctr" fontAlgn="t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270206"/>
                  </a:ext>
                </a:extLst>
              </a:tr>
              <a:tr h="317391">
                <a:tc>
                  <a:txBody>
                    <a:bodyPr/>
                    <a:lstStyle/>
                    <a:p>
                      <a:pPr algn="ctr" fontAlgn="t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2305331"/>
                  </a:ext>
                </a:extLst>
              </a:tr>
              <a:tr h="317391">
                <a:tc>
                  <a:txBody>
                    <a:bodyPr/>
                    <a:lstStyle/>
                    <a:p>
                      <a:pPr algn="ctr" fontAlgn="t"/>
                      <a:r>
                        <a:rPr lang="en-ID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8123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18461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331</TotalTime>
  <Words>375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Source Sans Pro</vt:lpstr>
      <vt:lpstr>FunkyShapesDarkVTI</vt:lpstr>
      <vt:lpstr>Mini project ds</vt:lpstr>
      <vt:lpstr>Business Understanding</vt:lpstr>
      <vt:lpstr>Data Understanding</vt:lpstr>
      <vt:lpstr>Data Understanding</vt:lpstr>
      <vt:lpstr>Data Understanding</vt:lpstr>
      <vt:lpstr>Preprocessing</vt:lpstr>
      <vt:lpstr>Modeling</vt:lpstr>
      <vt:lpstr>Evaluation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ds</dc:title>
  <dc:creator>Daffa Abiyyu</dc:creator>
  <cp:lastModifiedBy>Daffa Abiyyu</cp:lastModifiedBy>
  <cp:revision>4</cp:revision>
  <dcterms:created xsi:type="dcterms:W3CDTF">2023-02-12T09:40:53Z</dcterms:created>
  <dcterms:modified xsi:type="dcterms:W3CDTF">2023-02-12T15:12:35Z</dcterms:modified>
</cp:coreProperties>
</file>