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6" r:id="rId3"/>
    <p:sldId id="283" r:id="rId4"/>
    <p:sldId id="285" r:id="rId5"/>
    <p:sldId id="277" r:id="rId6"/>
    <p:sldId id="287" r:id="rId7"/>
    <p:sldId id="289" r:id="rId8"/>
    <p:sldId id="292" r:id="rId9"/>
    <p:sldId id="290" r:id="rId10"/>
    <p:sldId id="291" r:id="rId11"/>
    <p:sldId id="280" r:id="rId12"/>
    <p:sldId id="293" r:id="rId13"/>
    <p:sldId id="294" r:id="rId14"/>
    <p:sldId id="266" r:id="rId15"/>
    <p:sldId id="26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85" d="100"/>
          <a:sy n="85" d="100"/>
        </p:scale>
        <p:origin x="5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E0698-3B03-4243-9018-4D38D1C46E06}"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54823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E0698-3B03-4243-9018-4D38D1C46E06}"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140801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E0698-3B03-4243-9018-4D38D1C46E06}"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4194379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E0698-3B03-4243-9018-4D38D1C46E06}"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B493C-C6D6-4A58-A634-BB99C381102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485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E0698-3B03-4243-9018-4D38D1C46E06}"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2728006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FE0698-3B03-4243-9018-4D38D1C46E06}"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2893006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FE0698-3B03-4243-9018-4D38D1C46E06}"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4178849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0698-3B03-4243-9018-4D38D1C46E06}"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2533941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0698-3B03-4243-9018-4D38D1C46E06}"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216382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0698-3B03-4243-9018-4D38D1C46E06}"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363370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E0698-3B03-4243-9018-4D38D1C46E06}"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108533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E0698-3B03-4243-9018-4D38D1C46E06}"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97125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E0698-3B03-4243-9018-4D38D1C46E06}"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260452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E0698-3B03-4243-9018-4D38D1C46E06}"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225837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E0698-3B03-4243-9018-4D38D1C46E06}"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392999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E0698-3B03-4243-9018-4D38D1C46E06}"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1559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E0698-3B03-4243-9018-4D38D1C46E06}"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B493C-C6D6-4A58-A634-BB99C3811027}" type="slidenum">
              <a:rPr lang="en-IN" smtClean="0"/>
              <a:t>‹#›</a:t>
            </a:fld>
            <a:endParaRPr lang="en-IN"/>
          </a:p>
        </p:txBody>
      </p:sp>
    </p:spTree>
    <p:extLst>
      <p:ext uri="{BB962C8B-B14F-4D97-AF65-F5344CB8AC3E}">
        <p14:creationId xmlns:p14="http://schemas.microsoft.com/office/powerpoint/2010/main" val="405153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EFE0698-3B03-4243-9018-4D38D1C46E06}" type="datetimeFigureOut">
              <a:rPr lang="en-IN" smtClean="0"/>
              <a:t>05-07-2022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7B493C-C6D6-4A58-A634-BB99C3811027}" type="slidenum">
              <a:rPr lang="en-IN" smtClean="0"/>
              <a:t>‹#›</a:t>
            </a:fld>
            <a:endParaRPr lang="en-IN"/>
          </a:p>
        </p:txBody>
      </p:sp>
    </p:spTree>
    <p:extLst>
      <p:ext uri="{BB962C8B-B14F-4D97-AF65-F5344CB8AC3E}">
        <p14:creationId xmlns:p14="http://schemas.microsoft.com/office/powerpoint/2010/main" val="3809187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sci.ca/2019/12/05/agrivoltaics-what-is-it-and-how-does-it-wor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3524-B3C8-3441-9CDB-03D1FC935320}"/>
              </a:ext>
            </a:extLst>
          </p:cNvPr>
          <p:cNvSpPr>
            <a:spLocks noGrp="1"/>
          </p:cNvSpPr>
          <p:nvPr>
            <p:ph type="ctrTitle"/>
          </p:nvPr>
        </p:nvSpPr>
        <p:spPr>
          <a:xfrm>
            <a:off x="2788023" y="2723030"/>
            <a:ext cx="6723529" cy="880782"/>
          </a:xfrm>
        </p:spPr>
        <p:txBody>
          <a:bodyPr>
            <a:normAutofit/>
          </a:bodyPr>
          <a:lstStyle/>
          <a:p>
            <a:r>
              <a:rPr lang="en-US" sz="5400" dirty="0">
                <a:solidFill>
                  <a:schemeClr val="tx2">
                    <a:lumMod val="75000"/>
                  </a:schemeClr>
                </a:solidFill>
                <a:latin typeface="Arial" panose="020B0604020202020204" pitchFamily="34" charset="0"/>
                <a:cs typeface="Arial" panose="020B0604020202020204" pitchFamily="34" charset="0"/>
              </a:rPr>
              <a:t>IIT Gandhinagar</a:t>
            </a:r>
            <a:endParaRPr lang="en-IN" sz="5400" dirty="0">
              <a:solidFill>
                <a:schemeClr val="tx2">
                  <a:lumMod val="7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82B2125-9DE0-F0E8-7106-EC91C4075155}"/>
              </a:ext>
            </a:extLst>
          </p:cNvPr>
          <p:cNvSpPr>
            <a:spLocks noGrp="1"/>
          </p:cNvSpPr>
          <p:nvPr>
            <p:ph type="subTitle" idx="1"/>
          </p:nvPr>
        </p:nvSpPr>
        <p:spPr>
          <a:xfrm>
            <a:off x="475129" y="3818965"/>
            <a:ext cx="11232777" cy="2610499"/>
          </a:xfrm>
        </p:spPr>
        <p:txBody>
          <a:bodyPr>
            <a:normAutofit/>
          </a:bodyPr>
          <a:lstStyle/>
          <a:p>
            <a:r>
              <a:rPr lang="en-US" dirty="0">
                <a:solidFill>
                  <a:schemeClr val="tx2">
                    <a:lumMod val="90000"/>
                  </a:schemeClr>
                </a:solidFill>
                <a:latin typeface="Arial" panose="020B0604020202020204" pitchFamily="34" charset="0"/>
                <a:cs typeface="Arial" panose="020B0604020202020204" pitchFamily="34" charset="0"/>
              </a:rPr>
              <a:t>Summer Project</a:t>
            </a:r>
          </a:p>
          <a:p>
            <a:r>
              <a:rPr lang="en-US" dirty="0">
                <a:solidFill>
                  <a:schemeClr val="tx2">
                    <a:lumMod val="90000"/>
                  </a:schemeClr>
                </a:solidFill>
                <a:latin typeface="Arial" panose="020B0604020202020204" pitchFamily="34" charset="0"/>
                <a:cs typeface="Arial" panose="020B0604020202020204" pitchFamily="34" charset="0"/>
              </a:rPr>
              <a:t>Under the guidance of Prof. Hari Ganesh</a:t>
            </a:r>
            <a:endParaRPr lang="en-US" sz="2000" dirty="0">
              <a:solidFill>
                <a:schemeClr val="tx2">
                  <a:lumMod val="90000"/>
                </a:schemeClr>
              </a:solidFill>
              <a:latin typeface="Arial" panose="020B0604020202020204" pitchFamily="34" charset="0"/>
              <a:cs typeface="Arial" panose="020B0604020202020204" pitchFamily="34" charset="0"/>
            </a:endParaRPr>
          </a:p>
          <a:p>
            <a:pPr algn="r"/>
            <a:endParaRPr lang="en-US" sz="1400" dirty="0">
              <a:solidFill>
                <a:schemeClr val="accent6"/>
              </a:solidFill>
              <a:latin typeface="Arial" panose="020B0604020202020204" pitchFamily="34" charset="0"/>
              <a:cs typeface="Arial" panose="020B0604020202020204" pitchFamily="34" charset="0"/>
            </a:endParaRPr>
          </a:p>
          <a:p>
            <a:pPr algn="r"/>
            <a:r>
              <a:rPr lang="en-US" sz="1600" dirty="0">
                <a:solidFill>
                  <a:schemeClr val="accent6"/>
                </a:solidFill>
                <a:latin typeface="Arial" panose="020B0604020202020204" pitchFamily="34" charset="0"/>
                <a:cs typeface="Arial" panose="020B0604020202020204" pitchFamily="34" charset="0"/>
              </a:rPr>
              <a:t>Dablu Kumar | 20110049</a:t>
            </a:r>
          </a:p>
          <a:p>
            <a:pPr algn="r"/>
            <a:r>
              <a:rPr lang="en-US" sz="1600" dirty="0">
                <a:solidFill>
                  <a:schemeClr val="accent6"/>
                </a:solidFill>
                <a:latin typeface="Arial" panose="020B0604020202020204" pitchFamily="34" charset="0"/>
                <a:cs typeface="Arial" panose="020B0604020202020204" pitchFamily="34" charset="0"/>
              </a:rPr>
              <a:t>B. Tech | Chemical Eng.</a:t>
            </a:r>
          </a:p>
          <a:p>
            <a:endParaRPr lang="en-IN" dirty="0">
              <a:solidFill>
                <a:schemeClr val="accent6"/>
              </a:solidFill>
              <a:latin typeface="Arial" panose="020B0604020202020204" pitchFamily="34" charset="0"/>
              <a:cs typeface="Arial" panose="020B0604020202020204" pitchFamily="34" charset="0"/>
            </a:endParaRPr>
          </a:p>
        </p:txBody>
      </p:sp>
      <p:pic>
        <p:nvPicPr>
          <p:cNvPr id="1030" name="Picture 6" descr="CIF | IITGN">
            <a:extLst>
              <a:ext uri="{FF2B5EF4-FFF2-40B4-BE49-F238E27FC236}">
                <a16:creationId xmlns:a16="http://schemas.microsoft.com/office/drawing/2014/main" id="{62DA40BA-613B-72EE-F3CD-FCAFA78F8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769" y="220106"/>
            <a:ext cx="2508718" cy="2502924"/>
          </a:xfrm>
          <a:prstGeom prst="rect">
            <a:avLst/>
          </a:prstGeom>
          <a:noFill/>
          <a:effectLst>
            <a:outerShdw blurRad="50800" dist="50800" dir="54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217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02A-68BB-CE9B-35A3-873EC9EA0580}"/>
              </a:ext>
            </a:extLst>
          </p:cNvPr>
          <p:cNvSpPr>
            <a:spLocks noGrp="1"/>
          </p:cNvSpPr>
          <p:nvPr>
            <p:ph type="title"/>
          </p:nvPr>
        </p:nvSpPr>
        <p:spPr/>
        <p:txBody>
          <a:bodyPr>
            <a:normAutofit/>
          </a:bodyPr>
          <a:lstStyle/>
          <a:p>
            <a:r>
              <a:rPr lang="en-US" sz="4000" dirty="0">
                <a:solidFill>
                  <a:schemeClr val="accent1"/>
                </a:solidFill>
                <a:latin typeface="Arial" panose="020B0604020202020204" pitchFamily="34" charset="0"/>
                <a:cs typeface="Arial" panose="020B0604020202020204" pitchFamily="34" charset="0"/>
              </a:rPr>
              <a:t>Solutions</a:t>
            </a:r>
            <a:endParaRPr lang="en-IN" sz="4000" dirty="0"/>
          </a:p>
        </p:txBody>
      </p:sp>
      <p:sp>
        <p:nvSpPr>
          <p:cNvPr id="3" name="Content Placeholder 2">
            <a:extLst>
              <a:ext uri="{FF2B5EF4-FFF2-40B4-BE49-F238E27FC236}">
                <a16:creationId xmlns:a16="http://schemas.microsoft.com/office/drawing/2014/main" id="{43A13FC9-93BA-49C5-A855-43F4B4F527EF}"/>
              </a:ext>
            </a:extLst>
          </p:cNvPr>
          <p:cNvSpPr>
            <a:spLocks noGrp="1"/>
          </p:cNvSpPr>
          <p:nvPr>
            <p:ph idx="1"/>
          </p:nvPr>
        </p:nvSpPr>
        <p:spPr>
          <a:xfrm>
            <a:off x="913795" y="1935921"/>
            <a:ext cx="10353762" cy="4160079"/>
          </a:xfrm>
        </p:spPr>
        <p:txBody>
          <a:bodyPr>
            <a:noAutofit/>
          </a:bodyPr>
          <a:lstStyle/>
          <a:p>
            <a:r>
              <a:rPr lang="en-US" dirty="0">
                <a:solidFill>
                  <a:schemeClr val="accent6"/>
                </a:solidFill>
                <a:latin typeface="Arial" panose="020B0604020202020204" pitchFamily="34" charset="0"/>
                <a:cs typeface="Arial" panose="020B0604020202020204" pitchFamily="34" charset="0"/>
              </a:rPr>
              <a:t>High initial set-up cost -</a:t>
            </a:r>
            <a:r>
              <a:rPr lang="en-US" dirty="0">
                <a:latin typeface="Arial" panose="020B0604020202020204" pitchFamily="34" charset="0"/>
                <a:cs typeface="Arial" panose="020B0604020202020204" pitchFamily="34" charset="0"/>
              </a:rPr>
              <a:t> The government of India is providing up to 90% subsidy to farmers to install solar panels and solar water pump.</a:t>
            </a:r>
          </a:p>
          <a:p>
            <a:r>
              <a:rPr lang="en-US" dirty="0">
                <a:solidFill>
                  <a:schemeClr val="accent6"/>
                </a:solidFill>
                <a:latin typeface="Arial" panose="020B0604020202020204" pitchFamily="34" charset="0"/>
                <a:cs typeface="Arial" panose="020B0604020202020204" pitchFamily="34" charset="0"/>
              </a:rPr>
              <a:t>Unawareness - </a:t>
            </a:r>
            <a:r>
              <a:rPr lang="en-US" dirty="0">
                <a:latin typeface="Arial" panose="020B0604020202020204" pitchFamily="34" charset="0"/>
                <a:cs typeface="Arial" panose="020B0604020202020204" pitchFamily="34" charset="0"/>
              </a:rPr>
              <a:t>Government should do something like print news, make announcements, to spread the awareness of subsidies and benefits to the farmers in adapting the agrivoltaic system.</a:t>
            </a:r>
          </a:p>
          <a:p>
            <a:r>
              <a:rPr lang="en-US" dirty="0">
                <a:solidFill>
                  <a:schemeClr val="accent6"/>
                </a:solidFill>
                <a:latin typeface="Arial" panose="020B0604020202020204" pitchFamily="34" charset="0"/>
                <a:cs typeface="Arial" panose="020B0604020202020204" pitchFamily="34" charset="0"/>
              </a:rPr>
              <a:t>Maintenance cost of the panels - </a:t>
            </a:r>
            <a:r>
              <a:rPr lang="en-US" dirty="0">
                <a:latin typeface="Arial" panose="020B0604020202020204" pitchFamily="34" charset="0"/>
                <a:cs typeface="Arial" panose="020B0604020202020204" pitchFamily="34" charset="0"/>
              </a:rPr>
              <a:t>A good quality solar panels has averagely 25 years of life (not to worry for a long time)</a:t>
            </a:r>
          </a:p>
        </p:txBody>
      </p:sp>
      <p:sp>
        <p:nvSpPr>
          <p:cNvPr id="8" name="Content Placeholder 2">
            <a:extLst>
              <a:ext uri="{FF2B5EF4-FFF2-40B4-BE49-F238E27FC236}">
                <a16:creationId xmlns:a16="http://schemas.microsoft.com/office/drawing/2014/main" id="{4AB5D933-DCFC-A07B-201C-80ADCF63B7DD}"/>
              </a:ext>
            </a:extLst>
          </p:cNvPr>
          <p:cNvSpPr txBox="1">
            <a:spLocks/>
          </p:cNvSpPr>
          <p:nvPr/>
        </p:nvSpPr>
        <p:spPr>
          <a:xfrm>
            <a:off x="71718" y="6400799"/>
            <a:ext cx="12044082" cy="3944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dirty="0">
                <a:latin typeface="Artifakt Element Light" panose="020B0303050000020004" pitchFamily="34" charset="0"/>
                <a:ea typeface="Artifakt Element Light" panose="020B0303050000020004" pitchFamily="34" charset="0"/>
                <a:cs typeface="Arial" panose="020B0604020202020204" pitchFamily="34" charset="0"/>
              </a:rPr>
              <a:t>.</a:t>
            </a:r>
          </a:p>
        </p:txBody>
      </p:sp>
    </p:spTree>
    <p:extLst>
      <p:ext uri="{BB962C8B-B14F-4D97-AF65-F5344CB8AC3E}">
        <p14:creationId xmlns:p14="http://schemas.microsoft.com/office/powerpoint/2010/main" val="6767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1E0E-01FE-D6B3-56E6-D445C7637849}"/>
              </a:ext>
            </a:extLst>
          </p:cNvPr>
          <p:cNvSpPr>
            <a:spLocks noGrp="1"/>
          </p:cNvSpPr>
          <p:nvPr>
            <p:ph type="title"/>
          </p:nvPr>
        </p:nvSpPr>
        <p:spPr>
          <a:xfrm>
            <a:off x="913795" y="352926"/>
            <a:ext cx="10353761" cy="1350368"/>
          </a:xfrm>
        </p:spPr>
        <p:txBody>
          <a:bodyPr>
            <a:normAutofit/>
          </a:bodyPr>
          <a:lstStyle/>
          <a:p>
            <a:r>
              <a:rPr lang="en-US" sz="4000" dirty="0">
                <a:solidFill>
                  <a:schemeClr val="accent1"/>
                </a:solidFill>
                <a:latin typeface="Arial" panose="020B0604020202020204" pitchFamily="34" charset="0"/>
                <a:cs typeface="Arial" panose="020B0604020202020204" pitchFamily="34" charset="0"/>
              </a:rPr>
              <a:t>Solutions</a:t>
            </a:r>
            <a:endParaRPr lang="en-IN" sz="4000"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0EA9DAB-C276-BAE7-1447-A2F44E922787}"/>
              </a:ext>
            </a:extLst>
          </p:cNvPr>
          <p:cNvSpPr>
            <a:spLocks noGrp="1"/>
          </p:cNvSpPr>
          <p:nvPr>
            <p:ph idx="1"/>
          </p:nvPr>
        </p:nvSpPr>
        <p:spPr>
          <a:xfrm>
            <a:off x="502024" y="1703295"/>
            <a:ext cx="10765531" cy="4630830"/>
          </a:xfrm>
        </p:spPr>
        <p:txBody>
          <a:bodyPr>
            <a:noAutofit/>
          </a:bodyPr>
          <a:lstStyle/>
          <a:p>
            <a:r>
              <a:rPr lang="en-US" dirty="0">
                <a:latin typeface="Arial" panose="020B0604020202020204" pitchFamily="34" charset="0"/>
                <a:cs typeface="Arial" panose="020B0604020202020204" pitchFamily="34" charset="0"/>
              </a:rPr>
              <a:t>Two possible solutions to </a:t>
            </a:r>
            <a:r>
              <a:rPr lang="en-US" dirty="0">
                <a:solidFill>
                  <a:schemeClr val="accent6"/>
                </a:solidFill>
                <a:latin typeface="Arial" panose="020B0604020202020204" pitchFamily="34" charset="0"/>
                <a:cs typeface="Arial" panose="020B0604020202020204" pitchFamily="34" charset="0"/>
              </a:rPr>
              <a:t>shed on the crops </a:t>
            </a:r>
            <a:r>
              <a:rPr lang="en-US" dirty="0">
                <a:latin typeface="Arial" panose="020B0604020202020204" pitchFamily="34" charset="0"/>
                <a:cs typeface="Arial" panose="020B0604020202020204" pitchFamily="34" charset="0"/>
              </a:rPr>
              <a:t>due to panels</a:t>
            </a:r>
          </a:p>
          <a:p>
            <a:pPr marL="914400" lvl="1" indent="-457200">
              <a:buFont typeface="+mj-lt"/>
              <a:buAutoNum type="arabicPeriod"/>
            </a:pPr>
            <a:r>
              <a:rPr lang="en-US" sz="2000" dirty="0">
                <a:latin typeface="Arial" panose="020B0604020202020204" pitchFamily="34" charset="0"/>
                <a:cs typeface="Arial" panose="020B0604020202020204" pitchFamily="34" charset="0"/>
              </a:rPr>
              <a:t>We can set-up the solar panels at some effective height and angle such that crops get enough sunlight.</a:t>
            </a:r>
          </a:p>
          <a:p>
            <a:pPr marL="914400" lvl="1" indent="-457200">
              <a:buFont typeface="+mj-lt"/>
              <a:buAutoNum type="arabicPeriod"/>
            </a:pPr>
            <a:r>
              <a:rPr lang="en-US" sz="2000" dirty="0">
                <a:latin typeface="Arial" panose="020B0604020202020204" pitchFamily="34" charset="0"/>
                <a:cs typeface="Arial" panose="020B0604020202020204" pitchFamily="34" charset="0"/>
              </a:rPr>
              <a:t>We can make some customizations to the solar panels</a:t>
            </a:r>
          </a:p>
          <a:p>
            <a:pPr marL="1371600" lvl="2" indent="-457200">
              <a:buFont typeface="+mj-lt"/>
              <a:buAutoNum type="alphaLcPeriod"/>
            </a:pPr>
            <a:r>
              <a:rPr lang="en-US" sz="2000" dirty="0">
                <a:latin typeface="Arial" panose="020B0604020202020204" pitchFamily="34" charset="0"/>
                <a:cs typeface="Arial" panose="020B0604020202020204" pitchFamily="34" charset="0"/>
              </a:rPr>
              <a:t>Shape and size</a:t>
            </a:r>
          </a:p>
          <a:p>
            <a:pPr marL="1371600" lvl="2" indent="-457200">
              <a:buFont typeface="+mj-lt"/>
              <a:buAutoNum type="alphaLcPeriod"/>
            </a:pPr>
            <a:r>
              <a:rPr lang="en-US" sz="2000" dirty="0">
                <a:latin typeface="Arial" panose="020B0604020202020204" pitchFamily="34" charset="0"/>
                <a:cs typeface="Arial" panose="020B0604020202020204" pitchFamily="34" charset="0"/>
              </a:rPr>
              <a:t>Color of glass</a:t>
            </a:r>
          </a:p>
          <a:p>
            <a:pPr marL="1371600" lvl="2" indent="-457200">
              <a:buFont typeface="+mj-lt"/>
              <a:buAutoNum type="alphaLcPeriod"/>
            </a:pPr>
            <a:r>
              <a:rPr lang="en-US" sz="2000" dirty="0">
                <a:latin typeface="Arial" panose="020B0604020202020204" pitchFamily="34" charset="0"/>
                <a:cs typeface="Arial" panose="020B0604020202020204" pitchFamily="34" charset="0"/>
              </a:rPr>
              <a:t>Glass transparency</a:t>
            </a:r>
          </a:p>
          <a:p>
            <a:pPr marL="1371600" lvl="2" indent="-457200">
              <a:buFont typeface="+mj-lt"/>
              <a:buAutoNum type="alphaLcPeriod"/>
            </a:pPr>
            <a:r>
              <a:rPr lang="en-US" sz="2000" dirty="0">
                <a:latin typeface="Arial" panose="020B0604020202020204" pitchFamily="34" charset="0"/>
                <a:cs typeface="Arial" panose="020B0604020202020204" pitchFamily="34" charset="0"/>
              </a:rPr>
              <a:t>Cell arrangement</a:t>
            </a:r>
          </a:p>
          <a:p>
            <a:pPr marL="1371600" lvl="2" indent="-457200">
              <a:buFont typeface="+mj-lt"/>
              <a:buAutoNum type="alphaLcPeriod"/>
            </a:pPr>
            <a:r>
              <a:rPr lang="en-US" sz="2000" dirty="0">
                <a:latin typeface="Arial" panose="020B0604020202020204" pitchFamily="34" charset="0"/>
                <a:cs typeface="Arial" panose="020B0604020202020204" pitchFamily="34" charset="0"/>
              </a:rPr>
              <a:t>Gap differentiation</a:t>
            </a:r>
          </a:p>
          <a:p>
            <a:pPr marL="1371600" lvl="2" indent="-457200">
              <a:buFont typeface="+mj-lt"/>
              <a:buAutoNum type="alphaLcPeriod"/>
            </a:pPr>
            <a:r>
              <a:rPr lang="en-US" sz="2000" dirty="0">
                <a:latin typeface="Arial" panose="020B0604020202020204" pitchFamily="34" charset="0"/>
                <a:cs typeface="Arial" panose="020B0604020202020204" pitchFamily="34" charset="0"/>
              </a:rPr>
              <a:t>Thickness</a:t>
            </a:r>
          </a:p>
          <a:p>
            <a:pPr marL="1371600" lvl="2" indent="-457200">
              <a:buFont typeface="+mj-lt"/>
              <a:buAutoNum type="alphaLcPeriod"/>
            </a:pPr>
            <a:r>
              <a:rPr lang="en-US" sz="2000" dirty="0">
                <a:latin typeface="Arial" panose="020B0604020202020204" pitchFamily="34" charset="0"/>
                <a:cs typeface="Arial" panose="020B0604020202020204" pitchFamily="34" charset="0"/>
              </a:rPr>
              <a:t>Efficiency</a:t>
            </a:r>
          </a:p>
        </p:txBody>
      </p:sp>
      <p:pic>
        <p:nvPicPr>
          <p:cNvPr id="4" name="Picture 3">
            <a:extLst>
              <a:ext uri="{FF2B5EF4-FFF2-40B4-BE49-F238E27FC236}">
                <a16:creationId xmlns:a16="http://schemas.microsoft.com/office/drawing/2014/main" id="{A4735A1F-129D-5636-3615-A57D1BDA66A5}"/>
              </a:ext>
            </a:extLst>
          </p:cNvPr>
          <p:cNvPicPr>
            <a:picLocks noChangeAspect="1"/>
          </p:cNvPicPr>
          <p:nvPr/>
        </p:nvPicPr>
        <p:blipFill>
          <a:blip r:embed="rId2"/>
          <a:stretch>
            <a:fillRect/>
          </a:stretch>
        </p:blipFill>
        <p:spPr>
          <a:xfrm>
            <a:off x="4848224" y="3429000"/>
            <a:ext cx="6186249" cy="3320721"/>
          </a:xfrm>
          <a:prstGeom prst="rect">
            <a:avLst/>
          </a:prstGeom>
        </p:spPr>
      </p:pic>
    </p:spTree>
    <p:extLst>
      <p:ext uri="{BB962C8B-B14F-4D97-AF65-F5344CB8AC3E}">
        <p14:creationId xmlns:p14="http://schemas.microsoft.com/office/powerpoint/2010/main" val="216585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02A-68BB-CE9B-35A3-873EC9EA0580}"/>
              </a:ext>
            </a:extLst>
          </p:cNvPr>
          <p:cNvSpPr>
            <a:spLocks noGrp="1"/>
          </p:cNvSpPr>
          <p:nvPr>
            <p:ph type="title"/>
          </p:nvPr>
        </p:nvSpPr>
        <p:spPr/>
        <p:txBody>
          <a:bodyPr>
            <a:normAutofit/>
          </a:bodyPr>
          <a:lstStyle/>
          <a:p>
            <a:r>
              <a:rPr lang="en-US" sz="4000" dirty="0">
                <a:solidFill>
                  <a:schemeClr val="accent1"/>
                </a:solidFill>
                <a:latin typeface="Arial" panose="020B0604020202020204" pitchFamily="34" charset="0"/>
                <a:cs typeface="Arial" panose="020B0604020202020204" pitchFamily="34" charset="0"/>
              </a:rPr>
              <a:t>Future of Agrivoltaics</a:t>
            </a:r>
            <a:endParaRPr lang="en-IN" sz="4000" dirty="0"/>
          </a:p>
        </p:txBody>
      </p:sp>
      <p:sp>
        <p:nvSpPr>
          <p:cNvPr id="3" name="Content Placeholder 2">
            <a:extLst>
              <a:ext uri="{FF2B5EF4-FFF2-40B4-BE49-F238E27FC236}">
                <a16:creationId xmlns:a16="http://schemas.microsoft.com/office/drawing/2014/main" id="{43A13FC9-93BA-49C5-A855-43F4B4F527EF}"/>
              </a:ext>
            </a:extLst>
          </p:cNvPr>
          <p:cNvSpPr>
            <a:spLocks noGrp="1"/>
          </p:cNvSpPr>
          <p:nvPr>
            <p:ph idx="1"/>
          </p:nvPr>
        </p:nvSpPr>
        <p:spPr>
          <a:xfrm>
            <a:off x="913795" y="1935921"/>
            <a:ext cx="10353762" cy="4160079"/>
          </a:xfrm>
        </p:spPr>
        <p:txBody>
          <a:bodyPr>
            <a:noAutofit/>
          </a:bodyPr>
          <a:lstStyle/>
          <a:p>
            <a:r>
              <a:rPr lang="en-US" sz="2000" dirty="0">
                <a:latin typeface="Arial" panose="020B0604020202020204" pitchFamily="34" charset="0"/>
                <a:cs typeface="Arial" panose="020B0604020202020204" pitchFamily="34" charset="0"/>
              </a:rPr>
              <a:t>Solar energy increased its share of global electricity generating capacity by 50% in 2016 alone, overtaking growth in wind, gas and other renewable technologies.</a:t>
            </a:r>
          </a:p>
          <a:p>
            <a:r>
              <a:rPr lang="en-US" sz="2000" dirty="0">
                <a:latin typeface="Arial" panose="020B0604020202020204" pitchFamily="34" charset="0"/>
                <a:cs typeface="Arial" panose="020B0604020202020204" pitchFamily="34" charset="0"/>
              </a:rPr>
              <a:t>The cost of solar photovoltaic cells – the major capital cost in solar installations using that technology – has fallen 80% since 2008.</a:t>
            </a:r>
          </a:p>
          <a:p>
            <a:r>
              <a:rPr lang="en-US" sz="2000" dirty="0">
                <a:latin typeface="Arial" panose="020B0604020202020204" pitchFamily="34" charset="0"/>
                <a:cs typeface="Arial" panose="020B0604020202020204" pitchFamily="34" charset="0"/>
              </a:rPr>
              <a:t>Adeh (2018) concluded that we can increase water efficiency of the soil upto 328% under the solar modules for some crops.</a:t>
            </a:r>
          </a:p>
          <a:p>
            <a:r>
              <a:rPr lang="en-US" sz="2000" dirty="0">
                <a:latin typeface="Arial" panose="020B0604020202020204" pitchFamily="34" charset="0"/>
                <a:cs typeface="Arial" panose="020B0604020202020204" pitchFamily="34" charset="0"/>
              </a:rPr>
              <a:t>Zheng (2021) concluded that Even-lighting Agrivoltaic Systems (EAS), which has an improved grooved glass plate design provide more light to the crops below, has the potential to increase farmers’ income by an average of 5.14 times over that of non-agrivoltaic systems and even improvement in crop quality.</a:t>
            </a:r>
          </a:p>
        </p:txBody>
      </p:sp>
      <p:sp>
        <p:nvSpPr>
          <p:cNvPr id="8" name="Content Placeholder 2">
            <a:extLst>
              <a:ext uri="{FF2B5EF4-FFF2-40B4-BE49-F238E27FC236}">
                <a16:creationId xmlns:a16="http://schemas.microsoft.com/office/drawing/2014/main" id="{4AB5D933-DCFC-A07B-201C-80ADCF63B7DD}"/>
              </a:ext>
            </a:extLst>
          </p:cNvPr>
          <p:cNvSpPr txBox="1">
            <a:spLocks/>
          </p:cNvSpPr>
          <p:nvPr/>
        </p:nvSpPr>
        <p:spPr>
          <a:xfrm>
            <a:off x="71718" y="6400799"/>
            <a:ext cx="12044082" cy="3944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dirty="0">
                <a:latin typeface="Artifakt Element Light" panose="020B0303050000020004" pitchFamily="34" charset="0"/>
                <a:ea typeface="Artifakt Element Light" panose="020B0303050000020004" pitchFamily="34" charset="0"/>
                <a:cs typeface="Arial" panose="020B0604020202020204" pitchFamily="34" charset="0"/>
              </a:rPr>
              <a:t>Source: Angeline Hannachi, (Nov 2021), Exploring the Benefits and Challenges of Agrivoltaic Adoption</a:t>
            </a:r>
          </a:p>
        </p:txBody>
      </p:sp>
    </p:spTree>
    <p:extLst>
      <p:ext uri="{BB962C8B-B14F-4D97-AF65-F5344CB8AC3E}">
        <p14:creationId xmlns:p14="http://schemas.microsoft.com/office/powerpoint/2010/main" val="176251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02A-68BB-CE9B-35A3-873EC9EA0580}"/>
              </a:ext>
            </a:extLst>
          </p:cNvPr>
          <p:cNvSpPr>
            <a:spLocks noGrp="1"/>
          </p:cNvSpPr>
          <p:nvPr>
            <p:ph type="title"/>
          </p:nvPr>
        </p:nvSpPr>
        <p:spPr/>
        <p:txBody>
          <a:bodyPr>
            <a:normAutofit/>
          </a:bodyPr>
          <a:lstStyle/>
          <a:p>
            <a:r>
              <a:rPr lang="en-US" sz="4000" dirty="0">
                <a:solidFill>
                  <a:schemeClr val="accent1"/>
                </a:solidFill>
                <a:latin typeface="Arial" panose="020B0604020202020204" pitchFamily="34" charset="0"/>
                <a:cs typeface="Arial" panose="020B0604020202020204" pitchFamily="34" charset="0"/>
              </a:rPr>
              <a:t>Future scope</a:t>
            </a:r>
            <a:endParaRPr lang="en-IN" sz="4000" dirty="0"/>
          </a:p>
        </p:txBody>
      </p:sp>
      <p:sp>
        <p:nvSpPr>
          <p:cNvPr id="3" name="Content Placeholder 2">
            <a:extLst>
              <a:ext uri="{FF2B5EF4-FFF2-40B4-BE49-F238E27FC236}">
                <a16:creationId xmlns:a16="http://schemas.microsoft.com/office/drawing/2014/main" id="{43A13FC9-93BA-49C5-A855-43F4B4F527EF}"/>
              </a:ext>
            </a:extLst>
          </p:cNvPr>
          <p:cNvSpPr>
            <a:spLocks noGrp="1"/>
          </p:cNvSpPr>
          <p:nvPr>
            <p:ph idx="1"/>
          </p:nvPr>
        </p:nvSpPr>
        <p:spPr>
          <a:xfrm>
            <a:off x="913795" y="1935921"/>
            <a:ext cx="6912393" cy="4160079"/>
          </a:xfrm>
        </p:spPr>
        <p:txBody>
          <a:bodyPr>
            <a:noAutofit/>
          </a:bodyPr>
          <a:lstStyle/>
          <a:p>
            <a:r>
              <a:rPr lang="en-US" dirty="0">
                <a:latin typeface="Arial" panose="020B0604020202020204" pitchFamily="34" charset="0"/>
                <a:cs typeface="Arial" panose="020B0604020202020204" pitchFamily="34" charset="0"/>
              </a:rPr>
              <a:t>Tractor – an important role in agriculture</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 tractor provides power to perform many tasks, including plowing, seeding, planting, fertilizing, spraying, cultivating, and harvesting crops at farms.</a:t>
            </a:r>
          </a:p>
          <a:p>
            <a:r>
              <a:rPr lang="en-US" dirty="0">
                <a:latin typeface="Arial" panose="020B0604020202020204" pitchFamily="34" charset="0"/>
                <a:cs typeface="Arial" panose="020B0604020202020204" pitchFamily="34" charset="0"/>
              </a:rPr>
              <a:t>Tractor for transportation</a:t>
            </a:r>
          </a:p>
          <a:p>
            <a:r>
              <a:rPr lang="en-US" sz="2000" dirty="0">
                <a:latin typeface="Arial" panose="020B0604020202020204" pitchFamily="34" charset="0"/>
                <a:cs typeface="Arial" panose="020B0604020202020204" pitchFamily="34" charset="0"/>
              </a:rPr>
              <a:t>Common tractors use diesel oil but solar tractors will use electrical energy from solar cells.</a:t>
            </a:r>
          </a:p>
        </p:txBody>
      </p:sp>
      <p:sp>
        <p:nvSpPr>
          <p:cNvPr id="8" name="Content Placeholder 2">
            <a:extLst>
              <a:ext uri="{FF2B5EF4-FFF2-40B4-BE49-F238E27FC236}">
                <a16:creationId xmlns:a16="http://schemas.microsoft.com/office/drawing/2014/main" id="{4AB5D933-DCFC-A07B-201C-80ADCF63B7DD}"/>
              </a:ext>
            </a:extLst>
          </p:cNvPr>
          <p:cNvSpPr txBox="1">
            <a:spLocks/>
          </p:cNvSpPr>
          <p:nvPr/>
        </p:nvSpPr>
        <p:spPr>
          <a:xfrm>
            <a:off x="71718" y="6400799"/>
            <a:ext cx="7288306" cy="3944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dirty="0">
                <a:latin typeface="Artifakt Element Light" panose="020B0303050000020004" pitchFamily="34" charset="0"/>
                <a:ea typeface="Artifakt Element Light" panose="020B0303050000020004" pitchFamily="34" charset="0"/>
                <a:cs typeface="Arial" panose="020B0604020202020204" pitchFamily="34" charset="0"/>
              </a:rPr>
              <a:t>Source: Ghulam Hasnain Tariqe et al. (June 2021), Solar Technology in Agriculture </a:t>
            </a:r>
          </a:p>
        </p:txBody>
      </p:sp>
      <p:pic>
        <p:nvPicPr>
          <p:cNvPr id="5" name="Picture 4">
            <a:extLst>
              <a:ext uri="{FF2B5EF4-FFF2-40B4-BE49-F238E27FC236}">
                <a16:creationId xmlns:a16="http://schemas.microsoft.com/office/drawing/2014/main" id="{D4426C55-36F8-10E9-A1A7-63CB48752CA4}"/>
              </a:ext>
            </a:extLst>
          </p:cNvPr>
          <p:cNvPicPr>
            <a:picLocks noChangeAspect="1"/>
          </p:cNvPicPr>
          <p:nvPr/>
        </p:nvPicPr>
        <p:blipFill>
          <a:blip r:embed="rId2"/>
          <a:stretch>
            <a:fillRect/>
          </a:stretch>
        </p:blipFill>
        <p:spPr>
          <a:xfrm>
            <a:off x="7969905" y="2214538"/>
            <a:ext cx="3729038" cy="3602844"/>
          </a:xfrm>
          <a:prstGeom prst="rect">
            <a:avLst/>
          </a:prstGeom>
        </p:spPr>
      </p:pic>
    </p:spTree>
    <p:extLst>
      <p:ext uri="{BB962C8B-B14F-4D97-AF65-F5344CB8AC3E}">
        <p14:creationId xmlns:p14="http://schemas.microsoft.com/office/powerpoint/2010/main" val="2018963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1E0E-01FE-D6B3-56E6-D445C7637849}"/>
              </a:ext>
            </a:extLst>
          </p:cNvPr>
          <p:cNvSpPr>
            <a:spLocks noGrp="1"/>
          </p:cNvSpPr>
          <p:nvPr>
            <p:ph type="title"/>
          </p:nvPr>
        </p:nvSpPr>
        <p:spPr>
          <a:xfrm>
            <a:off x="913795" y="352927"/>
            <a:ext cx="10353761" cy="812486"/>
          </a:xfrm>
        </p:spPr>
        <p:txBody>
          <a:bodyPr>
            <a:normAutofit/>
          </a:bodyPr>
          <a:lstStyle/>
          <a:p>
            <a:r>
              <a:rPr lang="en-US" sz="2500" dirty="0">
                <a:solidFill>
                  <a:schemeClr val="accent1"/>
                </a:solidFill>
                <a:latin typeface="Arial" panose="020B0604020202020204" pitchFamily="34" charset="0"/>
                <a:cs typeface="Arial" panose="020B0604020202020204" pitchFamily="34" charset="0"/>
              </a:rPr>
              <a:t>Optimization – Newton’s Method</a:t>
            </a:r>
            <a:endParaRPr lang="en-IN" sz="2500"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0EA9DAB-C276-BAE7-1447-A2F44E922787}"/>
              </a:ext>
            </a:extLst>
          </p:cNvPr>
          <p:cNvSpPr>
            <a:spLocks noGrp="1"/>
          </p:cNvSpPr>
          <p:nvPr>
            <p:ph idx="1"/>
          </p:nvPr>
        </p:nvSpPr>
        <p:spPr>
          <a:xfrm>
            <a:off x="913795" y="2321858"/>
            <a:ext cx="10353762" cy="3469341"/>
          </a:xfrm>
        </p:spPr>
        <p:txBody>
          <a:bodyPr/>
          <a:lstStyle/>
          <a:p>
            <a:pPr marL="0" indent="0">
              <a:buNone/>
            </a:pPr>
            <a:endParaRPr lang="en-US" dirty="0"/>
          </a:p>
          <a:p>
            <a:endParaRPr lang="en-IN" dirty="0"/>
          </a:p>
        </p:txBody>
      </p:sp>
      <p:pic>
        <p:nvPicPr>
          <p:cNvPr id="5" name="Picture 4">
            <a:extLst>
              <a:ext uri="{FF2B5EF4-FFF2-40B4-BE49-F238E27FC236}">
                <a16:creationId xmlns:a16="http://schemas.microsoft.com/office/drawing/2014/main" id="{60058EB7-852C-E6FC-1DC0-B68AE4800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937" y="1165413"/>
            <a:ext cx="9345476" cy="900952"/>
          </a:xfrm>
          <a:prstGeom prst="rect">
            <a:avLst/>
          </a:prstGeom>
        </p:spPr>
      </p:pic>
      <p:pic>
        <p:nvPicPr>
          <p:cNvPr id="11" name="Picture 10">
            <a:extLst>
              <a:ext uri="{FF2B5EF4-FFF2-40B4-BE49-F238E27FC236}">
                <a16:creationId xmlns:a16="http://schemas.microsoft.com/office/drawing/2014/main" id="{0C9C4966-B640-0A69-158A-AA34DD07E694}"/>
              </a:ext>
            </a:extLst>
          </p:cNvPr>
          <p:cNvPicPr>
            <a:picLocks noChangeAspect="1"/>
          </p:cNvPicPr>
          <p:nvPr/>
        </p:nvPicPr>
        <p:blipFill>
          <a:blip r:embed="rId3"/>
          <a:stretch>
            <a:fillRect/>
          </a:stretch>
        </p:blipFill>
        <p:spPr>
          <a:xfrm>
            <a:off x="6137880" y="2242720"/>
            <a:ext cx="4636183" cy="4376816"/>
          </a:xfrm>
          <a:prstGeom prst="rect">
            <a:avLst/>
          </a:prstGeom>
        </p:spPr>
      </p:pic>
      <p:pic>
        <p:nvPicPr>
          <p:cNvPr id="6" name="Picture 5">
            <a:extLst>
              <a:ext uri="{FF2B5EF4-FFF2-40B4-BE49-F238E27FC236}">
                <a16:creationId xmlns:a16="http://schemas.microsoft.com/office/drawing/2014/main" id="{3DFD9D34-ED61-D2B5-6A6B-6EB03138626A}"/>
              </a:ext>
            </a:extLst>
          </p:cNvPr>
          <p:cNvPicPr>
            <a:picLocks noChangeAspect="1"/>
          </p:cNvPicPr>
          <p:nvPr/>
        </p:nvPicPr>
        <p:blipFill>
          <a:blip r:embed="rId4"/>
          <a:stretch>
            <a:fillRect/>
          </a:stretch>
        </p:blipFill>
        <p:spPr>
          <a:xfrm>
            <a:off x="1417936" y="2242719"/>
            <a:ext cx="3252675" cy="4420301"/>
          </a:xfrm>
          <a:prstGeom prst="rect">
            <a:avLst/>
          </a:prstGeom>
        </p:spPr>
      </p:pic>
    </p:spTree>
    <p:extLst>
      <p:ext uri="{BB962C8B-B14F-4D97-AF65-F5344CB8AC3E}">
        <p14:creationId xmlns:p14="http://schemas.microsoft.com/office/powerpoint/2010/main" val="980634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1E0E-01FE-D6B3-56E6-D445C7637849}"/>
              </a:ext>
            </a:extLst>
          </p:cNvPr>
          <p:cNvSpPr>
            <a:spLocks noGrp="1"/>
          </p:cNvSpPr>
          <p:nvPr>
            <p:ph type="title"/>
          </p:nvPr>
        </p:nvSpPr>
        <p:spPr>
          <a:xfrm>
            <a:off x="913795" y="352927"/>
            <a:ext cx="10353761" cy="588368"/>
          </a:xfrm>
        </p:spPr>
        <p:txBody>
          <a:bodyPr>
            <a:normAutofit/>
          </a:bodyPr>
          <a:lstStyle/>
          <a:p>
            <a:r>
              <a:rPr lang="en-US" sz="2500" dirty="0">
                <a:solidFill>
                  <a:schemeClr val="accent1"/>
                </a:solidFill>
                <a:latin typeface="Arial" panose="020B0604020202020204" pitchFamily="34" charset="0"/>
                <a:cs typeface="Arial" panose="020B0604020202020204" pitchFamily="34" charset="0"/>
              </a:rPr>
              <a:t>Optimization – Quasi-Newton’s Method</a:t>
            </a:r>
            <a:endParaRPr lang="en-IN" sz="2500" dirty="0">
              <a:solidFill>
                <a:schemeClr val="accent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D4299B20-AF7D-3179-E2E6-625EE8A8A113}"/>
              </a:ext>
            </a:extLst>
          </p:cNvPr>
          <p:cNvPicPr>
            <a:picLocks noGrp="1" noChangeAspect="1"/>
          </p:cNvPicPr>
          <p:nvPr>
            <p:ph idx="1"/>
          </p:nvPr>
        </p:nvPicPr>
        <p:blipFill>
          <a:blip r:embed="rId2"/>
          <a:stretch>
            <a:fillRect/>
          </a:stretch>
        </p:blipFill>
        <p:spPr>
          <a:xfrm>
            <a:off x="118686" y="1102659"/>
            <a:ext cx="11956773" cy="5686932"/>
          </a:xfrm>
        </p:spPr>
      </p:pic>
    </p:spTree>
    <p:extLst>
      <p:ext uri="{BB962C8B-B14F-4D97-AF65-F5344CB8AC3E}">
        <p14:creationId xmlns:p14="http://schemas.microsoft.com/office/powerpoint/2010/main" val="88038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1E0E-01FE-D6B3-56E6-D445C7637849}"/>
              </a:ext>
            </a:extLst>
          </p:cNvPr>
          <p:cNvSpPr>
            <a:spLocks noGrp="1"/>
          </p:cNvSpPr>
          <p:nvPr>
            <p:ph type="title"/>
          </p:nvPr>
        </p:nvSpPr>
        <p:spPr>
          <a:xfrm>
            <a:off x="919119" y="2474259"/>
            <a:ext cx="10353761" cy="1488141"/>
          </a:xfrm>
        </p:spPr>
        <p:txBody>
          <a:bodyPr>
            <a:noAutofit/>
          </a:bodyPr>
          <a:lstStyle/>
          <a:p>
            <a:r>
              <a:rPr lang="en-US" sz="6000" dirty="0">
                <a:solidFill>
                  <a:schemeClr val="accent1"/>
                </a:solidFill>
                <a:latin typeface="Arial" panose="020B0604020202020204" pitchFamily="34" charset="0"/>
                <a:cs typeface="Arial" panose="020B0604020202020204" pitchFamily="34" charset="0"/>
              </a:rPr>
              <a:t>Thank  You !</a:t>
            </a:r>
            <a:endParaRPr lang="en-IN" sz="60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704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02A-68BB-CE9B-35A3-873EC9EA0580}"/>
              </a:ext>
            </a:extLst>
          </p:cNvPr>
          <p:cNvSpPr>
            <a:spLocks noGrp="1"/>
          </p:cNvSpPr>
          <p:nvPr>
            <p:ph type="title"/>
          </p:nvPr>
        </p:nvSpPr>
        <p:spPr/>
        <p:txBody>
          <a:bodyPr>
            <a:normAutofit/>
          </a:bodyPr>
          <a:lstStyle/>
          <a:p>
            <a:r>
              <a:rPr lang="en-US" sz="4000" dirty="0">
                <a:solidFill>
                  <a:schemeClr val="accent1"/>
                </a:solidFill>
                <a:latin typeface="Arial" panose="020B0604020202020204" pitchFamily="34" charset="0"/>
                <a:cs typeface="Arial" panose="020B0604020202020204" pitchFamily="34" charset="0"/>
              </a:rPr>
              <a:t>Introduction</a:t>
            </a:r>
            <a:endParaRPr lang="en-IN" sz="4000" dirty="0"/>
          </a:p>
        </p:txBody>
      </p:sp>
      <p:sp>
        <p:nvSpPr>
          <p:cNvPr id="3" name="Content Placeholder 2">
            <a:extLst>
              <a:ext uri="{FF2B5EF4-FFF2-40B4-BE49-F238E27FC236}">
                <a16:creationId xmlns:a16="http://schemas.microsoft.com/office/drawing/2014/main" id="{43A13FC9-93BA-49C5-A855-43F4B4F527EF}"/>
              </a:ext>
            </a:extLst>
          </p:cNvPr>
          <p:cNvSpPr>
            <a:spLocks noGrp="1"/>
          </p:cNvSpPr>
          <p:nvPr>
            <p:ph idx="1"/>
          </p:nvPr>
        </p:nvSpPr>
        <p:spPr>
          <a:xfrm>
            <a:off x="913795" y="1935921"/>
            <a:ext cx="10353762" cy="3998714"/>
          </a:xfrm>
        </p:spPr>
        <p:txBody>
          <a:bodyPr>
            <a:noAutofit/>
          </a:bodyPr>
          <a:lstStyle/>
          <a:p>
            <a:r>
              <a:rPr lang="en-US" dirty="0">
                <a:latin typeface="Arial" panose="020B0604020202020204" pitchFamily="34" charset="0"/>
                <a:cs typeface="Arial" panose="020B0604020202020204" pitchFamily="34" charset="0"/>
              </a:rPr>
              <a:t>As we know, the global population is increasing rapidly, and therefore the consumption of food, energy, and water is also increasing. Water, energy and food can be regarded as common resources, that can be overused and under-maintained if we try to tackle.</a:t>
            </a:r>
          </a:p>
          <a:p>
            <a:r>
              <a:rPr lang="en-US" dirty="0">
                <a:latin typeface="Arial" panose="020B0604020202020204" pitchFamily="34" charset="0"/>
                <a:cs typeface="Arial" panose="020B0604020202020204" pitchFamily="34" charset="0"/>
              </a:rPr>
              <a:t>Water, energy and food are interconnected resources which is referred as </a:t>
            </a:r>
            <a:r>
              <a:rPr lang="en-US" dirty="0">
                <a:solidFill>
                  <a:schemeClr val="accent6"/>
                </a:solidFill>
                <a:latin typeface="Arial" panose="020B0604020202020204" pitchFamily="34" charset="0"/>
                <a:cs typeface="Arial" panose="020B0604020202020204" pitchFamily="34" charset="0"/>
              </a:rPr>
              <a:t>FEW-Nexus.</a:t>
            </a:r>
            <a:r>
              <a:rPr lang="en-US" dirty="0">
                <a:latin typeface="Arial" panose="020B0604020202020204" pitchFamily="34" charset="0"/>
                <a:cs typeface="Arial" panose="020B0604020202020204" pitchFamily="34" charset="0"/>
              </a:rPr>
              <a:t> For example, to produce food we need energy in the form of electricity, and water for irrigation. To produce clean water, we need energy for cleaning, and to produce energy we need water for cooling.</a:t>
            </a:r>
          </a:p>
          <a:p>
            <a:r>
              <a:rPr lang="en-US" sz="2000" dirty="0">
                <a:latin typeface="Arial" panose="020B0604020202020204" pitchFamily="34" charset="0"/>
                <a:cs typeface="Arial" panose="020B0604020202020204" pitchFamily="34" charset="0"/>
              </a:rPr>
              <a:t>As of now, the global population is using approx. 80-85% of the total energy that comes from non-renewable resources. However, fossil fuels are limited; if these resources are used, they cannot be replaced.</a:t>
            </a:r>
          </a:p>
        </p:txBody>
      </p:sp>
      <p:sp>
        <p:nvSpPr>
          <p:cNvPr id="8" name="Content Placeholder 2">
            <a:extLst>
              <a:ext uri="{FF2B5EF4-FFF2-40B4-BE49-F238E27FC236}">
                <a16:creationId xmlns:a16="http://schemas.microsoft.com/office/drawing/2014/main" id="{4AB5D933-DCFC-A07B-201C-80ADCF63B7DD}"/>
              </a:ext>
            </a:extLst>
          </p:cNvPr>
          <p:cNvSpPr txBox="1">
            <a:spLocks/>
          </p:cNvSpPr>
          <p:nvPr/>
        </p:nvSpPr>
        <p:spPr>
          <a:xfrm>
            <a:off x="71718" y="6400799"/>
            <a:ext cx="12034557" cy="3944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dirty="0">
                <a:latin typeface="Artifakt Element Light" panose="020B0303050000020004" pitchFamily="34" charset="0"/>
                <a:ea typeface="Artifakt Element Light" panose="020B0303050000020004" pitchFamily="34" charset="0"/>
                <a:cs typeface="Arial" panose="020B0604020202020204" pitchFamily="34" charset="0"/>
              </a:rPr>
              <a:t>Source: Styliani Avraamidoua et al. (2018), Computer Aided Chemical Engineering, Elsevier, Volume 44, 2018, Pages 1885-1890</a:t>
            </a:r>
          </a:p>
        </p:txBody>
      </p:sp>
    </p:spTree>
    <p:extLst>
      <p:ext uri="{BB962C8B-B14F-4D97-AF65-F5344CB8AC3E}">
        <p14:creationId xmlns:p14="http://schemas.microsoft.com/office/powerpoint/2010/main" val="15404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02A-68BB-CE9B-35A3-873EC9EA0580}"/>
              </a:ext>
            </a:extLst>
          </p:cNvPr>
          <p:cNvSpPr>
            <a:spLocks noGrp="1"/>
          </p:cNvSpPr>
          <p:nvPr>
            <p:ph type="title"/>
          </p:nvPr>
        </p:nvSpPr>
        <p:spPr/>
        <p:txBody>
          <a:bodyPr>
            <a:normAutofit/>
          </a:bodyPr>
          <a:lstStyle/>
          <a:p>
            <a:r>
              <a:rPr lang="en-US" sz="4000" dirty="0">
                <a:solidFill>
                  <a:schemeClr val="accent1"/>
                </a:solidFill>
                <a:latin typeface="Arial" panose="020B0604020202020204" pitchFamily="34" charset="0"/>
                <a:cs typeface="Arial" panose="020B0604020202020204" pitchFamily="34" charset="0"/>
              </a:rPr>
              <a:t>Introduction</a:t>
            </a:r>
            <a:endParaRPr lang="en-IN" sz="4000" dirty="0"/>
          </a:p>
        </p:txBody>
      </p:sp>
      <p:sp>
        <p:nvSpPr>
          <p:cNvPr id="3" name="Content Placeholder 2">
            <a:extLst>
              <a:ext uri="{FF2B5EF4-FFF2-40B4-BE49-F238E27FC236}">
                <a16:creationId xmlns:a16="http://schemas.microsoft.com/office/drawing/2014/main" id="{43A13FC9-93BA-49C5-A855-43F4B4F527EF}"/>
              </a:ext>
            </a:extLst>
          </p:cNvPr>
          <p:cNvSpPr>
            <a:spLocks noGrp="1"/>
          </p:cNvSpPr>
          <p:nvPr>
            <p:ph idx="1"/>
          </p:nvPr>
        </p:nvSpPr>
        <p:spPr/>
        <p:txBody>
          <a:bodyPr>
            <a:noAutofit/>
          </a:bodyPr>
          <a:lstStyle/>
          <a:p>
            <a:r>
              <a:rPr lang="en-US" dirty="0">
                <a:latin typeface="Arial" panose="020B0604020202020204" pitchFamily="34" charset="0"/>
                <a:cs typeface="Arial" panose="020B0604020202020204" pitchFamily="34" charset="0"/>
              </a:rPr>
              <a:t>As population is increasing, urbanization is also increasing which demand the efficient land utilization.</a:t>
            </a:r>
          </a:p>
          <a:p>
            <a:r>
              <a:rPr lang="en-US" dirty="0">
                <a:latin typeface="Arial" panose="020B0604020202020204" pitchFamily="34" charset="0"/>
                <a:cs typeface="Arial" panose="020B0604020202020204" pitchFamily="34" charset="0"/>
              </a:rPr>
              <a:t>Government’s objective is to reduce the stresses on the FEW-Nexus.</a:t>
            </a:r>
          </a:p>
          <a:p>
            <a:r>
              <a:rPr lang="en-US" dirty="0">
                <a:latin typeface="Arial" panose="020B0604020202020204" pitchFamily="34" charset="0"/>
                <a:cs typeface="Arial" panose="020B0604020202020204" pitchFamily="34" charset="0"/>
              </a:rPr>
              <a:t>Land owners objective is to maximize their land use to maximize the profit.</a:t>
            </a:r>
          </a:p>
          <a:p>
            <a:r>
              <a:rPr lang="en-US" sz="2000" dirty="0">
                <a:latin typeface="Arial" panose="020B0604020202020204" pitchFamily="34" charset="0"/>
                <a:cs typeface="Arial" panose="020B0604020202020204" pitchFamily="34" charset="0"/>
              </a:rPr>
              <a:t>So today, I will introduce you to the </a:t>
            </a:r>
            <a:r>
              <a:rPr lang="en-US" sz="2000" dirty="0">
                <a:solidFill>
                  <a:schemeClr val="accent6"/>
                </a:solidFill>
                <a:latin typeface="Arial" panose="020B0604020202020204" pitchFamily="34" charset="0"/>
                <a:cs typeface="Arial" panose="020B0604020202020204" pitchFamily="34" charset="0"/>
              </a:rPr>
              <a:t>Agrivoltaic System</a:t>
            </a:r>
            <a:r>
              <a:rPr lang="en-US" sz="2000" dirty="0">
                <a:latin typeface="Arial" panose="020B0604020202020204" pitchFamily="34" charset="0"/>
                <a:cs typeface="Arial" panose="020B0604020202020204" pitchFamily="34" charset="0"/>
              </a:rPr>
              <a:t>, where we will see how we can try to reduce the use of fossil fuels and maximize land use.</a:t>
            </a:r>
            <a:endParaRPr lang="en-US"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4AB5D933-DCFC-A07B-201C-80ADCF63B7DD}"/>
              </a:ext>
            </a:extLst>
          </p:cNvPr>
          <p:cNvSpPr txBox="1">
            <a:spLocks/>
          </p:cNvSpPr>
          <p:nvPr/>
        </p:nvSpPr>
        <p:spPr>
          <a:xfrm>
            <a:off x="71718" y="6400799"/>
            <a:ext cx="12044082" cy="3944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dirty="0">
                <a:latin typeface="Artifakt Element Light" panose="020B0303050000020004" pitchFamily="34" charset="0"/>
                <a:ea typeface="Artifakt Element Light" panose="020B0303050000020004" pitchFamily="34" charset="0"/>
                <a:cs typeface="Arial" panose="020B0604020202020204" pitchFamily="34" charset="0"/>
              </a:rPr>
              <a:t>Source: Styliani Avraamidoua et al. (2018), Computer Aided Chemical Engineering, Elsevier, Volume 44, 2018, Pages 1885-1890</a:t>
            </a:r>
          </a:p>
        </p:txBody>
      </p:sp>
    </p:spTree>
    <p:extLst>
      <p:ext uri="{BB962C8B-B14F-4D97-AF65-F5344CB8AC3E}">
        <p14:creationId xmlns:p14="http://schemas.microsoft.com/office/powerpoint/2010/main" val="313584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02A-68BB-CE9B-35A3-873EC9EA0580}"/>
              </a:ext>
            </a:extLst>
          </p:cNvPr>
          <p:cNvSpPr>
            <a:spLocks noGrp="1"/>
          </p:cNvSpPr>
          <p:nvPr>
            <p:ph type="title"/>
          </p:nvPr>
        </p:nvSpPr>
        <p:spPr>
          <a:xfrm>
            <a:off x="913795" y="403413"/>
            <a:ext cx="10353761" cy="1147482"/>
          </a:xfrm>
        </p:spPr>
        <p:txBody>
          <a:bodyPr>
            <a:normAutofit/>
          </a:bodyPr>
          <a:lstStyle/>
          <a:p>
            <a:r>
              <a:rPr lang="en-US" sz="4000" dirty="0">
                <a:solidFill>
                  <a:schemeClr val="accent1"/>
                </a:solidFill>
                <a:latin typeface="Arial" panose="020B0604020202020204" pitchFamily="34" charset="0"/>
                <a:cs typeface="Arial" panose="020B0604020202020204" pitchFamily="34" charset="0"/>
              </a:rPr>
              <a:t>What is agrivoltaics?</a:t>
            </a:r>
            <a:endParaRPr lang="en-IN" sz="4000" dirty="0"/>
          </a:p>
        </p:txBody>
      </p:sp>
      <p:sp>
        <p:nvSpPr>
          <p:cNvPr id="3" name="Content Placeholder 2">
            <a:extLst>
              <a:ext uri="{FF2B5EF4-FFF2-40B4-BE49-F238E27FC236}">
                <a16:creationId xmlns:a16="http://schemas.microsoft.com/office/drawing/2014/main" id="{43A13FC9-93BA-49C5-A855-43F4B4F527EF}"/>
              </a:ext>
            </a:extLst>
          </p:cNvPr>
          <p:cNvSpPr>
            <a:spLocks noGrp="1"/>
          </p:cNvSpPr>
          <p:nvPr>
            <p:ph idx="1"/>
          </p:nvPr>
        </p:nvSpPr>
        <p:spPr>
          <a:xfrm>
            <a:off x="913795" y="1739153"/>
            <a:ext cx="10353762" cy="2321859"/>
          </a:xfrm>
        </p:spPr>
        <p:txBody>
          <a:bodyPr>
            <a:noAutofit/>
          </a:bodyPr>
          <a:lstStyle/>
          <a:p>
            <a:r>
              <a:rPr lang="en-US" sz="2000" dirty="0">
                <a:solidFill>
                  <a:schemeClr val="accent6"/>
                </a:solidFill>
                <a:latin typeface="Arial" panose="020B0604020202020204" pitchFamily="34" charset="0"/>
                <a:cs typeface="Arial" panose="020B0604020202020204" pitchFamily="34" charset="0"/>
              </a:rPr>
              <a:t>Agrivoltaics</a:t>
            </a:r>
            <a:r>
              <a:rPr lang="en-US" sz="2000" dirty="0">
                <a:latin typeface="Arial" panose="020B0604020202020204" pitchFamily="34" charset="0"/>
                <a:cs typeface="Arial" panose="020B0604020202020204" pitchFamily="34" charset="0"/>
              </a:rPr>
              <a:t> – It is a perfect combination of solar panels and food crops on the same land to maximize the land use. It involves combining crops with photovoltaic panels, installed with enough height to allow farm machinery to pass underneath. Such height is also favorable</a:t>
            </a:r>
            <a:r>
              <a:rPr lang="en-US" dirty="0">
                <a:latin typeface="Arial" panose="020B0604020202020204" pitchFamily="34" charset="0"/>
                <a:cs typeface="Arial" panose="020B0604020202020204" pitchFamily="34" charset="0"/>
              </a:rPr>
              <a:t> to the crops that need moderate amount of sunlight.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challenge is to generate crops and energy simultaneously and without conflict.</a:t>
            </a:r>
          </a:p>
        </p:txBody>
      </p:sp>
      <p:pic>
        <p:nvPicPr>
          <p:cNvPr id="2050" name="Picture 2" descr="Ground Mounted Agri Photovoltaic Solar Project, in Pan India, | ID:  24917432888">
            <a:extLst>
              <a:ext uri="{FF2B5EF4-FFF2-40B4-BE49-F238E27FC236}">
                <a16:creationId xmlns:a16="http://schemas.microsoft.com/office/drawing/2014/main" id="{E4C1BE8B-F5F8-D3F3-B40F-25BD6C83D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515" y="3849021"/>
            <a:ext cx="5474072" cy="253481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EF97E98E-4D1E-AB39-C684-415B81A4D67C}"/>
              </a:ext>
            </a:extLst>
          </p:cNvPr>
          <p:cNvSpPr txBox="1">
            <a:spLocks/>
          </p:cNvSpPr>
          <p:nvPr/>
        </p:nvSpPr>
        <p:spPr>
          <a:xfrm>
            <a:off x="62754" y="6454587"/>
            <a:ext cx="6795246" cy="3406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i="1" dirty="0">
                <a:latin typeface="Artifakt Element Light" panose="020B0303050000020004" pitchFamily="34" charset="0"/>
                <a:ea typeface="Artifakt Element Light" panose="020B0303050000020004" pitchFamily="34" charset="0"/>
                <a:cs typeface="Arial" panose="020B0604020202020204" pitchFamily="34" charset="0"/>
              </a:rPr>
              <a:t>Source: Research Communications, University of Arizona. (February 26, 2018). </a:t>
            </a:r>
          </a:p>
        </p:txBody>
      </p:sp>
    </p:spTree>
    <p:extLst>
      <p:ext uri="{BB962C8B-B14F-4D97-AF65-F5344CB8AC3E}">
        <p14:creationId xmlns:p14="http://schemas.microsoft.com/office/powerpoint/2010/main" val="269823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1E0E-01FE-D6B3-56E6-D445C7637849}"/>
              </a:ext>
            </a:extLst>
          </p:cNvPr>
          <p:cNvSpPr>
            <a:spLocks noGrp="1"/>
          </p:cNvSpPr>
          <p:nvPr>
            <p:ph type="title"/>
          </p:nvPr>
        </p:nvSpPr>
        <p:spPr>
          <a:xfrm>
            <a:off x="2250141" y="352926"/>
            <a:ext cx="7449671" cy="1379621"/>
          </a:xfrm>
        </p:spPr>
        <p:txBody>
          <a:bodyPr>
            <a:normAutofit/>
          </a:bodyPr>
          <a:lstStyle/>
          <a:p>
            <a:r>
              <a:rPr lang="en-US" sz="3000" dirty="0">
                <a:solidFill>
                  <a:schemeClr val="accent1"/>
                </a:solidFill>
                <a:latin typeface="Arial" panose="020B0604020202020204" pitchFamily="34" charset="0"/>
                <a:cs typeface="Arial" panose="020B0604020202020204" pitchFamily="34" charset="0"/>
              </a:rPr>
              <a:t>How can solar energy and agriculture work together?</a:t>
            </a:r>
            <a:endParaRPr lang="en-IN" sz="3000" dirty="0"/>
          </a:p>
        </p:txBody>
      </p:sp>
      <p:sp>
        <p:nvSpPr>
          <p:cNvPr id="7" name="Content Placeholder 2">
            <a:extLst>
              <a:ext uri="{FF2B5EF4-FFF2-40B4-BE49-F238E27FC236}">
                <a16:creationId xmlns:a16="http://schemas.microsoft.com/office/drawing/2014/main" id="{A9FAEF8D-1725-570D-7B8A-38A104EAD4A7}"/>
              </a:ext>
            </a:extLst>
          </p:cNvPr>
          <p:cNvSpPr txBox="1">
            <a:spLocks/>
          </p:cNvSpPr>
          <p:nvPr/>
        </p:nvSpPr>
        <p:spPr>
          <a:xfrm>
            <a:off x="913795" y="1559860"/>
            <a:ext cx="10353762" cy="165679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latin typeface="Arial" panose="020B0604020202020204" pitchFamily="34" charset="0"/>
                <a:cs typeface="Arial" panose="020B0604020202020204" pitchFamily="34" charset="0"/>
              </a:rPr>
              <a:t>First, researchers tried to supply power demand for agriculture using solar panels and crop on separate land as shown in the figure.</a:t>
            </a:r>
          </a:p>
          <a:p>
            <a:r>
              <a:rPr lang="en-US" dirty="0">
                <a:latin typeface="Arial" panose="020B0604020202020204" pitchFamily="34" charset="0"/>
                <a:cs typeface="Arial" panose="020B0604020202020204" pitchFamily="34" charset="0"/>
              </a:rPr>
              <a:t>Using large area of land for solar farms will increase competition for land resources as food production demand and energy demand are both growing.</a:t>
            </a:r>
          </a:p>
          <a:p>
            <a:pPr marL="0" indent="0">
              <a:buNone/>
            </a:pPr>
            <a:endParaRPr lang="en-US" dirty="0">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2B22851B-050B-EBD0-07CA-49F38622626E}"/>
              </a:ext>
            </a:extLst>
          </p:cNvPr>
          <p:cNvPicPr>
            <a:picLocks noGrp="1" noChangeAspect="1"/>
          </p:cNvPicPr>
          <p:nvPr>
            <p:ph idx="1"/>
          </p:nvPr>
        </p:nvPicPr>
        <p:blipFill>
          <a:blip r:embed="rId2"/>
          <a:stretch>
            <a:fillRect/>
          </a:stretch>
        </p:blipFill>
        <p:spPr>
          <a:xfrm>
            <a:off x="6524625" y="3216650"/>
            <a:ext cx="5496606" cy="3495675"/>
          </a:xfrm>
          <a:prstGeom prst="rect">
            <a:avLst/>
          </a:prstGeom>
        </p:spPr>
      </p:pic>
      <p:sp>
        <p:nvSpPr>
          <p:cNvPr id="16" name="Content Placeholder 2">
            <a:extLst>
              <a:ext uri="{FF2B5EF4-FFF2-40B4-BE49-F238E27FC236}">
                <a16:creationId xmlns:a16="http://schemas.microsoft.com/office/drawing/2014/main" id="{D05355FA-86C5-A0EE-3255-AD1D0A794A98}"/>
              </a:ext>
            </a:extLst>
          </p:cNvPr>
          <p:cNvSpPr txBox="1">
            <a:spLocks/>
          </p:cNvSpPr>
          <p:nvPr/>
        </p:nvSpPr>
        <p:spPr>
          <a:xfrm>
            <a:off x="913795" y="3133724"/>
            <a:ext cx="5610830" cy="349567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F61F5C78-9E0A-0A08-65CA-1D329091F093}"/>
              </a:ext>
            </a:extLst>
          </p:cNvPr>
          <p:cNvSpPr txBox="1">
            <a:spLocks/>
          </p:cNvSpPr>
          <p:nvPr/>
        </p:nvSpPr>
        <p:spPr>
          <a:xfrm>
            <a:off x="913795" y="3733800"/>
            <a:ext cx="5448905" cy="21022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endParaRPr lang="en-US" dirty="0">
              <a:latin typeface="Arial" panose="020B0604020202020204" pitchFamily="34" charset="0"/>
              <a:cs typeface="Arial" panose="020B0604020202020204" pitchFamily="34" charset="0"/>
            </a:endParaRPr>
          </a:p>
        </p:txBody>
      </p:sp>
      <p:sp>
        <p:nvSpPr>
          <p:cNvPr id="18" name="Content Placeholder 2">
            <a:extLst>
              <a:ext uri="{FF2B5EF4-FFF2-40B4-BE49-F238E27FC236}">
                <a16:creationId xmlns:a16="http://schemas.microsoft.com/office/drawing/2014/main" id="{0764428A-1DFB-D7DC-81EC-DAD6DC3C4CFA}"/>
              </a:ext>
            </a:extLst>
          </p:cNvPr>
          <p:cNvSpPr txBox="1">
            <a:spLocks/>
          </p:cNvSpPr>
          <p:nvPr/>
        </p:nvSpPr>
        <p:spPr>
          <a:xfrm>
            <a:off x="913795" y="3216650"/>
            <a:ext cx="5448905" cy="313652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latin typeface="Arial" panose="020B0604020202020204" pitchFamily="34" charset="0"/>
                <a:cs typeface="Arial" panose="020B0604020202020204" pitchFamily="34" charset="0"/>
              </a:rPr>
              <a:t>Researchers tried to mount the panels above crops at some height on the same piece of land, which successfully increased food and energy production by approx. 60%.</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650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02A-68BB-CE9B-35A3-873EC9EA0580}"/>
              </a:ext>
            </a:extLst>
          </p:cNvPr>
          <p:cNvSpPr>
            <a:spLocks noGrp="1"/>
          </p:cNvSpPr>
          <p:nvPr>
            <p:ph type="title"/>
          </p:nvPr>
        </p:nvSpPr>
        <p:spPr/>
        <p:txBody>
          <a:bodyPr>
            <a:normAutofit/>
          </a:bodyPr>
          <a:lstStyle/>
          <a:p>
            <a:r>
              <a:rPr lang="en-US" sz="4000" dirty="0">
                <a:solidFill>
                  <a:schemeClr val="accent1"/>
                </a:solidFill>
                <a:latin typeface="Arial" panose="020B0604020202020204" pitchFamily="34" charset="0"/>
                <a:cs typeface="Arial" panose="020B0604020202020204" pitchFamily="34" charset="0"/>
              </a:rPr>
              <a:t>Few-n Solution</a:t>
            </a:r>
            <a:endParaRPr lang="en-IN" sz="4000" dirty="0"/>
          </a:p>
        </p:txBody>
      </p:sp>
      <p:sp>
        <p:nvSpPr>
          <p:cNvPr id="3" name="Content Placeholder 2">
            <a:extLst>
              <a:ext uri="{FF2B5EF4-FFF2-40B4-BE49-F238E27FC236}">
                <a16:creationId xmlns:a16="http://schemas.microsoft.com/office/drawing/2014/main" id="{43A13FC9-93BA-49C5-A855-43F4B4F527EF}"/>
              </a:ext>
            </a:extLst>
          </p:cNvPr>
          <p:cNvSpPr>
            <a:spLocks noGrp="1"/>
          </p:cNvSpPr>
          <p:nvPr>
            <p:ph idx="1"/>
          </p:nvPr>
        </p:nvSpPr>
        <p:spPr>
          <a:xfrm>
            <a:off x="913795" y="2096063"/>
            <a:ext cx="10353762" cy="4304735"/>
          </a:xfrm>
        </p:spPr>
        <p:txBody>
          <a:bodyPr>
            <a:noAutofit/>
          </a:bodyPr>
          <a:lstStyle/>
          <a:p>
            <a:r>
              <a:rPr lang="en-US" sz="2000" dirty="0">
                <a:latin typeface="Arial" panose="020B0604020202020204" pitchFamily="34" charset="0"/>
                <a:cs typeface="Arial" panose="020B0604020202020204" pitchFamily="34" charset="0"/>
              </a:rPr>
              <a:t>Agrivoltaics can be an eco-friendly solution to the </a:t>
            </a:r>
            <a:r>
              <a:rPr lang="en-US" sz="2000" dirty="0">
                <a:solidFill>
                  <a:schemeClr val="accent6"/>
                </a:solidFill>
                <a:latin typeface="Arial" panose="020B0604020202020204" pitchFamily="34" charset="0"/>
                <a:cs typeface="Arial" panose="020B0604020202020204" pitchFamily="34" charset="0"/>
              </a:rPr>
              <a:t>Food-Energy-Water (FEW) Nexus.</a:t>
            </a:r>
          </a:p>
          <a:p>
            <a:pPr marL="914400" lvl="1" indent="-457200">
              <a:buFont typeface="+mj-lt"/>
              <a:buAutoNum type="arabicPeriod"/>
            </a:pPr>
            <a:r>
              <a:rPr lang="en-US" dirty="0">
                <a:latin typeface="Arial" panose="020B0604020202020204" pitchFamily="34" charset="0"/>
                <a:cs typeface="Arial" panose="020B0604020202020204" pitchFamily="34" charset="0"/>
              </a:rPr>
              <a:t>The plants are protected by the solar panels from the worst of the midday sun’s rays. It helps to produce a temporary evaporative coolers on the landscape. They take up carbon for photosynthesis, while letting water escape from their leaves and create a cooler microclimate.</a:t>
            </a:r>
          </a:p>
          <a:p>
            <a:pPr marL="914400" lvl="1" indent="-457200">
              <a:buFont typeface="+mj-lt"/>
              <a:buAutoNum type="arabicPeriod"/>
            </a:pPr>
            <a:r>
              <a:rPr lang="en-US" sz="1800" dirty="0">
                <a:latin typeface="Arial" panose="020B0604020202020204" pitchFamily="34" charset="0"/>
                <a:cs typeface="Arial" panose="020B0604020202020204" pitchFamily="34" charset="0"/>
              </a:rPr>
              <a:t>The solar panel modules can lose efficiency while operating under the blazing sun. The panels perform at a higher level can also be </a:t>
            </a:r>
            <a:r>
              <a:rPr lang="en-US" dirty="0">
                <a:latin typeface="Arial" panose="020B0604020202020204" pitchFamily="34" charset="0"/>
                <a:cs typeface="Arial" panose="020B0604020202020204" pitchFamily="34" charset="0"/>
              </a:rPr>
              <a:t>protected by </a:t>
            </a:r>
            <a:r>
              <a:rPr lang="en-US" sz="1800" dirty="0">
                <a:latin typeface="Arial" panose="020B0604020202020204" pitchFamily="34" charset="0"/>
                <a:cs typeface="Arial" panose="020B0604020202020204" pitchFamily="34" charset="0"/>
              </a:rPr>
              <a:t>this cooler microclimate afforded by the plants. The panels, in turn, protect the plants from sunburn and dehydration.</a:t>
            </a:r>
          </a:p>
          <a:p>
            <a:pPr marL="914400" lvl="1" indent="-457200">
              <a:buFont typeface="+mj-lt"/>
              <a:buAutoNum type="arabicPeriod"/>
            </a:pPr>
            <a:endParaRPr lang="en-US"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At the end, it results a better crop yield and more efficient performance of the solar array.</a:t>
            </a:r>
          </a:p>
        </p:txBody>
      </p:sp>
      <p:sp>
        <p:nvSpPr>
          <p:cNvPr id="8" name="Content Placeholder 2">
            <a:extLst>
              <a:ext uri="{FF2B5EF4-FFF2-40B4-BE49-F238E27FC236}">
                <a16:creationId xmlns:a16="http://schemas.microsoft.com/office/drawing/2014/main" id="{4AB5D933-DCFC-A07B-201C-80ADCF63B7DD}"/>
              </a:ext>
            </a:extLst>
          </p:cNvPr>
          <p:cNvSpPr txBox="1">
            <a:spLocks/>
          </p:cNvSpPr>
          <p:nvPr/>
        </p:nvSpPr>
        <p:spPr>
          <a:xfrm>
            <a:off x="71718" y="6490447"/>
            <a:ext cx="7413811" cy="3675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dirty="0">
                <a:latin typeface="Artifakt Element Light" panose="020B0303050000020004" pitchFamily="34" charset="0"/>
                <a:ea typeface="Artifakt Element Light" panose="020B0303050000020004" pitchFamily="34" charset="0"/>
                <a:cs typeface="Arial" panose="020B0604020202020204" pitchFamily="34" charset="0"/>
              </a:rPr>
              <a:t>Source: (2018), </a:t>
            </a:r>
            <a:r>
              <a:rPr lang="en-US" sz="1200" dirty="0">
                <a:hlinkClick r:id="rId2"/>
              </a:rPr>
              <a:t>Agrivoltaics: What is it and how does it work? – N-Sci Technologies (nsci.ca)</a:t>
            </a:r>
            <a:endParaRPr lang="en-US" sz="1400" dirty="0">
              <a:latin typeface="Artifakt Element Light" panose="020B0303050000020004" pitchFamily="34" charset="0"/>
              <a:ea typeface="Artifakt Element Light" panose="020B0303050000020004" pitchFamily="34" charset="0"/>
              <a:cs typeface="Arial" panose="020B0604020202020204" pitchFamily="34" charset="0"/>
            </a:endParaRPr>
          </a:p>
        </p:txBody>
      </p:sp>
    </p:spTree>
    <p:extLst>
      <p:ext uri="{BB962C8B-B14F-4D97-AF65-F5344CB8AC3E}">
        <p14:creationId xmlns:p14="http://schemas.microsoft.com/office/powerpoint/2010/main" val="315386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02A-68BB-CE9B-35A3-873EC9EA0580}"/>
              </a:ext>
            </a:extLst>
          </p:cNvPr>
          <p:cNvSpPr>
            <a:spLocks noGrp="1"/>
          </p:cNvSpPr>
          <p:nvPr>
            <p:ph type="title"/>
          </p:nvPr>
        </p:nvSpPr>
        <p:spPr/>
        <p:txBody>
          <a:bodyPr>
            <a:normAutofit/>
          </a:bodyPr>
          <a:lstStyle/>
          <a:p>
            <a:r>
              <a:rPr lang="en-US" sz="4000" dirty="0">
                <a:solidFill>
                  <a:schemeClr val="accent1"/>
                </a:solidFill>
                <a:latin typeface="Arial" panose="020B0604020202020204" pitchFamily="34" charset="0"/>
                <a:cs typeface="Arial" panose="020B0604020202020204" pitchFamily="34" charset="0"/>
              </a:rPr>
              <a:t>Why agrivoltaics?</a:t>
            </a:r>
            <a:endParaRPr lang="en-IN" sz="4000" dirty="0"/>
          </a:p>
        </p:txBody>
      </p:sp>
      <p:sp>
        <p:nvSpPr>
          <p:cNvPr id="3" name="Content Placeholder 2">
            <a:extLst>
              <a:ext uri="{FF2B5EF4-FFF2-40B4-BE49-F238E27FC236}">
                <a16:creationId xmlns:a16="http://schemas.microsoft.com/office/drawing/2014/main" id="{43A13FC9-93BA-49C5-A855-43F4B4F527EF}"/>
              </a:ext>
            </a:extLst>
          </p:cNvPr>
          <p:cNvSpPr>
            <a:spLocks noGrp="1"/>
          </p:cNvSpPr>
          <p:nvPr>
            <p:ph idx="1"/>
          </p:nvPr>
        </p:nvSpPr>
        <p:spPr>
          <a:xfrm>
            <a:off x="913795" y="1935921"/>
            <a:ext cx="10353762" cy="4160079"/>
          </a:xfrm>
        </p:spPr>
        <p:txBody>
          <a:bodyPr>
            <a:noAutofit/>
          </a:bodyPr>
          <a:lstStyle/>
          <a:p>
            <a:r>
              <a:rPr lang="en-US" dirty="0">
                <a:latin typeface="Arial" panose="020B0604020202020204" pitchFamily="34" charset="0"/>
                <a:cs typeface="Arial" panose="020B0604020202020204" pitchFamily="34" charset="0"/>
              </a:rPr>
              <a:t>Because Agrivoltaics allows us to produce food and energy both on the same land.</a:t>
            </a:r>
          </a:p>
          <a:p>
            <a:r>
              <a:rPr lang="en-US" dirty="0">
                <a:latin typeface="Arial" panose="020B0604020202020204" pitchFamily="34" charset="0"/>
                <a:cs typeface="Arial" panose="020B0604020202020204" pitchFamily="34" charset="0"/>
              </a:rPr>
              <a:t>These are the benefits of adapting Agrivoltaic System:-</a:t>
            </a:r>
          </a:p>
          <a:p>
            <a:pPr marL="1371600" lvl="2" indent="-457200">
              <a:buFont typeface="+mj-lt"/>
              <a:buAutoNum type="arabicPeriod"/>
            </a:pPr>
            <a:r>
              <a:rPr lang="en-US" sz="2000" dirty="0">
                <a:solidFill>
                  <a:schemeClr val="accent6"/>
                </a:solidFill>
                <a:latin typeface="Arial" panose="020B0604020202020204" pitchFamily="34" charset="0"/>
                <a:cs typeface="Arial" panose="020B0604020202020204" pitchFamily="34" charset="0"/>
              </a:rPr>
              <a:t>Food -</a:t>
            </a:r>
            <a:r>
              <a:rPr lang="en-US" sz="2000" dirty="0">
                <a:latin typeface="Arial" panose="020B0604020202020204" pitchFamily="34" charset="0"/>
                <a:cs typeface="Arial" panose="020B0604020202020204" pitchFamily="34" charset="0"/>
              </a:rPr>
              <a:t> Crop production increased by 60%</a:t>
            </a:r>
          </a:p>
          <a:p>
            <a:pPr marL="1371600" lvl="2" indent="-457200">
              <a:buFont typeface="+mj-lt"/>
              <a:buAutoNum type="arabicPeriod"/>
            </a:pPr>
            <a:r>
              <a:rPr lang="en-US" sz="2000" dirty="0">
                <a:solidFill>
                  <a:schemeClr val="accent6"/>
                </a:solidFill>
                <a:latin typeface="Arial" panose="020B0604020202020204" pitchFamily="34" charset="0"/>
                <a:cs typeface="Arial" panose="020B0604020202020204" pitchFamily="34" charset="0"/>
              </a:rPr>
              <a:t>Energy -</a:t>
            </a:r>
            <a:r>
              <a:rPr lang="en-US" sz="2000" dirty="0">
                <a:latin typeface="Arial" panose="020B0604020202020204" pitchFamily="34" charset="0"/>
                <a:cs typeface="Arial" panose="020B0604020202020204" pitchFamily="34" charset="0"/>
              </a:rPr>
              <a:t> Improved renewable energy production</a:t>
            </a:r>
          </a:p>
          <a:p>
            <a:pPr marL="1371600" lvl="2" indent="-457200">
              <a:buFont typeface="+mj-lt"/>
              <a:buAutoNum type="arabicPeriod"/>
            </a:pPr>
            <a:r>
              <a:rPr lang="en-US" sz="2000" dirty="0">
                <a:solidFill>
                  <a:schemeClr val="accent6"/>
                </a:solidFill>
                <a:latin typeface="Arial" panose="020B0604020202020204" pitchFamily="34" charset="0"/>
                <a:cs typeface="Arial" panose="020B0604020202020204" pitchFamily="34" charset="0"/>
              </a:rPr>
              <a:t>Water -</a:t>
            </a:r>
            <a:r>
              <a:rPr lang="en-US" sz="2000" dirty="0">
                <a:latin typeface="Arial" panose="020B0604020202020204" pitchFamily="34" charset="0"/>
                <a:cs typeface="Arial" panose="020B0604020202020204" pitchFamily="34" charset="0"/>
              </a:rPr>
              <a:t> Reduce water consumption</a:t>
            </a:r>
          </a:p>
          <a:p>
            <a:pPr marL="1371600" lvl="2" indent="-457200">
              <a:buFont typeface="+mj-lt"/>
              <a:buAutoNum type="arabicPeriod"/>
            </a:pPr>
            <a:r>
              <a:rPr lang="en-US" sz="2000" dirty="0">
                <a:latin typeface="Arial" panose="020B0604020202020204" pitchFamily="34" charset="0"/>
                <a:cs typeface="Arial" panose="020B0604020202020204" pitchFamily="34" charset="0"/>
              </a:rPr>
              <a:t>Therefore, It reduce the stresses on the FEW-Nexus </a:t>
            </a:r>
          </a:p>
          <a:p>
            <a:pPr marL="1371600" lvl="2" indent="-457200">
              <a:buFont typeface="+mj-lt"/>
              <a:buAutoNum type="arabicPeriod"/>
            </a:pPr>
            <a:r>
              <a:rPr lang="en-US" sz="2000" dirty="0">
                <a:latin typeface="Arial" panose="020B0604020202020204" pitchFamily="34" charset="0"/>
                <a:cs typeface="Arial" panose="020B0604020202020204" pitchFamily="34" charset="0"/>
              </a:rPr>
              <a:t>No more emissions of greenhouse gases</a:t>
            </a:r>
          </a:p>
          <a:p>
            <a:pPr marL="1371600" lvl="2" indent="-457200">
              <a:buFont typeface="+mj-lt"/>
              <a:buAutoNum type="arabicPeriod"/>
            </a:pPr>
            <a:r>
              <a:rPr lang="en-US" sz="2000" dirty="0">
                <a:latin typeface="Arial" panose="020B0604020202020204" pitchFamily="34" charset="0"/>
                <a:cs typeface="Arial" panose="020B0604020202020204" pitchFamily="34" charset="0"/>
              </a:rPr>
              <a:t>Income throughout the year</a:t>
            </a:r>
          </a:p>
          <a:p>
            <a:pPr marL="1371600" lvl="2" indent="-457200">
              <a:buFont typeface="+mj-lt"/>
              <a:buAutoNum type="arabicPeriod"/>
            </a:pPr>
            <a:r>
              <a:rPr lang="en-US" sz="2000" dirty="0">
                <a:latin typeface="Arial" panose="020B0604020202020204" pitchFamily="34" charset="0"/>
                <a:cs typeface="Arial" panose="020B0604020202020204" pitchFamily="34" charset="0"/>
              </a:rPr>
              <a:t>Agrivoltaics system is beneficial for a long term use</a:t>
            </a:r>
          </a:p>
          <a:p>
            <a:endParaRPr lang="en-US"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4AB5D933-DCFC-A07B-201C-80ADCF63B7DD}"/>
              </a:ext>
            </a:extLst>
          </p:cNvPr>
          <p:cNvSpPr txBox="1">
            <a:spLocks/>
          </p:cNvSpPr>
          <p:nvPr/>
        </p:nvSpPr>
        <p:spPr>
          <a:xfrm>
            <a:off x="71718" y="6400799"/>
            <a:ext cx="12044082" cy="3944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dirty="0">
                <a:latin typeface="Artifakt Element Light" panose="020B0303050000020004" pitchFamily="34" charset="0"/>
                <a:ea typeface="Artifakt Element Light" panose="020B0303050000020004" pitchFamily="34" charset="0"/>
                <a:cs typeface="Arial" panose="020B0604020202020204" pitchFamily="34" charset="0"/>
              </a:rPr>
              <a:t>.</a:t>
            </a:r>
          </a:p>
        </p:txBody>
      </p:sp>
    </p:spTree>
    <p:extLst>
      <p:ext uri="{BB962C8B-B14F-4D97-AF65-F5344CB8AC3E}">
        <p14:creationId xmlns:p14="http://schemas.microsoft.com/office/powerpoint/2010/main" val="229116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8549-47A7-A867-9BD2-471C3E3082E7}"/>
              </a:ext>
            </a:extLst>
          </p:cNvPr>
          <p:cNvSpPr>
            <a:spLocks noGrp="1"/>
          </p:cNvSpPr>
          <p:nvPr>
            <p:ph type="title"/>
          </p:nvPr>
        </p:nvSpPr>
        <p:spPr/>
        <p:txBody>
          <a:bodyPr>
            <a:normAutofit/>
          </a:bodyPr>
          <a:lstStyle/>
          <a:p>
            <a:r>
              <a:rPr lang="en-US" sz="3200" dirty="0">
                <a:solidFill>
                  <a:schemeClr val="accent1"/>
                </a:solidFill>
                <a:latin typeface="Arial" panose="020B0604020202020204" pitchFamily="34" charset="0"/>
                <a:cs typeface="Arial" panose="020B0604020202020204" pitchFamily="34" charset="0"/>
              </a:rPr>
              <a:t>Uses of solar power in Agriculture</a:t>
            </a:r>
            <a:endParaRPr lang="en-IN" sz="3200"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56048E-C13F-2ED8-2FDD-39F5FD8E7FE6}"/>
              </a:ext>
            </a:extLst>
          </p:cNvPr>
          <p:cNvSpPr>
            <a:spLocks noGrp="1"/>
          </p:cNvSpPr>
          <p:nvPr>
            <p:ph idx="1"/>
          </p:nvPr>
        </p:nvSpPr>
        <p:spPr/>
        <p:txBody>
          <a:bodyPr>
            <a:normAutofit lnSpcReduction="10000"/>
          </a:bodyPr>
          <a:lstStyle/>
          <a:p>
            <a:r>
              <a:rPr lang="en-US" b="0" i="0" dirty="0">
                <a:effectLst/>
                <a:latin typeface="Oxygen" panose="020B0604020202020204" pitchFamily="2" charset="0"/>
              </a:rPr>
              <a:t>Solar water pumping</a:t>
            </a:r>
          </a:p>
          <a:p>
            <a:r>
              <a:rPr lang="en-US" b="0" i="0" dirty="0">
                <a:effectLst/>
                <a:latin typeface="Oxygen" panose="020B0604020202020204" pitchFamily="2" charset="0"/>
              </a:rPr>
              <a:t>Solar drying</a:t>
            </a:r>
          </a:p>
          <a:p>
            <a:r>
              <a:rPr lang="en-US" b="0" i="0" dirty="0">
                <a:effectLst/>
                <a:latin typeface="Oxygen" panose="020B0604020202020204" pitchFamily="2" charset="0"/>
              </a:rPr>
              <a:t>Refrigeration for food preservation</a:t>
            </a:r>
          </a:p>
          <a:p>
            <a:r>
              <a:rPr lang="en-US" b="0" i="0" dirty="0">
                <a:effectLst/>
                <a:latin typeface="Oxygen" panose="020B0604020202020204" pitchFamily="2" charset="0"/>
              </a:rPr>
              <a:t>Farmer’s own house electricity consumption</a:t>
            </a:r>
          </a:p>
          <a:p>
            <a:r>
              <a:rPr lang="en-US" b="0" i="0" dirty="0">
                <a:effectLst/>
                <a:latin typeface="Oxygen" panose="020B0604020202020204" pitchFamily="2" charset="0"/>
              </a:rPr>
              <a:t>Energy purchasing agreement with local residential and industrial estates</a:t>
            </a:r>
          </a:p>
          <a:p>
            <a:r>
              <a:rPr lang="en-IN" i="0" dirty="0">
                <a:effectLst/>
                <a:latin typeface="Arial" panose="020B0604020202020204" pitchFamily="34" charset="0"/>
                <a:cs typeface="Arial" panose="020B0604020202020204" pitchFamily="34" charset="0"/>
              </a:rPr>
              <a:t>Sprinkler</a:t>
            </a:r>
          </a:p>
          <a:p>
            <a:r>
              <a:rPr lang="en-US" b="0" i="0" dirty="0">
                <a:effectLst/>
                <a:latin typeface="Oxygen" panose="020B0604020202020204" pitchFamily="2" charset="0"/>
              </a:rPr>
              <a:t>When mounted vertically, like fences facing east and west, they produce peak power in the morning and afternoon, unlike horizontal panels that peak at midday.</a:t>
            </a:r>
            <a:endParaRPr lang="en-IN" dirty="0"/>
          </a:p>
        </p:txBody>
      </p:sp>
    </p:spTree>
    <p:extLst>
      <p:ext uri="{BB962C8B-B14F-4D97-AF65-F5344CB8AC3E}">
        <p14:creationId xmlns:p14="http://schemas.microsoft.com/office/powerpoint/2010/main" val="365852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02A-68BB-CE9B-35A3-873EC9EA0580}"/>
              </a:ext>
            </a:extLst>
          </p:cNvPr>
          <p:cNvSpPr>
            <a:spLocks noGrp="1"/>
          </p:cNvSpPr>
          <p:nvPr>
            <p:ph type="title"/>
          </p:nvPr>
        </p:nvSpPr>
        <p:spPr/>
        <p:txBody>
          <a:bodyPr>
            <a:normAutofit/>
          </a:bodyPr>
          <a:lstStyle/>
          <a:p>
            <a:r>
              <a:rPr lang="en-US" sz="4000" dirty="0">
                <a:solidFill>
                  <a:schemeClr val="accent1"/>
                </a:solidFill>
                <a:latin typeface="Arial" panose="020B0604020202020204" pitchFamily="34" charset="0"/>
                <a:cs typeface="Arial" panose="020B0604020202020204" pitchFamily="34" charset="0"/>
              </a:rPr>
              <a:t>Challenges of agrivoltaics? </a:t>
            </a:r>
            <a:endParaRPr lang="en-IN" sz="4000" dirty="0"/>
          </a:p>
        </p:txBody>
      </p:sp>
      <p:sp>
        <p:nvSpPr>
          <p:cNvPr id="3" name="Content Placeholder 2">
            <a:extLst>
              <a:ext uri="{FF2B5EF4-FFF2-40B4-BE49-F238E27FC236}">
                <a16:creationId xmlns:a16="http://schemas.microsoft.com/office/drawing/2014/main" id="{43A13FC9-93BA-49C5-A855-43F4B4F527EF}"/>
              </a:ext>
            </a:extLst>
          </p:cNvPr>
          <p:cNvSpPr>
            <a:spLocks noGrp="1"/>
          </p:cNvSpPr>
          <p:nvPr>
            <p:ph idx="1"/>
          </p:nvPr>
        </p:nvSpPr>
        <p:spPr>
          <a:xfrm>
            <a:off x="913795" y="1935921"/>
            <a:ext cx="10353762" cy="4160079"/>
          </a:xfrm>
        </p:spPr>
        <p:txBody>
          <a:bodyPr>
            <a:noAutofit/>
          </a:bodyPr>
          <a:lstStyle/>
          <a:p>
            <a:r>
              <a:rPr lang="en-US" dirty="0">
                <a:latin typeface="Arial" panose="020B0604020202020204" pitchFamily="34" charset="0"/>
                <a:cs typeface="Arial" panose="020B0604020202020204" pitchFamily="34" charset="0"/>
              </a:rPr>
              <a:t>High initial set-up cost of solar panels</a:t>
            </a:r>
          </a:p>
          <a:p>
            <a:r>
              <a:rPr lang="en-US" dirty="0">
                <a:latin typeface="Arial" panose="020B0604020202020204" pitchFamily="34" charset="0"/>
                <a:cs typeface="Arial" panose="020B0604020202020204" pitchFamily="34" charset="0"/>
              </a:rPr>
              <a:t>Partial shed on the crops under the panels</a:t>
            </a:r>
          </a:p>
          <a:p>
            <a:r>
              <a:rPr lang="en-US" dirty="0">
                <a:latin typeface="Arial" panose="020B0604020202020204" pitchFamily="34" charset="0"/>
                <a:cs typeface="Arial" panose="020B0604020202020204" pitchFamily="34" charset="0"/>
              </a:rPr>
              <a:t>Limited crops are compatible with agrivoltaic</a:t>
            </a:r>
          </a:p>
          <a:p>
            <a:r>
              <a:rPr lang="en-US" dirty="0">
                <a:latin typeface="Arial" panose="020B0604020202020204" pitchFamily="34" charset="0"/>
                <a:cs typeface="Arial" panose="020B0604020202020204" pitchFamily="34" charset="0"/>
              </a:rPr>
              <a:t>We cannot produce highly demanded crops like Wheat and Rice</a:t>
            </a:r>
          </a:p>
          <a:p>
            <a:r>
              <a:rPr lang="en-US" dirty="0">
                <a:latin typeface="Arial" panose="020B0604020202020204" pitchFamily="34" charset="0"/>
                <a:cs typeface="Arial" panose="020B0604020202020204" pitchFamily="34" charset="0"/>
              </a:rPr>
              <a:t>Many Farmers Unaware Of Benefits</a:t>
            </a:r>
          </a:p>
          <a:p>
            <a:r>
              <a:rPr lang="en-US" dirty="0">
                <a:latin typeface="Arial" panose="020B0604020202020204" pitchFamily="34" charset="0"/>
                <a:cs typeface="Arial" panose="020B0604020202020204" pitchFamily="34" charset="0"/>
              </a:rPr>
              <a:t>Regular maintenance cost of the panels</a:t>
            </a:r>
          </a:p>
          <a:p>
            <a:r>
              <a:rPr lang="en-US" dirty="0">
                <a:latin typeface="Arial" panose="020B0604020202020204" pitchFamily="34" charset="0"/>
                <a:cs typeface="Arial" panose="020B0604020202020204" pitchFamily="34" charset="0"/>
              </a:rPr>
              <a:t>Only long term beneficial</a:t>
            </a:r>
          </a:p>
        </p:txBody>
      </p:sp>
      <p:sp>
        <p:nvSpPr>
          <p:cNvPr id="8" name="Content Placeholder 2">
            <a:extLst>
              <a:ext uri="{FF2B5EF4-FFF2-40B4-BE49-F238E27FC236}">
                <a16:creationId xmlns:a16="http://schemas.microsoft.com/office/drawing/2014/main" id="{4AB5D933-DCFC-A07B-201C-80ADCF63B7DD}"/>
              </a:ext>
            </a:extLst>
          </p:cNvPr>
          <p:cNvSpPr txBox="1">
            <a:spLocks/>
          </p:cNvSpPr>
          <p:nvPr/>
        </p:nvSpPr>
        <p:spPr>
          <a:xfrm>
            <a:off x="71718" y="6400799"/>
            <a:ext cx="12044082" cy="3944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dirty="0">
                <a:latin typeface="Artifakt Element Light" panose="020B0303050000020004" pitchFamily="34" charset="0"/>
                <a:ea typeface="Artifakt Element Light" panose="020B0303050000020004" pitchFamily="34" charset="0"/>
                <a:cs typeface="Arial" panose="020B0604020202020204" pitchFamily="34" charset="0"/>
              </a:rPr>
              <a:t>.</a:t>
            </a:r>
          </a:p>
        </p:txBody>
      </p:sp>
    </p:spTree>
    <p:extLst>
      <p:ext uri="{BB962C8B-B14F-4D97-AF65-F5344CB8AC3E}">
        <p14:creationId xmlns:p14="http://schemas.microsoft.com/office/powerpoint/2010/main" val="1108194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5027</TotalTime>
  <Words>1185</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Artifakt Element Light</vt:lpstr>
      <vt:lpstr>Bookman Old Style</vt:lpstr>
      <vt:lpstr>Oxygen</vt:lpstr>
      <vt:lpstr>Rockwell</vt:lpstr>
      <vt:lpstr>Damask</vt:lpstr>
      <vt:lpstr>IIT Gandhinagar</vt:lpstr>
      <vt:lpstr>Introduction</vt:lpstr>
      <vt:lpstr>Introduction</vt:lpstr>
      <vt:lpstr>What is agrivoltaics?</vt:lpstr>
      <vt:lpstr>How can solar energy and agriculture work together?</vt:lpstr>
      <vt:lpstr>Few-n Solution</vt:lpstr>
      <vt:lpstr>Why agrivoltaics?</vt:lpstr>
      <vt:lpstr>Uses of solar power in Agriculture</vt:lpstr>
      <vt:lpstr>Challenges of agrivoltaics? </vt:lpstr>
      <vt:lpstr>Solutions</vt:lpstr>
      <vt:lpstr>Solutions</vt:lpstr>
      <vt:lpstr>Future of Agrivoltaics</vt:lpstr>
      <vt:lpstr>Future scope</vt:lpstr>
      <vt:lpstr>Optimization – Newton’s Method</vt:lpstr>
      <vt:lpstr>Optimization – Quasi-Newton’s Method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IIT Gandhinagar</dc:title>
  <dc:creator>Dablu Kumar</dc:creator>
  <cp:lastModifiedBy>Dablu Kumar</cp:lastModifiedBy>
  <cp:revision>8</cp:revision>
  <dcterms:created xsi:type="dcterms:W3CDTF">2022-06-28T18:36:50Z</dcterms:created>
  <dcterms:modified xsi:type="dcterms:W3CDTF">2022-07-05T09:50:02Z</dcterms:modified>
</cp:coreProperties>
</file>