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4" r:id="rId5"/>
    <p:sldId id="263" r:id="rId6"/>
    <p:sldId id="265" r:id="rId7"/>
    <p:sldId id="266" r:id="rId8"/>
    <p:sldId id="267" r:id="rId9"/>
    <p:sldId id="270" r:id="rId10"/>
    <p:sldId id="269" r:id="rId11"/>
    <p:sldId id="268" r:id="rId12"/>
    <p:sldId id="26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5AA6"/>
    <a:srgbClr val="00803B"/>
    <a:srgbClr val="32B824"/>
    <a:srgbClr val="FFFFFF"/>
    <a:srgbClr val="144A0E"/>
    <a:srgbClr val="1F7416"/>
    <a:srgbClr val="258A1A"/>
    <a:srgbClr val="299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569E9B-1238-A061-5025-E64CC0DA83D2}" v="1440" dt="2025-01-15T18:47:40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43208" y="2858518"/>
            <a:ext cx="9144000" cy="1668284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 err="1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243208" y="4700789"/>
            <a:ext cx="9144000" cy="67871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>
                <a:latin typeface="PermianSansTypeface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72751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15.01.2025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1" y="764789"/>
            <a:ext cx="1237049" cy="1237049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972751" y="2559028"/>
            <a:ext cx="109074" cy="28204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0321689" y="22903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0969171" y="-28046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572483" y="64415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1132457" y="5169133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1433892" y="4646864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830666" y="5664686"/>
            <a:ext cx="993018" cy="104221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049401" y="3948216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0460196" y="3754568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11293215" y="2514070"/>
            <a:ext cx="369013" cy="38729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-181705" y="606648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566898" y="609419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7696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628864" y="1937433"/>
            <a:ext cx="1344456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167484" y="1882894"/>
            <a:ext cx="1446845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3392720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747157" y="1937433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5515427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9283699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843667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667579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6585757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471385" y="1937433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230459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978721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9738477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4902408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8552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47800981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177142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164115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3133118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961304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5"/>
          </p:nvPr>
        </p:nvSpPr>
        <p:spPr>
          <a:xfrm>
            <a:off x="5360562" y="0"/>
            <a:ext cx="6831437" cy="2699657"/>
          </a:xfrm>
          <a:noFill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431376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0"/>
            <a:ext cx="6197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634617" y="992187"/>
            <a:ext cx="4991326" cy="4873625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94180" y="696685"/>
            <a:ext cx="4907187" cy="547664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473907" y="503916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407233" y="195032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143176" y="6173333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28640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939800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</p:spPr>
        <p:txBody>
          <a:bodyPr/>
          <a:lstStyle>
            <a:lvl1pPr algn="r"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47775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33685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41660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327116" y="1929036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2"/>
          </p:nvPr>
        </p:nvSpPr>
        <p:spPr>
          <a:xfrm>
            <a:off x="8635091" y="2233834"/>
            <a:ext cx="2613025" cy="410686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6774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2548392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49487" y="4281488"/>
            <a:ext cx="8142513" cy="2576512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23217" y="457200"/>
            <a:ext cx="7375297" cy="33455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168742" y="311976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470177" y="259749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119109" y="362997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0009" y="2521179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73345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9A5D-2E1E-4122-8255-844A0375AB5C}" type="datetimeFigureOut">
              <a:rPr lang="ru-RU" smtClean="0"/>
              <a:pPr/>
              <a:t>15.01.2025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851660"/>
            <a:ext cx="10515600" cy="427450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35327045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1633770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274054" y="5745962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575489" y="5223693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224421" y="6256173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27771" y="1389065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4630057" y="1016000"/>
            <a:ext cx="6643997" cy="47299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4746625" y="1146175"/>
            <a:ext cx="6421438" cy="4398963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22074" y="3478675"/>
            <a:ext cx="3207656" cy="17450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37585287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666" y="840014"/>
            <a:ext cx="6455648" cy="1131796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0638972" y="5545139"/>
            <a:ext cx="1553028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975666" y="2278742"/>
            <a:ext cx="10110039" cy="295946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5545138"/>
            <a:ext cx="10609263" cy="1312862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37491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337676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993874"/>
            <a:ext cx="1337676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5"/>
          </p:nvPr>
        </p:nvSpPr>
        <p:spPr>
          <a:xfrm>
            <a:off x="4955784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6"/>
          </p:nvPr>
        </p:nvSpPr>
        <p:spPr>
          <a:xfrm>
            <a:off x="8573892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1775130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7"/>
          </p:nvPr>
        </p:nvSpPr>
        <p:spPr>
          <a:xfrm>
            <a:off x="5393238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8"/>
          </p:nvPr>
        </p:nvSpPr>
        <p:spPr>
          <a:xfrm>
            <a:off x="9011346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972800" y="524932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587129" y="1117711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170259" y="5520313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844058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1"/>
            <a:ext cx="72848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284813" y="1"/>
            <a:ext cx="4907187" cy="29464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1"/>
          </p:nvPr>
        </p:nvSpPr>
        <p:spPr>
          <a:xfrm>
            <a:off x="7284812" y="2946401"/>
            <a:ext cx="4907187" cy="2452913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284813" y="5399314"/>
            <a:ext cx="4907187" cy="1458686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596673" y="2061029"/>
            <a:ext cx="6079897" cy="428579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5552039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772209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0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446550" y="490912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85924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10914742" y="0"/>
            <a:ext cx="12772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0885488" cy="3468914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857828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екст 2"/>
          <p:cNvSpPr>
            <a:spLocks noGrp="1"/>
          </p:cNvSpPr>
          <p:nvPr>
            <p:ph type="body" idx="1"/>
          </p:nvPr>
        </p:nvSpPr>
        <p:spPr>
          <a:xfrm>
            <a:off x="812799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5014684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2"/>
          <p:cNvSpPr>
            <a:spLocks noGrp="1"/>
          </p:cNvSpPr>
          <p:nvPr>
            <p:ph type="body" idx="11"/>
          </p:nvPr>
        </p:nvSpPr>
        <p:spPr>
          <a:xfrm>
            <a:off x="3969655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8171540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2"/>
          <p:cNvSpPr>
            <a:spLocks noGrp="1"/>
          </p:cNvSpPr>
          <p:nvPr>
            <p:ph type="body" idx="12"/>
          </p:nvPr>
        </p:nvSpPr>
        <p:spPr>
          <a:xfrm>
            <a:off x="7126511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66410375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0733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4" y="944010"/>
            <a:ext cx="4918756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788813" y="0"/>
            <a:ext cx="5733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6096001" y="560009"/>
            <a:ext cx="5016820" cy="5782734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1"/>
          </p:nvPr>
        </p:nvSpPr>
        <p:spPr>
          <a:xfrm>
            <a:off x="1903979" y="2815771"/>
            <a:ext cx="1986803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3902350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70921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413829" y="0"/>
            <a:ext cx="6778171" cy="6857999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07542" y="1156202"/>
            <a:ext cx="3483429" cy="2023549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4" name="Заголовок 1"/>
          <p:cNvSpPr txBox="1">
            <a:spLocks/>
          </p:cNvSpPr>
          <p:nvPr userDrawn="1"/>
        </p:nvSpPr>
        <p:spPr>
          <a:xfrm>
            <a:off x="8122888" y="1156202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5" name="Заголовок 1"/>
          <p:cNvSpPr txBox="1">
            <a:spLocks/>
          </p:cNvSpPr>
          <p:nvPr userDrawn="1"/>
        </p:nvSpPr>
        <p:spPr>
          <a:xfrm>
            <a:off x="4107542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6" name="Заголовок 1"/>
          <p:cNvSpPr txBox="1">
            <a:spLocks/>
          </p:cNvSpPr>
          <p:nvPr userDrawn="1"/>
        </p:nvSpPr>
        <p:spPr>
          <a:xfrm>
            <a:off x="8122888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22" name="Заголовок 1"/>
          <p:cNvSpPr txBox="1">
            <a:spLocks/>
          </p:cNvSpPr>
          <p:nvPr userDrawn="1"/>
        </p:nvSpPr>
        <p:spPr>
          <a:xfrm>
            <a:off x="631045" y="2039934"/>
            <a:ext cx="3650668" cy="2051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2B82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>
                <a:solidFill>
                  <a:schemeClr val="accent1"/>
                </a:solidFill>
              </a:rPr>
              <a:t>Образец заголовка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66438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504140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5168997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833854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689113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451100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81388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 userDrawn="1"/>
        </p:nvSpPr>
        <p:spPr>
          <a:xfrm>
            <a:off x="8668543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5022735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335314" y="2474647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734181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625272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71432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1362" y="1375304"/>
            <a:ext cx="485775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618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974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8402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472783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0" y="0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1763" y="1931068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13"/>
          </p:nvPr>
        </p:nvSpPr>
        <p:spPr>
          <a:xfrm>
            <a:off x="6110514" y="0"/>
            <a:ext cx="6081486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3473599"/>
            <a:ext cx="6110514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Прямоугольник 27"/>
          <p:cNvSpPr/>
          <p:nvPr userDrawn="1"/>
        </p:nvSpPr>
        <p:spPr>
          <a:xfrm>
            <a:off x="6110514" y="3473599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71763" y="998612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6"/>
          </p:nvPr>
        </p:nvSpPr>
        <p:spPr>
          <a:xfrm>
            <a:off x="6582277" y="5371590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6582277" y="4439134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3407471350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9155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15.01.2025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Рисунок 6"/>
          <p:cNvSpPr>
            <a:spLocks noGrp="1"/>
          </p:cNvSpPr>
          <p:nvPr>
            <p:ph type="pic" sz="quarter" idx="13"/>
          </p:nvPr>
        </p:nvSpPr>
        <p:spPr>
          <a:xfrm>
            <a:off x="0" y="988484"/>
            <a:ext cx="8610600" cy="34141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03132" y="1580885"/>
            <a:ext cx="3650668" cy="205157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838200" y="4847961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4"/>
          </p:nvPr>
        </p:nvSpPr>
        <p:spPr>
          <a:xfrm>
            <a:off x="4038600" y="484796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5"/>
          </p:nvPr>
        </p:nvSpPr>
        <p:spPr>
          <a:xfrm>
            <a:off x="7239000" y="4842934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24956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44945" y="674600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97293" y="218281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8462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0466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8276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311" y="2478088"/>
            <a:ext cx="4857750" cy="2852737"/>
          </a:xfrm>
        </p:spPr>
        <p:txBody>
          <a:bodyPr anchor="b"/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6311" y="5357813"/>
            <a:ext cx="4857750" cy="738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8805332" y="0"/>
            <a:ext cx="3081867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5621867" y="0"/>
            <a:ext cx="3064933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979964" y="29937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21992" y="0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4230758" y="71449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919658" y="606567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362815" y="616310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936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266266" y="795867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266266" y="2633133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266266" y="4470399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265738" y="795338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5265738" y="263260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2"/>
          </p:nvPr>
        </p:nvSpPr>
        <p:spPr>
          <a:xfrm>
            <a:off x="5265738" y="447013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7594600" y="1016189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3"/>
          </p:nvPr>
        </p:nvSpPr>
        <p:spPr>
          <a:xfrm>
            <a:off x="7594600" y="283474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4"/>
          </p:nvPr>
        </p:nvSpPr>
        <p:spPr>
          <a:xfrm>
            <a:off x="7594600" y="4682143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104592" y="5394464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768579" y="637510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4305129" y="4470134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4715924" y="4276486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10509290" y="355847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939961" y="494552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11632096" y="134659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11643692" y="4987890"/>
            <a:ext cx="884321" cy="92813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4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-244699" y="-244699"/>
            <a:ext cx="12672812" cy="740535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278" y="2795194"/>
            <a:ext cx="5950857" cy="1325563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5303189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825625"/>
            <a:ext cx="73152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13354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973943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4038600" y="2554514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6"/>
          </p:nvPr>
        </p:nvSpPr>
        <p:spPr>
          <a:xfrm>
            <a:off x="4038600" y="3534229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7"/>
          </p:nvPr>
        </p:nvSpPr>
        <p:spPr>
          <a:xfrm>
            <a:off x="4038600" y="4114800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8"/>
          </p:nvPr>
        </p:nvSpPr>
        <p:spPr>
          <a:xfrm>
            <a:off x="4038600" y="5116285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9"/>
          </p:nvPr>
        </p:nvSpPr>
        <p:spPr>
          <a:xfrm>
            <a:off x="4038600" y="5696856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5023916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15.01.2025</a:t>
            </a:fld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9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0" r:id="rId3"/>
    <p:sldLayoutId id="2147483655" r:id="rId4"/>
    <p:sldLayoutId id="2147483651" r:id="rId5"/>
    <p:sldLayoutId id="2147483661" r:id="rId6"/>
    <p:sldLayoutId id="2147483654" r:id="rId7"/>
    <p:sldLayoutId id="2147483650" r:id="rId8"/>
    <p:sldLayoutId id="2147483679" r:id="rId9"/>
    <p:sldLayoutId id="2147483663" r:id="rId10"/>
    <p:sldLayoutId id="2147483652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53" r:id="rId17"/>
    <p:sldLayoutId id="2147483668" r:id="rId18"/>
    <p:sldLayoutId id="2147483656" r:id="rId19"/>
    <p:sldLayoutId id="2147483669" r:id="rId20"/>
    <p:sldLayoutId id="2147483674" r:id="rId21"/>
    <p:sldLayoutId id="2147483670" r:id="rId22"/>
    <p:sldLayoutId id="2147483671" r:id="rId23"/>
    <p:sldLayoutId id="2147483672" r:id="rId24"/>
    <p:sldLayoutId id="2147483673" r:id="rId25"/>
    <p:sldLayoutId id="2147483675" r:id="rId26"/>
    <p:sldLayoutId id="2147483676" r:id="rId27"/>
    <p:sldLayoutId id="2147483677" r:id="rId28"/>
    <p:sldLayoutId id="2147483678" r:id="rId29"/>
    <p:sldLayoutId id="2147483680" r:id="rId30"/>
    <p:sldLayoutId id="2147483657" r:id="rId31"/>
  </p:sldLayoutIdLst>
  <p:transition spd="slow">
    <p:wipe/>
  </p:transition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image" Target="../media/image10.jpeg"/><Relationship Id="rId7" Type="http://schemas.openxmlformats.org/officeDocument/2006/relationships/image" Target="../media/image14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ИКМ С++ задача 19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Поздеев Арсений Данилович (ИТ-17)</a:t>
            </a:r>
          </a:p>
        </p:txBody>
      </p:sp>
    </p:spTree>
    <p:extLst>
      <p:ext uri="{BB962C8B-B14F-4D97-AF65-F5344CB8AC3E}">
        <p14:creationId xmlns:p14="http://schemas.microsoft.com/office/powerpoint/2010/main" val="224016087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838200" y="2052735"/>
            <a:ext cx="10515600" cy="40734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>
                <a:ea typeface="+mn-lt"/>
                <a:cs typeface="+mn-lt"/>
              </a:rPr>
              <a:t>Ввод: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m=</a:t>
            </a:r>
            <a:r>
              <a:rPr lang="ru-RU" dirty="0">
                <a:ea typeface="+mn-lt"/>
                <a:cs typeface="+mn-lt"/>
              </a:rPr>
              <a:t>893476034573458345734958934524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n=</a:t>
            </a:r>
            <a:r>
              <a:rPr lang="ru-RU" dirty="0">
                <a:ea typeface="+mn-lt"/>
                <a:cs typeface="+mn-lt"/>
              </a:rPr>
              <a:t>346095876457945684509684549552</a:t>
            </a:r>
          </a:p>
          <a:p>
            <a:pPr>
              <a:buNone/>
            </a:pPr>
            <a:r>
              <a:rPr lang="ru-RU" dirty="0">
                <a:ea typeface="+mn-lt"/>
                <a:cs typeface="+mn-lt"/>
              </a:rPr>
              <a:t>//Так как 24 и 52 (в конце чисел) делятся на 4, НОК как минимум 4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Вывод:</a:t>
            </a:r>
          </a:p>
          <a:p>
            <a:pPr marL="0" indent="0">
              <a:lnSpc>
                <a:spcPct val="120000"/>
              </a:lnSpc>
              <a:buNone/>
            </a:pPr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216DEF-53E9-5CDA-27EC-D5EB11580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19" y="5238809"/>
            <a:ext cx="10399065" cy="33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7585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Пруфы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838200" y="2052735"/>
            <a:ext cx="10515600" cy="40734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Вывод:</a:t>
            </a:r>
            <a:endParaRPr lang="ru-RU"/>
          </a:p>
          <a:p>
            <a:pPr marL="0" indent="0">
              <a:lnSpc>
                <a:spcPct val="120000"/>
              </a:lnSpc>
              <a:buNone/>
            </a:pP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Проверка:</a:t>
            </a:r>
          </a:p>
          <a:p>
            <a:pPr marL="0" indent="0">
              <a:lnSpc>
                <a:spcPct val="120000"/>
              </a:lnSpc>
              <a:buNone/>
            </a:pPr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216DEF-53E9-5CDA-27EC-D5EB11580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71" y="2811698"/>
            <a:ext cx="10399065" cy="331493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CB71FDB-F147-AA77-B0B9-452FE0C32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9506"/>
            <a:ext cx="12192000" cy="183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1544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77C471-9CE4-715F-ACFA-C3239C45E5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 descr="Изображение выглядит как млекопитающее, кот, кошка европейская, манул&#10;&#10;Автоматически созданное описание">
            <a:extLst>
              <a:ext uri="{FF2B5EF4-FFF2-40B4-BE49-F238E27FC236}">
                <a16:creationId xmlns:a16="http://schemas.microsoft.com/office/drawing/2014/main" id="{318B91D7-7C99-4C65-3874-F6FCF8FD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2" y="3990664"/>
            <a:ext cx="4174538" cy="3296356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птица, плакат, красный&#10;&#10;Автоматически созданное описание">
            <a:extLst>
              <a:ext uri="{FF2B5EF4-FFF2-40B4-BE49-F238E27FC236}">
                <a16:creationId xmlns:a16="http://schemas.microsoft.com/office/drawing/2014/main" id="{8E748EB4-A784-9B7B-0F1E-506B9A533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49" y="2743628"/>
            <a:ext cx="5429596" cy="38322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D6E5B3-BF48-6323-9F75-551008AE4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677" y="1778286"/>
            <a:ext cx="4382463" cy="8833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E35863-1136-D2D0-491B-4AEDEDA14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8588" y="6317054"/>
            <a:ext cx="3450082" cy="533934"/>
          </a:xfrm>
          <a:prstGeom prst="rect">
            <a:avLst/>
          </a:prstGeom>
        </p:spPr>
      </p:pic>
      <p:pic>
        <p:nvPicPr>
          <p:cNvPr id="10" name="Рисунок 9" descr="Изображение выглядит как Мелкие и средние кошки, Кошачьи, Вибриссы, Черная кошка&#10;&#10;Автоматически созданное описание">
            <a:extLst>
              <a:ext uri="{FF2B5EF4-FFF2-40B4-BE49-F238E27FC236}">
                <a16:creationId xmlns:a16="http://schemas.microsoft.com/office/drawing/2014/main" id="{BA6925A6-EB38-625A-5383-86C3E85CF7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4538" y="1413463"/>
            <a:ext cx="2328333" cy="2356555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млекопитающее, кот, Мелкие и средние кошки, домашняя кошка&#10;&#10;Автоматически созданное описание">
            <a:extLst>
              <a:ext uri="{FF2B5EF4-FFF2-40B4-BE49-F238E27FC236}">
                <a16:creationId xmlns:a16="http://schemas.microsoft.com/office/drawing/2014/main" id="{540A88CB-2948-FDF4-FE72-D5E9352BF2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58" y="1709796"/>
            <a:ext cx="4179005" cy="2281296"/>
          </a:xfrm>
          <a:prstGeom prst="rect">
            <a:avLst/>
          </a:prstGeom>
        </p:spPr>
      </p:pic>
      <p:pic>
        <p:nvPicPr>
          <p:cNvPr id="12" name="Рисунок 11" descr="Изображение выглядит как кот, млекопитающее, Кошачьи, Мелкие и средние кошки&#10;&#10;Автоматически созданное описание">
            <a:extLst>
              <a:ext uri="{FF2B5EF4-FFF2-40B4-BE49-F238E27FC236}">
                <a16:creationId xmlns:a16="http://schemas.microsoft.com/office/drawing/2014/main" id="{9AB85F62-D2FC-E67B-DAF9-3121F4D3C1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1833" y="3778251"/>
            <a:ext cx="2578335" cy="308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63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838200" y="2052735"/>
            <a:ext cx="10515600" cy="40734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>
                <a:ea typeface="+mn-lt"/>
                <a:cs typeface="+mn-lt"/>
              </a:rPr>
              <a:t>Найти наименьшее общее кратное чисел m и n (m, n &gt;=10^11)</a:t>
            </a:r>
          </a:p>
        </p:txBody>
      </p:sp>
    </p:spTree>
    <p:extLst>
      <p:ext uri="{BB962C8B-B14F-4D97-AF65-F5344CB8AC3E}">
        <p14:creationId xmlns:p14="http://schemas.microsoft.com/office/powerpoint/2010/main" val="42217138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Какой использовать тип данных?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838200" y="2052735"/>
            <a:ext cx="10515600" cy="40734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>
                <a:ea typeface="+mn-lt"/>
                <a:cs typeface="+mn-lt"/>
              </a:rPr>
              <a:t>Int - слишком маленький, 4 миллиарда значений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ea typeface="+mn-lt"/>
                <a:cs typeface="+mn-lt"/>
              </a:rPr>
              <a:t>Long </a:t>
            </a:r>
            <a:r>
              <a:rPr lang="ru-RU" dirty="0" err="1">
                <a:ea typeface="+mn-lt"/>
                <a:cs typeface="+mn-lt"/>
              </a:rPr>
              <a:t>long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int</a:t>
            </a:r>
            <a:r>
              <a:rPr lang="ru-RU" dirty="0">
                <a:ea typeface="+mn-lt"/>
                <a:cs typeface="+mn-lt"/>
              </a:rPr>
              <a:t> - достаточно цифр для ввода, недостаточно для </a:t>
            </a:r>
            <a:r>
              <a:rPr lang="ru-RU" dirty="0" err="1">
                <a:ea typeface="+mn-lt"/>
                <a:cs typeface="+mn-lt"/>
              </a:rPr>
              <a:t>НОКа</a:t>
            </a:r>
            <a:endParaRPr lang="ru-RU" dirty="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ea typeface="+mn-lt"/>
                <a:cs typeface="+mn-lt"/>
              </a:rPr>
              <a:t>Long </a:t>
            </a:r>
            <a:r>
              <a:rPr lang="ru-RU" dirty="0" err="1">
                <a:ea typeface="+mn-lt"/>
                <a:cs typeface="+mn-lt"/>
              </a:rPr>
              <a:t>double</a:t>
            </a:r>
            <a:r>
              <a:rPr lang="ru-RU" dirty="0">
                <a:ea typeface="+mn-lt"/>
                <a:cs typeface="+mn-lt"/>
              </a:rPr>
              <a:t> - теряет точность при больших значениях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err="1">
                <a:ea typeface="+mn-lt"/>
                <a:cs typeface="+mn-lt"/>
              </a:rPr>
              <a:t>String</a:t>
            </a:r>
            <a:r>
              <a:rPr lang="ru-RU" dirty="0">
                <a:ea typeface="+mn-lt"/>
                <a:cs typeface="+mn-lt"/>
              </a:rPr>
              <a:t> - неудобно работать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>
                <a:ea typeface="+mn-lt"/>
                <a:cs typeface="+mn-lt"/>
              </a:rPr>
              <a:t>Используем </a:t>
            </a:r>
            <a:r>
              <a:rPr lang="ru-RU" dirty="0" err="1">
                <a:ea typeface="+mn-lt"/>
                <a:cs typeface="+mn-lt"/>
              </a:rPr>
              <a:t>string</a:t>
            </a:r>
            <a:r>
              <a:rPr lang="ru-RU" dirty="0">
                <a:ea typeface="+mn-lt"/>
                <a:cs typeface="+mn-lt"/>
              </a:rPr>
              <a:t>, так как остальные типы не подходят для точного ответа.</a:t>
            </a:r>
          </a:p>
        </p:txBody>
      </p:sp>
    </p:spTree>
    <p:extLst>
      <p:ext uri="{BB962C8B-B14F-4D97-AF65-F5344CB8AC3E}">
        <p14:creationId xmlns:p14="http://schemas.microsoft.com/office/powerpoint/2010/main" val="58616748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838200" y="2052735"/>
            <a:ext cx="10515600" cy="40734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>
                <a:ea typeface="+mn-lt"/>
                <a:cs typeface="+mn-lt"/>
              </a:rPr>
              <a:t>Буду находить НОК по формуле НОК(</a:t>
            </a:r>
            <a:r>
              <a:rPr lang="ru-RU" dirty="0" err="1">
                <a:ea typeface="+mn-lt"/>
                <a:cs typeface="+mn-lt"/>
              </a:rPr>
              <a:t>a,b</a:t>
            </a:r>
            <a:r>
              <a:rPr lang="ru-RU" dirty="0">
                <a:ea typeface="+mn-lt"/>
                <a:cs typeface="+mn-lt"/>
              </a:rPr>
              <a:t>)=((a*b)/НОД(</a:t>
            </a:r>
            <a:r>
              <a:rPr lang="ru-RU" dirty="0" err="1">
                <a:ea typeface="+mn-lt"/>
                <a:cs typeface="+mn-lt"/>
              </a:rPr>
              <a:t>a,b</a:t>
            </a:r>
            <a:r>
              <a:rPr lang="ru-RU" dirty="0">
                <a:ea typeface="+mn-lt"/>
                <a:cs typeface="+mn-lt"/>
              </a:rPr>
              <a:t>))</a:t>
            </a:r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2D478077-B7B4-28DA-788C-D602A93AA4E5}"/>
              </a:ext>
            </a:extLst>
          </p:cNvPr>
          <p:cNvSpPr/>
          <p:nvPr/>
        </p:nvSpPr>
        <p:spPr>
          <a:xfrm>
            <a:off x="837260" y="4223925"/>
            <a:ext cx="1693332" cy="10724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C7026379-DDC5-96E3-327B-5BD4F81A1AA0}"/>
              </a:ext>
            </a:extLst>
          </p:cNvPr>
          <p:cNvSpPr/>
          <p:nvPr/>
        </p:nvSpPr>
        <p:spPr>
          <a:xfrm>
            <a:off x="4167482" y="5550370"/>
            <a:ext cx="1693332" cy="10724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880B7B7-B91D-9DE4-AAA9-B5D773AD0877}"/>
              </a:ext>
            </a:extLst>
          </p:cNvPr>
          <p:cNvSpPr/>
          <p:nvPr/>
        </p:nvSpPr>
        <p:spPr>
          <a:xfrm>
            <a:off x="4064000" y="2925703"/>
            <a:ext cx="2013183" cy="10724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E06EAB0-E5D8-4D18-5B0B-60068ED6A4F3}"/>
              </a:ext>
            </a:extLst>
          </p:cNvPr>
          <p:cNvSpPr/>
          <p:nvPr/>
        </p:nvSpPr>
        <p:spPr>
          <a:xfrm>
            <a:off x="4195703" y="4214518"/>
            <a:ext cx="1693332" cy="10724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2E62C-CDB6-1486-C644-7BFB591BB8D3}"/>
              </a:ext>
            </a:extLst>
          </p:cNvPr>
          <p:cNvSpPr txBox="1"/>
          <p:nvPr/>
        </p:nvSpPr>
        <p:spPr>
          <a:xfrm>
            <a:off x="1119481" y="4496740"/>
            <a:ext cx="11288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b="1" dirty="0">
                <a:solidFill>
                  <a:schemeClr val="bg1"/>
                </a:solidFill>
              </a:rPr>
              <a:t>НОК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9AD0BB-BBEA-04D7-2817-913AA01A772F}"/>
              </a:ext>
            </a:extLst>
          </p:cNvPr>
          <p:cNvSpPr txBox="1"/>
          <p:nvPr/>
        </p:nvSpPr>
        <p:spPr>
          <a:xfrm>
            <a:off x="4543777" y="5823185"/>
            <a:ext cx="11288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b="1" dirty="0">
                <a:solidFill>
                  <a:schemeClr val="bg1"/>
                </a:solidFill>
              </a:rPr>
              <a:t>НОД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A39F1-50DB-8595-80F1-24F6FD6235F3}"/>
              </a:ext>
            </a:extLst>
          </p:cNvPr>
          <p:cNvSpPr txBox="1"/>
          <p:nvPr/>
        </p:nvSpPr>
        <p:spPr>
          <a:xfrm>
            <a:off x="4063999" y="3198518"/>
            <a:ext cx="21542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b="1" dirty="0">
                <a:solidFill>
                  <a:schemeClr val="bg1"/>
                </a:solidFill>
              </a:rPr>
              <a:t>Умножение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E2FAA-3441-4822-0574-9E5D85EFAD55}"/>
              </a:ext>
            </a:extLst>
          </p:cNvPr>
          <p:cNvSpPr txBox="1"/>
          <p:nvPr/>
        </p:nvSpPr>
        <p:spPr>
          <a:xfrm>
            <a:off x="4289777" y="4487333"/>
            <a:ext cx="16933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b="1" dirty="0">
                <a:solidFill>
                  <a:schemeClr val="bg1"/>
                </a:solidFill>
              </a:rPr>
              <a:t>Деление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18D6CF8-039A-B097-3CF2-1E287BA9359D}"/>
              </a:ext>
            </a:extLst>
          </p:cNvPr>
          <p:cNvSpPr/>
          <p:nvPr/>
        </p:nvSpPr>
        <p:spPr>
          <a:xfrm>
            <a:off x="7808149" y="5578592"/>
            <a:ext cx="3603035" cy="10724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90345759-7BA4-16AD-D2EF-EC841179C1B4}"/>
              </a:ext>
            </a:extLst>
          </p:cNvPr>
          <p:cNvSpPr/>
          <p:nvPr/>
        </p:nvSpPr>
        <p:spPr>
          <a:xfrm>
            <a:off x="8636001" y="2878666"/>
            <a:ext cx="1825035" cy="10724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F28BFD4-415C-4DBF-EE06-B3E481C76499}"/>
              </a:ext>
            </a:extLst>
          </p:cNvPr>
          <p:cNvSpPr/>
          <p:nvPr/>
        </p:nvSpPr>
        <p:spPr>
          <a:xfrm>
            <a:off x="8523114" y="4167481"/>
            <a:ext cx="2267182" cy="10724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BCD083-7714-E235-098F-56A25739FD31}"/>
              </a:ext>
            </a:extLst>
          </p:cNvPr>
          <p:cNvSpPr txBox="1"/>
          <p:nvPr/>
        </p:nvSpPr>
        <p:spPr>
          <a:xfrm>
            <a:off x="8636000" y="4440296"/>
            <a:ext cx="21542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b="1" dirty="0">
                <a:solidFill>
                  <a:schemeClr val="bg1"/>
                </a:solidFill>
              </a:rPr>
              <a:t>Вычитание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AD745-960D-EE61-44DA-B434AB36BB3E}"/>
              </a:ext>
            </a:extLst>
          </p:cNvPr>
          <p:cNvSpPr txBox="1"/>
          <p:nvPr/>
        </p:nvSpPr>
        <p:spPr>
          <a:xfrm>
            <a:off x="8636000" y="3151481"/>
            <a:ext cx="21542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b="1" dirty="0">
                <a:solidFill>
                  <a:schemeClr val="bg1"/>
                </a:solidFill>
              </a:rPr>
              <a:t>Сложение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FE2C4-B806-D906-B124-F2E8A8163B81}"/>
              </a:ext>
            </a:extLst>
          </p:cNvPr>
          <p:cNvSpPr txBox="1"/>
          <p:nvPr/>
        </p:nvSpPr>
        <p:spPr>
          <a:xfrm>
            <a:off x="8052740" y="5851407"/>
            <a:ext cx="33584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Больше или равно</a:t>
            </a:r>
          </a:p>
        </p:txBody>
      </p:sp>
      <p:sp>
        <p:nvSpPr>
          <p:cNvPr id="18" name="Стрелка: влево 17">
            <a:extLst>
              <a:ext uri="{FF2B5EF4-FFF2-40B4-BE49-F238E27FC236}">
                <a16:creationId xmlns:a16="http://schemas.microsoft.com/office/drawing/2014/main" id="{C3ADFFBE-7568-E1E3-50F3-52CA96433728}"/>
              </a:ext>
            </a:extLst>
          </p:cNvPr>
          <p:cNvSpPr/>
          <p:nvPr/>
        </p:nvSpPr>
        <p:spPr>
          <a:xfrm>
            <a:off x="6378223" y="3198519"/>
            <a:ext cx="1937925" cy="41392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: влево 18">
            <a:extLst>
              <a:ext uri="{FF2B5EF4-FFF2-40B4-BE49-F238E27FC236}">
                <a16:creationId xmlns:a16="http://schemas.microsoft.com/office/drawing/2014/main" id="{5C1402A7-A0E9-DF4D-3805-119492FFF844}"/>
              </a:ext>
            </a:extLst>
          </p:cNvPr>
          <p:cNvSpPr/>
          <p:nvPr/>
        </p:nvSpPr>
        <p:spPr>
          <a:xfrm>
            <a:off x="6378223" y="4496741"/>
            <a:ext cx="1937925" cy="41392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лево 19">
            <a:extLst>
              <a:ext uri="{FF2B5EF4-FFF2-40B4-BE49-F238E27FC236}">
                <a16:creationId xmlns:a16="http://schemas.microsoft.com/office/drawing/2014/main" id="{156EDF37-E831-B2DE-09DA-7EEDE6C0DAB5}"/>
              </a:ext>
            </a:extLst>
          </p:cNvPr>
          <p:cNvSpPr/>
          <p:nvPr/>
        </p:nvSpPr>
        <p:spPr>
          <a:xfrm>
            <a:off x="6077186" y="5851408"/>
            <a:ext cx="1618073" cy="49859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лево 20">
            <a:extLst>
              <a:ext uri="{FF2B5EF4-FFF2-40B4-BE49-F238E27FC236}">
                <a16:creationId xmlns:a16="http://schemas.microsoft.com/office/drawing/2014/main" id="{E6E6A786-EB7C-4D20-8CBC-67CF393B2534}"/>
              </a:ext>
            </a:extLst>
          </p:cNvPr>
          <p:cNvSpPr/>
          <p:nvPr/>
        </p:nvSpPr>
        <p:spPr>
          <a:xfrm rot="-900000">
            <a:off x="5985521" y="5192361"/>
            <a:ext cx="2398888" cy="32926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лево 21">
            <a:extLst>
              <a:ext uri="{FF2B5EF4-FFF2-40B4-BE49-F238E27FC236}">
                <a16:creationId xmlns:a16="http://schemas.microsoft.com/office/drawing/2014/main" id="{8235A2F5-3E52-E447-68AC-8258457351A9}"/>
              </a:ext>
            </a:extLst>
          </p:cNvPr>
          <p:cNvSpPr/>
          <p:nvPr/>
        </p:nvSpPr>
        <p:spPr>
          <a:xfrm>
            <a:off x="2690520" y="4543778"/>
            <a:ext cx="1373481" cy="423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лево 22">
            <a:extLst>
              <a:ext uri="{FF2B5EF4-FFF2-40B4-BE49-F238E27FC236}">
                <a16:creationId xmlns:a16="http://schemas.microsoft.com/office/drawing/2014/main" id="{B9C0E3BD-9B6F-AFF6-52BF-30307BAD8596}"/>
              </a:ext>
            </a:extLst>
          </p:cNvPr>
          <p:cNvSpPr/>
          <p:nvPr/>
        </p:nvSpPr>
        <p:spPr>
          <a:xfrm rot="-1680000">
            <a:off x="2371667" y="3842537"/>
            <a:ext cx="1702740" cy="38570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лево 23">
            <a:extLst>
              <a:ext uri="{FF2B5EF4-FFF2-40B4-BE49-F238E27FC236}">
                <a16:creationId xmlns:a16="http://schemas.microsoft.com/office/drawing/2014/main" id="{E710017C-484B-4F88-92E7-F201ABADA21D}"/>
              </a:ext>
            </a:extLst>
          </p:cNvPr>
          <p:cNvSpPr/>
          <p:nvPr/>
        </p:nvSpPr>
        <p:spPr>
          <a:xfrm rot="1860000">
            <a:off x="2381074" y="5375945"/>
            <a:ext cx="1702740" cy="38570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01720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Действия с числами делаем, как столбиком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838200" y="2052735"/>
            <a:ext cx="10515600" cy="40734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>
                <a:ea typeface="+mn-lt"/>
                <a:cs typeface="+mn-lt"/>
              </a:rPr>
              <a:t>Привет, четвёртый класс</a:t>
            </a:r>
            <a:endParaRPr lang="ru-RU" dirty="0"/>
          </a:p>
        </p:txBody>
      </p:sp>
      <p:pic>
        <p:nvPicPr>
          <p:cNvPr id="4" name="Рисунок 3" descr="Изображение выглядит как текст, Шрифт, число, рукописный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7F0F97E-0979-1484-D4F2-86414244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32" y="3176294"/>
            <a:ext cx="1865960" cy="2377487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Шрифт, белый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9000565-595B-43F9-E771-6E2A6C72C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81" y="3276070"/>
            <a:ext cx="2471326" cy="2168526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Шрифт, белый, чек&#10;&#10;Автоматически созданное описание">
            <a:extLst>
              <a:ext uri="{FF2B5EF4-FFF2-40B4-BE49-F238E27FC236}">
                <a16:creationId xmlns:a16="http://schemas.microsoft.com/office/drawing/2014/main" id="{F7951F9E-2A4A-B2B9-38E0-E004DB53D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133" y="2775597"/>
            <a:ext cx="3292475" cy="317888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Шрифт, белый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A460E59C-0E61-4E7B-12E2-2AD46A542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801" y="2451336"/>
            <a:ext cx="2807287" cy="368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2400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Больше или равно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838200" y="2052735"/>
            <a:ext cx="9518415" cy="40734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>
                <a:ea typeface="+mn-lt"/>
                <a:cs typeface="+mn-lt"/>
              </a:rPr>
              <a:t>Для функции больше или равно можно использовать сравнение a&gt;=b. Функция будет работать корректно, так как программа будет сравнивать номера символов в системе ASCII, а они расположены в </a:t>
            </a:r>
            <a:r>
              <a:rPr lang="ru-RU">
                <a:ea typeface="+mn-lt"/>
                <a:cs typeface="+mn-lt"/>
              </a:rPr>
              <a:t>возрастающем порядке.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2=</a:t>
            </a:r>
            <a:r>
              <a:rPr lang="ru-RU" dirty="0" err="1"/>
              <a:t>ascii</a:t>
            </a:r>
            <a:r>
              <a:rPr lang="ru-RU" dirty="0"/>
              <a:t>[32], 5=</a:t>
            </a:r>
            <a:r>
              <a:rPr lang="ru-RU" dirty="0" err="1"/>
              <a:t>ascii</a:t>
            </a:r>
            <a:r>
              <a:rPr lang="ru-RU" dirty="0"/>
              <a:t>[35]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35&gt;=32   5&gt;=2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   истина</a:t>
            </a:r>
          </a:p>
        </p:txBody>
      </p:sp>
      <p:pic>
        <p:nvPicPr>
          <p:cNvPr id="4" name="Рисунок 3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D8BC2A9-CCDD-E23E-1F3F-EA0B0D354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083" y="2054755"/>
            <a:ext cx="1004946" cy="38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1682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НОД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838200" y="2052735"/>
            <a:ext cx="10515600" cy="40734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>
                <a:ea typeface="+mn-lt"/>
                <a:cs typeface="+mn-lt"/>
              </a:rPr>
              <a:t>Используем алгоритм Евклида. Пока b не равно нулю, из a вычитаем b, меняем числа местами, если b стало больше a. Когда цикл закончится, число a будет равно </a:t>
            </a:r>
            <a:r>
              <a:rPr lang="ru-RU" dirty="0" err="1">
                <a:ea typeface="+mn-lt"/>
                <a:cs typeface="+mn-lt"/>
              </a:rPr>
              <a:t>НОДу</a:t>
            </a:r>
            <a:r>
              <a:rPr lang="ru-RU" dirty="0">
                <a:ea typeface="+mn-lt"/>
                <a:cs typeface="+mn-lt"/>
              </a:rPr>
              <a:t>. Выводим его.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84823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1">
            <a:extLst>
              <a:ext uri="{FF2B5EF4-FFF2-40B4-BE49-F238E27FC236}">
                <a16:creationId xmlns:a16="http://schemas.microsoft.com/office/drawing/2014/main" id="{74A9232B-8A51-A01F-93C0-C3B800C5C695}"/>
              </a:ext>
            </a:extLst>
          </p:cNvPr>
          <p:cNvSpPr/>
          <p:nvPr/>
        </p:nvSpPr>
        <p:spPr>
          <a:xfrm>
            <a:off x="3791185" y="4985928"/>
            <a:ext cx="1984963" cy="884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Int </a:t>
            </a:r>
            <a:r>
              <a:rPr lang="ru-RU" dirty="0" err="1"/>
              <a:t>main</a:t>
            </a:r>
            <a:r>
              <a:rPr lang="ru-RU" dirty="0"/>
              <a:t>: защита от олухов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2E17B4-00BA-5A2B-17FF-6E4B36DCC8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4274" y="6564771"/>
            <a:ext cx="10515600" cy="4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0C3D0-A230-554E-E452-C02209D12D29}"/>
              </a:ext>
            </a:extLst>
          </p:cNvPr>
          <p:cNvSpPr txBox="1"/>
          <p:nvPr/>
        </p:nvSpPr>
        <p:spPr>
          <a:xfrm>
            <a:off x="987778" y="3057406"/>
            <a:ext cx="10536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b="1"/>
              <a:t>Ввод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B95A7FC-67E4-EBF0-44E9-61E7A892B268}"/>
              </a:ext>
            </a:extLst>
          </p:cNvPr>
          <p:cNvSpPr/>
          <p:nvPr/>
        </p:nvSpPr>
        <p:spPr>
          <a:xfrm>
            <a:off x="3339629" y="2605853"/>
            <a:ext cx="3085629" cy="14017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26FDB44-F84A-288C-EE99-AC11B07D2EC1}"/>
              </a:ext>
            </a:extLst>
          </p:cNvPr>
          <p:cNvSpPr/>
          <p:nvPr/>
        </p:nvSpPr>
        <p:spPr>
          <a:xfrm>
            <a:off x="7779925" y="2746963"/>
            <a:ext cx="2380074" cy="112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82389-1DB6-84EE-E6A2-92C0F714CD4B}"/>
              </a:ext>
            </a:extLst>
          </p:cNvPr>
          <p:cNvSpPr txBox="1"/>
          <p:nvPr/>
        </p:nvSpPr>
        <p:spPr>
          <a:xfrm>
            <a:off x="3631258" y="2831629"/>
            <a:ext cx="266229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Нет символов, кроме цифр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45FBB-7A27-589B-02BB-6FDEEE659FEE}"/>
              </a:ext>
            </a:extLst>
          </p:cNvPr>
          <p:cNvSpPr txBox="1"/>
          <p:nvPr/>
        </p:nvSpPr>
        <p:spPr>
          <a:xfrm>
            <a:off x="7977480" y="3047999"/>
            <a:ext cx="21825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 err="1">
                <a:solidFill>
                  <a:schemeClr val="bg1"/>
                </a:solidFill>
              </a:rPr>
              <a:t>m,n</a:t>
            </a:r>
            <a:r>
              <a:rPr lang="ru-RU" sz="2800" b="1" dirty="0">
                <a:solidFill>
                  <a:schemeClr val="bg1"/>
                </a:solidFill>
              </a:rPr>
              <a:t>&gt;=10^11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F1F6D-3319-0261-90CF-6BFD0F2A7A54}"/>
              </a:ext>
            </a:extLst>
          </p:cNvPr>
          <p:cNvSpPr txBox="1"/>
          <p:nvPr/>
        </p:nvSpPr>
        <p:spPr>
          <a:xfrm>
            <a:off x="4167480" y="5164666"/>
            <a:ext cx="266229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Олух.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EA961908-72E9-7871-FBBD-5AF647EFCB7C}"/>
              </a:ext>
            </a:extLst>
          </p:cNvPr>
          <p:cNvSpPr/>
          <p:nvPr/>
        </p:nvSpPr>
        <p:spPr>
          <a:xfrm>
            <a:off x="2041407" y="3113851"/>
            <a:ext cx="1081851" cy="3951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E4BC2844-FA02-254E-5B9C-37D1326159D3}"/>
              </a:ext>
            </a:extLst>
          </p:cNvPr>
          <p:cNvSpPr/>
          <p:nvPr/>
        </p:nvSpPr>
        <p:spPr>
          <a:xfrm>
            <a:off x="6538148" y="3113851"/>
            <a:ext cx="1081851" cy="3951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E102C796-CAD5-D66C-A6D8-B5E6FE43A312}"/>
              </a:ext>
            </a:extLst>
          </p:cNvPr>
          <p:cNvSpPr/>
          <p:nvPr/>
        </p:nvSpPr>
        <p:spPr>
          <a:xfrm>
            <a:off x="10404592" y="3113851"/>
            <a:ext cx="1157110" cy="3951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CE5D2CFE-31DC-3B57-3F9B-BAF8EC1FECD6}"/>
              </a:ext>
            </a:extLst>
          </p:cNvPr>
          <p:cNvSpPr/>
          <p:nvPr/>
        </p:nvSpPr>
        <p:spPr>
          <a:xfrm rot="5400000">
            <a:off x="4416776" y="4266259"/>
            <a:ext cx="752592" cy="3951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79FC0558-2D24-803A-A4B3-7B3F7A9B2307}"/>
              </a:ext>
            </a:extLst>
          </p:cNvPr>
          <p:cNvSpPr/>
          <p:nvPr/>
        </p:nvSpPr>
        <p:spPr>
          <a:xfrm rot="9060000">
            <a:off x="5726341" y="4333632"/>
            <a:ext cx="2389479" cy="4045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3993C99D-5083-D7A6-E917-F161894F3EA4}"/>
              </a:ext>
            </a:extLst>
          </p:cNvPr>
          <p:cNvSpPr/>
          <p:nvPr/>
        </p:nvSpPr>
        <p:spPr>
          <a:xfrm rot="12780000">
            <a:off x="1498221" y="4216729"/>
            <a:ext cx="2455332" cy="4045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7F8563-8227-A276-337F-6F653BD50F57}"/>
              </a:ext>
            </a:extLst>
          </p:cNvPr>
          <p:cNvSpPr txBox="1"/>
          <p:nvPr/>
        </p:nvSpPr>
        <p:spPr>
          <a:xfrm>
            <a:off x="6660444" y="2530591"/>
            <a:ext cx="1119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err="1"/>
              <a:t>true</a:t>
            </a:r>
            <a:endParaRPr lang="ru-RU" sz="2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963451-4890-7D79-13DD-B544ABC22F33}"/>
              </a:ext>
            </a:extLst>
          </p:cNvPr>
          <p:cNvSpPr txBox="1"/>
          <p:nvPr/>
        </p:nvSpPr>
        <p:spPr>
          <a:xfrm>
            <a:off x="10404592" y="2530591"/>
            <a:ext cx="1119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err="1"/>
              <a:t>true</a:t>
            </a:r>
            <a:endParaRPr lang="ru-RU" sz="2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0D954E-9D6E-8A4D-128C-AFC534796AB5}"/>
              </a:ext>
            </a:extLst>
          </p:cNvPr>
          <p:cNvSpPr txBox="1"/>
          <p:nvPr/>
        </p:nvSpPr>
        <p:spPr>
          <a:xfrm>
            <a:off x="4882444" y="4158072"/>
            <a:ext cx="1119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 err="1"/>
              <a:t>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6CCF8C-C814-4EC0-91C6-BE27D6FEF275}"/>
              </a:ext>
            </a:extLst>
          </p:cNvPr>
          <p:cNvSpPr txBox="1"/>
          <p:nvPr/>
        </p:nvSpPr>
        <p:spPr>
          <a:xfrm>
            <a:off x="7064962" y="4534368"/>
            <a:ext cx="11194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 err="1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4562888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838200" y="2052735"/>
            <a:ext cx="10515600" cy="40734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>
                <a:ea typeface="+mn-lt"/>
                <a:cs typeface="+mn-lt"/>
              </a:rPr>
              <a:t>Используем формулу НОК(</a:t>
            </a:r>
            <a:r>
              <a:rPr lang="ru-RU" dirty="0" err="1">
                <a:ea typeface="+mn-lt"/>
                <a:cs typeface="+mn-lt"/>
              </a:rPr>
              <a:t>a,b</a:t>
            </a:r>
            <a:r>
              <a:rPr lang="ru-RU" dirty="0">
                <a:ea typeface="+mn-lt"/>
                <a:cs typeface="+mn-lt"/>
              </a:rPr>
              <a:t>)=((a*b)/НОД(</a:t>
            </a:r>
            <a:r>
              <a:rPr lang="ru-RU" dirty="0" err="1">
                <a:ea typeface="+mn-lt"/>
                <a:cs typeface="+mn-lt"/>
              </a:rPr>
              <a:t>a,b</a:t>
            </a:r>
            <a:r>
              <a:rPr lang="ru-RU" dirty="0">
                <a:ea typeface="+mn-lt"/>
                <a:cs typeface="+mn-lt"/>
              </a:rPr>
              <a:t>)). Формула достаточно простая, так что её можно вместить в </a:t>
            </a:r>
            <a:r>
              <a:rPr lang="ru-RU" dirty="0" err="1">
                <a:ea typeface="+mn-lt"/>
                <a:cs typeface="+mn-lt"/>
              </a:rPr>
              <a:t>cout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77085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Другая 37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Другая 13">
      <a:majorFont>
        <a:latin typeface="PermianSerifTypeface"/>
        <a:ea typeface=""/>
        <a:cs typeface=""/>
      </a:majorFont>
      <a:minorFont>
        <a:latin typeface="PermianSansTypefac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156</Words>
  <Application>Microsoft Office PowerPoint</Application>
  <PresentationFormat>Широкоэкранный</PresentationFormat>
  <Paragraphs>15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ИКМ С++ задача 19</vt:lpstr>
      <vt:lpstr>Постановка задачи</vt:lpstr>
      <vt:lpstr>Какой использовать тип данных?</vt:lpstr>
      <vt:lpstr>План</vt:lpstr>
      <vt:lpstr>Действия с числами делаем, как столбиком</vt:lpstr>
      <vt:lpstr>Больше или равно</vt:lpstr>
      <vt:lpstr>НОД</vt:lpstr>
      <vt:lpstr>Int main: защита от олухов</vt:lpstr>
      <vt:lpstr>НОК</vt:lpstr>
      <vt:lpstr>Тестирование</vt:lpstr>
      <vt:lpstr>Пруфы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Масленникова</dc:creator>
  <cp:lastModifiedBy>Дмитрий Колодкин</cp:lastModifiedBy>
  <cp:revision>338</cp:revision>
  <dcterms:created xsi:type="dcterms:W3CDTF">2020-05-17T17:29:28Z</dcterms:created>
  <dcterms:modified xsi:type="dcterms:W3CDTF">2025-01-15T18:51:05Z</dcterms:modified>
</cp:coreProperties>
</file>