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286" r:id="rId2"/>
    <p:sldId id="1294" r:id="rId3"/>
    <p:sldId id="1288" r:id="rId4"/>
    <p:sldId id="1301" r:id="rId5"/>
    <p:sldId id="1305" r:id="rId6"/>
    <p:sldId id="1298" r:id="rId7"/>
    <p:sldId id="1304" r:id="rId8"/>
    <p:sldId id="1297" r:id="rId9"/>
    <p:sldId id="1292" r:id="rId10"/>
    <p:sldId id="1302" r:id="rId11"/>
    <p:sldId id="1303" r:id="rId12"/>
  </p:sldIdLst>
  <p:sldSz cx="9144000" cy="5143500" type="screen16x9"/>
  <p:notesSz cx="9144000" cy="6858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06" charset="0"/>
        <a:ea typeface="ＭＳ Ｐゴシック" pitchFamily="-106" charset="-128"/>
        <a:cs typeface="ＭＳ Ｐゴシック" pitchFamily="-106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5FF"/>
    <a:srgbClr val="96060B"/>
    <a:srgbClr val="CAC9CA"/>
    <a:srgbClr val="848384"/>
    <a:srgbClr val="353535"/>
    <a:srgbClr val="181818"/>
    <a:srgbClr val="AD0000"/>
    <a:srgbClr val="E2FDBE"/>
    <a:srgbClr val="FEFAB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7" autoAdjust="0"/>
    <p:restoredTop sz="90856" autoAdjust="0"/>
  </p:normalViewPr>
  <p:slideViewPr>
    <p:cSldViewPr snapToGrid="0">
      <p:cViewPr varScale="1">
        <p:scale>
          <a:sx n="138" d="100"/>
          <a:sy n="138" d="100"/>
        </p:scale>
        <p:origin x="71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Objects="1">
      <p:cViewPr varScale="1">
        <p:scale>
          <a:sx n="125" d="100"/>
          <a:sy n="125" d="100"/>
        </p:scale>
        <p:origin x="-3960" y="-112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69C4B-EC5A-BA4C-B83C-9270746811F3}" type="datetimeFigureOut">
              <a:rPr lang="en-US" smtClean="0"/>
              <a:pPr/>
              <a:t>7/31/25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ECE5B-4CC4-F446-93E7-1DC269D82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8D36DFA-3B2C-F743-90CA-9BD1CAE78F1A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17EB13C-F963-D44E-AB67-20FAD2F50C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18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ＭＳ Ｐゴシック" pitchFamily="-112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2286000" y="514350"/>
            <a:ext cx="4572000" cy="25717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20D5786-C6D3-C048-896E-EFDA96CEC062}" type="slidenum">
              <a:rPr lang="en-US" smtClean="0">
                <a:ea typeface="ＭＳ Ｐゴシック" pitchFamily="-112" charset="-128"/>
                <a:cs typeface="ＭＳ Ｐゴシック" pitchFamily="-11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>
              <a:ea typeface="ＭＳ Ｐゴシック" pitchFamily="-112" charset="-128"/>
              <a:cs typeface="ＭＳ Ｐゴシック" pitchFamily="-11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6734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 talks:  speakers are asked to be as technical as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33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proposals,</a:t>
            </a:r>
            <a:r>
              <a:rPr lang="en-US" baseline="0" dirty="0"/>
              <a:t>  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30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proposals,</a:t>
            </a:r>
            <a:r>
              <a:rPr lang="en-US" baseline="0" dirty="0"/>
              <a:t>   tutorials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7EB13C-F963-D44E-AB67-20FAD2F50C9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4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5DFC8-652C-2A41-ABFD-B1F021817DFC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E5B5C-DED7-1642-8D38-762AABC53A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459348"/>
            <a:ext cx="9144000" cy="1321876"/>
          </a:xfrm>
          <a:prstGeom prst="rect">
            <a:avLst/>
          </a:prstGeom>
          <a:solidFill>
            <a:srgbClr val="5A15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b="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8610"/>
            <a:ext cx="7772400" cy="6953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DED0F-7C0B-544B-89A9-AD0794B56660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7FDEB-364A-B442-8153-2CD4689CF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8C818E-A286-6248-A7A6-E3C953D3C557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09D7C-FB2F-0040-953E-E4C6A2FBB2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 userDrawn="1"/>
        </p:nvSpPr>
        <p:spPr>
          <a:xfrm>
            <a:off x="365125" y="1"/>
            <a:ext cx="8350251" cy="810599"/>
          </a:xfrm>
          <a:prstGeom prst="roundRect">
            <a:avLst/>
          </a:prstGeom>
          <a:noFill/>
          <a:ln w="952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kern="0" dirty="0">
              <a:solidFill>
                <a:schemeClr val="bg1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919"/>
            <a:ext cx="8229600" cy="623097"/>
          </a:xfrm>
          <a:prstGeom prst="rect">
            <a:avLst/>
          </a:prstGeom>
        </p:spPr>
        <p:txBody>
          <a:bodyPr wrap="none">
            <a:normAutofit/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BA7B1-3A81-3540-BCD0-52C912E9A9B8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EAAF7-E907-EF47-9376-F956DC3F0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54903-BE9A-2D46-A2A5-7486A5FE8192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B18A3-D5D6-4043-8C9B-21F11BE520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4763"/>
            <a:ext cx="9144000" cy="838200"/>
          </a:xfrm>
          <a:prstGeom prst="rect">
            <a:avLst/>
          </a:prstGeom>
          <a:solidFill>
            <a:srgbClr val="99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>
            <a:normAutofit/>
          </a:bodyPr>
          <a:lstStyle/>
          <a:p>
            <a:pPr algn="ctr">
              <a:defRPr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237"/>
            <a:ext cx="8229600" cy="7464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5555E2-9B8B-A74A-A0C6-DF2A56A1CEB9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C0BA1-4D10-1E4E-9CB1-1E8FE84A6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7875D1-5108-D640-B5F8-9CA04AE67624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A769E-1472-9F4A-B8A7-652EC07CB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BA424-D7E7-4248-8CD5-2991292653B5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19865-AC56-9E4C-93A5-5CAEFDF0CE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F94FB-DBAC-5A49-BBDE-DEB602A733FE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4F64E-2EE5-7440-95DF-06B2C2E4B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E6EC5-A7DA-9544-A1E0-F165114F31EF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3B7DBA-A90E-3C4A-B86D-FF4CB8C585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211C3-7D41-DA41-9982-CF9EB73C367C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DF340-15F2-D541-AFEA-8BBEC11656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93E1D0-547A-D244-A03A-F935803C2C43}" type="datetime1">
              <a:rPr lang="en-US"/>
              <a:pPr>
                <a:defRPr/>
              </a:pPr>
              <a:t>7/31/25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64D269-B643-834D-96C1-658E4275C0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0" r:id="rId1"/>
    <p:sldLayoutId id="2147484101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/>
        <a:buChar char="•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0" y="1912018"/>
            <a:ext cx="9144000" cy="1702828"/>
          </a:xfrm>
          <a:prstGeom prst="rect">
            <a:avLst/>
          </a:prstGeom>
          <a:solidFill>
            <a:srgbClr val="AD0000"/>
          </a:solidFill>
          <a:ln w="9525">
            <a:noFill/>
            <a:miter lim="800000"/>
            <a:headEnd/>
            <a:tailEnd/>
          </a:ln>
        </p:spPr>
        <p:txBody>
          <a:bodyPr tIns="0" bIns="274320" anchor="ctr" anchorCtr="0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CECFF"/>
                </a:solidFill>
                <a:latin typeface="+mj-lt"/>
              </a:rPr>
              <a:t>The 8th  </a:t>
            </a:r>
            <a:r>
              <a:rPr lang="en-US" sz="4000" b="1" dirty="0">
                <a:solidFill>
                  <a:srgbClr val="CCECFF"/>
                </a:solidFill>
                <a:latin typeface="+mj-lt"/>
              </a:rPr>
              <a:t>Science of Blockchain Conference</a:t>
            </a:r>
          </a:p>
          <a:p>
            <a:pPr algn="ctr"/>
            <a:r>
              <a:rPr lang="en-US" sz="4000" b="1" dirty="0">
                <a:solidFill>
                  <a:srgbClr val="CCECFF"/>
                </a:solidFill>
                <a:latin typeface="+mj-lt"/>
              </a:rPr>
              <a:t>[ SBC 2025 ]</a:t>
            </a:r>
            <a:endParaRPr lang="en-US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21"/>
          <p:cNvSpPr>
            <a:spLocks/>
          </p:cNvSpPr>
          <p:nvPr/>
        </p:nvSpPr>
        <p:spPr bwMode="auto">
          <a:xfrm>
            <a:off x="7581901" y="-749300"/>
            <a:ext cx="1520825" cy="1200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/>
            <a:endParaRPr lang="en-US" sz="3600" dirty="0">
              <a:solidFill>
                <a:srgbClr val="A40800"/>
              </a:solidFill>
              <a:latin typeface="Marker Felt" charset="0"/>
              <a:ea typeface="Marker Felt" charset="0"/>
              <a:cs typeface="Marker Felt" charset="0"/>
              <a:sym typeface="Marker Felt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0000" y="367846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-57615" y="3909297"/>
            <a:ext cx="9368975" cy="1020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600" dirty="0">
                <a:solidFill>
                  <a:srgbClr val="3025FF"/>
                </a:solidFill>
                <a:latin typeface="+mn-lt"/>
              </a:rPr>
              <a:t>Hosted by the </a:t>
            </a:r>
            <a:r>
              <a:rPr lang="en-US" sz="2000" b="1" dirty="0">
                <a:solidFill>
                  <a:srgbClr val="3025FF"/>
                </a:solidFill>
              </a:rPr>
              <a:t>Berkeley Center for Responsible Decentralized Intelligence</a:t>
            </a:r>
            <a:r>
              <a:rPr lang="en-US" sz="2000" b="1" dirty="0">
                <a:solidFill>
                  <a:srgbClr val="3025FF"/>
                </a:solidFill>
                <a:latin typeface="+mn-lt"/>
              </a:rPr>
              <a:t>  </a:t>
            </a:r>
            <a:br>
              <a:rPr lang="en-US" sz="2600" b="1" dirty="0">
                <a:solidFill>
                  <a:srgbClr val="3025FF"/>
                </a:solidFill>
                <a:latin typeface="+mn-lt"/>
              </a:rPr>
            </a:br>
            <a:r>
              <a:rPr lang="en-US" sz="2600" dirty="0">
                <a:solidFill>
                  <a:srgbClr val="3025FF"/>
                </a:solidFill>
                <a:latin typeface="+mn-lt"/>
              </a:rPr>
              <a:t>In collaboration with</a:t>
            </a:r>
            <a:r>
              <a:rPr lang="en-US" sz="2600" b="1" dirty="0">
                <a:solidFill>
                  <a:srgbClr val="3025FF"/>
                </a:solidFill>
                <a:latin typeface="+mn-lt"/>
              </a:rPr>
              <a:t>  IC3  </a:t>
            </a:r>
            <a:r>
              <a:rPr lang="en-US" sz="2600" dirty="0">
                <a:solidFill>
                  <a:srgbClr val="3025FF"/>
                </a:solidFill>
                <a:latin typeface="+mn-lt"/>
              </a:rPr>
              <a:t>and</a:t>
            </a:r>
            <a:r>
              <a:rPr lang="en-US" sz="2600" b="1" dirty="0">
                <a:solidFill>
                  <a:srgbClr val="3025FF"/>
                </a:solidFill>
                <a:latin typeface="+mn-lt"/>
              </a:rPr>
              <a:t>  Stanford CBR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8827" y="20550"/>
            <a:ext cx="5028941" cy="98488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Live stream on conference web site</a:t>
            </a:r>
          </a:p>
          <a:p>
            <a:pPr>
              <a:spcBef>
                <a:spcPts val="1200"/>
              </a:spcBef>
            </a:pPr>
            <a:r>
              <a:rPr lang="en-US" dirty="0"/>
              <a:t>Hashtag:  #sbc25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D51A8D-3042-4646-B06A-E609FE046DE9}"/>
              </a:ext>
            </a:extLst>
          </p:cNvPr>
          <p:cNvSpPr txBox="1"/>
          <p:nvPr/>
        </p:nvSpPr>
        <p:spPr>
          <a:xfrm>
            <a:off x="-548640" y="7746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277CC1-2609-3F84-262A-6B71ABA2284C}"/>
              </a:ext>
            </a:extLst>
          </p:cNvPr>
          <p:cNvSpPr/>
          <p:nvPr/>
        </p:nvSpPr>
        <p:spPr>
          <a:xfrm>
            <a:off x="7739743" y="196548"/>
            <a:ext cx="1244417" cy="984885"/>
          </a:xfrm>
          <a:prstGeom prst="ellipse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SBC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4370-2697-BB48-9099-CDE99FCF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Administrative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420F2-BA89-C14D-AC9B-965773906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316157"/>
            <a:ext cx="8622145" cy="3408528"/>
          </a:xfrm>
        </p:spPr>
        <p:txBody>
          <a:bodyPr>
            <a:normAutofit/>
          </a:bodyPr>
          <a:lstStyle/>
          <a:p>
            <a:r>
              <a:rPr lang="en-US" dirty="0"/>
              <a:t>We are currently on the 3rd floor.</a:t>
            </a:r>
            <a:br>
              <a:rPr lang="en-US" dirty="0"/>
            </a:br>
            <a:r>
              <a:rPr lang="en-US" dirty="0"/>
              <a:t>Restrooms are located on the 2nd, 4th and 5th floors.</a:t>
            </a:r>
          </a:p>
          <a:p>
            <a:endParaRPr lang="en-US" dirty="0"/>
          </a:p>
          <a:p>
            <a:r>
              <a:rPr lang="en-US" dirty="0"/>
              <a:t>Hallway track: downstairs at the outdoor plazas; benches &amp; picnic tables on the west side.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414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22CB80-31B9-FF4D-9CBB-9A7A2409F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Enjoy the conference  … 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9F3B9C5-FD8D-7541-ACC6-16E6A762C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592381"/>
            <a:ext cx="6400800" cy="131445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Session 1:  </a:t>
            </a:r>
            <a:r>
              <a:rPr lang="en-US" sz="3200" b="1" dirty="0">
                <a:solidFill>
                  <a:schemeClr val="tx1"/>
                </a:solidFill>
              </a:rPr>
              <a:t>Infrastructure security</a:t>
            </a:r>
            <a:endParaRPr lang="en-US" sz="32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Aniket Kate</a:t>
            </a:r>
            <a:r>
              <a:rPr lang="en-US">
                <a:solidFill>
                  <a:schemeClr val="tx1"/>
                </a:solidFill>
              </a:rPr>
              <a:t>,  session </a:t>
            </a:r>
            <a:r>
              <a:rPr lang="en-US" dirty="0">
                <a:solidFill>
                  <a:schemeClr val="tx1"/>
                </a:solidFill>
              </a:rPr>
              <a:t>chair</a:t>
            </a:r>
          </a:p>
        </p:txBody>
      </p:sp>
    </p:spTree>
    <p:extLst>
      <p:ext uri="{BB962C8B-B14F-4D97-AF65-F5344CB8AC3E}">
        <p14:creationId xmlns:p14="http://schemas.microsoft.com/office/powerpoint/2010/main" val="74636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78699" y="1162211"/>
            <a:ext cx="8353822" cy="1974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Science of Blockchain Conference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051" y="1217075"/>
            <a:ext cx="8449695" cy="2160639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7575" algn="l"/>
              </a:tabLst>
            </a:pPr>
            <a:r>
              <a:rPr lang="en-US" dirty="0"/>
              <a:t>Technical topics in blockchain research:</a:t>
            </a:r>
          </a:p>
          <a:p>
            <a:pPr lvl="1">
              <a:spcBef>
                <a:spcPts val="1776"/>
              </a:spcBef>
            </a:pPr>
            <a:r>
              <a:rPr lang="en-US" sz="2600" dirty="0"/>
              <a:t>New ideas and research challenges</a:t>
            </a:r>
          </a:p>
          <a:p>
            <a:pPr lvl="1">
              <a:spcBef>
                <a:spcPts val="1776"/>
              </a:spcBef>
            </a:pPr>
            <a:r>
              <a:rPr lang="en-US" sz="2600" dirty="0"/>
              <a:t>Bring together the research community and engineers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CE16DBF-1996-DE82-FE47-F50C01DEC0B0}"/>
              </a:ext>
            </a:extLst>
          </p:cNvPr>
          <p:cNvGrpSpPr/>
          <p:nvPr/>
        </p:nvGrpSpPr>
        <p:grpSpPr>
          <a:xfrm>
            <a:off x="456051" y="3831757"/>
            <a:ext cx="8054208" cy="830997"/>
            <a:chOff x="456051" y="3831757"/>
            <a:chExt cx="8054208" cy="83099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B79160C-9EED-14E8-4A76-DDA6F8C90519}"/>
                </a:ext>
              </a:extLst>
            </p:cNvPr>
            <p:cNvGrpSpPr/>
            <p:nvPr/>
          </p:nvGrpSpPr>
          <p:grpSpPr>
            <a:xfrm>
              <a:off x="456051" y="3831757"/>
              <a:ext cx="5820040" cy="830997"/>
              <a:chOff x="456051" y="3831757"/>
              <a:chExt cx="5820040" cy="830997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456051" y="3831757"/>
                <a:ext cx="527740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+mn-lt"/>
                  </a:rPr>
                  <a:t>Registrations</a:t>
                </a:r>
                <a:r>
                  <a:rPr lang="en-US" dirty="0">
                    <a:latin typeface="+mn-lt"/>
                  </a:rPr>
                  <a:t>:  	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	≈ </a:t>
                </a:r>
                <a:r>
                  <a:rPr lang="en-US" dirty="0">
                    <a:latin typeface="+mn-lt"/>
                  </a:rPr>
                  <a:t>4000 in 2022             </a:t>
                </a:r>
                <a:r>
                  <a:rPr lang="en-US" dirty="0"/>
                  <a:t>≈ </a:t>
                </a:r>
                <a:r>
                  <a:rPr lang="en-US" dirty="0">
                    <a:latin typeface="+mn-lt"/>
                  </a:rPr>
                  <a:t>3500 in 2023</a:t>
                </a:r>
              </a:p>
            </p:txBody>
          </p:sp>
          <p:sp>
            <p:nvSpPr>
              <p:cNvPr id="7" name="Right Arrow 6">
                <a:extLst>
                  <a:ext uri="{FF2B5EF4-FFF2-40B4-BE49-F238E27FC236}">
                    <a16:creationId xmlns:a16="http://schemas.microsoft.com/office/drawing/2014/main" id="{888C70C4-14E0-72C3-6BC0-F8C2510BAB0D}"/>
                  </a:ext>
                </a:extLst>
              </p:cNvPr>
              <p:cNvSpPr/>
              <p:nvPr/>
            </p:nvSpPr>
            <p:spPr>
              <a:xfrm>
                <a:off x="3073280" y="4311686"/>
                <a:ext cx="457200" cy="21031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ight Arrow 3">
                <a:extLst>
                  <a:ext uri="{FF2B5EF4-FFF2-40B4-BE49-F238E27FC236}">
                    <a16:creationId xmlns:a16="http://schemas.microsoft.com/office/drawing/2014/main" id="{1A28E047-068C-CAA4-1926-64D3B3350D71}"/>
                  </a:ext>
                </a:extLst>
              </p:cNvPr>
              <p:cNvSpPr/>
              <p:nvPr/>
            </p:nvSpPr>
            <p:spPr>
              <a:xfrm>
                <a:off x="5818891" y="4311686"/>
                <a:ext cx="457200" cy="210312"/>
              </a:xfrm>
              <a:prstGeom prst="rightArrow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DD224E-1B69-0B7C-EB77-3028A4219B18}"/>
                </a:ext>
              </a:extLst>
            </p:cNvPr>
            <p:cNvSpPr txBox="1"/>
            <p:nvPr/>
          </p:nvSpPr>
          <p:spPr>
            <a:xfrm>
              <a:off x="6448612" y="4182617"/>
              <a:ext cx="206164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≈ </a:t>
              </a:r>
              <a:r>
                <a:rPr lang="en-US" dirty="0">
                  <a:latin typeface="+mn-lt"/>
                </a:rPr>
                <a:t>2000 in 2025 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7007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program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0D980-4C31-CA42-9B5B-8642371C31D0}"/>
              </a:ext>
            </a:extLst>
          </p:cNvPr>
          <p:cNvSpPr txBox="1"/>
          <p:nvPr/>
        </p:nvSpPr>
        <p:spPr>
          <a:xfrm>
            <a:off x="150607" y="1206494"/>
            <a:ext cx="7530353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lIns="274320" tIns="274320" rIns="274320" bIns="274320" rtlCol="0">
            <a:spAutoFit/>
          </a:bodyPr>
          <a:lstStyle/>
          <a:p>
            <a:r>
              <a:rPr lang="en-US" u="sng" dirty="0">
                <a:latin typeface="+mn-lt"/>
              </a:rPr>
              <a:t>Program chairs:</a:t>
            </a:r>
            <a:r>
              <a:rPr lang="en-US" dirty="0">
                <a:latin typeface="+mn-lt"/>
              </a:rPr>
              <a:t>   </a:t>
            </a:r>
            <a:r>
              <a:rPr lang="en-US" b="1" dirty="0">
                <a:latin typeface="+mn-lt"/>
              </a:rPr>
              <a:t>Dan Boneh,   Ari </a:t>
            </a:r>
            <a:r>
              <a:rPr lang="en-US" b="1" dirty="0" err="1">
                <a:latin typeface="+mn-lt"/>
              </a:rPr>
              <a:t>Juels</a:t>
            </a:r>
            <a:r>
              <a:rPr lang="en-US" b="1" dirty="0">
                <a:latin typeface="+mn-lt"/>
              </a:rPr>
              <a:t>,   Dawn Song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300790-D8E1-FA4F-A48E-6BBBD5D45ED4}"/>
              </a:ext>
            </a:extLst>
          </p:cNvPr>
          <p:cNvSpPr txBox="1"/>
          <p:nvPr/>
        </p:nvSpPr>
        <p:spPr>
          <a:xfrm>
            <a:off x="6357434" y="3855253"/>
            <a:ext cx="2402517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  + 3 invited talks  </a:t>
            </a:r>
          </a:p>
        </p:txBody>
      </p:sp>
      <p:pic>
        <p:nvPicPr>
          <p:cNvPr id="1026" name="Picture 2" descr="Ari Juels | Cornell Engineering">
            <a:extLst>
              <a:ext uri="{FF2B5EF4-FFF2-40B4-BE49-F238E27FC236}">
                <a16:creationId xmlns:a16="http://schemas.microsoft.com/office/drawing/2014/main" id="{67626F99-7BEF-422F-6A41-9F1EE9CD3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83" y="1064454"/>
            <a:ext cx="1207410" cy="12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4E3811-1D76-3D64-69F9-D213D0A5279F}"/>
              </a:ext>
            </a:extLst>
          </p:cNvPr>
          <p:cNvSpPr txBox="1"/>
          <p:nvPr/>
        </p:nvSpPr>
        <p:spPr>
          <a:xfrm>
            <a:off x="322734" y="4541631"/>
            <a:ext cx="882126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+mn-lt"/>
              </a:rPr>
              <a:t>SBC 2026:    </a:t>
            </a:r>
            <a:r>
              <a:rPr lang="en-US" dirty="0">
                <a:latin typeface="+mn-lt"/>
              </a:rPr>
              <a:t>July 27-31, 2026.     Submission site:  </a:t>
            </a:r>
            <a:r>
              <a:rPr lang="en-US" b="1" dirty="0">
                <a:latin typeface="+mn-lt"/>
              </a:rPr>
              <a:t>sbc26.hotcrp.com  </a:t>
            </a:r>
          </a:p>
        </p:txBody>
      </p:sp>
      <p:pic>
        <p:nvPicPr>
          <p:cNvPr id="2050" name="Picture 2" descr="Dawn Song | Stanford HAI">
            <a:extLst>
              <a:ext uri="{FF2B5EF4-FFF2-40B4-BE49-F238E27FC236}">
                <a16:creationId xmlns:a16="http://schemas.microsoft.com/office/drawing/2014/main" id="{642A6F51-7BD3-51E0-2226-A6D778C6A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983" y="2329384"/>
            <a:ext cx="1207410" cy="120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858C10-6613-EFD6-7169-8B419B97CD9B}"/>
              </a:ext>
            </a:extLst>
          </p:cNvPr>
          <p:cNvSpPr txBox="1"/>
          <p:nvPr/>
        </p:nvSpPr>
        <p:spPr>
          <a:xfrm>
            <a:off x="322734" y="2584829"/>
            <a:ext cx="729308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2024 stats</a:t>
            </a:r>
            <a:r>
              <a:rPr lang="en-US" dirty="0">
                <a:latin typeface="+mn-lt"/>
              </a:rPr>
              <a:t>:   208 submissions,    29 accepted,    rate = 14%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AB8DF6-A3B8-49DB-6C6D-40BE1DCC2A6E}"/>
              </a:ext>
            </a:extLst>
          </p:cNvPr>
          <p:cNvCxnSpPr/>
          <p:nvPr/>
        </p:nvCxnSpPr>
        <p:spPr>
          <a:xfrm flipH="1">
            <a:off x="75305" y="4504687"/>
            <a:ext cx="89933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Down Arrow 3">
            <a:extLst>
              <a:ext uri="{FF2B5EF4-FFF2-40B4-BE49-F238E27FC236}">
                <a16:creationId xmlns:a16="http://schemas.microsoft.com/office/drawing/2014/main" id="{6238A332-A666-A2DB-2777-CDB3B5C8A3C9}"/>
              </a:ext>
            </a:extLst>
          </p:cNvPr>
          <p:cNvSpPr/>
          <p:nvPr/>
        </p:nvSpPr>
        <p:spPr>
          <a:xfrm>
            <a:off x="2157984" y="3072384"/>
            <a:ext cx="118872" cy="38404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9F3FB-A0AD-AD0D-2E72-C4C3AD997FDB}"/>
              </a:ext>
            </a:extLst>
          </p:cNvPr>
          <p:cNvSpPr txBox="1"/>
          <p:nvPr/>
        </p:nvSpPr>
        <p:spPr>
          <a:xfrm>
            <a:off x="322734" y="3501499"/>
            <a:ext cx="7293087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2025 stats</a:t>
            </a:r>
            <a:r>
              <a:rPr lang="en-US" dirty="0">
                <a:latin typeface="+mn-lt"/>
              </a:rPr>
              <a:t>:   202 submissions,    30 accepted,    rate = 15%</a:t>
            </a:r>
          </a:p>
        </p:txBody>
      </p:sp>
    </p:spTree>
    <p:extLst>
      <p:ext uri="{BB962C8B-B14F-4D97-AF65-F5344CB8AC3E}">
        <p14:creationId xmlns:p14="http://schemas.microsoft.com/office/powerpoint/2010/main" val="258342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1"/>
      <p:bldP spid="2" grpId="0" animBg="1"/>
      <p:bldP spid="4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A36148-E26C-BA47-90DB-76CD8C21FBFA}"/>
              </a:ext>
            </a:extLst>
          </p:cNvPr>
          <p:cNvSpPr/>
          <p:nvPr/>
        </p:nvSpPr>
        <p:spPr>
          <a:xfrm>
            <a:off x="585216" y="886968"/>
            <a:ext cx="6475181" cy="27936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31F32F-0361-5A4A-8F92-90CC56A9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Lightning talks tomorrow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C8F4C5-224F-6344-97F7-82D0FC8C9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" y="1073849"/>
            <a:ext cx="6475181" cy="7061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Session 7:    Tuesday at 11:30am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327027E-7C6D-CE4F-BE75-1544B5CFD35C}"/>
              </a:ext>
            </a:extLst>
          </p:cNvPr>
          <p:cNvSpPr txBox="1">
            <a:spLocks/>
          </p:cNvSpPr>
          <p:nvPr/>
        </p:nvSpPr>
        <p:spPr bwMode="auto">
          <a:xfrm>
            <a:off x="576874" y="1890303"/>
            <a:ext cx="6475181" cy="177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Anyone can speak for 2-3 minutes</a:t>
            </a:r>
          </a:p>
          <a:p>
            <a:pPr marL="0" indent="0" algn="ctr">
              <a:spcBef>
                <a:spcPts val="1824"/>
              </a:spcBef>
              <a:buNone/>
            </a:pPr>
            <a:r>
              <a:rPr lang="en-US" dirty="0"/>
              <a:t>Line up in front of the stage,</a:t>
            </a:r>
            <a:br>
              <a:rPr lang="en-US" dirty="0"/>
            </a:br>
            <a:r>
              <a:rPr lang="en-US" dirty="0"/>
              <a:t>Joachim will call speakers up on stage</a:t>
            </a:r>
          </a:p>
          <a:p>
            <a:pPr marL="0" indent="0" algn="ctr">
              <a:buNone/>
            </a:pP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06DEF-3E33-6F11-A17D-A3A0881B3373}"/>
              </a:ext>
            </a:extLst>
          </p:cNvPr>
          <p:cNvSpPr txBox="1"/>
          <p:nvPr/>
        </p:nvSpPr>
        <p:spPr>
          <a:xfrm>
            <a:off x="7443428" y="2562348"/>
            <a:ext cx="151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Joachim Neu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D098DE-9785-F98A-843A-E1EE916B94F7}"/>
              </a:ext>
            </a:extLst>
          </p:cNvPr>
          <p:cNvSpPr/>
          <p:nvPr/>
        </p:nvSpPr>
        <p:spPr>
          <a:xfrm>
            <a:off x="796066" y="1780030"/>
            <a:ext cx="6121101" cy="706181"/>
          </a:xfrm>
          <a:prstGeom prst="rect">
            <a:avLst/>
          </a:prstGeom>
          <a:noFill/>
          <a:ln w="571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BEAA7E-31AA-7B75-1BAF-A15E9DFA4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466" y="3867511"/>
            <a:ext cx="6718300" cy="1117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2" descr="Joachim Neu - a16z crypto">
            <a:extLst>
              <a:ext uri="{FF2B5EF4-FFF2-40B4-BE49-F238E27FC236}">
                <a16:creationId xmlns:a16="http://schemas.microsoft.com/office/drawing/2014/main" id="{74AE50CC-BB7D-F3B3-5B8F-C10B66FCB3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7" r="16095" b="22293"/>
          <a:stretch>
            <a:fillRect/>
          </a:stretch>
        </p:blipFill>
        <p:spPr bwMode="auto">
          <a:xfrm>
            <a:off x="7486972" y="1036340"/>
            <a:ext cx="1363563" cy="148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050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DE32CF-A8F8-9D4D-94A1-3A99479C9A3B}"/>
              </a:ext>
            </a:extLst>
          </p:cNvPr>
          <p:cNvSpPr/>
          <p:nvPr/>
        </p:nvSpPr>
        <p:spPr>
          <a:xfrm>
            <a:off x="97971" y="1021980"/>
            <a:ext cx="8964069" cy="3980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/>
          </a:p>
        </p:txBody>
      </p:sp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to the Program Committee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8F2FBD-6430-6B00-AC04-348756B71656}"/>
              </a:ext>
            </a:extLst>
          </p:cNvPr>
          <p:cNvSpPr txBox="1"/>
          <p:nvPr/>
        </p:nvSpPr>
        <p:spPr>
          <a:xfrm>
            <a:off x="81960" y="1129557"/>
            <a:ext cx="2097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Aggelos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Kiayias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Alin Tomescu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Andrew Lewis-Pye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Aniket Kate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Ari Juels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Ariel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Gabizon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Arnab Roy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Arthur Gervais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Balaji Palanisamy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Benedikt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Bünz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C.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Papamanthou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Christian Cachin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8F144-64BB-A1E3-D9C1-6E91D17C56D8}"/>
              </a:ext>
            </a:extLst>
          </p:cNvPr>
          <p:cNvSpPr txBox="1"/>
          <p:nvPr/>
        </p:nvSpPr>
        <p:spPr>
          <a:xfrm>
            <a:off x="2305533" y="1129557"/>
            <a:ext cx="22463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C.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Stathakopoulou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Ciamac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Moallemi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Clara Schneidewind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Dahlia Malkhi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Dan Boneh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Davide Crapis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Dawn Song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Deepak Maram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Dionysis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Zindros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Fan Zhang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Ghassan Karame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Giulia Fanti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821FE-A4C9-B449-F11B-B26DEBC53488}"/>
              </a:ext>
            </a:extLst>
          </p:cNvPr>
          <p:cNvSpPr txBox="1"/>
          <p:nvPr/>
        </p:nvSpPr>
        <p:spPr>
          <a:xfrm>
            <a:off x="4678313" y="1129557"/>
            <a:ext cx="195617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Ittai Abraham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Ittay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Eyal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J.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Decouchant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Jeremy Clark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Joachim Neu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Joseph Bonneau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Justin Drake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Kartik Nayak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Ling Ren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Liyi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Zhou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Mario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Larangeira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Patrick McCorry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027BF3-4CD0-84E9-43BC-8C7204AD0386}"/>
              </a:ext>
            </a:extLst>
          </p:cNvPr>
          <p:cNvSpPr txBox="1"/>
          <p:nvPr/>
        </p:nvSpPr>
        <p:spPr>
          <a:xfrm>
            <a:off x="6760887" y="1129557"/>
            <a:ext cx="230691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Sourav Das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Tanusree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Sharma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Ted Yin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Tim Roughgarden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V. Estrada-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Galiñanes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Will Scott</a:t>
            </a:r>
          </a:p>
          <a:p>
            <a:pPr algn="l"/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Yupeng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 Zhang</a:t>
            </a:r>
          </a:p>
          <a:p>
            <a:pPr algn="l"/>
            <a:r>
              <a:rPr lang="en-US" sz="2000" b="0" i="0" dirty="0">
                <a:solidFill>
                  <a:srgbClr val="212529"/>
                </a:solidFill>
                <a:effectLst/>
                <a:latin typeface="+mn-lt"/>
              </a:rPr>
              <a:t>Zeta </a:t>
            </a:r>
            <a:r>
              <a:rPr lang="en-US" sz="2000" b="0" i="0" dirty="0" err="1">
                <a:solidFill>
                  <a:srgbClr val="212529"/>
                </a:solidFill>
                <a:effectLst/>
                <a:latin typeface="+mn-lt"/>
              </a:rPr>
              <a:t>Avarikioti</a:t>
            </a:r>
            <a:endParaRPr lang="en-US" sz="2000" b="0" i="0" dirty="0">
              <a:solidFill>
                <a:srgbClr val="212529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794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Thanks to our Sponsors !!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FDB1BD-97C5-5B5B-14D0-4792C88889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3" y="1519195"/>
            <a:ext cx="8784939" cy="265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3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57CE5-8E53-B6A7-2D3D-4A35272D2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Special Thanks 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82B75-9149-1CD9-05F6-D975E370D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18979"/>
            <a:ext cx="8436429" cy="35639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Local arrangements: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		Jocelyn Weber,   Karin Bauer,   Kenna Thorn, </a:t>
            </a:r>
            <a:br>
              <a:rPr lang="en-US" b="1" dirty="0"/>
            </a:br>
            <a:r>
              <a:rPr lang="en-US" b="1" dirty="0"/>
              <a:t>		Emily Fisher-Bunker,    Jennifer Liu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		Berkeley Event Services, AV &amp; Catering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2357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3143809" cy="107721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Things to 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see on campus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85339-6251-3604-3355-8ABBC7978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544" y="1110674"/>
            <a:ext cx="7303655" cy="4032825"/>
          </a:xfrm>
          <a:prstGeom prst="rect">
            <a:avLst/>
          </a:prstGeom>
        </p:spPr>
      </p:pic>
      <p:sp>
        <p:nvSpPr>
          <p:cNvPr id="3" name="Donut 2">
            <a:extLst>
              <a:ext uri="{FF2B5EF4-FFF2-40B4-BE49-F238E27FC236}">
                <a16:creationId xmlns:a16="http://schemas.microsoft.com/office/drawing/2014/main" id="{803CE464-0B4C-CAC1-AF7F-4BF693E4F3EE}"/>
              </a:ext>
            </a:extLst>
          </p:cNvPr>
          <p:cNvSpPr/>
          <p:nvPr/>
        </p:nvSpPr>
        <p:spPr>
          <a:xfrm>
            <a:off x="5661892" y="1958108"/>
            <a:ext cx="637309" cy="613642"/>
          </a:xfrm>
          <a:prstGeom prst="donut">
            <a:avLst>
              <a:gd name="adj" fmla="val 15161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8BA221BB-850B-0710-B6AA-1C8A37E0DB0A}"/>
              </a:ext>
            </a:extLst>
          </p:cNvPr>
          <p:cNvSpPr/>
          <p:nvPr/>
        </p:nvSpPr>
        <p:spPr>
          <a:xfrm>
            <a:off x="4515424" y="3495962"/>
            <a:ext cx="637309" cy="613642"/>
          </a:xfrm>
          <a:prstGeom prst="donut">
            <a:avLst>
              <a:gd name="adj" fmla="val 15161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636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775" y="1020318"/>
            <a:ext cx="9148827" cy="4123182"/>
          </a:xfrm>
        </p:spPr>
        <p:txBody>
          <a:bodyPr>
            <a:normAutofit/>
          </a:bodyPr>
          <a:lstStyle/>
          <a:p>
            <a:r>
              <a:rPr lang="en-US" dirty="0"/>
              <a:t>Main program:  Mon – Wed.    9:00 – 5:00pm.</a:t>
            </a:r>
          </a:p>
          <a:p>
            <a:pPr>
              <a:spcBef>
                <a:spcPts val="1872"/>
              </a:spcBef>
            </a:pPr>
            <a:r>
              <a:rPr lang="en-US" dirty="0"/>
              <a:t>Lunch at around 12:10pm: adjacent patio on the west side</a:t>
            </a:r>
          </a:p>
          <a:p>
            <a:pPr>
              <a:spcBef>
                <a:spcPts val="1872"/>
              </a:spcBef>
            </a:pPr>
            <a:r>
              <a:rPr lang="en-US" dirty="0"/>
              <a:t>Tonight:  reception at 5pm, same place as the lunch</a:t>
            </a:r>
          </a:p>
          <a:p>
            <a:pPr>
              <a:spcBef>
                <a:spcPts val="1872"/>
              </a:spcBef>
            </a:pPr>
            <a:r>
              <a:rPr lang="en-US" dirty="0"/>
              <a:t>Evening activities:  sign up on the conference web site</a:t>
            </a:r>
          </a:p>
          <a:p>
            <a:pPr marL="0" indent="0">
              <a:spcBef>
                <a:spcPts val="1872"/>
              </a:spcBef>
              <a:buNone/>
            </a:pPr>
            <a:endParaRPr lang="en-US" b="1" dirty="0">
              <a:solidFill>
                <a:srgbClr val="3025FF"/>
              </a:solidFill>
            </a:endParaRPr>
          </a:p>
          <a:p>
            <a:pPr>
              <a:spcBef>
                <a:spcPts val="1872"/>
              </a:spcBef>
            </a:pPr>
            <a:r>
              <a:rPr lang="en-US" b="1" dirty="0">
                <a:solidFill>
                  <a:srgbClr val="3025FF"/>
                </a:solidFill>
              </a:rPr>
              <a:t>Lightning talks tomorrow at noon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876257-D538-1497-8EF4-540D0039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9" t="17663" b="22220"/>
          <a:stretch>
            <a:fillRect/>
          </a:stretch>
        </p:blipFill>
        <p:spPr>
          <a:xfrm>
            <a:off x="2858947" y="3733800"/>
            <a:ext cx="4265962" cy="3893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6449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ec-la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sec-lab.potx</Template>
  <TotalTime>85522</TotalTime>
  <Words>440</Words>
  <Application>Microsoft Macintosh PowerPoint</Application>
  <PresentationFormat>On-screen Show (16:9)</PresentationFormat>
  <Paragraphs>98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Marker Felt</vt:lpstr>
      <vt:lpstr>sec-lab</vt:lpstr>
      <vt:lpstr>PowerPoint Presentation</vt:lpstr>
      <vt:lpstr>The Science of Blockchain Conference</vt:lpstr>
      <vt:lpstr>The program</vt:lpstr>
      <vt:lpstr>Lightning talks tomorrow</vt:lpstr>
      <vt:lpstr>Thanks to the Program Committee</vt:lpstr>
      <vt:lpstr>Thanks to our Sponsors !!</vt:lpstr>
      <vt:lpstr>Special Thanks !!</vt:lpstr>
      <vt:lpstr>PowerPoint Presentation</vt:lpstr>
      <vt:lpstr>Schedule</vt:lpstr>
      <vt:lpstr>Administrative</vt:lpstr>
      <vt:lpstr>Enjoy the conference  … 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Monica Lam</dc:creator>
  <cp:lastModifiedBy>Dan Boneh</cp:lastModifiedBy>
  <cp:revision>445</cp:revision>
  <cp:lastPrinted>2016-01-09T18:15:05Z</cp:lastPrinted>
  <dcterms:created xsi:type="dcterms:W3CDTF">2010-10-17T19:58:05Z</dcterms:created>
  <dcterms:modified xsi:type="dcterms:W3CDTF">2025-07-31T22:02:00Z</dcterms:modified>
</cp:coreProperties>
</file>