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34C_47B5DC5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806" r:id="rId3"/>
    <p:sldId id="837" r:id="rId4"/>
    <p:sldId id="836" r:id="rId5"/>
    <p:sldId id="270" r:id="rId6"/>
    <p:sldId id="807" r:id="rId7"/>
    <p:sldId id="843" r:id="rId8"/>
    <p:sldId id="812" r:id="rId9"/>
    <p:sldId id="838" r:id="rId10"/>
    <p:sldId id="839" r:id="rId11"/>
    <p:sldId id="336" r:id="rId12"/>
    <p:sldId id="313" r:id="rId13"/>
    <p:sldId id="818" r:id="rId14"/>
    <p:sldId id="329" r:id="rId15"/>
    <p:sldId id="341" r:id="rId16"/>
    <p:sldId id="840" r:id="rId17"/>
    <p:sldId id="816" r:id="rId18"/>
    <p:sldId id="841" r:id="rId19"/>
    <p:sldId id="821" r:id="rId20"/>
    <p:sldId id="345" r:id="rId21"/>
    <p:sldId id="847" r:id="rId22"/>
    <p:sldId id="845" r:id="rId23"/>
    <p:sldId id="848" r:id="rId24"/>
    <p:sldId id="849" r:id="rId25"/>
    <p:sldId id="835" r:id="rId26"/>
    <p:sldId id="833" r:id="rId27"/>
    <p:sldId id="844" r:id="rId28"/>
    <p:sldId id="84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444DC4-C412-08F2-A817-C4AEA014BF4E}" name="Zhang, Fan" initials="FZ" userId="S::f.zhang@yale.edu::14de7517-065d-4de1-8c97-852b48bad491" providerId="AD"/>
  <p188:author id="{C45B0FF5-E471-1EA1-A33C-42212671311D}" name="Fan Zhang" initials="FZ" userId="S::fz64@duke.edu::a086b433-6ef8-42cd-9555-4f3b3f4f2f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3"/>
    <p:restoredTop sz="83457"/>
  </p:normalViewPr>
  <p:slideViewPr>
    <p:cSldViewPr snapToGrid="0" snapToObjects="1">
      <p:cViewPr varScale="1">
        <p:scale>
          <a:sx n="83" d="100"/>
          <a:sy n="83" d="100"/>
        </p:scale>
        <p:origin x="224" y="384"/>
      </p:cViewPr>
      <p:guideLst/>
    </p:cSldViewPr>
  </p:slideViewPr>
  <p:outlineViewPr>
    <p:cViewPr>
      <p:scale>
        <a:sx n="33" d="100"/>
        <a:sy n="33" d="100"/>
      </p:scale>
      <p:origin x="0" y="-5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omments/modernComment_34C_47B5DC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A2F053-A542-D140-BEE7-2B1A2C0A4D20}" authorId="{26444DC4-C412-08F2-A817-C4AEA014BF4E}" created="2024-07-29T21:12:21.0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3100765" sldId="844"/>
      <ac:spMk id="5" creationId="{55F81010-D4C7-D7B0-1BAF-AFF85C143A53}"/>
    </ac:deMkLst>
    <p188:txBody>
      <a:bodyPr/>
      <a:lstStyle/>
      <a:p>
        <a:r>
          <a:rPr lang="en-US"/>
          <a:t>Sen: please add a slide on mitigation ideas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40D98-0755-EA41-8593-2D538E8BA176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693A-B9AB-D949-9F36-5F4FB8B6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4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9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more troubling is that integration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observe that since the start of 2024, Banana Gun has become less pivotal to other builders but more pivotal to Titan. j</a:t>
            </a:r>
            <a:r>
              <a:rPr lang="en-US"/>
              <a:t>aredfromsubway</a:t>
            </a:r>
            <a:r>
              <a:rPr lang="en-US" dirty="0"/>
              <a:t> is less pivotal to others but more pivotal to Beaver. These observations suggest that the trend of integration is becoming more apparent.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3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before diving into results, let’s first take a closer look at how exactly builders work.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today’s Ethereum, transactions reach builders via three means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// Here is our model of builders. This model captures the strategic actions taken by builders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// </a:t>
            </a:r>
            <a:r>
              <a:rPr lang="en-US" altLang="zh-CN" dirty="0"/>
              <a:t>We assume builders do not create transactions (they delegate that to searchers)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have to summarize using one word, what makes blockchains a blockchain, that word would be decentralization, which roughly means that a system is not controlled by a handful of parties.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natural question then is how are we doing on decentralization in practice?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Are practical systems, like Ethereum, sufficiently decentralized in all aspects?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 will talk about arguably one of the least decentralized component of Ethereum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With PBS, when a validator is due to propose a block, at which point it becomes a proposer, it goes the builder market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sells the block space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how is PBS fighting centralization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it's rather unclear. because the builder market itself is hyper centralized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certainly does not look very decentralized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phenomenon is well known in the community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the purpose of this talk is not to break the news that we have a centralized builder market, but to understand the underlying causes and the implications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what caused the market to centralize? this will help to develop countermeasures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second, what are the implications? implication is not binary. decentralization is not the goal, but a means to a goal. What damages will the lack of decentralization cause, and how much should we worry?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I’ll introduce some background before I can elaborate on the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answered these questions, we took an empirical approach.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challenge is the lack of data. Specifically, although the blockchain records the winning bids, the bids that didn’t win are discarded and cannot be retrieved retroactively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to enable this study, we started to archive auction data since 2022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obtained full bids from ultra sound for a short period of time, because there is simply too much data in full bids (200 GB per day)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cases.</a:t>
            </a:r>
          </a:p>
          <a:p>
            <a:endParaRPr lang="en-US" dirty="0"/>
          </a:p>
          <a:p>
            <a:r>
              <a:rPr lang="en-US" dirty="0"/>
              <a:t>We systematically measured the differences in builder’s block building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compute TV(B) from transactions in B (using full bid dataset)</a:t>
            </a:r>
          </a:p>
          <a:p>
            <a:pPr lvl="1"/>
            <a:r>
              <a:rPr lang="en-US" dirty="0"/>
              <a:t>A lower bound on the actual gain of builders (the proposer’s loss)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0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before diving into results, let’s first take a closer look at how exactly builders work.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today’s Ethereum, transactions reach builders via three means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Here is our model of builders. This model captures the strategic actions taken by builders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assume builders’ combination algo is similar (thanks to open source </a:t>
            </a:r>
            <a:r>
              <a:rPr lang="en-US" dirty="0" err="1"/>
              <a:t>impl</a:t>
            </a:r>
            <a:r>
              <a:rPr lang="en-US" dirty="0"/>
              <a:t>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693A-B9AB-D949-9F36-5F4FB8B650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9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F895-DB50-6F4F-9D6B-5BC5B4D9C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ED292-4058-FD41-A847-D55E2F9F6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DBEF-A211-AA49-91CC-8A40BFFF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9855-9352-EB4D-BD59-E452762AFAFA}" type="datetime1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9EDA-EFE8-CB4C-9274-9BE7D82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3A51-40BD-3044-A071-8BAD04B2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527D0E-B4E5-BD6A-CF46-52AF204168A5}"/>
              </a:ext>
            </a:extLst>
          </p:cNvPr>
          <p:cNvSpPr/>
          <p:nvPr userDrawn="1"/>
        </p:nvSpPr>
        <p:spPr>
          <a:xfrm>
            <a:off x="0" y="-4763"/>
            <a:ext cx="12192000" cy="1325564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B99B-D684-B446-A8E4-0A346F55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0515600" cy="10058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70B5-290E-BB40-A637-BB964377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17"/>
            <a:ext cx="10515600" cy="47104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3559-21EF-2E4B-BD3E-DA392569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596B-406C-604C-A38E-BDED05245541}" type="datetime1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14C7-6E58-3E4F-BD16-70650D25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7898-11C8-3E4E-99CF-B14B5AC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70D0-2BE5-DB4B-8D03-EE42E394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E8BD0-32F8-EC46-B71B-E8ECD759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1CDD-4CAA-C640-AB84-58635591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9753-DC9B-D04C-8519-0A917C134B50}" type="datetime1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9730-79D1-6041-8975-023AEB6C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99A4-1DA9-D240-8640-6506F71B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08048C-22DE-DD2F-BBAC-308392D32F6D}"/>
              </a:ext>
            </a:extLst>
          </p:cNvPr>
          <p:cNvSpPr/>
          <p:nvPr userDrawn="1"/>
        </p:nvSpPr>
        <p:spPr>
          <a:xfrm>
            <a:off x="0" y="-4763"/>
            <a:ext cx="12192000" cy="1325564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E41EA-0089-1F4F-8BC6-43C64430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099"/>
            <a:ext cx="10515600" cy="1005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767C-A2BE-DB47-8823-87E71656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8187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79275-B623-924E-9104-42AD712E6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784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A8FB1-3082-E343-A27B-97A1A486C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8187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38D55-38E1-5446-8E41-8795065B7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784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5C197-1856-6042-A44B-4E9FA88E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E281-1906-2442-88EB-B66CB58C4C10}" type="datetime1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A936B-4D57-DC41-A9BD-B3B64E50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8FE29-9382-EF4D-9A29-AA181017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1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32E83D-1CF9-0F7F-621D-73E33987915A}"/>
              </a:ext>
            </a:extLst>
          </p:cNvPr>
          <p:cNvSpPr/>
          <p:nvPr userDrawn="1"/>
        </p:nvSpPr>
        <p:spPr>
          <a:xfrm>
            <a:off x="0" y="-4763"/>
            <a:ext cx="12192000" cy="1325564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4B4D9-6D4E-164D-A7C0-6168072A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0515600" cy="10058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4C48D-1E52-DF43-9533-A8EB1F7D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2452-3685-D443-BAA8-D288A4EF21D5}" type="datetime1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FD3AA-145C-8E4C-9E18-CEB50CCF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43437-9CDB-B648-91B4-205B4C18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980DA-8675-3047-A906-5B047BFD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A1FB-CFAC-3B49-8EB2-4AC29A4C811E}" type="datetime1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1F614-F622-8C4D-B626-A4FC6C16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E9C00-5648-5047-B547-2D0E00D2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Optima" pitchFamily="2" charset="0"/>
              </a:defRPr>
            </a:lvl1pPr>
            <a:lvl2pPr>
              <a:defRPr>
                <a:latin typeface="Optima" pitchFamily="2" charset="0"/>
              </a:defRPr>
            </a:lvl2pPr>
            <a:lvl3pPr>
              <a:defRPr>
                <a:latin typeface="Optima" pitchFamily="2" charset="0"/>
              </a:defRPr>
            </a:lvl3pPr>
            <a:lvl4pPr>
              <a:defRPr>
                <a:latin typeface="Optima" pitchFamily="2" charset="0"/>
              </a:defRPr>
            </a:lvl4pPr>
            <a:lvl5pPr>
              <a:defRPr>
                <a:latin typeface="Optima" pitchFamily="2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Optima" pitchFamily="2" charset="0"/>
              </a:defRPr>
            </a:lvl1pPr>
            <a:lvl2pPr>
              <a:defRPr>
                <a:latin typeface="Optima" pitchFamily="2" charset="0"/>
              </a:defRPr>
            </a:lvl2pPr>
            <a:lvl3pPr>
              <a:defRPr>
                <a:latin typeface="Optima" pitchFamily="2" charset="0"/>
              </a:defRPr>
            </a:lvl3pPr>
            <a:lvl4pPr>
              <a:defRPr>
                <a:latin typeface="Optima" pitchFamily="2" charset="0"/>
              </a:defRPr>
            </a:lvl4pPr>
            <a:lvl5pPr>
              <a:defRPr>
                <a:latin typeface="Optima" pitchFamily="2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595D-A12A-2F4B-AC4F-C452A92FD0DB}" type="datetime1">
              <a:rPr lang="en-US" altLang="zh-CN" smtClean="0"/>
              <a:t>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SBC 24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E7F2-63A2-468F-BCCD-CE110C54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8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8BACF-E786-5147-8D0A-16126B66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9169"/>
            <a:ext cx="10515600" cy="461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A350-51D6-B44F-9836-BF49B47A6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E38E-4730-5F41-BA84-10BC78F3359A}" type="datetime1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78DF-7266-DA4E-9092-45D3DA821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SBC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07BEE-2146-DD4F-8CCD-7EB4CCAB7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C067-B371-2949-BDD7-97580B2AC1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CD35A-3917-3F45-B880-F5BF0743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35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20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centralizedthoughts.github.io/2024-05-07-decentralization-ethereu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405.0132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34C_47B5DC5D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rket share of builders. The builder market is arguably one of the least decentralized parts of Ethereum!">
            <a:extLst>
              <a:ext uri="{FF2B5EF4-FFF2-40B4-BE49-F238E27FC236}">
                <a16:creationId xmlns:a16="http://schemas.microsoft.com/office/drawing/2014/main" id="{A1CC8643-C846-29E5-F152-21D87D3F0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4" t="16472" r="552" b="8285"/>
          <a:stretch/>
        </p:blipFill>
        <p:spPr bwMode="auto">
          <a:xfrm>
            <a:off x="0" y="-6259"/>
            <a:ext cx="12386150" cy="68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1BED6E-A2F3-07C5-F351-A57C26D2D263}"/>
              </a:ext>
            </a:extLst>
          </p:cNvPr>
          <p:cNvSpPr/>
          <p:nvPr/>
        </p:nvSpPr>
        <p:spPr>
          <a:xfrm>
            <a:off x="0" y="0"/>
            <a:ext cx="12386150" cy="6870518"/>
          </a:xfrm>
          <a:prstGeom prst="rect">
            <a:avLst/>
          </a:prstGeom>
          <a:solidFill>
            <a:srgbClr val="F2F2F2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219F3-79A5-0902-4B9B-1E4070A46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775594"/>
            <a:ext cx="9829800" cy="2387600"/>
          </a:xfrm>
        </p:spPr>
        <p:txBody>
          <a:bodyPr>
            <a:noAutofit/>
          </a:bodyPr>
          <a:lstStyle/>
          <a:p>
            <a:r>
              <a:rPr lang="en-US" dirty="0"/>
              <a:t>(</a:t>
            </a:r>
            <a:r>
              <a:rPr lang="en-CN"/>
              <a:t>De</a:t>
            </a:r>
            <a:r>
              <a:rPr lang="en-US" dirty="0"/>
              <a:t>)</a:t>
            </a:r>
            <a:r>
              <a:rPr lang="en-CN"/>
              <a:t>centralization of Ethereum’</a:t>
            </a:r>
            <a:r>
              <a:rPr lang="en-US" dirty="0"/>
              <a:t>s</a:t>
            </a:r>
            <a:r>
              <a:rPr lang="en-CN"/>
              <a:t> </a:t>
            </a:r>
            <a:r>
              <a:rPr lang="en-CN" dirty="0"/>
              <a:t>builder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CB56B-2349-ECDC-3854-43366F0A4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4579"/>
            <a:ext cx="9144000" cy="2183147"/>
          </a:xfrm>
        </p:spPr>
        <p:txBody>
          <a:bodyPr>
            <a:normAutofit lnSpcReduction="10000"/>
          </a:bodyPr>
          <a:lstStyle/>
          <a:p>
            <a:r>
              <a:rPr lang="en-US" sz="4100" dirty="0"/>
              <a:t>Fan Zhang</a:t>
            </a:r>
          </a:p>
          <a:p>
            <a:r>
              <a:rPr lang="en-US" sz="4100" dirty="0"/>
              <a:t>Asst. Prof.  Yale CS</a:t>
            </a:r>
          </a:p>
          <a:p>
            <a:r>
              <a:rPr lang="en-US" sz="2800" dirty="0"/>
              <a:t>Science of Blockchain Conference</a:t>
            </a:r>
          </a:p>
          <a:p>
            <a:r>
              <a:rPr lang="en-US" sz="2800" dirty="0"/>
              <a:t>August 8,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B31020-3DD5-85F3-9BFE-6C81F097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481" y="6138172"/>
            <a:ext cx="1230588" cy="53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4942BA-3062-03DA-1B20-96F91B1C1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446" y="6092161"/>
            <a:ext cx="1497846" cy="65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ABF2E9-0690-6E88-562C-30CE0140FC8D}"/>
              </a:ext>
            </a:extLst>
          </p:cNvPr>
          <p:cNvSpPr txBox="1"/>
          <p:nvPr/>
        </p:nvSpPr>
        <p:spPr>
          <a:xfrm>
            <a:off x="1181100" y="6326388"/>
            <a:ext cx="624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Joint work with Sen Yang (Yale) and Kartik Nayak (Duke)</a:t>
            </a:r>
          </a:p>
        </p:txBody>
      </p:sp>
    </p:spTree>
    <p:extLst>
      <p:ext uri="{BB962C8B-B14F-4D97-AF65-F5344CB8AC3E}">
        <p14:creationId xmlns:p14="http://schemas.microsoft.com/office/powerpoint/2010/main" val="375757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9BB0-DC56-51AD-62A0-BF89D872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Proposer loss definition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014565-BBEA-5E9C-E6CD-93E37E0E4AA8}"/>
              </a:ext>
            </a:extLst>
          </p:cNvPr>
          <p:cNvCxnSpPr>
            <a:cxnSpLocks/>
          </p:cNvCxnSpPr>
          <p:nvPr/>
        </p:nvCxnSpPr>
        <p:spPr>
          <a:xfrm>
            <a:off x="2136020" y="4048119"/>
            <a:ext cx="70818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0889D3-06D3-DE5E-E004-D3AC77E6C873}"/>
              </a:ext>
            </a:extLst>
          </p:cNvPr>
          <p:cNvSpPr txBox="1"/>
          <p:nvPr/>
        </p:nvSpPr>
        <p:spPr>
          <a:xfrm>
            <a:off x="9110485" y="4232784"/>
            <a:ext cx="230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Value (in ETH)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70492C-60E6-F74B-A9B3-966255D6FB0F}"/>
              </a:ext>
            </a:extLst>
          </p:cNvPr>
          <p:cNvGrpSpPr/>
          <p:nvPr/>
        </p:nvGrpSpPr>
        <p:grpSpPr>
          <a:xfrm>
            <a:off x="2838454" y="2768504"/>
            <a:ext cx="1342901" cy="1248616"/>
            <a:chOff x="2724154" y="3771059"/>
            <a:chExt cx="743383" cy="12486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FF1EA4-209C-F2FF-C6C7-1AC4EB11C5BE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13" y="4314969"/>
              <a:ext cx="0" cy="70470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59F5D9-C96F-F0A2-D5D8-C5FF7767D2F2}"/>
                </a:ext>
              </a:extLst>
            </p:cNvPr>
            <p:cNvSpPr txBox="1"/>
            <p:nvPr/>
          </p:nvSpPr>
          <p:spPr>
            <a:xfrm>
              <a:off x="2724154" y="3771059"/>
              <a:ext cx="7433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TV</a:t>
              </a:r>
              <a:r>
                <a:rPr lang="en-US" sz="3600" baseline="-25000" dirty="0"/>
                <a:t>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6C4D1D-3659-1439-8596-F2DF3FA6C7C6}"/>
              </a:ext>
            </a:extLst>
          </p:cNvPr>
          <p:cNvGrpSpPr/>
          <p:nvPr/>
        </p:nvGrpSpPr>
        <p:grpSpPr>
          <a:xfrm>
            <a:off x="3812347" y="2768504"/>
            <a:ext cx="1573409" cy="1248616"/>
            <a:chOff x="2724154" y="3771059"/>
            <a:chExt cx="870984" cy="124861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C23A9D-9613-F4D9-DF4B-3961AA4D2B2B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13" y="4314969"/>
              <a:ext cx="0" cy="70470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9F695C-DACE-4FC0-3685-7B95C7628186}"/>
                </a:ext>
              </a:extLst>
            </p:cNvPr>
            <p:cNvSpPr txBox="1"/>
            <p:nvPr/>
          </p:nvSpPr>
          <p:spPr>
            <a:xfrm>
              <a:off x="2724154" y="3771059"/>
              <a:ext cx="8709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TV</a:t>
              </a:r>
              <a:r>
                <a:rPr lang="en-US" sz="3600" baseline="-25000" dirty="0"/>
                <a:t>N-1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DB83C86-02B2-D9E8-52A9-41940B2614B1}"/>
              </a:ext>
            </a:extLst>
          </p:cNvPr>
          <p:cNvSpPr txBox="1"/>
          <p:nvPr/>
        </p:nvSpPr>
        <p:spPr>
          <a:xfrm>
            <a:off x="5385769" y="3130897"/>
            <a:ext cx="74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26CFF0-0B1E-AF80-2C3F-6006DA81991F}"/>
              </a:ext>
            </a:extLst>
          </p:cNvPr>
          <p:cNvGrpSpPr/>
          <p:nvPr/>
        </p:nvGrpSpPr>
        <p:grpSpPr>
          <a:xfrm>
            <a:off x="7086600" y="2768504"/>
            <a:ext cx="1342914" cy="1248616"/>
            <a:chOff x="2724154" y="3771059"/>
            <a:chExt cx="743390" cy="124861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B757F7-2AF5-0076-A48F-EB651BB1D395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13" y="4314969"/>
              <a:ext cx="0" cy="70470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D9C652-EB2F-98EE-C8DF-EEF6CFD65B50}"/>
                </a:ext>
              </a:extLst>
            </p:cNvPr>
            <p:cNvSpPr txBox="1"/>
            <p:nvPr/>
          </p:nvSpPr>
          <p:spPr>
            <a:xfrm>
              <a:off x="2724154" y="3771059"/>
              <a:ext cx="7433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TV</a:t>
              </a:r>
              <a:r>
                <a:rPr lang="en-US" sz="3600" baseline="-25000" dirty="0"/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29E825-27D5-205C-47C4-4FBAB84F7ABD}"/>
              </a:ext>
            </a:extLst>
          </p:cNvPr>
          <p:cNvGrpSpPr/>
          <p:nvPr/>
        </p:nvGrpSpPr>
        <p:grpSpPr>
          <a:xfrm>
            <a:off x="8131477" y="2763812"/>
            <a:ext cx="1342914" cy="1248616"/>
            <a:chOff x="2724154" y="3771059"/>
            <a:chExt cx="743390" cy="124861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7C8386D-3811-7F32-06B9-21CE3DC30838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13" y="4314969"/>
              <a:ext cx="0" cy="70470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FEF39A-013E-45C5-7227-E1338C8AEF73}"/>
                </a:ext>
              </a:extLst>
            </p:cNvPr>
            <p:cNvSpPr txBox="1"/>
            <p:nvPr/>
          </p:nvSpPr>
          <p:spPr>
            <a:xfrm>
              <a:off x="2724154" y="3771059"/>
              <a:ext cx="7433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TV</a:t>
              </a:r>
              <a:r>
                <a:rPr lang="en-US" sz="3600" baseline="-25000" dirty="0"/>
                <a:t>1</a:t>
              </a:r>
            </a:p>
          </p:txBody>
        </p:sp>
      </p:grpSp>
      <p:sp>
        <p:nvSpPr>
          <p:cNvPr id="40" name="Right Brace 39">
            <a:extLst>
              <a:ext uri="{FF2B5EF4-FFF2-40B4-BE49-F238E27FC236}">
                <a16:creationId xmlns:a16="http://schemas.microsoft.com/office/drawing/2014/main" id="{E1467DB0-75E3-CD81-275F-0B9762D810DD}"/>
              </a:ext>
            </a:extLst>
          </p:cNvPr>
          <p:cNvSpPr/>
          <p:nvPr/>
        </p:nvSpPr>
        <p:spPr>
          <a:xfrm rot="16200000">
            <a:off x="7517886" y="1751430"/>
            <a:ext cx="769971" cy="11144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7BE569-D15B-FB51-C447-C6F7A9EF9717}"/>
              </a:ext>
            </a:extLst>
          </p:cNvPr>
          <p:cNvSpPr txBox="1"/>
          <p:nvPr/>
        </p:nvSpPr>
        <p:spPr>
          <a:xfrm>
            <a:off x="6728743" y="1376520"/>
            <a:ext cx="3805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Loss from inequality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776B3E-7F4D-FC5E-06D7-C97F045DAF20}"/>
              </a:ext>
            </a:extLst>
          </p:cNvPr>
          <p:cNvGrpSpPr/>
          <p:nvPr/>
        </p:nvGrpSpPr>
        <p:grpSpPr>
          <a:xfrm>
            <a:off x="5554019" y="4052812"/>
            <a:ext cx="2133131" cy="1240459"/>
            <a:chOff x="2306524" y="4314969"/>
            <a:chExt cx="2133131" cy="1240459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CB803A-42B6-1FEA-CB59-D1274409C45C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13" y="4314969"/>
              <a:ext cx="0" cy="70470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24C404-3AAD-C99C-1F3A-33666D1A0567}"/>
                </a:ext>
              </a:extLst>
            </p:cNvPr>
            <p:cNvSpPr txBox="1"/>
            <p:nvPr/>
          </p:nvSpPr>
          <p:spPr>
            <a:xfrm>
              <a:off x="2306524" y="5032208"/>
              <a:ext cx="213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Winning bid</a:t>
              </a:r>
              <a:endParaRPr lang="en-US" sz="2800" baseline="-25000" dirty="0"/>
            </a:p>
          </p:txBody>
        </p:sp>
      </p:grp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626BF5C-2398-7936-DEC7-F3E6D3AE6C91}"/>
              </a:ext>
            </a:extLst>
          </p:cNvPr>
          <p:cNvSpPr/>
          <p:nvPr/>
        </p:nvSpPr>
        <p:spPr>
          <a:xfrm rot="5400000">
            <a:off x="6415863" y="5023595"/>
            <a:ext cx="769971" cy="11144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F3407F-6466-70C6-A190-6D7C71F31899}"/>
              </a:ext>
            </a:extLst>
          </p:cNvPr>
          <p:cNvSpPr txBox="1"/>
          <p:nvPr/>
        </p:nvSpPr>
        <p:spPr>
          <a:xfrm>
            <a:off x="5058822" y="5928660"/>
            <a:ext cx="46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Loss from </a:t>
            </a:r>
            <a:r>
              <a:rPr lang="en-US" sz="2800" b="1" i="1" dirty="0" err="1"/>
              <a:t>uncompetitiveness</a:t>
            </a:r>
            <a:endParaRPr lang="en-US" sz="28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2929-9EFD-1758-349F-3ADA71E31668}"/>
              </a:ext>
            </a:extLst>
          </p:cNvPr>
          <p:cNvSpPr txBox="1"/>
          <p:nvPr/>
        </p:nvSpPr>
        <p:spPr>
          <a:xfrm>
            <a:off x="838200" y="1838185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TV = True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1D1CF-F107-A436-5062-29698210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40E4B-35E6-A5AD-0420-BE559A9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5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3C7A-D2F9-CBA2-C5A4-D9D161ED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Quantification of proposer losses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C1B0-9B24-9147-E38D-FB860317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17"/>
            <a:ext cx="10515600" cy="4710446"/>
          </a:xfrm>
        </p:spPr>
        <p:txBody>
          <a:bodyPr>
            <a:normAutofit/>
          </a:bodyPr>
          <a:lstStyle/>
          <a:p>
            <a:r>
              <a:rPr lang="en-US" sz="3200" dirty="0"/>
              <a:t>Practical challenge: auction data is not recorded on-chain</a:t>
            </a:r>
          </a:p>
          <a:p>
            <a:pPr lvl="1"/>
            <a:r>
              <a:rPr lang="en-US" sz="2800" dirty="0"/>
              <a:t>Blockchain only records the winning bids. We need losing bids too.</a:t>
            </a:r>
          </a:p>
          <a:p>
            <a:r>
              <a:rPr lang="en-US" sz="3200" dirty="0"/>
              <a:t>We started to archive auction bids since 2022</a:t>
            </a:r>
          </a:p>
          <a:p>
            <a:pPr lvl="1"/>
            <a:r>
              <a:rPr lang="en-US" sz="2800" dirty="0"/>
              <a:t>5 billion partial bids (block hash, bid) since Sep 2022 to March 2024 (collected by querying relays)</a:t>
            </a:r>
          </a:p>
          <a:p>
            <a:pPr lvl="1"/>
            <a:r>
              <a:rPr lang="en-US" sz="2800" dirty="0"/>
              <a:t>full bids (partial bids + </a:t>
            </a:r>
            <a:r>
              <a:rPr lang="en-US" sz="2800" dirty="0" err="1"/>
              <a:t>txns</a:t>
            </a:r>
            <a:r>
              <a:rPr lang="en-US" sz="2800" dirty="0"/>
              <a:t>) from ultra sound relay (200 GB / day)</a:t>
            </a:r>
          </a:p>
          <a:p>
            <a:r>
              <a:rPr lang="en-US" sz="3200" dirty="0"/>
              <a:t>cross validation against public datasets &amp; related papers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062B1-436F-43FF-8A86-12F9CD44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2FE7F2-63A2-468F-BCCD-CE110C5452E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926F-BB35-51AD-037D-4E4AA5E4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</p:spTree>
    <p:extLst>
      <p:ext uri="{BB962C8B-B14F-4D97-AF65-F5344CB8AC3E}">
        <p14:creationId xmlns:p14="http://schemas.microsoft.com/office/powerpoint/2010/main" val="3558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PI_v2-min">
            <a:extLst>
              <a:ext uri="{FF2B5EF4-FFF2-40B4-BE49-F238E27FC236}">
                <a16:creationId xmlns:a16="http://schemas.microsoft.com/office/drawing/2014/main" id="{ABEDBEBA-A48A-1813-3CEF-D596EEFE5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0" y="2250385"/>
            <a:ext cx="7994868" cy="42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7682C-2FD6-9832-6DD8-47C4F6FE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0515600" cy="100584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Result: competitiveness of past MEV auctions</a:t>
            </a:r>
            <a:endParaRPr lang="en-C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990316-26DA-6C37-CA80-BA899D67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3959" y="2670460"/>
            <a:ext cx="4043111" cy="3413370"/>
          </a:xfrm>
        </p:spPr>
        <p:txBody>
          <a:bodyPr>
            <a:normAutofit/>
          </a:bodyPr>
          <a:lstStyle/>
          <a:p>
            <a:r>
              <a:rPr lang="en-US" altLang="zh-CN" dirty="0"/>
              <a:t>Examined auctions from April 9-15, May 1-7, June 1-7, July 1-7, and August 1-7, 2023</a:t>
            </a:r>
          </a:p>
          <a:p>
            <a:r>
              <a:rPr lang="en-US" altLang="zh-CN" dirty="0"/>
              <a:t>Competitive: 89%</a:t>
            </a:r>
          </a:p>
          <a:p>
            <a:r>
              <a:rPr lang="en-US" altLang="zh-CN" dirty="0"/>
              <a:t>Efficient: 80%</a:t>
            </a:r>
          </a:p>
          <a:p>
            <a:r>
              <a:rPr lang="en-US" dirty="0"/>
              <a:t>Both: 75%</a:t>
            </a:r>
            <a:endParaRPr lang="en-CN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18814-A3FF-3260-F9A6-0CA8C430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2FE7F2-63A2-468F-BCCD-CE110C5452E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EFB8750-027B-D241-9267-FAF820718E5D}"/>
              </a:ext>
            </a:extLst>
          </p:cNvPr>
          <p:cNvSpPr/>
          <p:nvPr/>
        </p:nvSpPr>
        <p:spPr>
          <a:xfrm>
            <a:off x="4052364" y="3320438"/>
            <a:ext cx="2743200" cy="17225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484427-EF64-E379-29C1-393B2314F06E}"/>
              </a:ext>
            </a:extLst>
          </p:cNvPr>
          <p:cNvSpPr/>
          <p:nvPr/>
        </p:nvSpPr>
        <p:spPr>
          <a:xfrm>
            <a:off x="1122897" y="3415120"/>
            <a:ext cx="5672667" cy="711200"/>
          </a:xfrm>
          <a:prstGeom prst="roundRect">
            <a:avLst/>
          </a:prstGeom>
          <a:noFill/>
          <a:ln w="28575">
            <a:solidFill>
              <a:srgbClr val="0036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0036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BBE3A-E504-5110-5A41-49689BD73585}"/>
              </a:ext>
            </a:extLst>
          </p:cNvPr>
          <p:cNvSpPr txBox="1"/>
          <p:nvPr/>
        </p:nvSpPr>
        <p:spPr>
          <a:xfrm>
            <a:off x="2845544" y="3421338"/>
            <a:ext cx="11532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366F"/>
                </a:solidFill>
                <a:latin typeface="Optima" panose="02000503060000020004" pitchFamily="2" charset="0"/>
              </a:rPr>
              <a:t>efficient</a:t>
            </a:r>
            <a:endParaRPr lang="en-CN" sz="2000" b="1" dirty="0">
              <a:solidFill>
                <a:srgbClr val="00366F"/>
              </a:solidFill>
              <a:latin typeface="Optima" panose="0200050306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1D75C-43B0-DC25-0E10-E9579EC32A9C}"/>
              </a:ext>
            </a:extLst>
          </p:cNvPr>
          <p:cNvSpPr txBox="1"/>
          <p:nvPr/>
        </p:nvSpPr>
        <p:spPr>
          <a:xfrm>
            <a:off x="4754859" y="4640002"/>
            <a:ext cx="15441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competitive</a:t>
            </a:r>
            <a:endParaRPr lang="en-CN" sz="2000" b="1" dirty="0">
              <a:solidFill>
                <a:srgbClr val="C00000"/>
              </a:solidFill>
              <a:latin typeface="Optima" panose="02000503060000020004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775BCA-6D07-CE37-3152-321362BD7AA0}"/>
              </a:ext>
            </a:extLst>
          </p:cNvPr>
          <p:cNvCxnSpPr/>
          <p:nvPr/>
        </p:nvCxnSpPr>
        <p:spPr>
          <a:xfrm>
            <a:off x="3810626" y="2399615"/>
            <a:ext cx="0" cy="3436883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F20DC-0C14-CB34-AA9B-0F0EE90E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74334-1589-C882-E6A9-23D243F31A5E}"/>
              </a:ext>
            </a:extLst>
          </p:cNvPr>
          <p:cNvSpPr txBox="1"/>
          <p:nvPr/>
        </p:nvSpPr>
        <p:spPr>
          <a:xfrm>
            <a:off x="2064960" y="1444956"/>
            <a:ext cx="8408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Competitive := winning bid &gt; second highest true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Efficient := winner has the highest TV</a:t>
            </a:r>
          </a:p>
        </p:txBody>
      </p:sp>
    </p:spTree>
    <p:extLst>
      <p:ext uri="{BB962C8B-B14F-4D97-AF65-F5344CB8AC3E}">
        <p14:creationId xmlns:p14="http://schemas.microsoft.com/office/powerpoint/2010/main" val="89833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FE6B-8BDB-8A03-0519-F4FDF31A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Result: Inequality of block-building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F7D2-5A0F-3848-7BC8-912F0968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Builder’s true valuable </a:t>
            </a:r>
            <a:r>
              <a:rPr lang="en-US" dirty="0"/>
              <a:t>represents its </a:t>
            </a:r>
            <a:r>
              <a:rPr lang="en-US" b="1" dirty="0"/>
              <a:t>block-building capability</a:t>
            </a:r>
          </a:p>
          <a:p>
            <a:r>
              <a:rPr lang="en-US" dirty="0"/>
              <a:t>We use Quartile coefficient of dispersion (QCD) to measure the disparity of true values (</a:t>
            </a:r>
            <a:r>
              <a:rPr lang="en-US" b="1" dirty="0"/>
              <a:t>the higher the worse</a:t>
            </a:r>
            <a:r>
              <a:rPr lang="en-US" dirty="0"/>
              <a:t>)</a:t>
            </a:r>
          </a:p>
        </p:txBody>
      </p:sp>
      <p:pic>
        <p:nvPicPr>
          <p:cNvPr id="4" name="Picture 2" descr="qcd-mev">
            <a:extLst>
              <a:ext uri="{FF2B5EF4-FFF2-40B4-BE49-F238E27FC236}">
                <a16:creationId xmlns:a16="http://schemas.microsoft.com/office/drawing/2014/main" id="{52E37590-8614-48C4-4720-CD58311D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6855" y="3058560"/>
            <a:ext cx="7500848" cy="37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80BF8C-D9B3-CD3F-5D07-B13F007A87B5}"/>
              </a:ext>
            </a:extLst>
          </p:cNvPr>
          <p:cNvCxnSpPr/>
          <p:nvPr/>
        </p:nvCxnSpPr>
        <p:spPr>
          <a:xfrm flipV="1">
            <a:off x="3629465" y="4600136"/>
            <a:ext cx="1519311" cy="10410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8133F0-FE51-ED44-D6B7-C073D3D740BB}"/>
              </a:ext>
            </a:extLst>
          </p:cNvPr>
          <p:cNvCxnSpPr/>
          <p:nvPr/>
        </p:nvCxnSpPr>
        <p:spPr>
          <a:xfrm flipV="1">
            <a:off x="5750395" y="4258688"/>
            <a:ext cx="1519311" cy="10410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444C08-7351-B690-6007-4159802C5A54}"/>
              </a:ext>
            </a:extLst>
          </p:cNvPr>
          <p:cNvCxnSpPr/>
          <p:nvPr/>
        </p:nvCxnSpPr>
        <p:spPr>
          <a:xfrm flipV="1">
            <a:off x="7713557" y="3794454"/>
            <a:ext cx="1519311" cy="10410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6EF933A-D02E-4871-BDC1-1AFAC76D4180}"/>
              </a:ext>
            </a:extLst>
          </p:cNvPr>
          <p:cNvSpPr/>
          <p:nvPr/>
        </p:nvSpPr>
        <p:spPr>
          <a:xfrm>
            <a:off x="-15049" y="3058560"/>
            <a:ext cx="2631545" cy="2381345"/>
          </a:xfrm>
          <a:prstGeom prst="wedgeRoundRectCallout">
            <a:avLst>
              <a:gd name="adj1" fmla="val 104089"/>
              <a:gd name="adj2" fmla="val 551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Top builders have similar capability in low MEV slots.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Inequality worsens as the MEV of a slot increases.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AF67B0F-0664-87B0-4710-5B7BEBE99809}"/>
              </a:ext>
            </a:extLst>
          </p:cNvPr>
          <p:cNvSpPr/>
          <p:nvPr/>
        </p:nvSpPr>
        <p:spPr>
          <a:xfrm>
            <a:off x="9760369" y="4493623"/>
            <a:ext cx="2421534" cy="2137318"/>
          </a:xfrm>
          <a:prstGeom prst="wedgeRoundRectCallout">
            <a:avLst>
              <a:gd name="adj1" fmla="val -94080"/>
              <a:gd name="adj2" fmla="val 3265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Inequality worsens as we go down the list of builder groups.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4587-B1F5-70A7-604F-FB3A7A08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664FB-735E-5E94-1E96-64E63366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B5-B58C-6725-B9A6-600D958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Result: proposer loss in past auctions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E207B-FE20-D72D-9D01-03D26CFB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62"/>
            <a:ext cx="10515600" cy="2484437"/>
          </a:xfrm>
        </p:spPr>
        <p:txBody>
          <a:bodyPr>
            <a:normAutofit/>
          </a:bodyPr>
          <a:lstStyle/>
          <a:p>
            <a:r>
              <a:rPr lang="en-US" dirty="0"/>
              <a:t>Between April – August 2013:</a:t>
            </a:r>
          </a:p>
          <a:p>
            <a:r>
              <a:rPr lang="en-US" b="1" dirty="0"/>
              <a:t>Loss from </a:t>
            </a:r>
            <a:r>
              <a:rPr lang="en-US" b="1" dirty="0" err="1"/>
              <a:t>uncompetitiveness</a:t>
            </a:r>
            <a:r>
              <a:rPr lang="en-US" b="1" dirty="0"/>
              <a:t> is moderate (~1%)</a:t>
            </a:r>
          </a:p>
          <a:p>
            <a:r>
              <a:rPr lang="en-US" b="1" dirty="0"/>
              <a:t>Loss from inequality (of BBC) is significant (6-12%)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184DB-D296-A32D-6B95-6D62F639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2FE7F2-63A2-468F-BCCD-CE110C5452E3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312837-DF03-AA13-F37A-32ADCEA79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73" y="3138055"/>
            <a:ext cx="8290453" cy="302877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73CC5-4725-63B5-277D-1C830348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</p:spTree>
    <p:extLst>
      <p:ext uri="{BB962C8B-B14F-4D97-AF65-F5344CB8AC3E}">
        <p14:creationId xmlns:p14="http://schemas.microsoft.com/office/powerpoint/2010/main" val="242819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18D685DE-0A59-A940-6D56-54EEF2F5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What caused inequality?</a:t>
            </a:r>
            <a:endParaRPr lang="en-CN" dirty="0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0FD5F193-55F7-D720-E30C-EE7607E2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76" y="4427007"/>
            <a:ext cx="11056224" cy="2129398"/>
          </a:xfrm>
        </p:spPr>
        <p:txBody>
          <a:bodyPr>
            <a:normAutofit/>
          </a:bodyPr>
          <a:lstStyle/>
          <a:p>
            <a:r>
              <a:rPr lang="en-US" altLang="zh-CN" dirty="0"/>
              <a:t>A stream of TXs is called an </a:t>
            </a:r>
            <a:r>
              <a:rPr lang="en-US" altLang="zh-CN" u="sng" dirty="0"/>
              <a:t>order flow (OF)</a:t>
            </a:r>
          </a:p>
          <a:p>
            <a:r>
              <a:rPr lang="en-US" altLang="zh-CN" dirty="0"/>
              <a:t>Public OF (i.e., </a:t>
            </a:r>
            <a:r>
              <a:rPr lang="en-US" altLang="zh-CN" dirty="0" err="1"/>
              <a:t>mempool</a:t>
            </a:r>
            <a:r>
              <a:rPr lang="en-US" altLang="zh-CN" dirty="0"/>
              <a:t>) is accessible by all builders. </a:t>
            </a:r>
          </a:p>
          <a:p>
            <a:r>
              <a:rPr lang="en-US" altLang="zh-CN" dirty="0"/>
              <a:t>Private OFs have different accessibility</a:t>
            </a:r>
          </a:p>
          <a:p>
            <a:pPr lvl="1"/>
            <a:r>
              <a:rPr lang="en-US" altLang="zh-CN" dirty="0"/>
              <a:t>E.g., telegram bots</a:t>
            </a:r>
            <a:r>
              <a:rPr lang="en-US" altLang="zh-CN"/>
              <a:t>, searchers, …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4E37-6D47-D0A5-E2B5-5BABB3B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2FE7F2-63A2-468F-BCCD-CE110C5452E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1A47A67-1E1D-D758-7409-9B149186506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2FE7F2-63A2-468F-BCCD-CE110C5452E3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5DB3B5-93C9-64DC-448A-3DB2E52B0525}"/>
              </a:ext>
            </a:extLst>
          </p:cNvPr>
          <p:cNvGrpSpPr/>
          <p:nvPr/>
        </p:nvGrpSpPr>
        <p:grpSpPr>
          <a:xfrm>
            <a:off x="3547760" y="1618157"/>
            <a:ext cx="6280532" cy="799773"/>
            <a:chOff x="3547760" y="1618157"/>
            <a:chExt cx="6280532" cy="799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F3506B-EF4B-5BC5-1333-7B3254EDB9C7}"/>
                </a:ext>
              </a:extLst>
            </p:cNvPr>
            <p:cNvSpPr txBox="1"/>
            <p:nvPr/>
          </p:nvSpPr>
          <p:spPr>
            <a:xfrm>
              <a:off x="5044445" y="1618157"/>
              <a:ext cx="3425618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Public </a:t>
              </a:r>
              <a:r>
                <a:rPr lang="en-US" sz="2000" dirty="0" err="1"/>
                <a:t>mempool</a:t>
              </a:r>
              <a:r>
                <a:rPr lang="en-US" sz="2000" dirty="0"/>
                <a:t> (p2p network)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9C9212-7F53-9626-D719-658133C3FDD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3547760" y="1818212"/>
              <a:ext cx="1496685" cy="5997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62F9EE-9B31-C8EE-586C-8748C85372C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470063" y="1818212"/>
              <a:ext cx="1358229" cy="3793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D000F7B-D088-CEA5-B237-7E28551E1BD2}"/>
              </a:ext>
            </a:extLst>
          </p:cNvPr>
          <p:cNvGrpSpPr/>
          <p:nvPr/>
        </p:nvGrpSpPr>
        <p:grpSpPr>
          <a:xfrm>
            <a:off x="3547760" y="2368236"/>
            <a:ext cx="6280532" cy="847253"/>
            <a:chOff x="3547760" y="2368236"/>
            <a:chExt cx="6280532" cy="8472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7E17A-1953-8489-5541-FC38BA3B1847}"/>
                </a:ext>
              </a:extLst>
            </p:cNvPr>
            <p:cNvSpPr txBox="1"/>
            <p:nvPr/>
          </p:nvSpPr>
          <p:spPr>
            <a:xfrm>
              <a:off x="4988244" y="2507603"/>
              <a:ext cx="3317319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Third-party private channels </a:t>
              </a:r>
            </a:p>
            <a:p>
              <a:pPr algn="ctr"/>
              <a:r>
                <a:rPr lang="en-US" sz="2000" dirty="0"/>
                <a:t>(MEV-Share, MEV Blocker, </a:t>
              </a:r>
              <a:r>
                <a:rPr lang="en-US" sz="2000" dirty="0" err="1"/>
                <a:t>etc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8F0648-A87E-3719-CC88-6AAC1F5CB1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547760" y="2602596"/>
              <a:ext cx="1440484" cy="25895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A533DB-0B8C-7C15-CA2C-AC23D4FA5DE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305563" y="2368236"/>
              <a:ext cx="1522729" cy="49331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9DBC2C9-8958-B35E-DE79-DED0C665F753}"/>
              </a:ext>
            </a:extLst>
          </p:cNvPr>
          <p:cNvSpPr txBox="1"/>
          <p:nvPr/>
        </p:nvSpPr>
        <p:spPr>
          <a:xfrm>
            <a:off x="6067894" y="3627234"/>
            <a:ext cx="18049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Direct channels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10D6D1-3940-6357-5D28-7A11999C9046}"/>
              </a:ext>
            </a:extLst>
          </p:cNvPr>
          <p:cNvGrpSpPr/>
          <p:nvPr/>
        </p:nvGrpSpPr>
        <p:grpSpPr>
          <a:xfrm>
            <a:off x="9991594" y="1803656"/>
            <a:ext cx="939681" cy="1201067"/>
            <a:chOff x="9991594" y="1803656"/>
            <a:chExt cx="939681" cy="12010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034E2-6929-5D62-861D-E1EE24B3AB5F}"/>
                </a:ext>
              </a:extLst>
            </p:cNvPr>
            <p:cNvSpPr txBox="1"/>
            <p:nvPr/>
          </p:nvSpPr>
          <p:spPr>
            <a:xfrm>
              <a:off x="9991594" y="2635391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Builders</a:t>
              </a:r>
            </a:p>
          </p:txBody>
        </p:sp>
        <p:pic>
          <p:nvPicPr>
            <p:cNvPr id="24" name="Picture 23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AF114FA0-45C6-6826-EC24-13E7414E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3298" y="1803656"/>
              <a:ext cx="630000" cy="630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5CF5A6-2037-1226-10BF-600C61AE1655}"/>
              </a:ext>
            </a:extLst>
          </p:cNvPr>
          <p:cNvGrpSpPr/>
          <p:nvPr/>
        </p:nvGrpSpPr>
        <p:grpSpPr>
          <a:xfrm>
            <a:off x="468047" y="2000184"/>
            <a:ext cx="2877335" cy="1323439"/>
            <a:chOff x="468047" y="2000184"/>
            <a:chExt cx="2877335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267B15-FC19-FED7-4BC0-118129B7BFFC}"/>
                </a:ext>
              </a:extLst>
            </p:cNvPr>
            <p:cNvSpPr txBox="1"/>
            <p:nvPr/>
          </p:nvSpPr>
          <p:spPr>
            <a:xfrm>
              <a:off x="2769583" y="243095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TXs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C0AFC644-D51C-0E24-368F-F26B93590B96}"/>
                </a:ext>
              </a:extLst>
            </p:cNvPr>
            <p:cNvSpPr/>
            <p:nvPr/>
          </p:nvSpPr>
          <p:spPr>
            <a:xfrm flipH="1">
              <a:off x="2449995" y="2103101"/>
              <a:ext cx="314631" cy="1200330"/>
            </a:xfrm>
            <a:prstGeom prst="leftBrace">
              <a:avLst>
                <a:gd name="adj1" fmla="val 535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E47AA5-6E61-1ED2-27DC-4D5A9AE02AF2}"/>
                </a:ext>
              </a:extLst>
            </p:cNvPr>
            <p:cNvSpPr txBox="1"/>
            <p:nvPr/>
          </p:nvSpPr>
          <p:spPr>
            <a:xfrm>
              <a:off x="468047" y="2000184"/>
              <a:ext cx="194796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Regular users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Trading bots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/>
                <a:t>Searchers* 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B17932-C5E7-E46D-76DD-9305050F801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59407" y="2806189"/>
            <a:ext cx="2708487" cy="10211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4A6991-F4C8-4E58-B90A-7A849D49E81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872875" y="2513508"/>
            <a:ext cx="1955417" cy="13137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C3AC11-19F3-666B-71BD-4462685D01E0}"/>
              </a:ext>
            </a:extLst>
          </p:cNvPr>
          <p:cNvSpPr txBox="1"/>
          <p:nvPr/>
        </p:nvSpPr>
        <p:spPr>
          <a:xfrm>
            <a:off x="718401" y="3479544"/>
            <a:ext cx="312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*) Searchers read from </a:t>
            </a:r>
            <a:r>
              <a:rPr lang="en-US" dirty="0" err="1"/>
              <a:t>mempool</a:t>
            </a:r>
            <a:r>
              <a:rPr lang="en-US" dirty="0"/>
              <a:t> and private channels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40248B-FFAB-07FD-F9C4-A65F44DA2CDE}"/>
              </a:ext>
            </a:extLst>
          </p:cNvPr>
          <p:cNvSpPr txBox="1"/>
          <p:nvPr/>
        </p:nvSpPr>
        <p:spPr>
          <a:xfrm>
            <a:off x="9149962" y="3912653"/>
            <a:ext cx="2007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Order Flow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85F4C-30B5-9255-0D99-8C01ADB8B9CE}"/>
              </a:ext>
            </a:extLst>
          </p:cNvPr>
          <p:cNvSpPr txBox="1"/>
          <p:nvPr/>
        </p:nvSpPr>
        <p:spPr>
          <a:xfrm>
            <a:off x="9197252" y="3504711"/>
            <a:ext cx="19134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 Order Flow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06EF62-14C9-DD43-CEE9-A5D4C1A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</p:spTree>
    <p:extLst>
      <p:ext uri="{BB962C8B-B14F-4D97-AF65-F5344CB8AC3E}">
        <p14:creationId xmlns:p14="http://schemas.microsoft.com/office/powerpoint/2010/main" val="133350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23" grpId="0" animBg="1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A8AB-59CC-B68A-86E9-0530B59C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caused inequality?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B608-70C3-5E92-5473-54DE17D1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Answer: Access barriers to profitable OFs</a:t>
            </a:r>
          </a:p>
          <a:p>
            <a:r>
              <a:rPr lang="en-US" sz="3600" dirty="0"/>
              <a:t>Which also explains builder centralization: profitable OFs can only be accessed by a small set of builders</a:t>
            </a:r>
          </a:p>
          <a:p>
            <a:r>
              <a:rPr lang="en-US" sz="3600" dirty="0"/>
              <a:t>Two reasons</a:t>
            </a:r>
          </a:p>
          <a:p>
            <a:pPr lvl="1"/>
            <a:r>
              <a:rPr lang="en-US" sz="3200" dirty="0"/>
              <a:t>There is a </a:t>
            </a:r>
            <a:r>
              <a:rPr lang="en-US" sz="3200" u="sng" dirty="0"/>
              <a:t>trust barrier</a:t>
            </a:r>
            <a:r>
              <a:rPr lang="en-US" sz="3200" dirty="0"/>
              <a:t> between OF providers and builders</a:t>
            </a:r>
          </a:p>
          <a:p>
            <a:pPr lvl="1"/>
            <a:r>
              <a:rPr lang="en-US" sz="3200" dirty="0"/>
              <a:t>Strong </a:t>
            </a:r>
            <a:r>
              <a:rPr lang="en-US" sz="3200" u="sng" dirty="0"/>
              <a:t>incentive</a:t>
            </a:r>
            <a:r>
              <a:rPr lang="en-US" sz="3200" dirty="0"/>
              <a:t> to form integration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26BD1-5F1A-20DC-C8BE-DFC4972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306A0-84DC-6E1A-328A-CDEC49F4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76E9-9B45-DD1A-3E1A-041F8B54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Inequality due to trust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729C-7B77-4CF4-5FAC-FEA115FA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16"/>
            <a:ext cx="10515600" cy="4815633"/>
          </a:xfrm>
        </p:spPr>
        <p:txBody>
          <a:bodyPr>
            <a:noAutofit/>
          </a:bodyPr>
          <a:lstStyle/>
          <a:p>
            <a:r>
              <a:rPr lang="en-US" sz="3200" dirty="0"/>
              <a:t>Malicious builders can harm OF providers, e.g., by unbundling, sandwiching or imitation</a:t>
            </a:r>
          </a:p>
          <a:p>
            <a:r>
              <a:rPr lang="en-US" sz="3200" dirty="0"/>
              <a:t>Two kinds of access barriers</a:t>
            </a:r>
          </a:p>
          <a:p>
            <a:pPr lvl="1"/>
            <a:r>
              <a:rPr lang="en-US" sz="2800" dirty="0"/>
              <a:t>“reputation”: e.g., MEV-blocker requires 1% market share. New builders face a chicken-and-egg problem (typical reason for subsidy)</a:t>
            </a:r>
          </a:p>
          <a:p>
            <a:pPr lvl="1"/>
            <a:r>
              <a:rPr lang="en-US" sz="2800" dirty="0"/>
              <a:t>“obscurity for security”: most searchers are anonymous </a:t>
            </a:r>
          </a:p>
          <a:p>
            <a:r>
              <a:rPr lang="en-US" sz="3200" dirty="0"/>
              <a:t>Takeaway: need a fair exchange mechanism</a:t>
            </a:r>
          </a:p>
          <a:p>
            <a:pPr lvl="1"/>
            <a:r>
              <a:rPr lang="en-US" sz="2800" dirty="0"/>
              <a:t>(Centralized) platforms like MEV-Share aim to address this problem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17868-6B6F-0D55-A363-B8C0711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0530C-EFCE-E04C-8040-71198E88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7F0-49DE-CF6E-A568-47E109A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Inequality due to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FC04-7434-5E57-2F73-9AEA7605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Integration</a:t>
            </a:r>
            <a:r>
              <a:rPr lang="en-US" dirty="0"/>
              <a:t>: exclusive OF-sharing between a provider &amp; a builder. Usually done through private deals.</a:t>
            </a:r>
          </a:p>
          <a:p>
            <a:r>
              <a:rPr lang="en-US" dirty="0"/>
              <a:t>We defined a new metric called </a:t>
            </a:r>
            <a:r>
              <a:rPr lang="en-US" i="1" u="sng" dirty="0"/>
              <a:t>pivotal level</a:t>
            </a:r>
            <a:r>
              <a:rPr lang="en-US" dirty="0"/>
              <a:t> to identify integration.</a:t>
            </a:r>
          </a:p>
          <a:p>
            <a:r>
              <a:rPr lang="en-US" dirty="0"/>
              <a:t>We found that </a:t>
            </a:r>
            <a:r>
              <a:rPr lang="en-US" b="1" i="1" dirty="0"/>
              <a:t>all three top builders [~90% market share collectively] have integrated</a:t>
            </a:r>
            <a:r>
              <a:rPr lang="zh-CN" altLang="en-US" b="1" i="1" dirty="0"/>
              <a:t> </a:t>
            </a:r>
            <a:r>
              <a:rPr lang="en-US" altLang="zh-CN" b="1" i="1" dirty="0"/>
              <a:t>OF providers.</a:t>
            </a:r>
          </a:p>
          <a:p>
            <a:pPr lvl="1"/>
            <a:r>
              <a:rPr lang="en-US" dirty="0"/>
              <a:t>Reveals a previous unknown integration between Banana Gun (a telegram bot) and Titan, </a:t>
            </a:r>
            <a:r>
              <a:rPr lang="en-US" dirty="0" err="1"/>
              <a:t>jaredfromsubway</a:t>
            </a:r>
            <a:r>
              <a:rPr lang="en-US" dirty="0"/>
              <a:t> (a sandwich searcher) and Beaver.</a:t>
            </a:r>
          </a:p>
          <a:p>
            <a:r>
              <a:rPr lang="en-US" dirty="0"/>
              <a:t>Integration is a </a:t>
            </a:r>
            <a:r>
              <a:rPr lang="en-US" b="1" dirty="0"/>
              <a:t>*</a:t>
            </a:r>
            <a:r>
              <a:rPr lang="en-US" b="1" i="1" dirty="0"/>
              <a:t>unique* competitive</a:t>
            </a:r>
            <a:r>
              <a:rPr lang="en-US" b="1" dirty="0"/>
              <a:t> e</a:t>
            </a:r>
            <a:r>
              <a:rPr lang="en-US" b="1" i="1" dirty="0"/>
              <a:t>dge </a:t>
            </a:r>
            <a:r>
              <a:rPr lang="en-US" dirty="0"/>
              <a:t>for builder.</a:t>
            </a:r>
          </a:p>
          <a:p>
            <a:r>
              <a:rPr lang="en-US" dirty="0"/>
              <a:t>There is </a:t>
            </a:r>
            <a:r>
              <a:rPr lang="en-US" b="1" i="1" dirty="0"/>
              <a:t>strong incentive </a:t>
            </a:r>
            <a:r>
              <a:rPr lang="en-US" dirty="0"/>
              <a:t>to form integration</a:t>
            </a:r>
          </a:p>
          <a:p>
            <a:pPr lvl="1"/>
            <a:r>
              <a:rPr lang="en-US" dirty="0"/>
              <a:t>It avoids competition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005E9-E79C-E56A-5F97-2EAB4FD0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149F7-E7C1-720C-4482-85F95A50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EBE4-01A8-B6FC-DBC7-DCFE7C1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1101552" cy="1005840"/>
          </a:xfrm>
        </p:spPr>
        <p:txBody>
          <a:bodyPr>
            <a:normAutofit/>
          </a:bodyPr>
          <a:lstStyle/>
          <a:p>
            <a:r>
              <a:rPr lang="en-CN" dirty="0"/>
              <a:t>Incentive </a:t>
            </a:r>
            <a:r>
              <a:rPr lang="en-CN"/>
              <a:t>for integration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306D-9D7C-AD4C-C89E-CAB16D8A9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in slot 8019594, about 340 ETH came from Banana Gun (OF), and all 340 ETH was captured by the proposer.</a:t>
            </a:r>
            <a:endParaRPr lang="en-C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A13CF1-26FB-A2DD-A721-499AA56BB755}"/>
              </a:ext>
            </a:extLst>
          </p:cNvPr>
          <p:cNvGrpSpPr/>
          <p:nvPr/>
        </p:nvGrpSpPr>
        <p:grpSpPr>
          <a:xfrm>
            <a:off x="838200" y="3354475"/>
            <a:ext cx="6786966" cy="3276466"/>
            <a:chOff x="838200" y="3354475"/>
            <a:chExt cx="6786966" cy="32764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5ED66E-7FAA-917B-A1BF-BA071E40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354475"/>
              <a:ext cx="6786966" cy="327646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C9D9E8-9AAB-D855-12E7-1FD646DA2814}"/>
                </a:ext>
              </a:extLst>
            </p:cNvPr>
            <p:cNvSpPr/>
            <p:nvPr/>
          </p:nvSpPr>
          <p:spPr>
            <a:xfrm>
              <a:off x="3090672" y="4489704"/>
              <a:ext cx="1107345" cy="80745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784966-82B1-455C-77AB-70F5D34AD77F}"/>
                </a:ext>
              </a:extLst>
            </p:cNvPr>
            <p:cNvSpPr txBox="1"/>
            <p:nvPr/>
          </p:nvSpPr>
          <p:spPr>
            <a:xfrm>
              <a:off x="5241159" y="5794721"/>
              <a:ext cx="22632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C00000"/>
                  </a:solidFill>
                  <a:latin typeface="Optima" panose="02000503060000020004" pitchFamily="2" charset="0"/>
                </a:rPr>
                <a:t>Every top builder bids 340 ETH</a:t>
              </a:r>
              <a:endParaRPr lang="en-CN" dirty="0"/>
            </a:p>
          </p:txBody>
        </p:sp>
      </p:grp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CD5C126-0FF1-33E9-0156-EE4D22A4FCA9}"/>
              </a:ext>
            </a:extLst>
          </p:cNvPr>
          <p:cNvSpPr/>
          <p:nvPr/>
        </p:nvSpPr>
        <p:spPr>
          <a:xfrm>
            <a:off x="7888256" y="3996413"/>
            <a:ext cx="3630644" cy="1439187"/>
          </a:xfrm>
          <a:prstGeom prst="wedgeRoundRectCallout">
            <a:avLst>
              <a:gd name="adj1" fmla="val -63066"/>
              <a:gd name="adj2" fmla="val -1122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Banana Gun: why don’t send to just one builder?</a:t>
            </a:r>
            <a:endParaRPr lang="en-CN" sz="2800" dirty="0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49E7EE-EE5E-986E-2ECE-169E3EA4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D70323-E1F9-2B1D-61BD-DB109FAD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9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7581-0BB0-A273-073A-F9E924CD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0357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Decentralization</a:t>
            </a:r>
            <a:r>
              <a:rPr lang="en-US" dirty="0"/>
              <a:t>, </a:t>
            </a:r>
            <a:r>
              <a:rPr lang="en-US" sz="5400" dirty="0"/>
              <a:t>Decentralization</a:t>
            </a:r>
            <a:r>
              <a:rPr lang="en-US" dirty="0"/>
              <a:t>, Decentralization!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DA83-4D35-75B6-D683-01DEC0700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How are we doing on decentralization in practice?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BACC3-7E19-CFC8-7EF1-769D6076ECF9}"/>
              </a:ext>
            </a:extLst>
          </p:cNvPr>
          <p:cNvSpPr txBox="1"/>
          <p:nvPr/>
        </p:nvSpPr>
        <p:spPr>
          <a:xfrm>
            <a:off x="4797259" y="1287999"/>
            <a:ext cx="298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Technical neutrality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0F9A6-2EE6-A54A-7342-43678AF2970F}"/>
              </a:ext>
            </a:extLst>
          </p:cNvPr>
          <p:cNvSpPr txBox="1"/>
          <p:nvPr/>
        </p:nvSpPr>
        <p:spPr>
          <a:xfrm rot="1973344">
            <a:off x="10247777" y="2498280"/>
            <a:ext cx="2133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Verifiability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7A550-134B-2DA0-5F04-BD6C4A936077}"/>
              </a:ext>
            </a:extLst>
          </p:cNvPr>
          <p:cNvSpPr txBox="1"/>
          <p:nvPr/>
        </p:nvSpPr>
        <p:spPr>
          <a:xfrm rot="20740213">
            <a:off x="1026363" y="1171527"/>
            <a:ext cx="2637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7C5C0-78E1-DEA1-0CB7-FC4CA203B840}"/>
              </a:ext>
            </a:extLst>
          </p:cNvPr>
          <p:cNvSpPr txBox="1"/>
          <p:nvPr/>
        </p:nvSpPr>
        <p:spPr>
          <a:xfrm rot="20122902">
            <a:off x="577068" y="1941850"/>
            <a:ext cx="2303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Censorship Resistance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468A4-97E9-7C11-6870-E8254B214EBC}"/>
              </a:ext>
            </a:extLst>
          </p:cNvPr>
          <p:cNvSpPr txBox="1"/>
          <p:nvPr/>
        </p:nvSpPr>
        <p:spPr>
          <a:xfrm rot="1284367">
            <a:off x="7873969" y="1419524"/>
            <a:ext cx="2426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Future of FinTech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76A42-5388-E139-DFCF-9EB4D37BBC96}"/>
              </a:ext>
            </a:extLst>
          </p:cNvPr>
          <p:cNvSpPr txBox="1"/>
          <p:nvPr/>
        </p:nvSpPr>
        <p:spPr>
          <a:xfrm rot="20877353">
            <a:off x="3468672" y="842185"/>
            <a:ext cx="1889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Transparency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9624A-CAE8-12C4-3238-2D468011AFFF}"/>
              </a:ext>
            </a:extLst>
          </p:cNvPr>
          <p:cNvSpPr txBox="1"/>
          <p:nvPr/>
        </p:nvSpPr>
        <p:spPr>
          <a:xfrm rot="374935">
            <a:off x="8746228" y="797082"/>
            <a:ext cx="2033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Immutability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4E695-E790-57BB-3BE0-E8E517DC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1C2C-15E8-1A49-40F9-D238D447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7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E73C-1084-E785-590C-4CFC84AA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1238186" cy="1005840"/>
          </a:xfrm>
        </p:spPr>
        <p:txBody>
          <a:bodyPr>
            <a:normAutofit/>
          </a:bodyPr>
          <a:lstStyle/>
          <a:p>
            <a:r>
              <a:rPr lang="en-CN"/>
              <a:t>Incentive for integration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9A1D-BF55-D704-9962-B074DBCE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17"/>
            <a:ext cx="10515600" cy="4710446"/>
          </a:xfrm>
        </p:spPr>
        <p:txBody>
          <a:bodyPr>
            <a:normAutofit/>
          </a:bodyPr>
          <a:lstStyle/>
          <a:p>
            <a:r>
              <a:rPr lang="en-US" dirty="0"/>
              <a:t>With integration, more </a:t>
            </a:r>
            <a:r>
              <a:rPr lang="en-US" b="1" dirty="0"/>
              <a:t>MEV “escapes” the protocol</a:t>
            </a:r>
          </a:p>
          <a:p>
            <a:r>
              <a:rPr lang="en-US" dirty="0"/>
              <a:t>E.g., Top 3 builders (all with integrated OFs) made $5.5M in the first of week of June 2024!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BA3E7-4424-E0DD-4B28-CF6AB8AC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2FE7F2-63A2-468F-BCCD-CE110C5452E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2B3B6-EFA4-06F8-E31D-865A7F42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85865"/>
            <a:ext cx="6719635" cy="3235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94B59-E1BF-DEB2-C64C-5893274B8C8D}"/>
              </a:ext>
            </a:extLst>
          </p:cNvPr>
          <p:cNvSpPr txBox="1"/>
          <p:nvPr/>
        </p:nvSpPr>
        <p:spPr>
          <a:xfrm>
            <a:off x="7729685" y="3583953"/>
            <a:ext cx="41612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slot 9244799, 208 ETH came from Banana Gun, and only Titan received it. Titan paid 80 ETH to the proposer.</a:t>
            </a:r>
          </a:p>
          <a:p>
            <a:endParaRPr lang="en-US" sz="2400" dirty="0">
              <a:solidFill>
                <a:srgbClr val="C00000"/>
              </a:solidFill>
              <a:latin typeface="Optima" panose="02000503060000020004" pitchFamily="2" charset="0"/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128 ETH can be shared between Banana Gun and Titan!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8D94DA-0234-0C93-A190-F5FAAC8936CD}"/>
              </a:ext>
            </a:extLst>
          </p:cNvPr>
          <p:cNvSpPr/>
          <p:nvPr/>
        </p:nvSpPr>
        <p:spPr>
          <a:xfrm>
            <a:off x="3090672" y="4489704"/>
            <a:ext cx="1107345" cy="80745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0C32E-AE59-3F51-F32A-65E14F984F4B}"/>
              </a:ext>
            </a:extLst>
          </p:cNvPr>
          <p:cNvSpPr txBox="1"/>
          <p:nvPr/>
        </p:nvSpPr>
        <p:spPr>
          <a:xfrm>
            <a:off x="3268980" y="5750341"/>
            <a:ext cx="326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Optima" panose="02000503060000020004" pitchFamily="2" charset="0"/>
              </a:rPr>
              <a:t>Titan dominates this auction.</a:t>
            </a:r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B6FC1-EED9-1E64-F1EB-9E45C122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</p:spTree>
    <p:extLst>
      <p:ext uri="{BB962C8B-B14F-4D97-AF65-F5344CB8AC3E}">
        <p14:creationId xmlns:p14="http://schemas.microsoft.com/office/powerpoint/2010/main" val="375819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C24BD2-18E3-2B1C-C74F-57F0A6090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896" y="1756881"/>
            <a:ext cx="7963704" cy="4710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C9ABA-FE28-7966-854A-4CBC6C68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 of integration</a:t>
            </a:r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056FC-20AC-EEF8-990F-4819F9F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EACD7-7A2B-48DD-D084-55E4EFCC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21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199C45-550B-C2FA-AE7C-2A7E25C17FAE}"/>
              </a:ext>
            </a:extLst>
          </p:cNvPr>
          <p:cNvSpPr/>
          <p:nvPr/>
        </p:nvSpPr>
        <p:spPr>
          <a:xfrm>
            <a:off x="3318553" y="2434975"/>
            <a:ext cx="1756881" cy="12431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D22BC-7692-79AC-C653-78697CC6899A}"/>
              </a:ext>
            </a:extLst>
          </p:cNvPr>
          <p:cNvSpPr/>
          <p:nvPr/>
        </p:nvSpPr>
        <p:spPr>
          <a:xfrm>
            <a:off x="3318552" y="4330597"/>
            <a:ext cx="1756881" cy="12431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1DA433-A771-B6B6-28CE-879F267D86EE}"/>
              </a:ext>
            </a:extLst>
          </p:cNvPr>
          <p:cNvSpPr txBox="1">
            <a:spLocks/>
          </p:cNvSpPr>
          <p:nvPr/>
        </p:nvSpPr>
        <p:spPr>
          <a:xfrm>
            <a:off x="5422614" y="1814409"/>
            <a:ext cx="6400192" cy="471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Pivotal level for top-3 builders      </a:t>
            </a:r>
            <a:r>
              <a:rPr lang="en-US" sz="2400" dirty="0"/>
              <a:t>(focusing on the blocks those bid value &gt; 1ETH)</a:t>
            </a: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en-US" dirty="0"/>
              <a:t> integration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Banana Gun and Titan, </a:t>
            </a:r>
            <a:r>
              <a:rPr lang="en-US" altLang="zh-CN" dirty="0" err="1"/>
              <a:t>jaredfromsubway</a:t>
            </a:r>
            <a:r>
              <a:rPr lang="en-US" altLang="zh-CN" dirty="0"/>
              <a:t> and Beaver are more</a:t>
            </a:r>
            <a:r>
              <a:rPr lang="zh-CN" altLang="en-US" dirty="0"/>
              <a:t> </a:t>
            </a:r>
            <a:r>
              <a:rPr lang="en-US" altLang="zh-CN" dirty="0"/>
              <a:t>obvious.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2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42D7-CD1B-790D-6D1B-F8501A33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causes &amp; implications of centralized builder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3E540-DD33-A094-E6E6-75FB16BF19EF}"/>
              </a:ext>
            </a:extLst>
          </p:cNvPr>
          <p:cNvSpPr txBox="1"/>
          <p:nvPr/>
        </p:nvSpPr>
        <p:spPr>
          <a:xfrm>
            <a:off x="249024" y="3381349"/>
            <a:ext cx="1776640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Trust barrier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AF6FB-02FF-55B6-CDE2-B7CE0568A359}"/>
              </a:ext>
            </a:extLst>
          </p:cNvPr>
          <p:cNvSpPr txBox="1"/>
          <p:nvPr/>
        </p:nvSpPr>
        <p:spPr>
          <a:xfrm>
            <a:off x="249024" y="4314505"/>
            <a:ext cx="154401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E89A5-4559-4B61-55A2-B01E967AA5DE}"/>
              </a:ext>
            </a:extLst>
          </p:cNvPr>
          <p:cNvSpPr txBox="1"/>
          <p:nvPr/>
        </p:nvSpPr>
        <p:spPr>
          <a:xfrm>
            <a:off x="3163314" y="3440566"/>
            <a:ext cx="2144019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Builder Centralization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EC0A3-1251-1122-3485-2FC6FE8B5C13}"/>
              </a:ext>
            </a:extLst>
          </p:cNvPr>
          <p:cNvSpPr txBox="1"/>
          <p:nvPr/>
        </p:nvSpPr>
        <p:spPr>
          <a:xfrm>
            <a:off x="6424467" y="3426844"/>
            <a:ext cx="1556445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Proposer loss </a:t>
            </a:r>
            <a:r>
              <a:rPr lang="en-US" sz="2400" b="1" dirty="0"/>
              <a:t>🙁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C6D9F-B621-AAAD-7527-D3D9A99B47A2}"/>
              </a:ext>
            </a:extLst>
          </p:cNvPr>
          <p:cNvSpPr txBox="1"/>
          <p:nvPr/>
        </p:nvSpPr>
        <p:spPr>
          <a:xfrm>
            <a:off x="9030998" y="3120803"/>
            <a:ext cx="2972316" cy="1569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Instability of PBS. 🙁🙁</a:t>
            </a:r>
            <a:r>
              <a:rPr lang="en-US" sz="2400" dirty="0"/>
              <a:t> I.e., proposers incentivized to extract MEV by themselves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4A383-E81F-B724-6CFA-D29EBD5C2B9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25664" y="3612182"/>
            <a:ext cx="1137650" cy="350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5073A8-2839-480D-1C68-FA74118B56E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793036" y="3962586"/>
            <a:ext cx="1370278" cy="5827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08EE16-F230-68C2-2FB8-6C302168BD9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307333" y="3842343"/>
            <a:ext cx="1117134" cy="137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8D15813A-1913-947B-17FC-20B4A2FF3447}"/>
              </a:ext>
            </a:extLst>
          </p:cNvPr>
          <p:cNvSpPr/>
          <p:nvPr/>
        </p:nvSpPr>
        <p:spPr>
          <a:xfrm>
            <a:off x="849920" y="4673305"/>
            <a:ext cx="1460437" cy="1033345"/>
          </a:xfrm>
          <a:custGeom>
            <a:avLst/>
            <a:gdLst>
              <a:gd name="connsiteX0" fmla="*/ 1029747 w 1460437"/>
              <a:gd name="connsiteY0" fmla="*/ 0 h 1033345"/>
              <a:gd name="connsiteX1" fmla="*/ 1458372 w 1460437"/>
              <a:gd name="connsiteY1" fmla="*/ 414338 h 1033345"/>
              <a:gd name="connsiteX2" fmla="*/ 872584 w 1460437"/>
              <a:gd name="connsiteY2" fmla="*/ 1028700 h 1033345"/>
              <a:gd name="connsiteX3" fmla="*/ 29622 w 1460437"/>
              <a:gd name="connsiteY3" fmla="*/ 671513 h 1033345"/>
              <a:gd name="connsiteX4" fmla="*/ 272509 w 1460437"/>
              <a:gd name="connsiteY4" fmla="*/ 214313 h 10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37" h="1033345">
                <a:moveTo>
                  <a:pt x="1029747" y="0"/>
                </a:moveTo>
                <a:cubicBezTo>
                  <a:pt x="1257156" y="121444"/>
                  <a:pt x="1484566" y="242888"/>
                  <a:pt x="1458372" y="414338"/>
                </a:cubicBezTo>
                <a:cubicBezTo>
                  <a:pt x="1432178" y="585788"/>
                  <a:pt x="1110709" y="985837"/>
                  <a:pt x="872584" y="1028700"/>
                </a:cubicBezTo>
                <a:cubicBezTo>
                  <a:pt x="634459" y="1071563"/>
                  <a:pt x="129634" y="807244"/>
                  <a:pt x="29622" y="671513"/>
                </a:cubicBezTo>
                <a:cubicBezTo>
                  <a:pt x="-70391" y="535782"/>
                  <a:pt x="101059" y="375047"/>
                  <a:pt x="272509" y="214313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F65AA4-1E82-EEFD-4446-D920538F9D4E}"/>
              </a:ext>
            </a:extLst>
          </p:cNvPr>
          <p:cNvSpPr txBox="1"/>
          <p:nvPr/>
        </p:nvSpPr>
        <p:spPr>
          <a:xfrm>
            <a:off x="6146023" y="5060171"/>
            <a:ext cx="2144019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Immediate problems like censorship, </a:t>
            </a:r>
            <a:r>
              <a:rPr lang="en-US" sz="2400" dirty="0" err="1"/>
              <a:t>etc</a:t>
            </a:r>
            <a:endParaRPr lang="en-US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F8568-3210-06CA-E0EB-06B48AF1744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980912" y="3842343"/>
            <a:ext cx="1050086" cy="632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10FE1F-452B-3C51-8AC8-0B7C1B5E4C0A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5307333" y="3856065"/>
            <a:ext cx="838690" cy="18042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CB0A976-4272-2E28-F61A-917BBA72CDE2}"/>
              </a:ext>
            </a:extLst>
          </p:cNvPr>
          <p:cNvSpPr txBox="1"/>
          <p:nvPr/>
        </p:nvSpPr>
        <p:spPr>
          <a:xfrm>
            <a:off x="1008473" y="5744062"/>
            <a:ext cx="2269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 incentive!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B2BAC6-88A7-6595-736B-D3D37E59C797}"/>
              </a:ext>
            </a:extLst>
          </p:cNvPr>
          <p:cNvSpPr txBox="1"/>
          <p:nvPr/>
        </p:nvSpPr>
        <p:spPr>
          <a:xfrm>
            <a:off x="6127484" y="4436729"/>
            <a:ext cx="264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Important problems but out of scope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27A5E-55E6-6509-9A62-58BDE856EE1F}"/>
              </a:ext>
            </a:extLst>
          </p:cNvPr>
          <p:cNvSpPr txBox="1"/>
          <p:nvPr/>
        </p:nvSpPr>
        <p:spPr>
          <a:xfrm>
            <a:off x="9683092" y="5155105"/>
            <a:ext cx="2416629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Validator centralization 🙁🙁🙁</a:t>
            </a:r>
            <a:endParaRPr lang="en-US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CB551E-999D-0D8F-7838-36F1C223DD4D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10517156" y="4690463"/>
            <a:ext cx="374251" cy="4646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CFE5C03-3B96-31BD-186B-D9D362C2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6879EA03-3222-667B-1563-86EA27B1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621B-381C-15CF-E508-6C3514A058BB}"/>
              </a:ext>
            </a:extLst>
          </p:cNvPr>
          <p:cNvSpPr txBox="1"/>
          <p:nvPr/>
        </p:nvSpPr>
        <p:spPr>
          <a:xfrm>
            <a:off x="1300593" y="2338492"/>
            <a:ext cx="492443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678865-0232-D650-B717-232F4D7815C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793036" y="2569325"/>
            <a:ext cx="1370278" cy="13932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B81C8A-987C-1BFC-3689-A6D42DDC6C9A}"/>
              </a:ext>
            </a:extLst>
          </p:cNvPr>
          <p:cNvSpPr txBox="1"/>
          <p:nvPr/>
        </p:nvSpPr>
        <p:spPr>
          <a:xfrm>
            <a:off x="7980912" y="1379455"/>
            <a:ext cx="3660961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Inaccurate MEV oracles 🙁🙁 </a:t>
            </a:r>
            <a:r>
              <a:rPr lang="en-US" sz="2400" dirty="0"/>
              <a:t>E.g., less MEV will be burned in MEV burn.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D6E7ED-2367-24EB-7684-A3D4BD58E86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980912" y="2579784"/>
            <a:ext cx="1047776" cy="1262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1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20" grpId="0" animBg="1"/>
      <p:bldP spid="21" grpId="0" animBg="1"/>
      <p:bldP spid="59" grpId="0"/>
      <p:bldP spid="64" grpId="0"/>
      <p:bldP spid="25" grpId="0" animBg="1"/>
      <p:bldP spid="3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4670-DAA6-3BC0-76BB-62F3F904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pieces of the puzzle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8376D-FFF3-5117-F964-FC479B66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MEV can’t be accurately measured by current MEV auctions</a:t>
            </a:r>
          </a:p>
          <a:p>
            <a:r>
              <a:rPr lang="en-US" dirty="0"/>
              <a:t>Potential solution: alternative mechanisms (e.g., </a:t>
            </a:r>
            <a:r>
              <a:rPr lang="en-US" dirty="0" err="1"/>
              <a:t>Mamageishvili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 presented a truthful refund mechanism)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0D724-605E-2D76-A9E6-0E1B6E4F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5A86D-6CAD-0893-5BBB-58BAA0D5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C3F66-0F75-A1A8-C557-6291A2066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63"/>
          <a:stretch/>
        </p:blipFill>
        <p:spPr>
          <a:xfrm>
            <a:off x="2273300" y="3033716"/>
            <a:ext cx="7645400" cy="36437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34706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8AA8-161A-CB3C-8F4F-008EC135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pieces of the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7C2B-9099-D265-9A42-E4458EEE7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trust barrier between searcher and builders</a:t>
            </a:r>
          </a:p>
          <a:p>
            <a:r>
              <a:rPr lang="en-US" dirty="0"/>
              <a:t>Potential solution: Put builders in Trusted Execution Environments (TEEs)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8C1CA-CEC7-6F3D-6A22-0389B4BA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6DE4D-9862-9D00-0C84-B502B344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AC9F39-74E9-89FC-8F96-E19BFB222E1E}"/>
              </a:ext>
            </a:extLst>
          </p:cNvPr>
          <p:cNvGrpSpPr/>
          <p:nvPr/>
        </p:nvGrpSpPr>
        <p:grpSpPr>
          <a:xfrm>
            <a:off x="5628297" y="4092919"/>
            <a:ext cx="851515" cy="983617"/>
            <a:chOff x="9991594" y="1803656"/>
            <a:chExt cx="851515" cy="9836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C5D822-DBB8-8937-D9AE-132D8FB5B64B}"/>
                </a:ext>
              </a:extLst>
            </p:cNvPr>
            <p:cNvSpPr txBox="1"/>
            <p:nvPr/>
          </p:nvSpPr>
          <p:spPr>
            <a:xfrm>
              <a:off x="9991594" y="241794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Builder</a:t>
              </a:r>
            </a:p>
          </p:txBody>
        </p:sp>
        <p:pic>
          <p:nvPicPr>
            <p:cNvPr id="8" name="Picture 7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655930B7-2214-B4A8-48CE-99A48AF8F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3298" y="1803656"/>
              <a:ext cx="630000" cy="6300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BA2E95-A2B7-CB2F-3C64-44F18B25E5CB}"/>
              </a:ext>
            </a:extLst>
          </p:cNvPr>
          <p:cNvSpPr/>
          <p:nvPr/>
        </p:nvSpPr>
        <p:spPr>
          <a:xfrm>
            <a:off x="5315599" y="3908665"/>
            <a:ext cx="1560802" cy="16422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B53AD-AAD5-7DAF-853B-ECE0E5BFEA58}"/>
              </a:ext>
            </a:extLst>
          </p:cNvPr>
          <p:cNvSpPr txBox="1"/>
          <p:nvPr/>
        </p:nvSpPr>
        <p:spPr>
          <a:xfrm>
            <a:off x="5706989" y="5097716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E60B1-4388-9AEC-FD43-8F4EBA89F04C}"/>
              </a:ext>
            </a:extLst>
          </p:cNvPr>
          <p:cNvSpPr txBox="1"/>
          <p:nvPr/>
        </p:nvSpPr>
        <p:spPr>
          <a:xfrm>
            <a:off x="10523389" y="5514873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Proposers</a:t>
            </a:r>
          </a:p>
        </p:txBody>
      </p:sp>
      <p:pic>
        <p:nvPicPr>
          <p:cNvPr id="12" name="Picture 2" descr="Miner Cartoon Images – Browse 12,419 Stock Photos, Vectors, and Video |  Adobe Stock">
            <a:extLst>
              <a:ext uri="{FF2B5EF4-FFF2-40B4-BE49-F238E27FC236}">
                <a16:creationId xmlns:a16="http://schemas.microsoft.com/office/drawing/2014/main" id="{CECDFD8A-26B2-11A9-C149-F2760B33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22" b="90000" l="10000" r="90000">
                        <a14:foregroundMark x1="51667" y1="9722" x2="55000" y2="10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109" y="3962077"/>
            <a:ext cx="1589211" cy="15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606FB36-C30C-8D60-C94D-B32D31345469}"/>
              </a:ext>
            </a:extLst>
          </p:cNvPr>
          <p:cNvGrpSpPr/>
          <p:nvPr/>
        </p:nvGrpSpPr>
        <p:grpSpPr>
          <a:xfrm>
            <a:off x="289332" y="4337589"/>
            <a:ext cx="2877335" cy="1323439"/>
            <a:chOff x="468047" y="2000184"/>
            <a:chExt cx="2877335" cy="13234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013923-403F-9F31-9682-8F9AC54DE722}"/>
                </a:ext>
              </a:extLst>
            </p:cNvPr>
            <p:cNvSpPr txBox="1"/>
            <p:nvPr/>
          </p:nvSpPr>
          <p:spPr>
            <a:xfrm>
              <a:off x="2769583" y="243095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TXs</a:t>
              </a: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032004FA-4F5D-F70F-2DEE-BA94CC1BBA7C}"/>
                </a:ext>
              </a:extLst>
            </p:cNvPr>
            <p:cNvSpPr/>
            <p:nvPr/>
          </p:nvSpPr>
          <p:spPr>
            <a:xfrm flipH="1">
              <a:off x="2449995" y="2103101"/>
              <a:ext cx="314631" cy="1200330"/>
            </a:xfrm>
            <a:prstGeom prst="leftBrace">
              <a:avLst>
                <a:gd name="adj1" fmla="val 535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7F6A3A-491E-2D11-DB21-417B7435204E}"/>
                </a:ext>
              </a:extLst>
            </p:cNvPr>
            <p:cNvSpPr txBox="1"/>
            <p:nvPr/>
          </p:nvSpPr>
          <p:spPr>
            <a:xfrm>
              <a:off x="468047" y="2000184"/>
              <a:ext cx="194796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Regular users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Trading bots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Searchers 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6A9398-C4F7-D566-5A9A-2AC7B6B5F33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66667" y="4891870"/>
            <a:ext cx="2461630" cy="26406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812F62-59F8-7906-1005-704B80363A02}"/>
              </a:ext>
            </a:extLst>
          </p:cNvPr>
          <p:cNvSpPr txBox="1"/>
          <p:nvPr/>
        </p:nvSpPr>
        <p:spPr>
          <a:xfrm>
            <a:off x="5594289" y="42068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361BB7-59CB-5562-4818-03382CDEE028}"/>
              </a:ext>
            </a:extLst>
          </p:cNvPr>
          <p:cNvCxnSpPr>
            <a:cxnSpLocks/>
          </p:cNvCxnSpPr>
          <p:nvPr/>
        </p:nvCxnSpPr>
        <p:spPr>
          <a:xfrm flipH="1">
            <a:off x="2593389" y="4647252"/>
            <a:ext cx="3034908" cy="1729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E3F293-AFA0-8CF1-00E2-BE299E9E21C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664806" y="4756683"/>
            <a:ext cx="3633303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1198DA-E05E-0152-884C-241A47F94AE2}"/>
              </a:ext>
            </a:extLst>
          </p:cNvPr>
          <p:cNvSpPr txBox="1"/>
          <p:nvPr/>
        </p:nvSpPr>
        <p:spPr>
          <a:xfrm>
            <a:off x="3353202" y="4159943"/>
            <a:ext cx="180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MEV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D6090930-B723-BC6E-3140-33B117F03B81}"/>
              </a:ext>
            </a:extLst>
          </p:cNvPr>
          <p:cNvSpPr/>
          <p:nvPr/>
        </p:nvSpPr>
        <p:spPr>
          <a:xfrm>
            <a:off x="6876400" y="2700474"/>
            <a:ext cx="4901801" cy="1506414"/>
          </a:xfrm>
          <a:prstGeom prst="wedgeEllipseCallout">
            <a:avLst>
              <a:gd name="adj1" fmla="val -57714"/>
              <a:gd name="adj2" fmla="val 512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Combining the two: run the mechanism from </a:t>
            </a:r>
            <a:r>
              <a:rPr lang="en-US" sz="2400" dirty="0" err="1"/>
              <a:t>Mamageishvili</a:t>
            </a:r>
            <a:r>
              <a:rPr lang="en-US" sz="2400" dirty="0"/>
              <a:t> </a:t>
            </a:r>
            <a:r>
              <a:rPr lang="en-US" sz="2400" i="1" dirty="0"/>
              <a:t>et al.</a:t>
            </a:r>
            <a:r>
              <a:rPr lang="en-US" sz="2400" dirty="0"/>
              <a:t> in TEE?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EAE447-970D-EE47-3454-C008A0838378}"/>
              </a:ext>
            </a:extLst>
          </p:cNvPr>
          <p:cNvSpPr txBox="1"/>
          <p:nvPr/>
        </p:nvSpPr>
        <p:spPr>
          <a:xfrm>
            <a:off x="581891" y="6096000"/>
            <a:ext cx="411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E.g., </a:t>
            </a:r>
            <a:r>
              <a:rPr lang="en-US" sz="2400" dirty="0" err="1"/>
              <a:t>Flashbots</a:t>
            </a:r>
            <a:r>
              <a:rPr lang="en-US" sz="2400" dirty="0"/>
              <a:t> run a TEE builder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1ECBBE-D7D1-6AAC-3197-6C3050B85D31}"/>
              </a:ext>
            </a:extLst>
          </p:cNvPr>
          <p:cNvSpPr txBox="1"/>
          <p:nvPr/>
        </p:nvSpPr>
        <p:spPr>
          <a:xfrm>
            <a:off x="5094189" y="5846255"/>
            <a:ext cx="5316560" cy="83099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Mamageishvili</a:t>
            </a:r>
            <a:r>
              <a:rPr lang="en-US" sz="2400" dirty="0"/>
              <a:t> </a:t>
            </a:r>
            <a:r>
              <a:rPr lang="en-US" sz="2400" i="1" dirty="0"/>
              <a:t>et al. </a:t>
            </a:r>
            <a:r>
              <a:rPr lang="en-US" sz="2400" dirty="0"/>
              <a:t>is truthful assuming a monopolistic builder!</a:t>
            </a:r>
          </a:p>
        </p:txBody>
      </p:sp>
    </p:spTree>
    <p:extLst>
      <p:ext uri="{BB962C8B-B14F-4D97-AF65-F5344CB8AC3E}">
        <p14:creationId xmlns:p14="http://schemas.microsoft.com/office/powerpoint/2010/main" val="7430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  <p:bldP spid="22" grpId="0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D9C-1288-0BB2-C014-A0238CC8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1A14-CB2C-00A0-F84C-4D9A7088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66" y="1452364"/>
            <a:ext cx="11850552" cy="17544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should MEV be allocated between users, searchers, builders, proposers? </a:t>
            </a:r>
          </a:p>
          <a:p>
            <a:r>
              <a:rPr lang="en-US" dirty="0"/>
              <a:t>How to mitigate the negative impacts of integration?</a:t>
            </a:r>
          </a:p>
          <a:p>
            <a:pPr lvl="1"/>
            <a:r>
              <a:rPr lang="en-US" dirty="0"/>
              <a:t>Execution Auctions, PROF, </a:t>
            </a:r>
            <a:r>
              <a:rPr lang="en-US" dirty="0" err="1"/>
              <a:t>etc</a:t>
            </a:r>
            <a:r>
              <a:rPr lang="en-US" dirty="0"/>
              <a:t>, do not directly address this problem.</a:t>
            </a:r>
          </a:p>
          <a:p>
            <a:r>
              <a:rPr lang="en-US" dirty="0"/>
              <a:t>Immediate problems like builder censorship resistance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5E354-6218-E5C9-6562-769E27D8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6" y="3429000"/>
            <a:ext cx="11703067" cy="1754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90D63-6B0E-4285-E2BA-CFF30C06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7C58-911D-D3E7-397A-5AAD8C4C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757B9-E2E5-8288-7187-0990F5AE334E}"/>
              </a:ext>
            </a:extLst>
          </p:cNvPr>
          <p:cNvSpPr txBox="1"/>
          <p:nvPr/>
        </p:nvSpPr>
        <p:spPr>
          <a:xfrm>
            <a:off x="480718" y="5338583"/>
            <a:ext cx="11230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Blog post: </a:t>
            </a:r>
            <a:r>
              <a:rPr lang="en-US" sz="2400" dirty="0">
                <a:hlinkClick r:id="rId3"/>
              </a:rPr>
              <a:t>https://decentralizedthoughts.github.io/2024-05-07-decentralization-ethereum/</a:t>
            </a:r>
            <a:endParaRPr lang="en-US" sz="2400" dirty="0"/>
          </a:p>
          <a:p>
            <a:pPr algn="ctr"/>
            <a:r>
              <a:rPr lang="en-US" sz="2400" dirty="0"/>
              <a:t>Paper: </a:t>
            </a:r>
            <a:r>
              <a:rPr lang="en-US" sz="2400" dirty="0">
                <a:hlinkClick r:id="rId4"/>
              </a:rPr>
              <a:t>https://arxiv.org/pdf/2405.01329</a:t>
            </a:r>
            <a:endParaRPr lang="en-US" sz="2400" dirty="0"/>
          </a:p>
          <a:p>
            <a:pPr algn="ctr"/>
            <a:r>
              <a:rPr lang="en-US" sz="2400" dirty="0"/>
              <a:t>X: 0xfanzhang</a:t>
            </a:r>
          </a:p>
        </p:txBody>
      </p:sp>
    </p:spTree>
    <p:extLst>
      <p:ext uri="{BB962C8B-B14F-4D97-AF65-F5344CB8AC3E}">
        <p14:creationId xmlns:p14="http://schemas.microsoft.com/office/powerpoint/2010/main" val="58040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18D685DE-0A59-A940-6D56-54EEF2F5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What caused inequality?</a:t>
            </a:r>
            <a:endParaRPr lang="en-CN" dirty="0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0FD5F193-55F7-D720-E30C-EE7607E2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76" y="4427007"/>
            <a:ext cx="11056224" cy="2129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Builder model: </a:t>
            </a:r>
          </a:p>
          <a:p>
            <a:r>
              <a:rPr lang="en-US" altLang="zh-CN" dirty="0"/>
              <a:t>Builders take TXs as input and produce blocks with highest gains</a:t>
            </a:r>
          </a:p>
          <a:p>
            <a:r>
              <a:rPr lang="en-US" altLang="zh-CN" dirty="0"/>
              <a:t>Builder’s gain = balance increase after executing TXs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4E37-6D47-D0A5-E2B5-5BABB3B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2FE7F2-63A2-468F-BCCD-CE110C5452E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1A47A67-1E1D-D758-7409-9B149186506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2FE7F2-63A2-468F-BCCD-CE110C5452E3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5DB3B5-93C9-64DC-448A-3DB2E52B0525}"/>
              </a:ext>
            </a:extLst>
          </p:cNvPr>
          <p:cNvGrpSpPr/>
          <p:nvPr/>
        </p:nvGrpSpPr>
        <p:grpSpPr>
          <a:xfrm>
            <a:off x="3547760" y="1618157"/>
            <a:ext cx="6280532" cy="799773"/>
            <a:chOff x="3547760" y="1618157"/>
            <a:chExt cx="6280532" cy="799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F3506B-EF4B-5BC5-1333-7B3254EDB9C7}"/>
                </a:ext>
              </a:extLst>
            </p:cNvPr>
            <p:cNvSpPr txBox="1"/>
            <p:nvPr/>
          </p:nvSpPr>
          <p:spPr>
            <a:xfrm>
              <a:off x="5044445" y="1618157"/>
              <a:ext cx="3425618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Public </a:t>
              </a:r>
              <a:r>
                <a:rPr lang="en-US" sz="2000" dirty="0" err="1"/>
                <a:t>mempool</a:t>
              </a:r>
              <a:r>
                <a:rPr lang="en-US" sz="2000" dirty="0"/>
                <a:t> (p2p network)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9C9212-7F53-9626-D719-658133C3FDD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3547760" y="1818212"/>
              <a:ext cx="1496685" cy="5997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62F9EE-9B31-C8EE-586C-8748C85372C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470063" y="1818212"/>
              <a:ext cx="1358229" cy="3793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D000F7B-D088-CEA5-B237-7E28551E1BD2}"/>
              </a:ext>
            </a:extLst>
          </p:cNvPr>
          <p:cNvGrpSpPr/>
          <p:nvPr/>
        </p:nvGrpSpPr>
        <p:grpSpPr>
          <a:xfrm>
            <a:off x="3547760" y="2368236"/>
            <a:ext cx="6280532" cy="847253"/>
            <a:chOff x="3547760" y="2368236"/>
            <a:chExt cx="6280532" cy="8472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7E17A-1953-8489-5541-FC38BA3B1847}"/>
                </a:ext>
              </a:extLst>
            </p:cNvPr>
            <p:cNvSpPr txBox="1"/>
            <p:nvPr/>
          </p:nvSpPr>
          <p:spPr>
            <a:xfrm>
              <a:off x="4988244" y="2507603"/>
              <a:ext cx="3317319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Third-party private channels </a:t>
              </a:r>
            </a:p>
            <a:p>
              <a:pPr algn="ctr"/>
              <a:r>
                <a:rPr lang="en-US" sz="2000" dirty="0"/>
                <a:t>(MEV-Share, MEV Blocker, </a:t>
              </a:r>
              <a:r>
                <a:rPr lang="en-US" sz="2000" dirty="0" err="1"/>
                <a:t>etc</a:t>
              </a:r>
              <a:r>
                <a:rPr lang="en-US" sz="2000" dirty="0"/>
                <a:t>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8F0648-A87E-3719-CC88-6AAC1F5CB1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547760" y="2602596"/>
              <a:ext cx="1440484" cy="25895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A533DB-0B8C-7C15-CA2C-AC23D4FA5DE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305563" y="2368236"/>
              <a:ext cx="1522729" cy="49331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9DBC2C9-8958-B35E-DE79-DED0C665F753}"/>
              </a:ext>
            </a:extLst>
          </p:cNvPr>
          <p:cNvSpPr txBox="1"/>
          <p:nvPr/>
        </p:nvSpPr>
        <p:spPr>
          <a:xfrm>
            <a:off x="6067894" y="3627234"/>
            <a:ext cx="18049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Direct channels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10D6D1-3940-6357-5D28-7A11999C9046}"/>
              </a:ext>
            </a:extLst>
          </p:cNvPr>
          <p:cNvGrpSpPr/>
          <p:nvPr/>
        </p:nvGrpSpPr>
        <p:grpSpPr>
          <a:xfrm>
            <a:off x="9991594" y="1803656"/>
            <a:ext cx="939681" cy="1201067"/>
            <a:chOff x="9991594" y="1803656"/>
            <a:chExt cx="939681" cy="12010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034E2-6929-5D62-861D-E1EE24B3AB5F}"/>
                </a:ext>
              </a:extLst>
            </p:cNvPr>
            <p:cNvSpPr txBox="1"/>
            <p:nvPr/>
          </p:nvSpPr>
          <p:spPr>
            <a:xfrm>
              <a:off x="9991594" y="2635391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Builders</a:t>
              </a:r>
            </a:p>
          </p:txBody>
        </p:sp>
        <p:pic>
          <p:nvPicPr>
            <p:cNvPr id="24" name="Picture 23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AF114FA0-45C6-6826-EC24-13E7414E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3298" y="1803656"/>
              <a:ext cx="630000" cy="630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5CF5A6-2037-1226-10BF-600C61AE1655}"/>
              </a:ext>
            </a:extLst>
          </p:cNvPr>
          <p:cNvGrpSpPr/>
          <p:nvPr/>
        </p:nvGrpSpPr>
        <p:grpSpPr>
          <a:xfrm>
            <a:off x="468047" y="2000184"/>
            <a:ext cx="2877335" cy="1323439"/>
            <a:chOff x="468047" y="2000184"/>
            <a:chExt cx="2877335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267B15-FC19-FED7-4BC0-118129B7BFFC}"/>
                </a:ext>
              </a:extLst>
            </p:cNvPr>
            <p:cNvSpPr txBox="1"/>
            <p:nvPr/>
          </p:nvSpPr>
          <p:spPr>
            <a:xfrm>
              <a:off x="2769583" y="243095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TXs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C0AFC644-D51C-0E24-368F-F26B93590B96}"/>
                </a:ext>
              </a:extLst>
            </p:cNvPr>
            <p:cNvSpPr/>
            <p:nvPr/>
          </p:nvSpPr>
          <p:spPr>
            <a:xfrm flipH="1">
              <a:off x="2449995" y="2103101"/>
              <a:ext cx="314631" cy="1200330"/>
            </a:xfrm>
            <a:prstGeom prst="leftBrace">
              <a:avLst>
                <a:gd name="adj1" fmla="val 535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E47AA5-6E61-1ED2-27DC-4D5A9AE02AF2}"/>
                </a:ext>
              </a:extLst>
            </p:cNvPr>
            <p:cNvSpPr txBox="1"/>
            <p:nvPr/>
          </p:nvSpPr>
          <p:spPr>
            <a:xfrm>
              <a:off x="468047" y="2000184"/>
              <a:ext cx="194796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Regular users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Trading bots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/>
                <a:t>Searchers 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B17932-C5E7-E46D-76DD-9305050F801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59407" y="2806189"/>
            <a:ext cx="2708487" cy="10211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4A6991-F4C8-4E58-B90A-7A849D49E81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872875" y="2513508"/>
            <a:ext cx="1955417" cy="13137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C3AC11-19F3-666B-71BD-4462685D01E0}"/>
              </a:ext>
            </a:extLst>
          </p:cNvPr>
          <p:cNvSpPr txBox="1"/>
          <p:nvPr/>
        </p:nvSpPr>
        <p:spPr>
          <a:xfrm>
            <a:off x="742076" y="3602016"/>
            <a:ext cx="312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*) Searchers read from </a:t>
            </a:r>
            <a:r>
              <a:rPr lang="en-US" dirty="0" err="1"/>
              <a:t>mempool</a:t>
            </a:r>
            <a:r>
              <a:rPr lang="en-US" dirty="0"/>
              <a:t> and private channels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40248B-FFAB-07FD-F9C4-A65F44DA2CDE}"/>
              </a:ext>
            </a:extLst>
          </p:cNvPr>
          <p:cNvSpPr txBox="1"/>
          <p:nvPr/>
        </p:nvSpPr>
        <p:spPr>
          <a:xfrm>
            <a:off x="9149962" y="3912653"/>
            <a:ext cx="2007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Order Flow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585F4C-30B5-9255-0D99-8C01ADB8B9CE}"/>
              </a:ext>
            </a:extLst>
          </p:cNvPr>
          <p:cNvSpPr txBox="1"/>
          <p:nvPr/>
        </p:nvSpPr>
        <p:spPr>
          <a:xfrm>
            <a:off x="9197252" y="3504711"/>
            <a:ext cx="19134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 Order Flow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36C33D-5FB9-327F-30B6-3C7A5E1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</p:spTree>
    <p:extLst>
      <p:ext uri="{BB962C8B-B14F-4D97-AF65-F5344CB8AC3E}">
        <p14:creationId xmlns:p14="http://schemas.microsoft.com/office/powerpoint/2010/main" val="132784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B5E2-3D1B-6375-509A-DE3F754C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81010-D4C7-D7B0-1BAF-AFF85C14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17"/>
            <a:ext cx="10515600" cy="5162184"/>
          </a:xfrm>
        </p:spPr>
        <p:txBody>
          <a:bodyPr>
            <a:normAutofit/>
          </a:bodyPr>
          <a:lstStyle/>
          <a:p>
            <a:r>
              <a:rPr lang="en-US" dirty="0"/>
              <a:t>It is possible to build an accurate MEV oracle and allocate fair MEV to proposers!</a:t>
            </a:r>
          </a:p>
          <a:p>
            <a:r>
              <a:rPr lang="en-US" dirty="0"/>
              <a:t>Outsourcing block building to a TEE builder that implements a refund mechanism.  For a provider,  this mechanism refunds the marginal value of its TXs.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Trust barrier: TEE guarantees integrity and confidentiality.</a:t>
            </a:r>
          </a:p>
          <a:p>
            <a:pPr lvl="1"/>
            <a:r>
              <a:rPr lang="en-US" altLang="zh-CN" dirty="0"/>
              <a:t>Integration: Refunds incentivize providers to report their value truthfully. Proof is in (</a:t>
            </a:r>
            <a:r>
              <a:rPr lang="en-US" altLang="zh-CN" i="1" dirty="0"/>
              <a:t>Searcher Competition in Block Building, AFT’24).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builder can build the optimal block and provide an accurate MEV measurement.</a:t>
            </a:r>
          </a:p>
          <a:p>
            <a:pPr lvl="1"/>
            <a:r>
              <a:rPr lang="en-US" dirty="0"/>
              <a:t>But this might not be the end state.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B37D-DCEF-BC7A-32EE-9B25AC7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FA76F-F727-5FC5-2DA7-DF63074E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007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B5E2-3D1B-6375-509A-DE3F754C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ideas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B37D-DCEF-BC7A-32EE-9B25AC7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FA76F-F727-5FC5-2DA7-DF63074E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28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E57985-8141-E7E3-0566-799E1D32A4B7}"/>
              </a:ext>
            </a:extLst>
          </p:cNvPr>
          <p:cNvGrpSpPr/>
          <p:nvPr/>
        </p:nvGrpSpPr>
        <p:grpSpPr>
          <a:xfrm>
            <a:off x="5709979" y="3386337"/>
            <a:ext cx="851515" cy="983617"/>
            <a:chOff x="9991594" y="1803656"/>
            <a:chExt cx="851515" cy="9836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A717C0-2B52-881E-7657-217146C37426}"/>
                </a:ext>
              </a:extLst>
            </p:cNvPr>
            <p:cNvSpPr txBox="1"/>
            <p:nvPr/>
          </p:nvSpPr>
          <p:spPr>
            <a:xfrm>
              <a:off x="9991594" y="241794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Builder</a:t>
              </a:r>
            </a:p>
          </p:txBody>
        </p:sp>
        <p:pic>
          <p:nvPicPr>
            <p:cNvPr id="10" name="Picture 9" descr="A cartoon of a person wearing a hard hat&#10;&#10;Description automatically generated">
              <a:extLst>
                <a:ext uri="{FF2B5EF4-FFF2-40B4-BE49-F238E27FC236}">
                  <a16:creationId xmlns:a16="http://schemas.microsoft.com/office/drawing/2014/main" id="{4697E1AF-A09C-4F14-C815-2854267B1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3298" y="1803656"/>
              <a:ext cx="630000" cy="63000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3E269-9A43-DF7F-BC0D-BE7D0AE93288}"/>
              </a:ext>
            </a:extLst>
          </p:cNvPr>
          <p:cNvSpPr/>
          <p:nvPr/>
        </p:nvSpPr>
        <p:spPr>
          <a:xfrm>
            <a:off x="5397281" y="3202083"/>
            <a:ext cx="1560802" cy="16422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6B523-31DF-14B5-E38E-FF9AAF4D4471}"/>
              </a:ext>
            </a:extLst>
          </p:cNvPr>
          <p:cNvSpPr txBox="1"/>
          <p:nvPr/>
        </p:nvSpPr>
        <p:spPr>
          <a:xfrm>
            <a:off x="5788671" y="4391134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851652-520E-9A35-9FEF-EC89ADE0C5E8}"/>
              </a:ext>
            </a:extLst>
          </p:cNvPr>
          <p:cNvSpPr txBox="1"/>
          <p:nvPr/>
        </p:nvSpPr>
        <p:spPr>
          <a:xfrm>
            <a:off x="10605071" y="4808291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Proposers</a:t>
            </a:r>
          </a:p>
        </p:txBody>
      </p:sp>
      <p:pic>
        <p:nvPicPr>
          <p:cNvPr id="15" name="Picture 2" descr="Miner Cartoon Images – Browse 12,419 Stock Photos, Vectors, and Video |  Adobe Stock">
            <a:extLst>
              <a:ext uri="{FF2B5EF4-FFF2-40B4-BE49-F238E27FC236}">
                <a16:creationId xmlns:a16="http://schemas.microsoft.com/office/drawing/2014/main" id="{1E43F55E-DA59-835C-E0B5-B3A5FF899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22" b="90000" l="10000" r="90000">
                        <a14:foregroundMark x1="51667" y1="9722" x2="55000" y2="10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791" y="3255495"/>
            <a:ext cx="1589211" cy="15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64A9FA9-C30B-25E3-78C4-AB8B9152E0EB}"/>
              </a:ext>
            </a:extLst>
          </p:cNvPr>
          <p:cNvGrpSpPr/>
          <p:nvPr/>
        </p:nvGrpSpPr>
        <p:grpSpPr>
          <a:xfrm>
            <a:off x="371014" y="3631007"/>
            <a:ext cx="2877335" cy="1323439"/>
            <a:chOff x="468047" y="2000184"/>
            <a:chExt cx="2877335" cy="13234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D06683-E8BF-FFFB-40FA-82CEAA2A941E}"/>
                </a:ext>
              </a:extLst>
            </p:cNvPr>
            <p:cNvSpPr txBox="1"/>
            <p:nvPr/>
          </p:nvSpPr>
          <p:spPr>
            <a:xfrm>
              <a:off x="2769583" y="243095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TXs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24D36E0-DB05-AACA-9054-277DECAB3A06}"/>
                </a:ext>
              </a:extLst>
            </p:cNvPr>
            <p:cNvSpPr/>
            <p:nvPr/>
          </p:nvSpPr>
          <p:spPr>
            <a:xfrm flipH="1">
              <a:off x="2449995" y="2103101"/>
              <a:ext cx="314631" cy="1200330"/>
            </a:xfrm>
            <a:prstGeom prst="leftBrace">
              <a:avLst>
                <a:gd name="adj1" fmla="val 535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F5EB5C-CBDF-34C9-68A7-B556B729B117}"/>
                </a:ext>
              </a:extLst>
            </p:cNvPr>
            <p:cNvSpPr txBox="1"/>
            <p:nvPr/>
          </p:nvSpPr>
          <p:spPr>
            <a:xfrm>
              <a:off x="468047" y="2000184"/>
              <a:ext cx="194796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Regular users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Trading bots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Searchers 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99B2-DDE7-AEE1-0CD9-582E3499D4F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48349" y="4185288"/>
            <a:ext cx="2461630" cy="26406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3B0DA6-7739-CCFD-9397-54F5318209B6}"/>
              </a:ext>
            </a:extLst>
          </p:cNvPr>
          <p:cNvSpPr txBox="1"/>
          <p:nvPr/>
        </p:nvSpPr>
        <p:spPr>
          <a:xfrm>
            <a:off x="5096733" y="5873891"/>
            <a:ext cx="2078005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   </a:t>
            </a:r>
            <a:r>
              <a:rPr lang="en-US" sz="2400" dirty="0"/>
              <a:t>Trust barrier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561F61-B4D2-9EE6-E21F-456A58AFD35C}"/>
              </a:ext>
            </a:extLst>
          </p:cNvPr>
          <p:cNvCxnSpPr>
            <a:cxnSpLocks/>
          </p:cNvCxnSpPr>
          <p:nvPr/>
        </p:nvCxnSpPr>
        <p:spPr>
          <a:xfrm>
            <a:off x="5978037" y="4731190"/>
            <a:ext cx="0" cy="10885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561328-394E-8133-6A11-E9BFBD31C25F}"/>
              </a:ext>
            </a:extLst>
          </p:cNvPr>
          <p:cNvSpPr txBox="1"/>
          <p:nvPr/>
        </p:nvSpPr>
        <p:spPr>
          <a:xfrm>
            <a:off x="2941594" y="4967800"/>
            <a:ext cx="3510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TXs, TEE guarantees integrity and confidentiality</a:t>
            </a:r>
            <a:endParaRPr lang="en-CN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A66A64-D5AB-0E1B-D142-272C369FE14F}"/>
              </a:ext>
            </a:extLst>
          </p:cNvPr>
          <p:cNvSpPr txBox="1"/>
          <p:nvPr/>
        </p:nvSpPr>
        <p:spPr>
          <a:xfrm>
            <a:off x="5675971" y="35003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C693AD-9F00-37D7-C196-3432C5FCFE20}"/>
              </a:ext>
            </a:extLst>
          </p:cNvPr>
          <p:cNvSpPr txBox="1"/>
          <p:nvPr/>
        </p:nvSpPr>
        <p:spPr>
          <a:xfrm>
            <a:off x="5096733" y="5978198"/>
            <a:ext cx="42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✅</a:t>
            </a:r>
            <a:endParaRPr lang="en-C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E8B499-40C3-4693-8BE7-F834DF010DE3}"/>
              </a:ext>
            </a:extLst>
          </p:cNvPr>
          <p:cNvCxnSpPr>
            <a:cxnSpLocks/>
          </p:cNvCxnSpPr>
          <p:nvPr/>
        </p:nvCxnSpPr>
        <p:spPr>
          <a:xfrm flipH="1">
            <a:off x="2675071" y="3940670"/>
            <a:ext cx="3034908" cy="1729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64AA7A-ECD4-4DA3-C6DB-3716F6BC7B77}"/>
              </a:ext>
            </a:extLst>
          </p:cNvPr>
          <p:cNvSpPr txBox="1"/>
          <p:nvPr/>
        </p:nvSpPr>
        <p:spPr>
          <a:xfrm>
            <a:off x="514121" y="3167152"/>
            <a:ext cx="1798890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   Integration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6C3CF8-4658-1201-3EEB-A6B0CD5AF739}"/>
              </a:ext>
            </a:extLst>
          </p:cNvPr>
          <p:cNvSpPr txBox="1"/>
          <p:nvPr/>
        </p:nvSpPr>
        <p:spPr>
          <a:xfrm>
            <a:off x="316180" y="2381665"/>
            <a:ext cx="5450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every provider, the builder refunds the marginal contribution of its TXs to the block’s TV.</a:t>
            </a:r>
            <a:endParaRPr lang="en-CN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A765C4-79C2-1296-19BD-61831F839B8A}"/>
              </a:ext>
            </a:extLst>
          </p:cNvPr>
          <p:cNvSpPr txBox="1"/>
          <p:nvPr/>
        </p:nvSpPr>
        <p:spPr>
          <a:xfrm>
            <a:off x="497063" y="3248203"/>
            <a:ext cx="425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✅</a:t>
            </a:r>
            <a:endParaRPr lang="en-C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F25A16-5402-5B14-9440-CE9526CBF373}"/>
              </a:ext>
            </a:extLst>
          </p:cNvPr>
          <p:cNvSpPr txBox="1"/>
          <p:nvPr/>
        </p:nvSpPr>
        <p:spPr>
          <a:xfrm>
            <a:off x="8439667" y="3592639"/>
            <a:ext cx="77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MEV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5432B5-07F8-BEA1-E7E9-38ADF7B1D19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746488" y="4050101"/>
            <a:ext cx="3633303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E277053-1018-2097-457A-24752020421E}"/>
              </a:ext>
            </a:extLst>
          </p:cNvPr>
          <p:cNvSpPr txBox="1"/>
          <p:nvPr/>
        </p:nvSpPr>
        <p:spPr>
          <a:xfrm>
            <a:off x="3434884" y="3453361"/>
            <a:ext cx="180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3666F1-03EF-61D2-1A89-C9BD69192592}"/>
              </a:ext>
            </a:extLst>
          </p:cNvPr>
          <p:cNvSpPr txBox="1"/>
          <p:nvPr/>
        </p:nvSpPr>
        <p:spPr>
          <a:xfrm>
            <a:off x="748990" y="1399342"/>
            <a:ext cx="7315200" cy="70788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000" dirty="0"/>
              <a:t>Refunds incentivize providers to report their value truthfully. Proof is in (</a:t>
            </a:r>
            <a:r>
              <a:rPr lang="en-US" altLang="zh-CN" sz="2000" i="1" dirty="0"/>
              <a:t>Searcher Competition in Block Building, AFT’24).</a:t>
            </a:r>
            <a:endParaRPr lang="en-US" sz="2000" i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685645-2A87-79B1-001E-EAFB7A3319E8}"/>
              </a:ext>
            </a:extLst>
          </p:cNvPr>
          <p:cNvCxnSpPr>
            <a:cxnSpLocks/>
            <a:stCxn id="47" idx="0"/>
            <a:endCxn id="62" idx="2"/>
          </p:cNvCxnSpPr>
          <p:nvPr/>
        </p:nvCxnSpPr>
        <p:spPr>
          <a:xfrm flipV="1">
            <a:off x="3041515" y="2107228"/>
            <a:ext cx="1365075" cy="27443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40565D-BCCC-3ADB-A0BB-79A99A294F91}"/>
              </a:ext>
            </a:extLst>
          </p:cNvPr>
          <p:cNvSpPr txBox="1"/>
          <p:nvPr/>
        </p:nvSpPr>
        <p:spPr>
          <a:xfrm>
            <a:off x="7629112" y="2208737"/>
            <a:ext cx="43398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Accurate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MEV measurement: </a:t>
            </a:r>
            <a:r>
              <a:rPr lang="en-US" altLang="zh-CN" sz="2000" dirty="0"/>
              <a:t>every provider sends TXs to the builder and reports value truthfully. </a:t>
            </a:r>
            <a:endParaRPr lang="en-US" sz="20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64FAA19-D106-3DA7-D2B3-338B25A40E05}"/>
              </a:ext>
            </a:extLst>
          </p:cNvPr>
          <p:cNvSpPr/>
          <p:nvPr/>
        </p:nvSpPr>
        <p:spPr>
          <a:xfrm>
            <a:off x="8342766" y="3531873"/>
            <a:ext cx="838640" cy="4508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CE9972-4EDC-7B00-E4ED-DAB8D91C9D49}"/>
              </a:ext>
            </a:extLst>
          </p:cNvPr>
          <p:cNvSpPr/>
          <p:nvPr/>
        </p:nvSpPr>
        <p:spPr>
          <a:xfrm>
            <a:off x="3304732" y="3395992"/>
            <a:ext cx="838640" cy="45089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430800-54A5-856A-AD40-B39E061FEBB4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8762086" y="3213107"/>
            <a:ext cx="168758" cy="31876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96027D-4E10-3107-A117-562D5B4780D1}"/>
              </a:ext>
            </a:extLst>
          </p:cNvPr>
          <p:cNvCxnSpPr>
            <a:cxnSpLocks/>
            <a:stCxn id="70" idx="0"/>
            <a:endCxn id="68" idx="1"/>
          </p:cNvCxnSpPr>
          <p:nvPr/>
        </p:nvCxnSpPr>
        <p:spPr>
          <a:xfrm flipV="1">
            <a:off x="3724052" y="2747346"/>
            <a:ext cx="3905060" cy="64864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93FC9A-84E1-7258-095D-0387590BA74F}"/>
              </a:ext>
            </a:extLst>
          </p:cNvPr>
          <p:cNvSpPr txBox="1"/>
          <p:nvPr/>
        </p:nvSpPr>
        <p:spPr>
          <a:xfrm>
            <a:off x="7943944" y="5260381"/>
            <a:ext cx="2689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400" b="1" dirty="0"/>
              <a:t>This might not be the end state.</a:t>
            </a:r>
          </a:p>
        </p:txBody>
      </p:sp>
    </p:spTree>
    <p:extLst>
      <p:ext uri="{BB962C8B-B14F-4D97-AF65-F5344CB8AC3E}">
        <p14:creationId xmlns:p14="http://schemas.microsoft.com/office/powerpoint/2010/main" val="381147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C236-65C9-674E-F5E3-4B565EC2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MEV is a threat to decentralization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E941-3CC9-ECA7-81C6-C676FB1B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 V: profit from manipulating </a:t>
            </a:r>
            <a:r>
              <a:rPr lang="en-US" sz="3600" dirty="0" err="1"/>
              <a:t>txns</a:t>
            </a:r>
            <a:r>
              <a:rPr lang="en-US" sz="3600" dirty="0"/>
              <a:t> ordering</a:t>
            </a:r>
          </a:p>
          <a:p>
            <a:pPr lvl="1"/>
            <a:r>
              <a:rPr lang="en-US" sz="3200" dirty="0"/>
              <a:t>~$1 m per day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[varies, see https://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explore.flashbots.net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r>
              <a:rPr lang="en-US" sz="3600" dirty="0"/>
              <a:t>MEV is a </a:t>
            </a:r>
            <a:r>
              <a:rPr lang="en-US" sz="3600" u="sng" dirty="0"/>
              <a:t>centralizing force</a:t>
            </a:r>
          </a:p>
          <a:p>
            <a:pPr lvl="1"/>
            <a:r>
              <a:rPr lang="en-US" sz="3200" dirty="0"/>
              <a:t>big validators (e.g., backed by trading firms) will outcompete small validators (e.g., hobbyist)</a:t>
            </a:r>
          </a:p>
          <a:p>
            <a:r>
              <a:rPr lang="en-US" sz="3600" dirty="0"/>
              <a:t>Ethereum’s solution: Proposer-builder separation (PBS)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E3431-75D4-A323-3A1D-545D1EE0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7F86E-FB00-7648-F0B5-12C7ECEA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7939-8F6E-BF63-4383-10A675BD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99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PBS and builder market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C8AB-6415-E551-2B2F-BFB912FC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1463"/>
            <a:ext cx="11248225" cy="598579"/>
          </a:xfrm>
        </p:spPr>
        <p:txBody>
          <a:bodyPr>
            <a:normAutofit/>
          </a:bodyPr>
          <a:lstStyle/>
          <a:p>
            <a:r>
              <a:rPr lang="en-US" dirty="0"/>
              <a:t>Idea: outsource block building (i.e., MEV extraction) to builder market.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2D72-5506-8F77-EC9E-E48FE1FA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2FE7F2-63A2-468F-BCCD-CE110C5452E3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Picture 4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56573216-7122-1987-BE5C-F3B9D007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3" y="2829411"/>
            <a:ext cx="630000" cy="63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5B753E-7B0B-D621-C65D-B15FE53335D1}"/>
              </a:ext>
            </a:extLst>
          </p:cNvPr>
          <p:cNvSpPr txBox="1"/>
          <p:nvPr/>
        </p:nvSpPr>
        <p:spPr>
          <a:xfrm>
            <a:off x="848102" y="6176968"/>
            <a:ext cx="346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Times New Roman" panose="02020603050405020304" pitchFamily="18" charset="0"/>
              </a:rPr>
              <a:t>New player: B</a:t>
            </a:r>
            <a:r>
              <a:rPr lang="en-CN" sz="2400">
                <a:cs typeface="Times New Roman" panose="02020603050405020304" pitchFamily="18" charset="0"/>
              </a:rPr>
              <a:t>uilder</a:t>
            </a:r>
            <a:r>
              <a:rPr lang="en-US" sz="2400" dirty="0">
                <a:cs typeface="Times New Roman" panose="02020603050405020304" pitchFamily="18" charset="0"/>
              </a:rPr>
              <a:t>s</a:t>
            </a:r>
            <a:endParaRPr lang="en-CN" sz="2400" dirty="0">
              <a:cs typeface="Times New Roman" panose="02020603050405020304" pitchFamily="18" charset="0"/>
            </a:endParaRPr>
          </a:p>
        </p:txBody>
      </p:sp>
      <p:pic>
        <p:nvPicPr>
          <p:cNvPr id="26" name="Picture 25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9981F153-C17F-7E26-F713-115333330A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2382" y="3644688"/>
            <a:ext cx="630000" cy="630000"/>
          </a:xfrm>
          <a:prstGeom prst="rect">
            <a:avLst/>
          </a:prstGeom>
        </p:spPr>
      </p:pic>
      <p:pic>
        <p:nvPicPr>
          <p:cNvPr id="27" name="Picture 26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3D352E58-73F8-A588-5A25-10C9170C19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96043" y="4594469"/>
            <a:ext cx="630000" cy="630000"/>
          </a:xfrm>
          <a:prstGeom prst="rect">
            <a:avLst/>
          </a:prstGeom>
        </p:spPr>
      </p:pic>
      <p:pic>
        <p:nvPicPr>
          <p:cNvPr id="28" name="Picture 27" descr="A cartoon of a person wearing a hard hat&#10;&#10;Description automatically generated">
            <a:extLst>
              <a:ext uri="{FF2B5EF4-FFF2-40B4-BE49-F238E27FC236}">
                <a16:creationId xmlns:a16="http://schemas.microsoft.com/office/drawing/2014/main" id="{880BBDC3-0CA1-A2CB-1AED-DDBC0DD0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14602" y="5427397"/>
            <a:ext cx="630000" cy="630000"/>
          </a:xfrm>
          <a:prstGeom prst="rect">
            <a:avLst/>
          </a:prstGeom>
        </p:spPr>
      </p:pic>
      <p:sp>
        <p:nvSpPr>
          <p:cNvPr id="11" name="Oval Callout 10">
            <a:extLst>
              <a:ext uri="{FF2B5EF4-FFF2-40B4-BE49-F238E27FC236}">
                <a16:creationId xmlns:a16="http://schemas.microsoft.com/office/drawing/2014/main" id="{E6192EE9-BD3E-ED48-6A97-66A2E8CDDE71}"/>
              </a:ext>
            </a:extLst>
          </p:cNvPr>
          <p:cNvSpPr/>
          <p:nvPr/>
        </p:nvSpPr>
        <p:spPr>
          <a:xfrm>
            <a:off x="1107373" y="2220120"/>
            <a:ext cx="2027711" cy="796221"/>
          </a:xfrm>
          <a:prstGeom prst="wedgeEllipseCallout">
            <a:avLst>
              <a:gd name="adj1" fmla="val -48044"/>
              <a:gd name="adj2" fmla="val 592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I’ll pay </a:t>
            </a:r>
            <a:r>
              <a:rPr lang="en-US" sz="2400" b="1" dirty="0"/>
              <a:t>90</a:t>
            </a:r>
            <a:r>
              <a:rPr lang="en-US" dirty="0"/>
              <a:t> for my block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B97171D7-2967-CCD2-A719-32B383154112}"/>
              </a:ext>
            </a:extLst>
          </p:cNvPr>
          <p:cNvSpPr/>
          <p:nvPr/>
        </p:nvSpPr>
        <p:spPr>
          <a:xfrm>
            <a:off x="1614320" y="3096723"/>
            <a:ext cx="2027711" cy="796221"/>
          </a:xfrm>
          <a:prstGeom prst="wedgeEllipseCallout">
            <a:avLst>
              <a:gd name="adj1" fmla="val -48044"/>
              <a:gd name="adj2" fmla="val 592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I’ll pay </a:t>
            </a:r>
            <a:r>
              <a:rPr lang="en-US" sz="2400" b="1" dirty="0"/>
              <a:t>95</a:t>
            </a:r>
            <a:r>
              <a:rPr lang="en-US" dirty="0"/>
              <a:t> for my block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208CA839-0E88-F472-7F2F-27BC31717356}"/>
              </a:ext>
            </a:extLst>
          </p:cNvPr>
          <p:cNvSpPr/>
          <p:nvPr/>
        </p:nvSpPr>
        <p:spPr>
          <a:xfrm>
            <a:off x="2226043" y="4150682"/>
            <a:ext cx="2027711" cy="796221"/>
          </a:xfrm>
          <a:prstGeom prst="wedgeEllipseCallout">
            <a:avLst>
              <a:gd name="adj1" fmla="val -48044"/>
              <a:gd name="adj2" fmla="val 592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I’ll pay </a:t>
            </a:r>
            <a:r>
              <a:rPr lang="en-US" sz="2400" b="1" dirty="0"/>
              <a:t>98</a:t>
            </a:r>
            <a:r>
              <a:rPr lang="en-US" dirty="0"/>
              <a:t> for my block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CC77C713-43FA-5811-D8BE-E8C9F315EC62}"/>
              </a:ext>
            </a:extLst>
          </p:cNvPr>
          <p:cNvSpPr/>
          <p:nvPr/>
        </p:nvSpPr>
        <p:spPr>
          <a:xfrm>
            <a:off x="2824143" y="5034785"/>
            <a:ext cx="2027711" cy="796221"/>
          </a:xfrm>
          <a:prstGeom prst="wedgeEllipseCallout">
            <a:avLst>
              <a:gd name="adj1" fmla="val -48044"/>
              <a:gd name="adj2" fmla="val 592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I’ll pay </a:t>
            </a:r>
            <a:r>
              <a:rPr lang="en-US" sz="2400" b="1" dirty="0"/>
              <a:t>99 </a:t>
            </a:r>
            <a:r>
              <a:rPr lang="en-US" dirty="0"/>
              <a:t>for my block</a:t>
            </a:r>
          </a:p>
        </p:txBody>
      </p:sp>
      <p:pic>
        <p:nvPicPr>
          <p:cNvPr id="21" name="Picture 2" descr="Miner Cartoon Images – Browse 12,419 Stock Photos, Vectors, and Video |  Adobe Stock">
            <a:extLst>
              <a:ext uri="{FF2B5EF4-FFF2-40B4-BE49-F238E27FC236}">
                <a16:creationId xmlns:a16="http://schemas.microsoft.com/office/drawing/2014/main" id="{03D62604-DC9C-6804-7AD0-A0C990E4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22" b="90000" l="10000" r="90000">
                        <a14:foregroundMark x1="51667" y1="9722" x2="55000" y2="10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92" y="2315337"/>
            <a:ext cx="1589211" cy="15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969D70-F71E-CE98-C18A-79779DACA5E4}"/>
              </a:ext>
            </a:extLst>
          </p:cNvPr>
          <p:cNvSpPr txBox="1"/>
          <p:nvPr/>
        </p:nvSpPr>
        <p:spPr>
          <a:xfrm>
            <a:off x="6852992" y="3878864"/>
            <a:ext cx="204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validator / proposer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DECC33-DA8C-E379-D065-50ECCFA29BE8}"/>
              </a:ext>
            </a:extLst>
          </p:cNvPr>
          <p:cNvSpPr txBox="1"/>
          <p:nvPr/>
        </p:nvSpPr>
        <p:spPr>
          <a:xfrm>
            <a:off x="5278343" y="5009461"/>
            <a:ext cx="680808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operation since the Merge (2022)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Ideally, validators get most of the MEV in auction revenue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884E566-E156-2784-EE63-B4B7197BD14F}"/>
              </a:ext>
            </a:extLst>
          </p:cNvPr>
          <p:cNvSpPr/>
          <p:nvPr/>
        </p:nvSpPr>
        <p:spPr>
          <a:xfrm>
            <a:off x="4575467" y="3385864"/>
            <a:ext cx="2690949" cy="1658983"/>
          </a:xfrm>
          <a:custGeom>
            <a:avLst/>
            <a:gdLst>
              <a:gd name="connsiteX0" fmla="*/ 0 w 2690949"/>
              <a:gd name="connsiteY0" fmla="*/ 1658983 h 1658983"/>
              <a:gd name="connsiteX1" fmla="*/ 1449977 w 2690949"/>
              <a:gd name="connsiteY1" fmla="*/ 953589 h 1658983"/>
              <a:gd name="connsiteX2" fmla="*/ 2690949 w 2690949"/>
              <a:gd name="connsiteY2" fmla="*/ 0 h 165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0949" h="1658983">
                <a:moveTo>
                  <a:pt x="0" y="1658983"/>
                </a:moveTo>
                <a:cubicBezTo>
                  <a:pt x="500743" y="1444534"/>
                  <a:pt x="1001486" y="1230086"/>
                  <a:pt x="1449977" y="953589"/>
                </a:cubicBezTo>
                <a:cubicBezTo>
                  <a:pt x="1898469" y="677092"/>
                  <a:pt x="2294709" y="338546"/>
                  <a:pt x="2690949" y="0"/>
                </a:cubicBezTo>
              </a:path>
            </a:pathLst>
          </a:custGeom>
          <a:noFill/>
          <a:ln w="38100"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88F4C9-852E-79F4-0638-5756FA673554}"/>
              </a:ext>
            </a:extLst>
          </p:cNvPr>
          <p:cNvSpPr txBox="1"/>
          <p:nvPr/>
        </p:nvSpPr>
        <p:spPr>
          <a:xfrm>
            <a:off x="4148978" y="3255419"/>
            <a:ext cx="276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implementation: MEV-Boost</a:t>
            </a:r>
          </a:p>
        </p:txBody>
      </p:sp>
      <p:pic>
        <p:nvPicPr>
          <p:cNvPr id="6" name="Picture 2" descr="Miner Cartoon Images – Browse 12,419 Stock Photos, Vectors, and Video |  Adobe Stock">
            <a:extLst>
              <a:ext uri="{FF2B5EF4-FFF2-40B4-BE49-F238E27FC236}">
                <a16:creationId xmlns:a16="http://schemas.microsoft.com/office/drawing/2014/main" id="{E08118F5-E1B0-81DB-171E-A94D1AF2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22" b="90000" l="10000" r="90000">
                        <a14:foregroundMark x1="51667" y1="9722" x2="55000" y2="10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44" y="1905622"/>
            <a:ext cx="1589211" cy="15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iner Cartoon Images – Browse 12,419 Stock Photos, Vectors, and Video |  Adobe Stock">
            <a:extLst>
              <a:ext uri="{FF2B5EF4-FFF2-40B4-BE49-F238E27FC236}">
                <a16:creationId xmlns:a16="http://schemas.microsoft.com/office/drawing/2014/main" id="{EF6AA469-0599-04F2-A7C8-A39ECD3D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22" b="90000" l="10000" r="90000">
                        <a14:foregroundMark x1="51667" y1="9722" x2="55000" y2="10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714" y="3064386"/>
            <a:ext cx="1589211" cy="15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3511B-9121-2061-AD8A-4302D208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</p:spTree>
    <p:extLst>
      <p:ext uri="{BB962C8B-B14F-4D97-AF65-F5344CB8AC3E}">
        <p14:creationId xmlns:p14="http://schemas.microsoft.com/office/powerpoint/2010/main" val="34248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nimBg="1"/>
      <p:bldP spid="13" grpId="0" animBg="1"/>
      <p:bldP spid="14" grpId="0" animBg="1"/>
      <p:bldP spid="15" grpId="0" animBg="1"/>
      <p:bldP spid="24" grpId="0"/>
      <p:bldP spid="49" grpId="0" animBg="1"/>
      <p:bldP spid="50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B1B6-70C8-19DC-EC72-914753FA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Market share of </a:t>
            </a:r>
            <a:r>
              <a:rPr lang="en-US" i="1" u="sng" dirty="0"/>
              <a:t>Ethereum’s builders market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D885D-1883-4C52-4211-9A252B51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E7F2-63A2-468F-BCCD-CE110C5452E3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028" name="Picture 4" descr="Market share of builders. The builder market is arguably one of the least decentralized parts of Ethereum!">
            <a:extLst>
              <a:ext uri="{FF2B5EF4-FFF2-40B4-BE49-F238E27FC236}">
                <a16:creationId xmlns:a16="http://schemas.microsoft.com/office/drawing/2014/main" id="{EB2F6E7C-F4F3-58FE-6AB3-3F3254EA1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1499913"/>
            <a:ext cx="8933407" cy="45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1A5A729C-F971-9128-372D-D6FD2FB6AEC6}"/>
              </a:ext>
            </a:extLst>
          </p:cNvPr>
          <p:cNvSpPr/>
          <p:nvPr/>
        </p:nvSpPr>
        <p:spPr>
          <a:xfrm>
            <a:off x="9351417" y="2810435"/>
            <a:ext cx="416859" cy="2864224"/>
          </a:xfrm>
          <a:prstGeom prst="rightBrace">
            <a:avLst>
              <a:gd name="adj1" fmla="val 4704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4096F-9A49-2991-04C8-58186B9F1723}"/>
              </a:ext>
            </a:extLst>
          </p:cNvPr>
          <p:cNvSpPr txBox="1"/>
          <p:nvPr/>
        </p:nvSpPr>
        <p:spPr>
          <a:xfrm>
            <a:off x="9895114" y="3123000"/>
            <a:ext cx="22968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Three</a:t>
            </a:r>
            <a:r>
              <a:rPr lang="en-US" sz="3200" dirty="0"/>
              <a:t> builders build ~90% blocks as of March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C6DF3-E321-C779-0F8F-6F8C555E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</p:spTree>
    <p:extLst>
      <p:ext uri="{BB962C8B-B14F-4D97-AF65-F5344CB8AC3E}">
        <p14:creationId xmlns:p14="http://schemas.microsoft.com/office/powerpoint/2010/main" val="22124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B1B6-70C8-19DC-EC72-914753FA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centralized block building okay?</a:t>
            </a:r>
            <a:endParaRPr lang="en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AAFFE2-E7C6-DB2D-6A18-FBF528190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1" y="1976300"/>
            <a:ext cx="9123906" cy="4380050"/>
          </a:xfrm>
        </p:spPr>
        <p:txBody>
          <a:bodyPr>
            <a:normAutofit/>
          </a:bodyPr>
          <a:lstStyle/>
          <a:p>
            <a:r>
              <a:rPr lang="en-US" sz="3200" dirty="0"/>
              <a:t>Builder market centralization is thought to be “</a:t>
            </a:r>
            <a:r>
              <a:rPr lang="en-US" sz="3200" i="1" dirty="0"/>
              <a:t>okay</a:t>
            </a:r>
            <a:r>
              <a:rPr lang="en-US" sz="3200" dirty="0"/>
              <a:t>”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“centralized block production is fine as long as [validators are decentralized]”</a:t>
            </a:r>
            <a:r>
              <a:rPr lang="en-US" sz="2800" dirty="0"/>
              <a:t> --- </a:t>
            </a:r>
            <a:r>
              <a:rPr lang="en-US" sz="2800" dirty="0" err="1"/>
              <a:t>ethereum.org</a:t>
            </a:r>
            <a:endParaRPr lang="en-US" sz="2800" dirty="0"/>
          </a:p>
          <a:p>
            <a:r>
              <a:rPr lang="en-US" sz="3200" dirty="0"/>
              <a:t>We are not convinced by this argument</a:t>
            </a:r>
          </a:p>
          <a:p>
            <a:pPr lvl="1"/>
            <a:r>
              <a:rPr lang="en-US" sz="2800" dirty="0"/>
              <a:t>Concern: proposers would incur a </a:t>
            </a:r>
            <a:r>
              <a:rPr lang="en-US" sz="2800" b="1" i="1" dirty="0"/>
              <a:t>profit loss </a:t>
            </a:r>
            <a:r>
              <a:rPr lang="en-US" sz="2800" dirty="0"/>
              <a:t>in a centralized builder market. </a:t>
            </a:r>
          </a:p>
          <a:p>
            <a:pPr lvl="1"/>
            <a:r>
              <a:rPr lang="en-US" sz="2800" dirty="0"/>
              <a:t>Proposer loss has </a:t>
            </a:r>
            <a:r>
              <a:rPr lang="en-US" sz="2800" b="1" i="1" dirty="0"/>
              <a:t>undesired consequences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D885D-1883-4C52-4211-9A252B51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E7F2-63A2-468F-BCCD-CE110C5452E3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8" name="Picture 4" descr="Market share of builders. The builder market is arguably one of the least decentralized parts of Ethereum!">
            <a:extLst>
              <a:ext uri="{FF2B5EF4-FFF2-40B4-BE49-F238E27FC236}">
                <a16:creationId xmlns:a16="http://schemas.microsoft.com/office/drawing/2014/main" id="{EB2F6E7C-F4F3-58FE-6AB3-3F3254EA1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1693" y="1419805"/>
            <a:ext cx="8933407" cy="45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43A010-75BA-A656-EBBC-B7E3AF128E88}"/>
              </a:ext>
            </a:extLst>
          </p:cNvPr>
          <p:cNvSpPr txBox="1"/>
          <p:nvPr/>
        </p:nvSpPr>
        <p:spPr>
          <a:xfrm>
            <a:off x="-4441371" y="6177063"/>
            <a:ext cx="413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market share of block builders over time.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A42B8-BB82-BC4B-7C3D-4F4C02FC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SBC 24</a:t>
            </a:r>
          </a:p>
        </p:txBody>
      </p:sp>
    </p:spTree>
    <p:extLst>
      <p:ext uri="{BB962C8B-B14F-4D97-AF65-F5344CB8AC3E}">
        <p14:creationId xmlns:p14="http://schemas.microsoft.com/office/powerpoint/2010/main" val="339507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EAB9-16C0-0EA0-D468-49E0C8C4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proposer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72C3-10A0-8CCA-B6FD-FC87BE5D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32"/>
            <a:ext cx="11353800" cy="4710446"/>
          </a:xfrm>
        </p:spPr>
        <p:txBody>
          <a:bodyPr>
            <a:normAutofit/>
          </a:bodyPr>
          <a:lstStyle/>
          <a:p>
            <a:r>
              <a:rPr lang="en-US" dirty="0"/>
              <a:t>#1: Instability of PBS</a:t>
            </a:r>
          </a:p>
          <a:p>
            <a:pPr lvl="1"/>
            <a:r>
              <a:rPr lang="en-US" dirty="0"/>
              <a:t>Proposers might be incentivized to extract MEV themselves.</a:t>
            </a:r>
          </a:p>
          <a:p>
            <a:pPr lvl="1"/>
            <a:r>
              <a:rPr lang="en-US" dirty="0"/>
              <a:t>Big validators have</a:t>
            </a:r>
            <a:r>
              <a:rPr lang="zh-CN" altLang="en-US" dirty="0"/>
              <a:t> </a:t>
            </a:r>
            <a:r>
              <a:rPr lang="en-US" altLang="zh-CN" dirty="0"/>
              <a:t>competitive advantages or small </a:t>
            </a:r>
            <a:r>
              <a:rPr lang="en-US" dirty="0"/>
              <a:t>ones, leading to validator centralization.</a:t>
            </a:r>
          </a:p>
          <a:p>
            <a:r>
              <a:rPr lang="en-US" dirty="0"/>
              <a:t>#2: inaccurate MEV oracles</a:t>
            </a:r>
          </a:p>
          <a:p>
            <a:pPr lvl="1"/>
            <a:r>
              <a:rPr lang="en-US" dirty="0"/>
              <a:t>Auctions are used to measure MEV (MEV oracles) (e.g., MEV burn).</a:t>
            </a:r>
          </a:p>
          <a:p>
            <a:pPr lvl="1"/>
            <a:r>
              <a:rPr lang="en-US" dirty="0"/>
              <a:t>proposer loss ⟹ inaccurate MEV oracles</a:t>
            </a:r>
          </a:p>
          <a:p>
            <a:r>
              <a:rPr lang="en-US" sz="2800" dirty="0"/>
              <a:t>This talk: quantify the loss, understand its causes, and explore mitigation.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3523-8D63-50D3-385E-AF1BFB16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5C7C2-B191-F4EA-0893-F77CF222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4DBF6-77A9-1825-1AE3-46786CA0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6" y="4967066"/>
            <a:ext cx="11703067" cy="1754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3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96B8-C68D-1736-AB76-1BDD7B3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MEV Auctions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796C-F287-955A-2DE5-FA075887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17"/>
            <a:ext cx="10515600" cy="5014828"/>
          </a:xfrm>
        </p:spPr>
        <p:txBody>
          <a:bodyPr>
            <a:normAutofit/>
          </a:bodyPr>
          <a:lstStyle/>
          <a:p>
            <a:r>
              <a:rPr lang="en-US" dirty="0"/>
              <a:t>In each instance, builders submit bids in the form of (B,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BV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B: a block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BV</a:t>
            </a:r>
            <a:r>
              <a:rPr lang="en-US" dirty="0"/>
              <a:t>: amount to pay if bid is accepted</a:t>
            </a:r>
          </a:p>
          <a:p>
            <a:r>
              <a:rPr lang="en-US" dirty="0"/>
              <a:t>Builder’s </a:t>
            </a:r>
            <a:r>
              <a:rPr lang="en-US" b="1" u="sng" dirty="0"/>
              <a:t>true valuation (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TV</a:t>
            </a:r>
            <a:r>
              <a:rPr lang="en-US" b="1" u="sng" dirty="0"/>
              <a:t>)</a:t>
            </a:r>
            <a:r>
              <a:rPr lang="en-US" b="1" dirty="0"/>
              <a:t> underlying a bid B :</a:t>
            </a:r>
            <a:r>
              <a:rPr lang="en-US" dirty="0"/>
              <a:t>= balance increase after executing B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TV(B)</a:t>
            </a:r>
            <a:r>
              <a:rPr lang="en-US" dirty="0"/>
              <a:t> is the sum of values from </a:t>
            </a:r>
            <a:r>
              <a:rPr lang="en-US" dirty="0" err="1"/>
              <a:t>txns</a:t>
            </a:r>
            <a:r>
              <a:rPr lang="en-US" dirty="0"/>
              <a:t> in B</a:t>
            </a:r>
          </a:p>
          <a:p>
            <a:r>
              <a:rPr lang="en-US" dirty="0"/>
              <a:t>When auction concludes, B with the highest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BV</a:t>
            </a:r>
            <a:r>
              <a:rPr lang="en-US" dirty="0"/>
              <a:t> wins. </a:t>
            </a:r>
          </a:p>
          <a:p>
            <a:pPr lvl="1"/>
            <a:r>
              <a:rPr lang="en-US" dirty="0"/>
              <a:t>Block B is added to the blockchain</a:t>
            </a:r>
          </a:p>
          <a:p>
            <a:pPr lvl="1"/>
            <a:r>
              <a:rPr lang="en-US" dirty="0"/>
              <a:t>Builder of B gets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TV</a:t>
            </a:r>
            <a:endParaRPr lang="en-US" dirty="0"/>
          </a:p>
          <a:p>
            <a:pPr lvl="1"/>
            <a:r>
              <a:rPr lang="en-US" dirty="0"/>
              <a:t>Builder pays the proposer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BV</a:t>
            </a:r>
            <a:endParaRPr lang="en-US" dirty="0"/>
          </a:p>
          <a:p>
            <a:r>
              <a:rPr lang="en-US" dirty="0"/>
              <a:t>Builder’s profit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TV</a:t>
            </a:r>
            <a:r>
              <a:rPr lang="en-US" dirty="0"/>
              <a:t>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0D5E-8A2D-AE4E-5F70-A3592F78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05A3D-7307-81BC-4448-5FA853F7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9CF2-3101-A7CC-CE64-37D7CE3F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reasons for proposer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A02C4-3D18-86D3-01B2-967DF3089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1) Does the mechanism incentivize competition?</a:t>
                </a:r>
              </a:p>
              <a:p>
                <a:pPr lvl="1"/>
                <a:r>
                  <a:rPr lang="en-US" dirty="0"/>
                  <a:t>Reasons for yes: MEV boost auction is akin to an English auction</a:t>
                </a:r>
              </a:p>
              <a:p>
                <a:pPr lvl="1"/>
                <a:r>
                  <a:rPr lang="en-US" dirty="0"/>
                  <a:t>Reasons for no:  Fixed deadline may not allow full competition. Builders may collude.</a:t>
                </a:r>
              </a:p>
              <a:p>
                <a:r>
                  <a:rPr lang="en-US" b="1" dirty="0"/>
                  <a:t>2) Do builders have similar block-building capacity (BBC)?</a:t>
                </a:r>
              </a:p>
              <a:p>
                <a:pPr lvl="1"/>
                <a:r>
                  <a:rPr lang="en-US" dirty="0"/>
                  <a:t>Counterexample: Alice extracts 100 ETH, Bob extracts 10 ETH, Charlie extracts 9.5 ETH.  Assuming competitive auctions, auction revenue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(far from 100)</a:t>
                </a:r>
              </a:p>
              <a:p>
                <a:pPr lvl="1"/>
                <a:r>
                  <a:rPr lang="en-US" dirty="0"/>
                  <a:t>i.e., Proposer can get up to 90 ETH more if they build blocks. </a:t>
                </a:r>
              </a:p>
              <a:p>
                <a:endParaRPr lang="en-US" dirty="0"/>
              </a:p>
              <a:p>
                <a:r>
                  <a:rPr lang="en-US" dirty="0"/>
                  <a:t>Two types of loss: </a:t>
                </a:r>
                <a:r>
                  <a:rPr lang="en-US" b="1" dirty="0"/>
                  <a:t>Loss from </a:t>
                </a:r>
                <a:r>
                  <a:rPr lang="en-US" b="1" dirty="0" err="1"/>
                  <a:t>uncompetitiveness</a:t>
                </a:r>
                <a:r>
                  <a:rPr lang="en-US" dirty="0"/>
                  <a:t>, and </a:t>
                </a:r>
                <a:r>
                  <a:rPr lang="en-US" b="1" dirty="0"/>
                  <a:t>loss from inequality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A02C4-3D18-86D3-01B2-967DF3089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EF31C-A8D4-75EC-4A21-C35A6A31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SBC 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757FE-EAE4-9126-D061-97E2DDA0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C067-B371-2949-BDD7-97580B2AC1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12652</TotalTime>
  <Words>2472</Words>
  <Application>Microsoft Macintosh PowerPoint</Application>
  <PresentationFormat>Widescreen</PresentationFormat>
  <Paragraphs>352</Paragraphs>
  <Slides>28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Candara</vt:lpstr>
      <vt:lpstr>Courier New</vt:lpstr>
      <vt:lpstr>Gill Sans MT</vt:lpstr>
      <vt:lpstr>Optima</vt:lpstr>
      <vt:lpstr>Times New Roman</vt:lpstr>
      <vt:lpstr>Office Theme</vt:lpstr>
      <vt:lpstr>(De)centralization of Ethereum’s builder market</vt:lpstr>
      <vt:lpstr>Decentralization, Decentralization, Decentralization!</vt:lpstr>
      <vt:lpstr>MEV is a threat to decentralization</vt:lpstr>
      <vt:lpstr>PBS and builder market</vt:lpstr>
      <vt:lpstr>Market share of Ethereum’s builders market</vt:lpstr>
      <vt:lpstr>Is centralized block building okay?</vt:lpstr>
      <vt:lpstr>Implications of proposer loss</vt:lpstr>
      <vt:lpstr>Modeling MEV Auctions</vt:lpstr>
      <vt:lpstr>Potential reasons for proposer loss</vt:lpstr>
      <vt:lpstr>Proposer loss definition</vt:lpstr>
      <vt:lpstr>Quantification of proposer losses</vt:lpstr>
      <vt:lpstr>Result: competitiveness of past MEV auctions</vt:lpstr>
      <vt:lpstr>Result: Inequality of block-building capacity</vt:lpstr>
      <vt:lpstr>Result: proposer loss in past auctions</vt:lpstr>
      <vt:lpstr>What caused inequality?</vt:lpstr>
      <vt:lpstr>What caused inequality?</vt:lpstr>
      <vt:lpstr>Inequality due to trust barriers</vt:lpstr>
      <vt:lpstr>Inequality due to integration</vt:lpstr>
      <vt:lpstr>Incentive for integration</vt:lpstr>
      <vt:lpstr>Incentive for integration</vt:lpstr>
      <vt:lpstr>Trend of integration</vt:lpstr>
      <vt:lpstr>Summary: causes &amp; implications of centralized builder markets</vt:lpstr>
      <vt:lpstr>Solutions to pieces of the puzzle</vt:lpstr>
      <vt:lpstr>Solutions to pieces of the puzzle</vt:lpstr>
      <vt:lpstr>Open challenges</vt:lpstr>
      <vt:lpstr>What caused inequality?</vt:lpstr>
      <vt:lpstr>Mitigation ideas</vt:lpstr>
      <vt:lpstr>Mitigation ideas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364</dc:title>
  <dc:subject/>
  <dc:creator>Fan Zhang</dc:creator>
  <cp:keywords/>
  <dc:description/>
  <cp:lastModifiedBy>Zhang, Fan</cp:lastModifiedBy>
  <cp:revision>711</cp:revision>
  <dcterms:created xsi:type="dcterms:W3CDTF">2019-03-04T23:50:35Z</dcterms:created>
  <dcterms:modified xsi:type="dcterms:W3CDTF">2024-08-08T02:31:03Z</dcterms:modified>
  <cp:category/>
</cp:coreProperties>
</file>