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1"/>
  </p:notesMasterIdLst>
  <p:sldIdLst>
    <p:sldId id="1583" r:id="rId2"/>
    <p:sldId id="1659" r:id="rId3"/>
    <p:sldId id="1585" r:id="rId4"/>
    <p:sldId id="1679" r:id="rId5"/>
    <p:sldId id="1602" r:id="rId6"/>
    <p:sldId id="1599" r:id="rId7"/>
    <p:sldId id="1610" r:id="rId8"/>
    <p:sldId id="1660" r:id="rId9"/>
    <p:sldId id="1678" r:id="rId10"/>
    <p:sldId id="1616" r:id="rId11"/>
    <p:sldId id="1661" r:id="rId12"/>
    <p:sldId id="1662" r:id="rId13"/>
    <p:sldId id="1663" r:id="rId14"/>
    <p:sldId id="1664" r:id="rId15"/>
    <p:sldId id="1611" r:id="rId16"/>
    <p:sldId id="1665" r:id="rId17"/>
    <p:sldId id="1666" r:id="rId18"/>
    <p:sldId id="1667" r:id="rId19"/>
    <p:sldId id="1668" r:id="rId20"/>
    <p:sldId id="1669" r:id="rId21"/>
    <p:sldId id="1670" r:id="rId22"/>
    <p:sldId id="1671" r:id="rId23"/>
    <p:sldId id="1672" r:id="rId24"/>
    <p:sldId id="1673" r:id="rId25"/>
    <p:sldId id="1674" r:id="rId26"/>
    <p:sldId id="1675" r:id="rId27"/>
    <p:sldId id="1676" r:id="rId28"/>
    <p:sldId id="1677" r:id="rId29"/>
    <p:sldId id="1594" r:id="rId30"/>
  </p:sldIdLst>
  <p:sldSz cx="9144000" cy="5143500" type="screen16x9"/>
  <p:notesSz cx="6858000" cy="9144000"/>
  <p:embeddedFontLst>
    <p:embeddedFont>
      <p:font typeface="Inter" panose="02000503000000020004" pitchFamily="2" charset="0"/>
      <p:regular r:id="rId32"/>
      <p:bold r:id="rId33"/>
    </p:embeddedFont>
    <p:embeddedFont>
      <p:font typeface="Inter SemiBold" panose="02000503000000020004" pitchFamily="2" charset="0"/>
      <p:regular r:id="rId34"/>
      <p:bold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6F1"/>
    <a:srgbClr val="0052FF"/>
    <a:srgbClr val="255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/>
    <p:restoredTop sz="96327"/>
  </p:normalViewPr>
  <p:slideViewPr>
    <p:cSldViewPr snapToGrid="0">
      <p:cViewPr varScale="1">
        <p:scale>
          <a:sx n="171" d="100"/>
          <a:sy n="171" d="100"/>
        </p:scale>
        <p:origin x="616" y="168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69dd4f5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1069dd4f5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d2f6e0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d2f6e0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10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d2f6e0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d2f6e0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3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d2f6e0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d2f6e0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20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6d2f6e0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6d2f6e0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23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;p5">
            <a:extLst>
              <a:ext uri="{FF2B5EF4-FFF2-40B4-BE49-F238E27FC236}">
                <a16:creationId xmlns:a16="http://schemas.microsoft.com/office/drawing/2014/main" id="{3B8EBCD0-781B-4D71-9080-C9E6714DBF06}"/>
              </a:ext>
            </a:extLst>
          </p:cNvPr>
          <p:cNvSpPr txBox="1"/>
          <p:nvPr userDrawn="1"/>
        </p:nvSpPr>
        <p:spPr>
          <a:xfrm>
            <a:off x="95350" y="2779777"/>
            <a:ext cx="6847500" cy="230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rgbClr val="0052FF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sz="5100" dirty="0">
              <a:solidFill>
                <a:srgbClr val="0052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" name="Google Shape;20;p5">
            <a:extLst>
              <a:ext uri="{FF2B5EF4-FFF2-40B4-BE49-F238E27FC236}">
                <a16:creationId xmlns:a16="http://schemas.microsoft.com/office/drawing/2014/main" id="{025E91F0-12E3-2E70-6C61-8AE05B981D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1698" y="4874671"/>
            <a:ext cx="434575" cy="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1;p5">
            <a:extLst>
              <a:ext uri="{FF2B5EF4-FFF2-40B4-BE49-F238E27FC236}">
                <a16:creationId xmlns:a16="http://schemas.microsoft.com/office/drawing/2014/main" id="{7CF7D0E5-1811-8BDF-5DBA-B3053A7941FD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2;p5">
            <a:extLst>
              <a:ext uri="{FF2B5EF4-FFF2-40B4-BE49-F238E27FC236}">
                <a16:creationId xmlns:a16="http://schemas.microsoft.com/office/drawing/2014/main" id="{01FAE502-CB70-517A-D937-860647512AA8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868" t="5468" r="424" b="2619"/>
          <a:stretch/>
        </p:blipFill>
        <p:spPr>
          <a:xfrm>
            <a:off x="7620375" y="2449913"/>
            <a:ext cx="1336199" cy="24366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3;p5">
            <a:extLst>
              <a:ext uri="{FF2B5EF4-FFF2-40B4-BE49-F238E27FC236}">
                <a16:creationId xmlns:a16="http://schemas.microsoft.com/office/drawing/2014/main" id="{8FA7CF78-9C38-EB18-3AEE-763195F239D9}"/>
              </a:ext>
            </a:extLst>
          </p:cNvPr>
          <p:cNvSpPr txBox="1"/>
          <p:nvPr userDrawn="1"/>
        </p:nvSpPr>
        <p:spPr>
          <a:xfrm>
            <a:off x="670400" y="135725"/>
            <a:ext cx="199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1726F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Venue, Day Month Year</a:t>
            </a:r>
            <a:endParaRPr sz="800" dirty="0">
              <a:solidFill>
                <a:srgbClr val="1726F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" name="Google Shape;24;p5">
            <a:extLst>
              <a:ext uri="{FF2B5EF4-FFF2-40B4-BE49-F238E27FC236}">
                <a16:creationId xmlns:a16="http://schemas.microsoft.com/office/drawing/2014/main" id="{BF9F8038-C6E4-C5CC-C33B-93AC031AF420}"/>
              </a:ext>
            </a:extLst>
          </p:cNvPr>
          <p:cNvSpPr txBox="1"/>
          <p:nvPr userDrawn="1"/>
        </p:nvSpPr>
        <p:spPr>
          <a:xfrm>
            <a:off x="8499950" y="145460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B7B7B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endParaRPr sz="600">
              <a:solidFill>
                <a:srgbClr val="B7B7B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0" name="Google Shape;25;p5">
            <a:extLst>
              <a:ext uri="{FF2B5EF4-FFF2-40B4-BE49-F238E27FC236}">
                <a16:creationId xmlns:a16="http://schemas.microsoft.com/office/drawing/2014/main" id="{FB618D3F-5D76-38A6-48C8-074397D7308D}"/>
              </a:ext>
            </a:extLst>
          </p:cNvPr>
          <p:cNvSpPr txBox="1"/>
          <p:nvPr userDrawn="1"/>
        </p:nvSpPr>
        <p:spPr>
          <a:xfrm>
            <a:off x="7559150" y="4517475"/>
            <a:ext cx="148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/>
              <a:t>Yehuda Lindell</a:t>
            </a:r>
            <a:endParaRPr sz="13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Cryptographer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642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Grid">
    <p:bg>
      <p:bgPr>
        <a:solidFill>
          <a:srgbClr val="9E9E9E">
            <a:alpha val="0"/>
          </a:srgbClr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59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0052FF"/>
          </p15:clr>
        </p15:guide>
        <p15:guide id="2" pos="2880">
          <p15:clr>
            <a:schemeClr val="accent1"/>
          </p15:clr>
        </p15:guide>
        <p15:guide id="3" pos="118">
          <p15:clr>
            <a:srgbClr val="FA7B17"/>
          </p15:clr>
        </p15:guide>
        <p15:guide id="4" orient="horz" pos="118">
          <p15:clr>
            <a:srgbClr val="FA7B17"/>
          </p15:clr>
        </p15:guide>
        <p15:guide id="5" orient="horz" pos="3122">
          <p15:clr>
            <a:srgbClr val="FA7B17"/>
          </p15:clr>
        </p15:guide>
        <p15:guide id="6" pos="240">
          <p15:clr>
            <a:srgbClr val="FA7B17"/>
          </p15:clr>
        </p15:guide>
        <p15:guide id="7" pos="960">
          <p15:clr>
            <a:srgbClr val="FA7B17"/>
          </p15:clr>
        </p15:guide>
        <p15:guide id="8" pos="480">
          <p15:clr>
            <a:srgbClr val="FA7B17"/>
          </p15:clr>
        </p15:guide>
        <p15:guide id="9" pos="720">
          <p15:clr>
            <a:srgbClr val="FA7B17"/>
          </p15:clr>
        </p15:guide>
        <p15:guide id="10" pos="1200">
          <p15:clr>
            <a:srgbClr val="FA7B17"/>
          </p15:clr>
        </p15:guide>
        <p15:guide id="11" pos="1439">
          <p15:clr>
            <a:srgbClr val="FA7B17"/>
          </p15:clr>
        </p15:guide>
        <p15:guide id="12" pos="1680">
          <p15:clr>
            <a:srgbClr val="FA7B17"/>
          </p15:clr>
        </p15:guide>
        <p15:guide id="13" pos="1920">
          <p15:clr>
            <a:srgbClr val="FA7B17"/>
          </p15:clr>
        </p15:guide>
        <p15:guide id="14" pos="2160">
          <p15:clr>
            <a:srgbClr val="FA7B17"/>
          </p15:clr>
        </p15:guide>
        <p15:guide id="15" pos="2400">
          <p15:clr>
            <a:srgbClr val="FA7B17"/>
          </p15:clr>
        </p15:guide>
        <p15:guide id="16" pos="2640">
          <p15:clr>
            <a:srgbClr val="FA7B17"/>
          </p15:clr>
        </p15:guide>
        <p15:guide id="17" pos="3120">
          <p15:clr>
            <a:srgbClr val="FA7B17"/>
          </p15:clr>
        </p15:guide>
        <p15:guide id="18" pos="3360">
          <p15:clr>
            <a:srgbClr val="FA7B17"/>
          </p15:clr>
        </p15:guide>
        <p15:guide id="19" pos="3600">
          <p15:clr>
            <a:srgbClr val="FA7B17"/>
          </p15:clr>
        </p15:guide>
        <p15:guide id="20" pos="3840">
          <p15:clr>
            <a:srgbClr val="FA7B17"/>
          </p15:clr>
        </p15:guide>
        <p15:guide id="21" pos="4080">
          <p15:clr>
            <a:srgbClr val="FA7B17"/>
          </p15:clr>
        </p15:guide>
        <p15:guide id="22" pos="4320">
          <p15:clr>
            <a:srgbClr val="FA7B17"/>
          </p15:clr>
        </p15:guide>
        <p15:guide id="23" pos="4559">
          <p15:clr>
            <a:srgbClr val="FA7B17"/>
          </p15:clr>
        </p15:guide>
        <p15:guide id="24" pos="4800">
          <p15:clr>
            <a:srgbClr val="FA7B17"/>
          </p15:clr>
        </p15:guide>
        <p15:guide id="25" pos="5040">
          <p15:clr>
            <a:srgbClr val="FA7B17"/>
          </p15:clr>
        </p15:guide>
        <p15:guide id="26" pos="5280">
          <p15:clr>
            <a:srgbClr val="FA7B17"/>
          </p15:clr>
        </p15:guide>
        <p15:guide id="27" pos="5520">
          <p15:clr>
            <a:srgbClr val="FA7B17"/>
          </p15:clr>
        </p15:guide>
        <p15:guide id="28" orient="horz" pos="1749">
          <p15:clr>
            <a:srgbClr val="FA7B17"/>
          </p15:clr>
        </p15:guide>
        <p15:guide id="29" orient="horz" pos="1491">
          <p15:clr>
            <a:srgbClr val="FA7B17"/>
          </p15:clr>
        </p15:guide>
        <p15:guide id="30" pos="5642">
          <p15:clr>
            <a:srgbClr val="FA7B17"/>
          </p15:clr>
        </p15:guide>
        <p15:guide id="31" pos="117">
          <p15:clr>
            <a:srgbClr val="FA7B17"/>
          </p15:clr>
        </p15:guide>
        <p15:guide id="32" pos="479">
          <p15:clr>
            <a:srgbClr val="FA7B17"/>
          </p15:clr>
        </p15:guide>
        <p15:guide id="33" orient="horz" pos="1178">
          <p15:clr>
            <a:srgbClr val="FA7B17"/>
          </p15:clr>
        </p15:guide>
        <p15:guide id="34" orient="horz" pos="7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E331-898D-98EC-EB1D-BAEAF3F9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90732E9-0441-9AC8-6FBD-7EE4397C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13" name="Google Shape;13;p4">
            <a:extLst>
              <a:ext uri="{FF2B5EF4-FFF2-40B4-BE49-F238E27FC236}">
                <a16:creationId xmlns:a16="http://schemas.microsoft.com/office/drawing/2014/main" id="{5C25088B-18B0-3721-2F24-7316217E5A9D}"/>
              </a:ext>
            </a:extLst>
          </p:cNvPr>
          <p:cNvSpPr/>
          <p:nvPr userDrawn="1"/>
        </p:nvSpPr>
        <p:spPr>
          <a:xfrm>
            <a:off x="0" y="0"/>
            <a:ext cx="63900" cy="853500"/>
          </a:xfrm>
          <a:prstGeom prst="rect">
            <a:avLst/>
          </a:prstGeom>
          <a:solidFill>
            <a:srgbClr val="2B71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4FFD99E-7E17-D7F2-D82A-79A07338A4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70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2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41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bg>
      <p:bgPr>
        <a:solidFill>
          <a:srgbClr val="00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2;p19">
            <a:extLst>
              <a:ext uri="{FF2B5EF4-FFF2-40B4-BE49-F238E27FC236}">
                <a16:creationId xmlns:a16="http://schemas.microsoft.com/office/drawing/2014/main" id="{50AB8F14-1773-9289-4D0B-0226EFF0373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3;p19">
            <a:extLst>
              <a:ext uri="{FF2B5EF4-FFF2-40B4-BE49-F238E27FC236}">
                <a16:creationId xmlns:a16="http://schemas.microsoft.com/office/drawing/2014/main" id="{7AF1D743-22E5-0FBD-8378-78A68097498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" y="187422"/>
            <a:ext cx="193850" cy="19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0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A44DD-216F-CCF4-6A49-D68D16E69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pPr/>
              <a:t>‹#›</a:t>
            </a:fld>
            <a:endParaRPr lang="en-IL"/>
          </a:p>
        </p:txBody>
      </p:sp>
      <p:sp>
        <p:nvSpPr>
          <p:cNvPr id="4" name="Google Shape;649;p38">
            <a:extLst>
              <a:ext uri="{FF2B5EF4-FFF2-40B4-BE49-F238E27FC236}">
                <a16:creationId xmlns:a16="http://schemas.microsoft.com/office/drawing/2014/main" id="{EB8926CA-F150-9C69-F2D9-7F0043D615C9}"/>
              </a:ext>
            </a:extLst>
          </p:cNvPr>
          <p:cNvSpPr/>
          <p:nvPr userDrawn="1"/>
        </p:nvSpPr>
        <p:spPr>
          <a:xfrm>
            <a:off x="3561673" y="0"/>
            <a:ext cx="5590752" cy="5151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0;p38">
            <a:extLst>
              <a:ext uri="{FF2B5EF4-FFF2-40B4-BE49-F238E27FC236}">
                <a16:creationId xmlns:a16="http://schemas.microsoft.com/office/drawing/2014/main" id="{A334EE40-A6FD-5BF2-9068-47C340FCBB5A}"/>
              </a:ext>
            </a:extLst>
          </p:cNvPr>
          <p:cNvSpPr/>
          <p:nvPr userDrawn="1"/>
        </p:nvSpPr>
        <p:spPr>
          <a:xfrm>
            <a:off x="3802475" y="1195892"/>
            <a:ext cx="5143500" cy="3298800"/>
          </a:xfrm>
          <a:prstGeom prst="roundRect">
            <a:avLst>
              <a:gd name="adj" fmla="val 3154"/>
            </a:avLst>
          </a:prstGeom>
          <a:solidFill>
            <a:schemeClr val="lt1"/>
          </a:solidFill>
          <a:ln>
            <a:noFill/>
          </a:ln>
          <a:effectLst>
            <a:outerShdw blurRad="85725" dist="19050" dir="660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651;p38" title="Chart">
            <a:extLst>
              <a:ext uri="{FF2B5EF4-FFF2-40B4-BE49-F238E27FC236}">
                <a16:creationId xmlns:a16="http://schemas.microsoft.com/office/drawing/2014/main" id="{AA0A7C76-C593-C2FE-B54B-326E930C4E2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2315"/>
          <a:stretch/>
        </p:blipFill>
        <p:spPr>
          <a:xfrm>
            <a:off x="3809925" y="1285663"/>
            <a:ext cx="5143601" cy="31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3;p38">
            <a:extLst>
              <a:ext uri="{FF2B5EF4-FFF2-40B4-BE49-F238E27FC236}">
                <a16:creationId xmlns:a16="http://schemas.microsoft.com/office/drawing/2014/main" id="{043F669D-B83D-3166-37ED-123003628AC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54;p38">
            <a:extLst>
              <a:ext uri="{FF2B5EF4-FFF2-40B4-BE49-F238E27FC236}">
                <a16:creationId xmlns:a16="http://schemas.microsoft.com/office/drawing/2014/main" id="{640B1905-C796-198F-67EA-B1A11113D111}"/>
              </a:ext>
            </a:extLst>
          </p:cNvPr>
          <p:cNvSpPr txBox="1"/>
          <p:nvPr userDrawn="1"/>
        </p:nvSpPr>
        <p:spPr>
          <a:xfrm>
            <a:off x="1810585" y="135725"/>
            <a:ext cx="1439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Project Title - Section Title</a:t>
            </a:r>
            <a:endParaRPr sz="600">
              <a:solidFill>
                <a:srgbClr val="B7B7B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" name="Google Shape;655;p38">
            <a:extLst>
              <a:ext uri="{FF2B5EF4-FFF2-40B4-BE49-F238E27FC236}">
                <a16:creationId xmlns:a16="http://schemas.microsoft.com/office/drawing/2014/main" id="{75F28291-75EE-126A-83E3-4AF6EBDAE8F3}"/>
              </a:ext>
            </a:extLst>
          </p:cNvPr>
          <p:cNvSpPr txBox="1"/>
          <p:nvPr userDrawn="1"/>
        </p:nvSpPr>
        <p:spPr>
          <a:xfrm>
            <a:off x="670407" y="135725"/>
            <a:ext cx="1043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Month Year</a:t>
            </a:r>
            <a:endParaRPr sz="600">
              <a:solidFill>
                <a:srgbClr val="B7B7B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3" name="Title 24">
            <a:extLst>
              <a:ext uri="{FF2B5EF4-FFF2-40B4-BE49-F238E27FC236}">
                <a16:creationId xmlns:a16="http://schemas.microsoft.com/office/drawing/2014/main" id="{E7A1CD77-4043-A178-7DA9-8D2D94D6ED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8560" y="135725"/>
            <a:ext cx="5227415" cy="638743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r>
              <a:rPr lang="en-US" dirty="0"/>
              <a:t>Click to add title</a:t>
            </a:r>
            <a:endParaRPr lang="en-IL" dirty="0"/>
          </a:p>
        </p:txBody>
      </p:sp>
      <p:sp>
        <p:nvSpPr>
          <p:cNvPr id="14" name="Content Placeholder 27">
            <a:extLst>
              <a:ext uri="{FF2B5EF4-FFF2-40B4-BE49-F238E27FC236}">
                <a16:creationId xmlns:a16="http://schemas.microsoft.com/office/drawing/2014/main" id="{4231A7FB-072D-5D0B-838D-2B7CABFEA6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6200" y="761757"/>
            <a:ext cx="3218364" cy="41943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8DAF-AD72-1162-7C14-7D8FD6B29E31}"/>
              </a:ext>
            </a:extLst>
          </p:cNvPr>
          <p:cNvSpPr txBox="1">
            <a:spLocks/>
          </p:cNvSpPr>
          <p:nvPr userDrawn="1"/>
        </p:nvSpPr>
        <p:spPr>
          <a:xfrm>
            <a:off x="8610971" y="4872191"/>
            <a:ext cx="475785" cy="224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74D1CE1-0D9C-A94A-B9D3-B528C879B145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03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02;p49">
            <a:extLst>
              <a:ext uri="{FF2B5EF4-FFF2-40B4-BE49-F238E27FC236}">
                <a16:creationId xmlns:a16="http://schemas.microsoft.com/office/drawing/2014/main" id="{98C1E406-7273-E5A4-CD97-AA21801DD8C3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5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Content Placeholder 27">
            <a:extLst>
              <a:ext uri="{FF2B5EF4-FFF2-40B4-BE49-F238E27FC236}">
                <a16:creationId xmlns:a16="http://schemas.microsoft.com/office/drawing/2014/main" id="{8BDD4DA3-A2C2-59A3-F9C6-D84046A40E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6984" y="1001112"/>
            <a:ext cx="4039769" cy="39598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sp>
        <p:nvSpPr>
          <p:cNvPr id="36" name="Content Placeholder 27">
            <a:extLst>
              <a:ext uri="{FF2B5EF4-FFF2-40B4-BE49-F238E27FC236}">
                <a16:creationId xmlns:a16="http://schemas.microsoft.com/office/drawing/2014/main" id="{A6F257ED-F873-EBB3-81CC-697AE634BA9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38115" y="1001112"/>
            <a:ext cx="4039769" cy="39598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 dirty="0"/>
          </a:p>
        </p:txBody>
      </p:sp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C289F4A7-72B9-FA3D-F72D-933AD130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84" y="124606"/>
            <a:ext cx="8422887" cy="75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 dirty="0"/>
          </a:p>
        </p:txBody>
      </p:sp>
      <p:sp>
        <p:nvSpPr>
          <p:cNvPr id="38" name="Google Shape;125;p19">
            <a:extLst>
              <a:ext uri="{FF2B5EF4-FFF2-40B4-BE49-F238E27FC236}">
                <a16:creationId xmlns:a16="http://schemas.microsoft.com/office/drawing/2014/main" id="{18654E84-6D95-F393-280B-6A21C2B4A7B4}"/>
              </a:ext>
            </a:extLst>
          </p:cNvPr>
          <p:cNvSpPr txBox="1"/>
          <p:nvPr userDrawn="1"/>
        </p:nvSpPr>
        <p:spPr>
          <a:xfrm>
            <a:off x="8550287" y="4843567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+mj-lt"/>
                <a:ea typeface="Inter SemiBold"/>
                <a:cs typeface="Inter SemiBold"/>
                <a:sym typeface="Inter SemiBold"/>
              </a:rPr>
              <a:t>‹#›</a:t>
            </a:fld>
            <a:endParaRPr sz="1000" dirty="0">
              <a:solidFill>
                <a:schemeClr val="lt1"/>
              </a:solidFill>
              <a:latin typeface="+mj-lt"/>
              <a:ea typeface="Inter SemiBold"/>
              <a:cs typeface="Inter SemiBold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4748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Presentation">
    <p:bg>
      <p:bgPr>
        <a:solidFill>
          <a:srgbClr val="00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2;p19">
            <a:extLst>
              <a:ext uri="{FF2B5EF4-FFF2-40B4-BE49-F238E27FC236}">
                <a16:creationId xmlns:a16="http://schemas.microsoft.com/office/drawing/2014/main" id="{50AB8F14-1773-9289-4D0B-0226EFF0373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3;p19">
            <a:extLst>
              <a:ext uri="{FF2B5EF4-FFF2-40B4-BE49-F238E27FC236}">
                <a16:creationId xmlns:a16="http://schemas.microsoft.com/office/drawing/2014/main" id="{7AF1D743-22E5-0FBD-8378-78A68097498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" y="187422"/>
            <a:ext cx="193850" cy="1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24;p19">
            <a:extLst>
              <a:ext uri="{FF2B5EF4-FFF2-40B4-BE49-F238E27FC236}">
                <a16:creationId xmlns:a16="http://schemas.microsoft.com/office/drawing/2014/main" id="{4B25F3D9-68A7-DA5D-777F-D87F1225166F}"/>
              </a:ext>
            </a:extLst>
          </p:cNvPr>
          <p:cNvSpPr txBox="1"/>
          <p:nvPr userDrawn="1"/>
        </p:nvSpPr>
        <p:spPr>
          <a:xfrm>
            <a:off x="150196" y="2718679"/>
            <a:ext cx="59586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Questions</a:t>
            </a:r>
            <a:endParaRPr sz="4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125;p19">
            <a:extLst>
              <a:ext uri="{FF2B5EF4-FFF2-40B4-BE49-F238E27FC236}">
                <a16:creationId xmlns:a16="http://schemas.microsoft.com/office/drawing/2014/main" id="{8567F742-4389-EC40-DF6C-29393C7637E9}"/>
              </a:ext>
            </a:extLst>
          </p:cNvPr>
          <p:cNvSpPr txBox="1"/>
          <p:nvPr userDrawn="1"/>
        </p:nvSpPr>
        <p:spPr>
          <a:xfrm>
            <a:off x="8550287" y="4843567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+mj-lt"/>
                <a:ea typeface="Inter SemiBold"/>
                <a:cs typeface="Inter SemiBold"/>
                <a:sym typeface="Inter SemiBold"/>
              </a:rPr>
              <a:t>‹#›</a:t>
            </a:fld>
            <a:endParaRPr sz="1000" dirty="0">
              <a:solidFill>
                <a:schemeClr val="lt1"/>
              </a:solidFill>
              <a:latin typeface="+mj-lt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3" name="Google Shape;126;p19">
            <a:extLst>
              <a:ext uri="{FF2B5EF4-FFF2-40B4-BE49-F238E27FC236}">
                <a16:creationId xmlns:a16="http://schemas.microsoft.com/office/drawing/2014/main" id="{D6DD7D88-7091-F803-88B1-205F64AD447B}"/>
              </a:ext>
            </a:extLst>
          </p:cNvPr>
          <p:cNvSpPr txBox="1"/>
          <p:nvPr userDrawn="1"/>
        </p:nvSpPr>
        <p:spPr>
          <a:xfrm>
            <a:off x="670400" y="135725"/>
            <a:ext cx="199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Venue, Day Month Year</a:t>
            </a:r>
            <a:endParaRPr sz="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7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E68721D-B339-2F40-96AF-E0C8B80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847" y="4714145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2C09FED0-5A64-7049-82EF-B12B325F94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F6A835-C1CB-A248-B2A3-044D1AA5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24" y="498873"/>
            <a:ext cx="8259352" cy="949496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0C39A70-3436-A24E-83BE-506CCD73A6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324" y="4047893"/>
            <a:ext cx="8259352" cy="596735"/>
          </a:xfr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bg1"/>
                </a:solidFill>
              </a:defRPr>
            </a:lvl2pPr>
            <a:lvl3pPr marL="685800" indent="0">
              <a:buNone/>
              <a:defRPr sz="1350">
                <a:solidFill>
                  <a:schemeClr val="bg1"/>
                </a:solidFill>
              </a:defRPr>
            </a:lvl3pPr>
            <a:lvl4pPr marL="1028700" indent="0">
              <a:buNone/>
              <a:defRPr sz="1350">
                <a:solidFill>
                  <a:schemeClr val="bg1"/>
                </a:solidFill>
              </a:defRPr>
            </a:lvl4pPr>
            <a:lvl5pPr marL="1371600" indent="0">
              <a:buNone/>
              <a:defRPr sz="13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0072965-1487-674D-B847-A9ADBDCF48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323" y="1617260"/>
            <a:ext cx="8259352" cy="22109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6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BABFC8C-322A-4540-AD2C-BDB48618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3847" y="4797777"/>
            <a:ext cx="2057400" cy="273844"/>
          </a:xfrm>
          <a:prstGeom prst="rect">
            <a:avLst/>
          </a:prstGeom>
        </p:spPr>
        <p:txBody>
          <a:bodyPr/>
          <a:lstStyle/>
          <a:p>
            <a:fld id="{2C09FED0-5A64-7049-82EF-B12B325F94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C701D-0D1E-4A45-A6C9-2106715F8ED4}"/>
              </a:ext>
            </a:extLst>
          </p:cNvPr>
          <p:cNvSpPr/>
          <p:nvPr userDrawn="1"/>
        </p:nvSpPr>
        <p:spPr>
          <a:xfrm>
            <a:off x="0" y="982134"/>
            <a:ext cx="9144000" cy="880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97190B-55CC-A445-8088-8E1D25F0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878" y="183537"/>
            <a:ext cx="7638389" cy="626137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FF66203-8CDD-7B45-958B-A69E3FABF7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878" y="1202267"/>
            <a:ext cx="8069960" cy="3496734"/>
          </a:xfrm>
        </p:spPr>
        <p:txBody>
          <a:bodyPr/>
          <a:lstStyle>
            <a:lvl1pPr>
              <a:lnSpc>
                <a:spcPct val="100000"/>
              </a:lnSpc>
              <a:spcBef>
                <a:spcPts val="450"/>
              </a:spcBef>
              <a:defRPr b="1">
                <a:solidFill>
                  <a:srgbClr val="082948"/>
                </a:solidFill>
              </a:defRPr>
            </a:lvl1pPr>
            <a:lvl2pPr>
              <a:lnSpc>
                <a:spcPct val="100000"/>
              </a:lnSpc>
              <a:spcBef>
                <a:spcPts val="450"/>
              </a:spcBef>
              <a:defRPr>
                <a:solidFill>
                  <a:srgbClr val="082948"/>
                </a:solidFill>
              </a:defRPr>
            </a:lvl2pPr>
            <a:lvl3pPr>
              <a:lnSpc>
                <a:spcPct val="100000"/>
              </a:lnSpc>
              <a:spcBef>
                <a:spcPts val="450"/>
              </a:spcBef>
              <a:defRPr sz="1650">
                <a:solidFill>
                  <a:srgbClr val="082948"/>
                </a:solidFill>
              </a:defRPr>
            </a:lvl3pPr>
            <a:lvl4pPr>
              <a:lnSpc>
                <a:spcPct val="100000"/>
              </a:lnSpc>
              <a:spcBef>
                <a:spcPts val="450"/>
              </a:spcBef>
              <a:defRPr sz="1500">
                <a:solidFill>
                  <a:srgbClr val="082948"/>
                </a:solidFill>
              </a:defRPr>
            </a:lvl4pPr>
            <a:lvl5pPr>
              <a:lnSpc>
                <a:spcPct val="100000"/>
              </a:lnSpc>
              <a:spcBef>
                <a:spcPts val="450"/>
              </a:spcBef>
              <a:defRPr>
                <a:solidFill>
                  <a:srgbClr val="0829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5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F858-5BF9-9C42-ADCF-75A69EA9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58C6-C79A-7141-BAAD-6BB4C750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E226-FEFC-5C49-BA15-C10DA75D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FB2-8334-A34F-A0F1-ABE9E93A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1CEA-6B8D-4F4F-BAE6-C9C7FD3A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38761-552F-4842-9A27-9F3597139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CD0D-4D2E-F4F1-19EB-EEA315218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9531" y="4817327"/>
            <a:ext cx="475785" cy="224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474D1CE1-0D9C-A94A-B9D3-B528C879B145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347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59" r:id="rId5"/>
    <p:sldLayoutId id="2147483654" r:id="rId6"/>
    <p:sldLayoutId id="2147483661" r:id="rId7"/>
    <p:sldLayoutId id="2147483662" r:id="rId8"/>
    <p:sldLayoutId id="2147483663" r:id="rId9"/>
    <p:sldLayoutId id="214748366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/>
        </p:nvSpPr>
        <p:spPr>
          <a:xfrm>
            <a:off x="150200" y="3578468"/>
            <a:ext cx="5906568" cy="148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052FF"/>
                </a:solidFill>
                <a:latin typeface="Inter"/>
                <a:ea typeface="Inter"/>
                <a:cs typeface="Inter"/>
                <a:sym typeface="Inter"/>
              </a:rPr>
              <a:t>MPC for Custody (and more) at Coinbase</a:t>
            </a:r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1698" y="4874671"/>
            <a:ext cx="434575" cy="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5">
            <a:alphaModFix/>
          </a:blip>
          <a:srcRect l="868" t="5468" r="424" b="2619"/>
          <a:stretch/>
        </p:blipFill>
        <p:spPr>
          <a:xfrm>
            <a:off x="7620375" y="2449913"/>
            <a:ext cx="1336199" cy="24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670406" y="145460"/>
            <a:ext cx="2486031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Science of Blockchain Conference, August 2024</a:t>
            </a:r>
            <a:endParaRPr sz="600" dirty="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6741763" y="4517475"/>
            <a:ext cx="2306887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Yehuda Lindell</a:t>
            </a:r>
            <a:endParaRPr sz="13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Head of Cryptography at Coinbase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527323FB-17DD-07C5-5C56-7D58DD4D11E4}"/>
              </a:ext>
            </a:extLst>
          </p:cNvPr>
          <p:cNvSpPr txBox="1"/>
          <p:nvPr/>
        </p:nvSpPr>
        <p:spPr>
          <a:xfrm>
            <a:off x="6562618" y="40443"/>
            <a:ext cx="2486032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Joint work with the Coinbase cryptography team (and others)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Arash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Afshar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Yi-Hsiu Chen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Samuel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Ranellucci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79880-0B65-5E89-D51C-3D745014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10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8BEF1-3370-DEDB-5261-F239E33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Entity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38EC-6748-2A33-BE92-7B30008BC4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7841883" cy="3702050"/>
          </a:xfrm>
        </p:spPr>
        <p:txBody>
          <a:bodyPr>
            <a:normAutofit/>
          </a:bodyPr>
          <a:lstStyle/>
          <a:p>
            <a:r>
              <a:rPr lang="en-IL" dirty="0"/>
              <a:t>Offline environment</a:t>
            </a:r>
          </a:p>
          <a:p>
            <a:pPr lvl="1"/>
            <a:r>
              <a:rPr lang="en-IL" dirty="0"/>
              <a:t>An offline machine + a separate store of key shares</a:t>
            </a:r>
          </a:p>
          <a:p>
            <a:pPr lvl="1"/>
            <a:r>
              <a:rPr lang="en-IL" dirty="0"/>
              <a:t>Physically secure location with strict access limitations</a:t>
            </a:r>
          </a:p>
          <a:p>
            <a:pPr lvl="1"/>
            <a:r>
              <a:rPr lang="en-IL" dirty="0"/>
              <a:t>The offline environment holds </a:t>
            </a:r>
            <a:r>
              <a:rPr lang="en-IL" b="1" i="1" dirty="0"/>
              <a:t>only one share </a:t>
            </a:r>
            <a:r>
              <a:rPr lang="en-IL" dirty="0"/>
              <a:t>of the key</a:t>
            </a:r>
          </a:p>
        </p:txBody>
      </p:sp>
    </p:spTree>
    <p:extLst>
      <p:ext uri="{BB962C8B-B14F-4D97-AF65-F5344CB8AC3E}">
        <p14:creationId xmlns:p14="http://schemas.microsoft.com/office/powerpoint/2010/main" val="268469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79880-0B65-5E89-D51C-3D745014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11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8BEF1-3370-DEDB-5261-F239E33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Entity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38EC-6748-2A33-BE92-7B30008BC4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7"/>
            <a:ext cx="8421687" cy="3881669"/>
          </a:xfrm>
        </p:spPr>
        <p:txBody>
          <a:bodyPr>
            <a:normAutofit fontScale="92500" lnSpcReduction="10000"/>
          </a:bodyPr>
          <a:lstStyle/>
          <a:p>
            <a:r>
              <a:rPr lang="en-IL" dirty="0"/>
              <a:t>Human approvers</a:t>
            </a:r>
          </a:p>
          <a:p>
            <a:pPr lvl="1"/>
            <a:r>
              <a:rPr lang="en-IL" dirty="0"/>
              <a:t>Devices held by human operators (e.g., laptop, mobile)</a:t>
            </a:r>
          </a:p>
          <a:p>
            <a:pPr lvl="1"/>
            <a:r>
              <a:rPr lang="en-IL" dirty="0"/>
              <a:t>Hold shares of a threshold decryption key </a:t>
            </a:r>
            <a:r>
              <a:rPr lang="en-IL" sz="1600" dirty="0"/>
              <a:t>(e.g., TDH2 by Shoup-Gennaro)</a:t>
            </a:r>
            <a:endParaRPr lang="en-IL" dirty="0"/>
          </a:p>
          <a:p>
            <a:pPr lvl="2"/>
            <a:r>
              <a:rPr lang="en-IL" dirty="0"/>
              <a:t>Generated via MPC at vault generation</a:t>
            </a:r>
          </a:p>
          <a:p>
            <a:pPr lvl="1"/>
            <a:r>
              <a:rPr lang="en-IL" dirty="0"/>
              <a:t>One share of each asset-key is encrypted under the threshold encryption public key</a:t>
            </a:r>
          </a:p>
          <a:p>
            <a:pPr lvl="1"/>
            <a:r>
              <a:rPr lang="en-IL" dirty="0"/>
              <a:t>Access structure defines quorum </a:t>
            </a:r>
          </a:p>
          <a:p>
            <a:pPr lvl="2"/>
            <a:r>
              <a:rPr lang="en-IL" dirty="0"/>
              <a:t>System supports advanced access structures like (3-out-of-5) AND (4-out-of-10); any tree with AND, OR and threshold nodes</a:t>
            </a:r>
          </a:p>
          <a:p>
            <a:r>
              <a:rPr lang="en-IL" dirty="0"/>
              <a:t>Human approver operations must be asynchronous (i.e., do not need to be online at the same time)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26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79880-0B65-5E89-D51C-3D745014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12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8BEF1-3370-DEDB-5261-F239E337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Entity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238EC-6748-2A33-BE92-7B30008BC4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L" dirty="0"/>
              <a:t>Online MPC servers </a:t>
            </a:r>
          </a:p>
          <a:p>
            <a:pPr lvl="1"/>
            <a:r>
              <a:rPr lang="en-IL" dirty="0"/>
              <a:t>Servers who each hold their database of key shares</a:t>
            </a:r>
          </a:p>
          <a:p>
            <a:pPr lvl="2"/>
            <a:r>
              <a:rPr lang="en-IL" dirty="0"/>
              <a:t>Each server holds its own share</a:t>
            </a:r>
          </a:p>
          <a:p>
            <a:pPr lvl="1"/>
            <a:r>
              <a:rPr lang="en-IL" dirty="0"/>
              <a:t>Always online, and can interact with each other over multiple rounds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087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75C11-2F08-E6AD-EF1E-71E2DB80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13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336FF5-05E0-E5B4-4A7C-94996EEE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Entity Types – Security and Rationale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BE4C5-079B-8F8B-CF61-004F08C550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L" dirty="0"/>
              <a:t>Strong separation with different types of entities</a:t>
            </a:r>
          </a:p>
          <a:p>
            <a:pPr lvl="1">
              <a:lnSpc>
                <a:spcPct val="110000"/>
              </a:lnSpc>
            </a:pPr>
            <a:r>
              <a:rPr lang="en-IL" dirty="0"/>
              <a:t>Infrastructure for all three environments is completely different</a:t>
            </a:r>
          </a:p>
          <a:p>
            <a:pPr lvl="1">
              <a:lnSpc>
                <a:spcPct val="110000"/>
              </a:lnSpc>
            </a:pPr>
            <a:r>
              <a:rPr lang="en-IL" dirty="0"/>
              <a:t>Offline environment – without participation there isn’t enough key material to sign online</a:t>
            </a:r>
          </a:p>
          <a:p>
            <a:pPr lvl="1">
              <a:lnSpc>
                <a:spcPct val="110000"/>
              </a:lnSpc>
            </a:pPr>
            <a:r>
              <a:rPr lang="en-IL" dirty="0"/>
              <a:t>Human approvers disconnected also means that there isn’t enough key material to sign online</a:t>
            </a:r>
          </a:p>
          <a:p>
            <a:pPr lvl="1">
              <a:lnSpc>
                <a:spcPct val="110000"/>
              </a:lnSpc>
            </a:pPr>
            <a:r>
              <a:rPr lang="en-IL" dirty="0"/>
              <a:t>MPC servers can be completely locked down in the server infrastructure (and can also be separated, if desired)</a:t>
            </a:r>
          </a:p>
          <a:p>
            <a:pPr>
              <a:lnSpc>
                <a:spcPct val="110000"/>
              </a:lnSpc>
            </a:pPr>
            <a:r>
              <a:rPr lang="en-IL" dirty="0"/>
              <a:t>Different instantiations can have different entity types, and different number of entities in each type</a:t>
            </a:r>
          </a:p>
        </p:txBody>
      </p:sp>
    </p:spTree>
    <p:extLst>
      <p:ext uri="{BB962C8B-B14F-4D97-AF65-F5344CB8AC3E}">
        <p14:creationId xmlns:p14="http://schemas.microsoft.com/office/powerpoint/2010/main" val="34810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A0C892-920E-BA11-7CA4-9A4B30E0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14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75C20-004B-7796-805E-0E5E1FC5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7484"/>
            <a:ext cx="7772400" cy="43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6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D95E-BDC0-82F8-6A65-D42AEDD8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pPr/>
              <a:t>15</a:t>
            </a:fld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B4FD-93A1-F377-365B-D38D878E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</p:spPr>
        <p:txBody>
          <a:bodyPr/>
          <a:lstStyle/>
          <a:p>
            <a:r>
              <a:rPr lang="en-IL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3EF4-1A0B-C08B-7793-1AF9EFA1B7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702050"/>
          </a:xfrm>
        </p:spPr>
        <p:txBody>
          <a:bodyPr/>
          <a:lstStyle/>
          <a:p>
            <a:r>
              <a:rPr lang="en-IL" dirty="0"/>
              <a:t>Key generation and backup</a:t>
            </a:r>
          </a:p>
          <a:p>
            <a:r>
              <a:rPr lang="en-IL" dirty="0"/>
              <a:t>Signing</a:t>
            </a:r>
          </a:p>
          <a:p>
            <a:r>
              <a:rPr lang="en-IL" dirty="0"/>
              <a:t>Approver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10810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92BBF-2613-E497-78E6-DDE16EE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pPr/>
              <a:t>16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54C7C-BE82-23BA-5256-E8431FCE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19075"/>
            <a:ext cx="8421687" cy="752475"/>
          </a:xfrm>
        </p:spPr>
        <p:txBody>
          <a:bodyPr/>
          <a:lstStyle/>
          <a:p>
            <a:r>
              <a:rPr lang="en-IL" dirty="0"/>
              <a:t>Key Generation and Backup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710A-45F0-5183-1B89-566C637B8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5238013" cy="3702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System with offline element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Key generation ceremony in special offline environment (more secure than regular one)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Encrypt each entities’ share under given public keys (offline signing environment, approvers, each MPC server)</a:t>
            </a:r>
          </a:p>
          <a:p>
            <a:pPr>
              <a:lnSpc>
                <a:spcPct val="120000"/>
              </a:lnSpc>
            </a:pPr>
            <a:r>
              <a:rPr lang="en-US" dirty="0"/>
              <a:t>System without offline element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MPC protocol to generate key shares</a:t>
            </a:r>
          </a:p>
          <a:p>
            <a:pPr>
              <a:lnSpc>
                <a:spcPct val="120000"/>
              </a:lnSpc>
            </a:pPr>
            <a:r>
              <a:rPr lang="en-US" dirty="0"/>
              <a:t>At key generation, all shares are backed up using publicly-verifiable backup, with a quorum of backup entities required for any share</a:t>
            </a:r>
          </a:p>
          <a:p>
            <a:pPr lvl="1">
              <a:lnSpc>
                <a:spcPct val="120000"/>
              </a:lnSpc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C756A-7C59-C15D-A7FC-E70C630D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76" y="820738"/>
            <a:ext cx="34544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92BBF-2613-E497-78E6-DDE16EE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pPr/>
              <a:t>17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54C7C-BE82-23BA-5256-E8431FCE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</p:spPr>
        <p:txBody>
          <a:bodyPr/>
          <a:lstStyle/>
          <a:p>
            <a:r>
              <a:rPr lang="en-IL" dirty="0"/>
              <a:t>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710A-45F0-5183-1B89-566C637B8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702050"/>
          </a:xfrm>
        </p:spPr>
        <p:txBody>
          <a:bodyPr>
            <a:normAutofit/>
          </a:bodyPr>
          <a:lstStyle/>
          <a:p>
            <a:r>
              <a:rPr lang="en-IL" dirty="0"/>
              <a:t>Step 1 – offline environment</a:t>
            </a:r>
          </a:p>
          <a:p>
            <a:pPr lvl="1"/>
            <a:r>
              <a:rPr lang="en-IL" dirty="0"/>
              <a:t>Receives transaction request, loads key share</a:t>
            </a:r>
          </a:p>
          <a:p>
            <a:pPr lvl="1"/>
            <a:r>
              <a:rPr lang="en-IL" dirty="0"/>
              <a:t>Subshares key share to all MPC servers plus human approvers</a:t>
            </a:r>
          </a:p>
          <a:p>
            <a:pPr lvl="2"/>
            <a:r>
              <a:rPr lang="en-IL" dirty="0"/>
              <a:t>Encrypt under server public keys and approver threshold key</a:t>
            </a:r>
          </a:p>
          <a:p>
            <a:pPr lvl="1"/>
            <a:r>
              <a:rPr lang="en-IL" dirty="0"/>
              <a:t>This subsharing is fresh and different in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2441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4463E-891A-EEF9-3768-9CD8131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18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32EEC-FF34-1F3A-49D3-41D8F2AD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9" y="307846"/>
            <a:ext cx="8537746" cy="4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92BBF-2613-E497-78E6-DDE16EE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pPr/>
              <a:t>19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54C7C-BE82-23BA-5256-E8431FCE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</p:spPr>
        <p:txBody>
          <a:bodyPr/>
          <a:lstStyle/>
          <a:p>
            <a:r>
              <a:rPr lang="en-IL" dirty="0"/>
              <a:t>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710A-45F0-5183-1B89-566C637B8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702050"/>
          </a:xfrm>
        </p:spPr>
        <p:txBody>
          <a:bodyPr>
            <a:normAutofit/>
          </a:bodyPr>
          <a:lstStyle/>
          <a:p>
            <a:r>
              <a:rPr lang="en-IL" dirty="0"/>
              <a:t>Step 2 – each human approver up to last in quorum</a:t>
            </a:r>
          </a:p>
          <a:p>
            <a:pPr lvl="1"/>
            <a:r>
              <a:rPr lang="en-IL" dirty="0"/>
              <a:t>Receives transaction request, </a:t>
            </a:r>
            <a:r>
              <a:rPr lang="en-IL" i="1" dirty="0">
                <a:solidFill>
                  <a:srgbClr val="1726F1"/>
                </a:solidFill>
              </a:rPr>
              <a:t>verifies transaction attestations</a:t>
            </a:r>
            <a:r>
              <a:rPr lang="en-IL" i="1" dirty="0"/>
              <a:t> </a:t>
            </a:r>
          </a:p>
          <a:p>
            <a:pPr lvl="1"/>
            <a:r>
              <a:rPr lang="en-IL" dirty="0"/>
              <a:t>Generates partial decryption of approver key share and offline subshare</a:t>
            </a:r>
          </a:p>
          <a:p>
            <a:pPr lvl="1"/>
            <a:r>
              <a:rPr lang="en-IL" dirty="0"/>
              <a:t>Partial decryptions are </a:t>
            </a:r>
            <a:r>
              <a:rPr lang="en-IL" i="1" dirty="0"/>
              <a:t>re-encrypted</a:t>
            </a:r>
            <a:r>
              <a:rPr lang="en-IL" dirty="0"/>
              <a:t> under approver public keys</a:t>
            </a:r>
          </a:p>
          <a:p>
            <a:r>
              <a:rPr lang="en-IL" dirty="0"/>
              <a:t>Last approver in the quorum</a:t>
            </a:r>
          </a:p>
          <a:p>
            <a:pPr lvl="1"/>
            <a:r>
              <a:rPr lang="en-IL" dirty="0"/>
              <a:t>Obtains the partial decryptions and finalizes to get shares (approver share and offline subshare)</a:t>
            </a:r>
          </a:p>
          <a:p>
            <a:pPr lvl="1"/>
            <a:r>
              <a:rPr lang="en-IL" dirty="0"/>
              <a:t>Adds them together</a:t>
            </a:r>
          </a:p>
        </p:txBody>
      </p:sp>
    </p:spTree>
    <p:extLst>
      <p:ext uri="{BB962C8B-B14F-4D97-AF65-F5344CB8AC3E}">
        <p14:creationId xmlns:p14="http://schemas.microsoft.com/office/powerpoint/2010/main" val="336415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E0CC4-3C22-BDA8-8458-98012567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</a:t>
            </a:fld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05F58-AB50-8FB8-54DD-D2B8949326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840059"/>
            <a:ext cx="8421687" cy="3924029"/>
          </a:xfrm>
        </p:spPr>
        <p:txBody>
          <a:bodyPr/>
          <a:lstStyle/>
          <a:p>
            <a:r>
              <a:rPr lang="en-IL" b="0" dirty="0"/>
              <a:t>In this talk, we will describe CoreKMS Vault, a new key signing service at Coinbase</a:t>
            </a:r>
          </a:p>
          <a:p>
            <a:r>
              <a:rPr lang="en-IL" b="0" dirty="0"/>
              <a:t>Our description will not include exact deployment details, but rather the system and its capabilities</a:t>
            </a:r>
          </a:p>
          <a:p>
            <a:r>
              <a:rPr lang="en-IL" b="0" dirty="0"/>
              <a:t>Not all details are included, due to time constraints</a:t>
            </a:r>
          </a:p>
          <a:p>
            <a:r>
              <a:rPr lang="en-US" b="0" dirty="0"/>
              <a:t>This talk contains a description of technology that Coinbase has available. Internal deployment of this technology may change over time. </a:t>
            </a:r>
            <a:endParaRPr lang="en-IL" b="0" dirty="0"/>
          </a:p>
        </p:txBody>
      </p:sp>
    </p:spTree>
    <p:extLst>
      <p:ext uri="{BB962C8B-B14F-4D97-AF65-F5344CB8AC3E}">
        <p14:creationId xmlns:p14="http://schemas.microsoft.com/office/powerpoint/2010/main" val="1387951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4463E-891A-EEF9-3768-9CD8131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20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8E328-538C-A1D3-B5BB-E9750E99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7" y="314110"/>
            <a:ext cx="7898245" cy="45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92BBF-2613-E497-78E6-DDE16EE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pPr/>
              <a:t>21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54C7C-BE82-23BA-5256-E8431FCE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</p:spPr>
        <p:txBody>
          <a:bodyPr/>
          <a:lstStyle/>
          <a:p>
            <a:r>
              <a:rPr lang="en-IL" dirty="0"/>
              <a:t>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710A-45F0-5183-1B89-566C637B80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702050"/>
          </a:xfrm>
        </p:spPr>
        <p:txBody>
          <a:bodyPr>
            <a:normAutofit/>
          </a:bodyPr>
          <a:lstStyle/>
          <a:p>
            <a:r>
              <a:rPr lang="en-IL" dirty="0"/>
              <a:t>Step 3 – MPC Signing</a:t>
            </a:r>
          </a:p>
          <a:p>
            <a:pPr lvl="1"/>
            <a:r>
              <a:rPr lang="en-IL" dirty="0"/>
              <a:t>Each MPC server receives offline environment’s subshare and adds to its own (also verifying all attestations)</a:t>
            </a:r>
          </a:p>
          <a:p>
            <a:pPr lvl="1"/>
            <a:r>
              <a:rPr lang="en-IL" dirty="0"/>
              <a:t>MPC servers and last approver “agree” on the participants and the sharing (verify that the sum of all “public shares” is correct)</a:t>
            </a:r>
          </a:p>
          <a:p>
            <a:pPr lvl="1"/>
            <a:r>
              <a:rPr lang="en-IL" dirty="0"/>
              <a:t>MPC servers and last approver run MPC to sign</a:t>
            </a:r>
          </a:p>
          <a:p>
            <a:pPr lvl="1"/>
            <a:r>
              <a:rPr lang="en-IL" dirty="0"/>
              <a:t>MPC servers and last approver refresh the sharing of the asset key (excluding the offline share)</a:t>
            </a:r>
          </a:p>
          <a:p>
            <a:pPr lvl="1"/>
            <a:r>
              <a:rPr lang="en-IL" dirty="0"/>
              <a:t>All state information is erased</a:t>
            </a:r>
          </a:p>
        </p:txBody>
      </p:sp>
    </p:spTree>
    <p:extLst>
      <p:ext uri="{BB962C8B-B14F-4D97-AF65-F5344CB8AC3E}">
        <p14:creationId xmlns:p14="http://schemas.microsoft.com/office/powerpoint/2010/main" val="5781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4463E-891A-EEF9-3768-9CD81317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22</a:t>
            </a:fld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1E776-4EC5-FB23-74F8-71BB15EB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3" y="320485"/>
            <a:ext cx="8160834" cy="45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BA92F1-4F5F-43E7-0701-116D0203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23</a:t>
            </a:fld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B3516-D61A-ACC9-F171-3D7C471E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4" y="341981"/>
            <a:ext cx="8190251" cy="44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2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23905-1CD7-78E4-EC83-7E7C1ED9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24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11543-1D23-9F38-2AC4-11C1AB39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Approver Administration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4C0D-ED9E-A169-032F-F8BE823CA5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L" dirty="0"/>
              <a:t>System also includes protocols for approver administration</a:t>
            </a:r>
          </a:p>
          <a:p>
            <a:pPr lvl="1"/>
            <a:r>
              <a:rPr lang="en-IL" dirty="0"/>
              <a:t>Add approver</a:t>
            </a:r>
          </a:p>
          <a:p>
            <a:pPr lvl="1"/>
            <a:r>
              <a:rPr lang="en-IL" dirty="0"/>
              <a:t>Remove approver</a:t>
            </a:r>
          </a:p>
          <a:p>
            <a:pPr lvl="1"/>
            <a:r>
              <a:rPr lang="en-IL" dirty="0"/>
              <a:t>Change approver quorum structure</a:t>
            </a:r>
          </a:p>
          <a:p>
            <a:pPr lvl="1"/>
            <a:r>
              <a:rPr lang="en-IL" dirty="0"/>
              <a:t>Refresh approver threshold decryption key</a:t>
            </a:r>
          </a:p>
          <a:p>
            <a:r>
              <a:rPr lang="en-IL" dirty="0"/>
              <a:t>All of the above via MPC</a:t>
            </a:r>
          </a:p>
          <a:p>
            <a:r>
              <a:rPr lang="en-IL" dirty="0"/>
              <a:t>All operations require signed admin quorum approval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50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5" y="187422"/>
            <a:ext cx="193850" cy="1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50200" y="2718675"/>
            <a:ext cx="60982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Properties</a:t>
            </a:r>
            <a:endParaRPr sz="3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8595300" y="4881900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25</a:t>
            </a:fld>
            <a:endParaRPr sz="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6506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23905-1CD7-78E4-EC83-7E7C1ED9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26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11543-1D23-9F38-2AC4-11C1AB39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4C0D-ED9E-A169-032F-F8BE823CA5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L" dirty="0"/>
              <a:t>A key cannot be brought to signing without approval from offline environment, a quorum of approvers, and all MPC servers</a:t>
            </a:r>
          </a:p>
          <a:p>
            <a:pPr lvl="1">
              <a:lnSpc>
                <a:spcPct val="120000"/>
              </a:lnSpc>
            </a:pPr>
            <a:r>
              <a:rPr lang="en-IL" dirty="0"/>
              <a:t>Attestation verifications reduce risk of fraudulent transactions</a:t>
            </a:r>
          </a:p>
          <a:p>
            <a:pPr lvl="1">
              <a:lnSpc>
                <a:spcPct val="120000"/>
              </a:lnSpc>
            </a:pPr>
            <a:r>
              <a:rPr lang="en-IL" dirty="0"/>
              <a:t>Multiple attestation services can also be used</a:t>
            </a:r>
          </a:p>
          <a:p>
            <a:pPr lvl="1">
              <a:lnSpc>
                <a:spcPct val="120000"/>
              </a:lnSpc>
            </a:pPr>
            <a:r>
              <a:rPr lang="en-IL" dirty="0"/>
              <a:t>This is crucial for preventing </a:t>
            </a:r>
            <a:r>
              <a:rPr lang="en-IL" b="1" dirty="0"/>
              <a:t>key misuse</a:t>
            </a:r>
            <a:endParaRPr lang="en-IL" dirty="0"/>
          </a:p>
          <a:p>
            <a:pPr>
              <a:lnSpc>
                <a:spcPct val="120000"/>
              </a:lnSpc>
            </a:pPr>
            <a:r>
              <a:rPr lang="en-IL" dirty="0"/>
              <a:t>When using an offline environment, before being used, a key is never online in any form</a:t>
            </a:r>
          </a:p>
          <a:p>
            <a:pPr>
              <a:lnSpc>
                <a:spcPct val="120000"/>
              </a:lnSpc>
            </a:pPr>
            <a:r>
              <a:rPr lang="en-IL" dirty="0"/>
              <a:t>No single point of failure / attack</a:t>
            </a:r>
          </a:p>
          <a:p>
            <a:pPr lvl="1">
              <a:lnSpc>
                <a:spcPct val="120000"/>
              </a:lnSpc>
            </a:pPr>
            <a:r>
              <a:rPr lang="en-IL" dirty="0"/>
              <a:t>Strong separation between machine types and machines</a:t>
            </a:r>
          </a:p>
          <a:p>
            <a:pPr lvl="1">
              <a:lnSpc>
                <a:spcPct val="120000"/>
              </a:lnSpc>
            </a:pPr>
            <a:r>
              <a:rPr lang="en-IL" dirty="0"/>
              <a:t>Makes it very hard to simultaneously corrupt all MPC servers and approvers</a:t>
            </a:r>
          </a:p>
        </p:txBody>
      </p:sp>
    </p:spTree>
    <p:extLst>
      <p:ext uri="{BB962C8B-B14F-4D97-AF65-F5344CB8AC3E}">
        <p14:creationId xmlns:p14="http://schemas.microsoft.com/office/powerpoint/2010/main" val="33669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23905-1CD7-78E4-EC83-7E7C1ED9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27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111543-1D23-9F38-2AC4-11C1AB39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Achieving Flexibility and Speed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4C0D-ED9E-A169-032F-F8BE823CA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2" y="1062038"/>
            <a:ext cx="8751793" cy="3905616"/>
          </a:xfrm>
        </p:spPr>
        <p:txBody>
          <a:bodyPr>
            <a:normAutofit fontScale="92500" lnSpcReduction="10000"/>
          </a:bodyPr>
          <a:lstStyle/>
          <a:p>
            <a:r>
              <a:rPr lang="en-IL" dirty="0"/>
              <a:t>Can be deployed in multiple configurations and locations</a:t>
            </a:r>
          </a:p>
          <a:p>
            <a:pPr lvl="1"/>
            <a:r>
              <a:rPr lang="en-IL" dirty="0"/>
              <a:t>Important for MiCA compliance</a:t>
            </a:r>
          </a:p>
          <a:p>
            <a:r>
              <a:rPr lang="en-IL" dirty="0"/>
              <a:t>Configurations</a:t>
            </a:r>
          </a:p>
          <a:p>
            <a:pPr lvl="1"/>
            <a:r>
              <a:rPr lang="en-IL" b="1" dirty="0"/>
              <a:t>All entities – offline, human approvers, MPC servers</a:t>
            </a:r>
            <a:r>
              <a:rPr lang="en-IL" dirty="0"/>
              <a:t>:</a:t>
            </a:r>
          </a:p>
          <a:p>
            <a:pPr lvl="2"/>
            <a:r>
              <a:rPr lang="en-IL" dirty="0"/>
              <a:t>The number of human approvers, the access structure and where they are located can change, depending on the product and its needs</a:t>
            </a:r>
          </a:p>
          <a:p>
            <a:pPr lvl="1"/>
            <a:r>
              <a:rPr lang="en-IL" b="1" dirty="0"/>
              <a:t>MPC servers and human approvers</a:t>
            </a:r>
            <a:r>
              <a:rPr lang="en-IL" dirty="0"/>
              <a:t>:</a:t>
            </a:r>
          </a:p>
          <a:p>
            <a:pPr lvl="2"/>
            <a:r>
              <a:rPr lang="en-IL" dirty="0"/>
              <a:t>Same flow as above, but without offline</a:t>
            </a:r>
          </a:p>
          <a:p>
            <a:pPr lvl="2"/>
            <a:r>
              <a:rPr lang="en-IL" dirty="0"/>
              <a:t>Faster than above, but still has element that can be disconnected</a:t>
            </a:r>
          </a:p>
          <a:p>
            <a:pPr lvl="1"/>
            <a:r>
              <a:rPr lang="en-IL" b="1" dirty="0"/>
              <a:t>MPC servers only</a:t>
            </a:r>
            <a:r>
              <a:rPr lang="en-IL" dirty="0"/>
              <a:t>:</a:t>
            </a:r>
          </a:p>
          <a:p>
            <a:pPr lvl="2"/>
            <a:r>
              <a:rPr lang="en-IL" dirty="0"/>
              <a:t>Fast response, always online; much more secure than classic online systems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66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09E835-58C5-91BE-F551-7E9185E7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28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A0A38-3349-8026-6FD3-093E6937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Defense in Depth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D394-0B2A-378E-E03D-2F0712E9EA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L" dirty="0"/>
              <a:t>All servers are heavily locked down</a:t>
            </a:r>
          </a:p>
          <a:p>
            <a:r>
              <a:rPr lang="en-IL" dirty="0"/>
              <a:t>Approver shares are encrypted with device secure enclave and external YubiHSMs</a:t>
            </a:r>
          </a:p>
          <a:p>
            <a:r>
              <a:rPr lang="en-IL" dirty="0"/>
              <a:t>Zero-trust approach to all devices in the system</a:t>
            </a:r>
          </a:p>
          <a:p>
            <a:r>
              <a:rPr lang="en-IL" dirty="0"/>
              <a:t>Controls around offline environment, approver operators, etc.</a:t>
            </a:r>
          </a:p>
          <a:p>
            <a:r>
              <a:rPr lang="en-IL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89810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5" y="187422"/>
            <a:ext cx="193850" cy="1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50200" y="2718675"/>
            <a:ext cx="72180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lang="en-US" sz="3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8595300" y="4881900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29</a:t>
            </a:fld>
            <a:endParaRPr sz="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8304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5" y="187422"/>
            <a:ext cx="193850" cy="1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50200" y="2718675"/>
            <a:ext cx="72180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Challenges of Asset Protection</a:t>
            </a:r>
            <a:endParaRPr sz="3600" b="1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8595300" y="4881900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</a:t>
            </a:fld>
            <a:endParaRPr sz="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3340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384695-C0B2-C843-9CE9-2FA2CF9D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2C09FED0-5A64-7049-82EF-B12B325F94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175B6-7047-4B4C-AF3C-BDB19501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</p:spPr>
        <p:txBody>
          <a:bodyPr/>
          <a:lstStyle/>
          <a:p>
            <a:r>
              <a:rPr lang="en-IL" dirty="0"/>
              <a:t>Offline and Online Systems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820F3-7550-9B45-9F89-CBE81DAE3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896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Offline – a</a:t>
            </a:r>
            <a:r>
              <a:rPr lang="en-IL" dirty="0"/>
              <a:t>n air-gapped system that holds the keys and signs</a:t>
            </a:r>
          </a:p>
          <a:p>
            <a:pPr lvl="1"/>
            <a:r>
              <a:rPr lang="en-IL" dirty="0"/>
              <a:t>Can be very high security</a:t>
            </a:r>
          </a:p>
          <a:p>
            <a:pPr lvl="1"/>
            <a:r>
              <a:rPr lang="en-IL" dirty="0"/>
              <a:t>But security is not immediate:</a:t>
            </a:r>
          </a:p>
          <a:p>
            <a:pPr lvl="2"/>
            <a:r>
              <a:rPr lang="en-IL" dirty="0"/>
              <a:t>How are transactions imported and signatures exported?</a:t>
            </a:r>
          </a:p>
          <a:p>
            <a:pPr lvl="2"/>
            <a:r>
              <a:rPr lang="en-IL" dirty="0"/>
              <a:t>How is the physical environment protected and controlled?</a:t>
            </a:r>
          </a:p>
          <a:p>
            <a:pPr lvl="1"/>
            <a:r>
              <a:rPr lang="en-IL" dirty="0"/>
              <a:t>Challenges regarding time to sign</a:t>
            </a:r>
          </a:p>
          <a:p>
            <a:r>
              <a:rPr lang="en-IL" dirty="0"/>
              <a:t>Online – </a:t>
            </a:r>
            <a:r>
              <a:rPr lang="en-US" dirty="0"/>
              <a:t>key held in online server</a:t>
            </a:r>
          </a:p>
          <a:p>
            <a:pPr lvl="1"/>
            <a:r>
              <a:rPr lang="en-US" dirty="0"/>
              <a:t>Security challenges – an online machine with a highly </a:t>
            </a:r>
            <a:r>
              <a:rPr lang="en-US" dirty="0" err="1"/>
              <a:t>lucratice</a:t>
            </a:r>
            <a:r>
              <a:rPr lang="en-US" dirty="0"/>
              <a:t> target</a:t>
            </a:r>
          </a:p>
          <a:p>
            <a:pPr lvl="2"/>
            <a:r>
              <a:rPr lang="en-US" dirty="0"/>
              <a:t>Security risks: supply chain attack, insider access, zero days, etc.</a:t>
            </a:r>
          </a:p>
          <a:p>
            <a:pPr lvl="1"/>
            <a:r>
              <a:rPr lang="en-US" dirty="0"/>
              <a:t>Not suitable for large amounts</a:t>
            </a:r>
          </a:p>
          <a:p>
            <a:pPr lvl="1"/>
            <a:r>
              <a:rPr lang="en-US" dirty="0"/>
              <a:t>Immediate response time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294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384695-C0B2-C843-9CE9-2FA2CF9D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FED0-5A64-7049-82EF-B12B325F94D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175B6-7047-4B4C-AF3C-BDB19501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Points of Failure (Attack)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820F3-7550-9B45-9F89-CBE81DAE3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607559" cy="3702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0" dirty="0"/>
              <a:t>With such an extremely lucrative target, any single point of attack is dangerous</a:t>
            </a:r>
          </a:p>
          <a:p>
            <a:pPr>
              <a:lnSpc>
                <a:spcPct val="120000"/>
              </a:lnSpc>
            </a:pPr>
            <a:r>
              <a:rPr lang="en-US" b="0" dirty="0"/>
              <a:t>Offline systems can be made very secure, but can also be a single point of failure (with a single place holding the key)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Can be mitigated well (multiple people and physical access controls)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Good mitigations can impact transaction signing time</a:t>
            </a:r>
          </a:p>
          <a:p>
            <a:pPr>
              <a:lnSpc>
                <a:spcPct val="120000"/>
              </a:lnSpc>
            </a:pPr>
            <a:r>
              <a:rPr lang="en-US" b="0" dirty="0"/>
              <a:t>Offline systems work extremely well for infrequent operations (e.g., key generation ceremonies, infrequent transfers of funds out of freeze, etc.) but less so for ongoing operations</a:t>
            </a:r>
          </a:p>
        </p:txBody>
      </p:sp>
    </p:spTree>
    <p:extLst>
      <p:ext uri="{BB962C8B-B14F-4D97-AF65-F5344CB8AC3E}">
        <p14:creationId xmlns:p14="http://schemas.microsoft.com/office/powerpoint/2010/main" val="232552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00" y="187425"/>
            <a:ext cx="193850" cy="1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25" y="187422"/>
            <a:ext cx="193850" cy="1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50200" y="2718675"/>
            <a:ext cx="60982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CoreKMS</a:t>
            </a:r>
            <a:r>
              <a:rPr lang="en-US" sz="3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Vault</a:t>
            </a:r>
            <a:endParaRPr sz="3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8595300" y="4881900"/>
            <a:ext cx="5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6</a:t>
            </a:fld>
            <a:endParaRPr sz="6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9332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D2A5-6F55-CF8E-46BA-43FF569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971" y="4872191"/>
            <a:ext cx="475785" cy="224573"/>
          </a:xfrm>
        </p:spPr>
        <p:txBody>
          <a:bodyPr/>
          <a:lstStyle/>
          <a:p>
            <a:fld id="{474D1CE1-0D9C-A94A-B9D3-B528C879B145}" type="slidenum">
              <a:rPr lang="en-IL" smtClean="0"/>
              <a:pPr/>
              <a:t>7</a:t>
            </a:fld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22BA-7312-2D9D-E9CE-116FAE1B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62" y="101600"/>
            <a:ext cx="8422887" cy="751900"/>
          </a:xfrm>
        </p:spPr>
        <p:txBody>
          <a:bodyPr/>
          <a:lstStyle/>
          <a:p>
            <a:r>
              <a:rPr lang="en-IL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DD90-6EFD-B5C1-E81B-045C645278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062038"/>
            <a:ext cx="8421687" cy="3702050"/>
          </a:xfrm>
        </p:spPr>
        <p:txBody>
          <a:bodyPr>
            <a:normAutofit/>
          </a:bodyPr>
          <a:lstStyle/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Different products (custody, exchange, non-custodial, etc.)</a:t>
            </a:r>
          </a:p>
          <a:p>
            <a:pPr lvl="1"/>
            <a:r>
              <a:rPr lang="en-US" dirty="0"/>
              <a:t>Different security tradeoffs and response speed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No single environment with key access</a:t>
            </a:r>
          </a:p>
          <a:p>
            <a:pPr lvl="1"/>
            <a:r>
              <a:rPr lang="en-US" dirty="0"/>
              <a:t>Different entities with strong separation between them during entire lifecycle</a:t>
            </a:r>
          </a:p>
          <a:p>
            <a:pPr lvl="1"/>
            <a:r>
              <a:rPr lang="en-US" dirty="0"/>
              <a:t>Defense in depth throughout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482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3E054-7620-1AC9-930D-37096404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8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6E308-846B-78B8-8D3B-ED8F077B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Underlying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07383-0374-9E2D-BAA6-62A862071F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L" dirty="0"/>
              <a:t>We use MPC to obtain strong separation and flexibility</a:t>
            </a:r>
          </a:p>
          <a:p>
            <a:r>
              <a:rPr lang="en-IL" dirty="0"/>
              <a:t>Asset keys are shared amongst entities, and never brought together, throughout their entire lifecycle</a:t>
            </a:r>
          </a:p>
          <a:p>
            <a:r>
              <a:rPr lang="en-IL" dirty="0"/>
              <a:t>Backup is publicly verifiable and highly protected from loss and theft</a:t>
            </a:r>
          </a:p>
        </p:txBody>
      </p:sp>
    </p:spTree>
    <p:extLst>
      <p:ext uri="{BB962C8B-B14F-4D97-AF65-F5344CB8AC3E}">
        <p14:creationId xmlns:p14="http://schemas.microsoft.com/office/powerpoint/2010/main" val="300135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48C89-BF40-4AD1-C8F1-BD9C27F8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1CE1-0D9C-A94A-B9D3-B528C879B145}" type="slidenum">
              <a:rPr lang="en-IL" smtClean="0"/>
              <a:t>9</a:t>
            </a:fld>
            <a:endParaRPr lang="en-I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925199-8992-4F03-0652-18A9A530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CoreKMS Vault Entity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CFF6-C3C2-86F6-03DF-5EDCB90226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L" dirty="0"/>
              <a:t>Offline environment</a:t>
            </a:r>
          </a:p>
          <a:p>
            <a:r>
              <a:rPr lang="en-IL" dirty="0"/>
              <a:t>Human approvers</a:t>
            </a:r>
          </a:p>
          <a:p>
            <a:r>
              <a:rPr lang="en-IL" dirty="0"/>
              <a:t>MPC servers</a:t>
            </a:r>
          </a:p>
        </p:txBody>
      </p:sp>
    </p:spTree>
    <p:extLst>
      <p:ext uri="{BB962C8B-B14F-4D97-AF65-F5344CB8AC3E}">
        <p14:creationId xmlns:p14="http://schemas.microsoft.com/office/powerpoint/2010/main" val="31291435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inbase Design Deck 2" id="{4337BA8D-D9E0-8E45-BC95-09BEF2D4176B}" vid="{B243B5F8-B1A1-7A45-A426-A4C0F42D7A8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33125</TotalTime>
  <Words>1198</Words>
  <Application>Microsoft Macintosh PowerPoint</Application>
  <PresentationFormat>On-screen Show (16:9)</PresentationFormat>
  <Paragraphs>170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Lato</vt:lpstr>
      <vt:lpstr>Calibri Light</vt:lpstr>
      <vt:lpstr>Inter</vt:lpstr>
      <vt:lpstr>Arial</vt:lpstr>
      <vt:lpstr>Inter SemiBold</vt:lpstr>
      <vt:lpstr>Custom Design</vt:lpstr>
      <vt:lpstr>PowerPoint Presentation</vt:lpstr>
      <vt:lpstr>PowerPoint Presentation</vt:lpstr>
      <vt:lpstr>PowerPoint Presentation</vt:lpstr>
      <vt:lpstr>Offline and Online Systems</vt:lpstr>
      <vt:lpstr>Single Points of Failure (Attack)</vt:lpstr>
      <vt:lpstr>PowerPoint Presentation</vt:lpstr>
      <vt:lpstr>Design Principles</vt:lpstr>
      <vt:lpstr>Underlying Technology</vt:lpstr>
      <vt:lpstr>CoreKMS Vault Entity Types</vt:lpstr>
      <vt:lpstr>Entity Types</vt:lpstr>
      <vt:lpstr>Entity Types</vt:lpstr>
      <vt:lpstr>Entity Types</vt:lpstr>
      <vt:lpstr>Entity Types – Security and Rationale</vt:lpstr>
      <vt:lpstr>PowerPoint Presentation</vt:lpstr>
      <vt:lpstr>Operations</vt:lpstr>
      <vt:lpstr>Key Generation and Backup</vt:lpstr>
      <vt:lpstr>Signing</vt:lpstr>
      <vt:lpstr>PowerPoint Presentation</vt:lpstr>
      <vt:lpstr>Signing</vt:lpstr>
      <vt:lpstr>PowerPoint Presentation</vt:lpstr>
      <vt:lpstr>Signing</vt:lpstr>
      <vt:lpstr>PowerPoint Presentation</vt:lpstr>
      <vt:lpstr>PowerPoint Presentation</vt:lpstr>
      <vt:lpstr>Approver Administration</vt:lpstr>
      <vt:lpstr>PowerPoint Presentation</vt:lpstr>
      <vt:lpstr>Security</vt:lpstr>
      <vt:lpstr>Achieving Flexibility and Speed</vt:lpstr>
      <vt:lpstr>Defense in Depth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Yehuda Lindell</dc:creator>
  <cp:lastModifiedBy>Yehuda Lindell</cp:lastModifiedBy>
  <cp:revision>165</cp:revision>
  <cp:lastPrinted>2023-02-23T18:32:06Z</cp:lastPrinted>
  <dcterms:created xsi:type="dcterms:W3CDTF">2022-08-04T08:59:45Z</dcterms:created>
  <dcterms:modified xsi:type="dcterms:W3CDTF">2024-08-06T11:52:29Z</dcterms:modified>
</cp:coreProperties>
</file>