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League Spartan" pitchFamily="2" charset="7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t7VXe1z1NFF17O0r6zi8S0Y8k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7e1bad5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df7e1bad5b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df7e1bad5b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f7e1bad5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2df7e1bad5b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2df7e1bad5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f7e1bad5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2df7e1bad5b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2df7e1bad5b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f7e1bad5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df7e1bad5b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2df7e1bad5b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f7e1bad5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df7e1bad5b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2df7e1bad5b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f7e1bad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2df7e1bad5b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2df7e1bad5b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f7e1bad5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2df7e1bad5b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g2df7e1bad5b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0692ba2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2f0692ba26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2f0692ba2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f7e1bad5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df7e1bad5b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2df7e1bad5b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f7e1bad5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2df7e1bad5b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2df7e1bad5b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35571600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7d35571600_0_5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7d35571600_0_5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f7e1bad5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2df7e1bad5b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g2df7e1bad5b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f7e1bad5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2df7e1bad5b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2df7e1bad5b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f7e1bad5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2df7e1bad5b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g2df7e1bad5b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f7e1bad5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df7e1bad5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2df7e1bad5b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f9666a09c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2df9666a09c_1_3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g2df9666a09c_1_3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df9666a09c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2df9666a09c_1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2df9666a09c_1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f9666a09c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f9666a09c_1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f9666a09c_1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f9666a09c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df9666a09c_3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df9666a09c_3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f7e1bad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df7e1bad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2df7e1bad5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9666a09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2df9666a09c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2df9666a09c_3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7e1bad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df7e1bad5b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2df7e1bad5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f7e1bad5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df7e1bad5b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2df7e1bad5b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e93273a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7e93273adb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7e93273adb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ague Spartan"/>
              <a:buNone/>
              <a:defRPr sz="60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ague Spartan"/>
              <a:buNone/>
              <a:defRPr sz="24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ague Spartan"/>
              <a:buNone/>
              <a:defRPr sz="2000"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None/>
              <a:defRPr sz="1800"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ague Spartan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ague Spartan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ague Spartan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ague Spartan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ague Spartan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ague Spartan"/>
              <a:buNone/>
              <a:defRPr sz="1600"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480450"/>
            <a:ext cx="10515600" cy="472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ague Spartan"/>
              <a:buNone/>
              <a:defRPr sz="6000"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League Spartan"/>
              <a:buNone/>
              <a:defRPr sz="24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League Spartan"/>
              <a:buNone/>
              <a:defRPr sz="20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League Spartan"/>
              <a:buNone/>
              <a:defRPr sz="18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League Spartan"/>
              <a:buNone/>
              <a:defRPr sz="16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League Spartan"/>
              <a:buNone/>
              <a:defRPr sz="16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League Spartan"/>
              <a:buNone/>
              <a:defRPr sz="16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League Spartan"/>
              <a:buNone/>
              <a:defRPr sz="16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League Spartan"/>
              <a:buNone/>
              <a:defRPr sz="16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League Spartan"/>
              <a:buNone/>
              <a:defRPr sz="1600">
                <a:solidFill>
                  <a:srgbClr val="888888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 &quot;1&quot;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7d35571600_0_517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ague Spartan"/>
              <a:buNone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27d35571600_0_517"/>
          <p:cNvSpPr txBox="1">
            <a:spLocks noGrp="1"/>
          </p:cNvSpPr>
          <p:nvPr>
            <p:ph type="body" idx="1"/>
          </p:nvPr>
        </p:nvSpPr>
        <p:spPr>
          <a:xfrm>
            <a:off x="1414575" y="1861450"/>
            <a:ext cx="99393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pic>
        <p:nvPicPr>
          <p:cNvPr id="36" name="Google Shape;36;g27d35571600_0_5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8212" y="2031596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7d35571600_0_517"/>
          <p:cNvSpPr txBox="1">
            <a:spLocks noGrp="1"/>
          </p:cNvSpPr>
          <p:nvPr>
            <p:ph type="body" idx="2"/>
          </p:nvPr>
        </p:nvSpPr>
        <p:spPr>
          <a:xfrm>
            <a:off x="1414563" y="2942425"/>
            <a:ext cx="99393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pic>
        <p:nvPicPr>
          <p:cNvPr id="38" name="Google Shape;38;g27d35571600_0_5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8212" y="3112571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27d35571600_0_517"/>
          <p:cNvSpPr txBox="1">
            <a:spLocks noGrp="1"/>
          </p:cNvSpPr>
          <p:nvPr>
            <p:ph type="body" idx="3"/>
          </p:nvPr>
        </p:nvSpPr>
        <p:spPr>
          <a:xfrm>
            <a:off x="1414575" y="3960500"/>
            <a:ext cx="99393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pic>
        <p:nvPicPr>
          <p:cNvPr id="40" name="Google Shape;40;g27d35571600_0_5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8212" y="4085896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27d35571600_0_517"/>
          <p:cNvSpPr txBox="1">
            <a:spLocks noGrp="1"/>
          </p:cNvSpPr>
          <p:nvPr>
            <p:ph type="body" idx="4"/>
          </p:nvPr>
        </p:nvSpPr>
        <p:spPr>
          <a:xfrm>
            <a:off x="1414563" y="5041475"/>
            <a:ext cx="99393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eague Spartan"/>
              <a:buChar char="•"/>
              <a:defRPr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  <p:pic>
        <p:nvPicPr>
          <p:cNvPr id="42" name="Google Shape;42;g27d35571600_0_5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8212" y="5166871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l2beat.com/scaling/summary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defillam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0xPARC/zk-bug-tracke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473750" y="3059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900"/>
              <a:t>SoK: What don’t we know? Understanding Security Vulnerabilities in SNARKs</a:t>
            </a:r>
            <a:endParaRPr sz="49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473750" y="2693650"/>
            <a:ext cx="91440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Stefanos Chaliasos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Imperial College London, ZKSecurity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60"/>
              <a:t>Jens Ernstberger 		- </a:t>
            </a:r>
            <a:r>
              <a:rPr lang="en-US" sz="1660" i="1"/>
              <a:t>Technical University of Munich</a:t>
            </a:r>
            <a:endParaRPr sz="166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60"/>
              <a:t>David Theodore 		- </a:t>
            </a:r>
            <a:r>
              <a:rPr lang="en-US" sz="1660" i="1"/>
              <a:t>Ethereum Foundation</a:t>
            </a:r>
            <a:endParaRPr sz="166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60"/>
              <a:t>David Wong 			- </a:t>
            </a:r>
            <a:r>
              <a:rPr lang="en-US" sz="1660" i="1"/>
              <a:t>ZKSecurity</a:t>
            </a:r>
            <a:endParaRPr sz="166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60"/>
              <a:t>Mohammad Jahanara 	- </a:t>
            </a:r>
            <a:r>
              <a:rPr lang="en-US" sz="1660" i="1"/>
              <a:t>Scroll Foundation</a:t>
            </a:r>
            <a:endParaRPr sz="166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660"/>
              <a:t>Benjamin Livshits 		- </a:t>
            </a:r>
            <a:r>
              <a:rPr lang="en-US" sz="1660" i="1"/>
              <a:t>Imperial College London / Matter Labs</a:t>
            </a:r>
            <a:endParaRPr sz="1200"/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049" y="5960649"/>
            <a:ext cx="854825" cy="8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825" y="6113749"/>
            <a:ext cx="2089550" cy="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125" y="6113750"/>
            <a:ext cx="548625" cy="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975" y="6292376"/>
            <a:ext cx="1715475" cy="1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7000" y="6154669"/>
            <a:ext cx="1715475" cy="466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47725" y="6165825"/>
            <a:ext cx="1689100" cy="4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f7e1bad5b_0_26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Properties </a:t>
            </a:r>
            <a:endParaRPr/>
          </a:p>
        </p:txBody>
      </p:sp>
      <p:sp>
        <p:nvSpPr>
          <p:cNvPr id="256" name="Google Shape;256;g2df7e1bad5b_0_26"/>
          <p:cNvSpPr txBox="1"/>
          <p:nvPr/>
        </p:nvSpPr>
        <p:spPr>
          <a:xfrm>
            <a:off x="905775" y="1327475"/>
            <a:ext cx="10515600" cy="5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Soundness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dishonest prover cannot convince the verifier of an invalid statement, except with negligible probability.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Completeness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honest prover can always convince the verifier of the correctness of a valid statement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Knowledge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proof π reveals nothing about the witness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beyond its existence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f7e1bad5b_0_31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Threat Model – Adversaries</a:t>
            </a:r>
            <a:endParaRPr/>
          </a:p>
        </p:txBody>
      </p:sp>
      <p:sp>
        <p:nvSpPr>
          <p:cNvPr id="263" name="Google Shape;263;g2df7e1bad5b_0_31"/>
          <p:cNvSpPr txBox="1"/>
          <p:nvPr/>
        </p:nvSpPr>
        <p:spPr>
          <a:xfrm>
            <a:off x="905775" y="1327475"/>
            <a:ext cx="10515600" cy="22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df7e1bad5b_0_31"/>
          <p:cNvSpPr txBox="1"/>
          <p:nvPr/>
        </p:nvSpPr>
        <p:spPr>
          <a:xfrm>
            <a:off x="475350" y="1460550"/>
            <a:ext cx="11241300" cy="2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Adversary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observe the system and its public values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Adversarial User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submit inputs for proof generation to a non-malicious prover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Adversarial Prover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ability to produce and submit proofs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2df7e1bad5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050" y="4420350"/>
            <a:ext cx="1447425" cy="11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df7e1bad5b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275" y="5239125"/>
            <a:ext cx="1447425" cy="1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2df7e1bad5b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019" y="3451175"/>
            <a:ext cx="1157950" cy="115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g2df7e1bad5b_0_31"/>
          <p:cNvCxnSpPr>
            <a:stCxn id="265" idx="3"/>
            <a:endCxn id="266" idx="1"/>
          </p:cNvCxnSpPr>
          <p:nvPr/>
        </p:nvCxnSpPr>
        <p:spPr>
          <a:xfrm>
            <a:off x="3009475" y="4999325"/>
            <a:ext cx="2362800" cy="963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9" name="Google Shape;269;g2df7e1bad5b_0_31"/>
          <p:cNvSpPr txBox="1"/>
          <p:nvPr/>
        </p:nvSpPr>
        <p:spPr>
          <a:xfrm>
            <a:off x="2002575" y="5358850"/>
            <a:ext cx="59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df7e1bad5b_0_31"/>
          <p:cNvSpPr txBox="1"/>
          <p:nvPr/>
        </p:nvSpPr>
        <p:spPr>
          <a:xfrm>
            <a:off x="5439875" y="6393525"/>
            <a:ext cx="195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 Sequencer/Prover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df7e1bad5b_0_31"/>
          <p:cNvSpPr txBox="1"/>
          <p:nvPr/>
        </p:nvSpPr>
        <p:spPr>
          <a:xfrm>
            <a:off x="3821925" y="5578300"/>
            <a:ext cx="59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g2df7e1bad5b_0_31"/>
          <p:cNvCxnSpPr>
            <a:stCxn id="266" idx="0"/>
            <a:endCxn id="267" idx="2"/>
          </p:cNvCxnSpPr>
          <p:nvPr/>
        </p:nvCxnSpPr>
        <p:spPr>
          <a:xfrm rot="10800000">
            <a:off x="6095988" y="4609125"/>
            <a:ext cx="0" cy="63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73" name="Google Shape;273;g2df7e1bad5b_0_31"/>
          <p:cNvSpPr txBox="1"/>
          <p:nvPr/>
        </p:nvSpPr>
        <p:spPr>
          <a:xfrm>
            <a:off x="6096000" y="4788100"/>
            <a:ext cx="8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df7e1bad5b_0_31"/>
          <p:cNvSpPr txBox="1"/>
          <p:nvPr/>
        </p:nvSpPr>
        <p:spPr>
          <a:xfrm>
            <a:off x="5517025" y="3182675"/>
            <a:ext cx="8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f7e1bad5b_0_41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Threat Model – Vulnerability Impact</a:t>
            </a:r>
            <a:endParaRPr/>
          </a:p>
        </p:txBody>
      </p:sp>
      <p:sp>
        <p:nvSpPr>
          <p:cNvPr id="281" name="Google Shape;281;g2df7e1bad5b_0_41"/>
          <p:cNvSpPr txBox="1"/>
          <p:nvPr/>
        </p:nvSpPr>
        <p:spPr>
          <a:xfrm>
            <a:off x="905775" y="1327475"/>
            <a:ext cx="10515600" cy="5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Breaking Soundness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prover can convince a verifier of a false statement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Breaking Completeness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verify proofs for valid statements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Breaking Zero-Knowledge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leakage about the private witness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7e1bad5b_0_46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Analyzing and Classify ZKP Vulnerabilities</a:t>
            </a:r>
            <a:endParaRPr/>
          </a:p>
        </p:txBody>
      </p:sp>
      <p:pic>
        <p:nvPicPr>
          <p:cNvPr id="288" name="Google Shape;288;g2df7e1bad5b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5976" y="2088270"/>
            <a:ext cx="6106675" cy="237386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df7e1bad5b_0_46"/>
          <p:cNvSpPr txBox="1"/>
          <p:nvPr/>
        </p:nvSpPr>
        <p:spPr>
          <a:xfrm>
            <a:off x="169350" y="5097075"/>
            <a:ext cx="118533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Not considering non-ZKP related vulnerabilities (e.g., reentrancy)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df7e1bad5b_0_46"/>
          <p:cNvSpPr/>
          <p:nvPr/>
        </p:nvSpPr>
        <p:spPr>
          <a:xfrm>
            <a:off x="7982125" y="2967625"/>
            <a:ext cx="2308500" cy="307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df7e1bad5b_0_46"/>
          <p:cNvSpPr/>
          <p:nvPr/>
        </p:nvSpPr>
        <p:spPr>
          <a:xfrm>
            <a:off x="7982125" y="3974350"/>
            <a:ext cx="560700" cy="307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df7e1bad5b_0_46"/>
          <p:cNvSpPr txBox="1"/>
          <p:nvPr/>
        </p:nvSpPr>
        <p:spPr>
          <a:xfrm>
            <a:off x="293600" y="2268550"/>
            <a:ext cx="47958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141 Bugs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Reports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Disclosures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Tracker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7e1bad5b_0_52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Circuit Layer</a:t>
            </a:r>
            <a:endParaRPr/>
          </a:p>
        </p:txBody>
      </p:sp>
      <p:sp>
        <p:nvSpPr>
          <p:cNvPr id="299" name="Google Shape;299;g2df7e1bad5b_0_52"/>
          <p:cNvSpPr/>
          <p:nvPr/>
        </p:nvSpPr>
        <p:spPr>
          <a:xfrm>
            <a:off x="419450" y="1352700"/>
            <a:ext cx="5298900" cy="4152600"/>
          </a:xfrm>
          <a:prstGeom prst="bracePai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inp1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inp2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tmp3,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tmp4,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out5</a:t>
            </a:r>
            <a:endParaRPr sz="2000" b="0" i="0" u="none" strike="noStrike" cap="none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tmp3 = inp1 + inp2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tmp4 = inp2 * 4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out5 = tmp3 * tmp4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2df7e1bad5b_0_52"/>
          <p:cNvSpPr txBox="1"/>
          <p:nvPr/>
        </p:nvSpPr>
        <p:spPr>
          <a:xfrm>
            <a:off x="1789650" y="5634600"/>
            <a:ext cx="24048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df7e1bad5b_0_52"/>
          <p:cNvSpPr/>
          <p:nvPr/>
        </p:nvSpPr>
        <p:spPr>
          <a:xfrm>
            <a:off x="6304325" y="1327475"/>
            <a:ext cx="5298900" cy="4152600"/>
          </a:xfrm>
          <a:prstGeom prst="bracePai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inp1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inp2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tmp3,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tmp4,</a:t>
            </a:r>
            <a:r>
              <a:rPr lang="en-US" sz="2000" b="0" i="0" u="none" strike="noStrike" cap="non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out5</a:t>
            </a:r>
            <a:endParaRPr sz="2000" b="0" i="0" u="none" strike="noStrike" cap="none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tmp3 == inp1 + inp2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tmp4 == inp2 * 4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out5 == tmp3 * tmp4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df7e1bad5b_0_52"/>
          <p:cNvSpPr txBox="1"/>
          <p:nvPr/>
        </p:nvSpPr>
        <p:spPr>
          <a:xfrm>
            <a:off x="7674525" y="5609375"/>
            <a:ext cx="24048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2df7e1bad5b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600" y="1157125"/>
            <a:ext cx="4434799" cy="50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df7e1bad5b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600" y="1157125"/>
            <a:ext cx="4878963" cy="5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f7e1bad5b_0_58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Circuit Layer – Vulnerabilities </a:t>
            </a:r>
            <a:endParaRPr/>
          </a:p>
        </p:txBody>
      </p:sp>
      <p:sp>
        <p:nvSpPr>
          <p:cNvPr id="311" name="Google Shape;311;g2df7e1bad5b_0_58"/>
          <p:cNvSpPr txBox="1"/>
          <p:nvPr/>
        </p:nvSpPr>
        <p:spPr>
          <a:xfrm>
            <a:off x="964600" y="1846825"/>
            <a:ext cx="3811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df7e1bad5b_0_58"/>
          <p:cNvSpPr txBox="1"/>
          <p:nvPr/>
        </p:nvSpPr>
        <p:spPr>
          <a:xfrm>
            <a:off x="838200" y="2458800"/>
            <a:ext cx="5567700" cy="1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Underconstrained Vulnerabilities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Overconstrained Vulnerabilities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Computation/Hints Errors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f7e1bad5b_0_64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Circuit Layer – Root Causes</a:t>
            </a:r>
            <a:endParaRPr/>
          </a:p>
        </p:txBody>
      </p:sp>
      <p:sp>
        <p:nvSpPr>
          <p:cNvPr id="319" name="Google Shape;319;g2df7e1bad5b_0_64"/>
          <p:cNvSpPr txBox="1"/>
          <p:nvPr/>
        </p:nvSpPr>
        <p:spPr>
          <a:xfrm>
            <a:off x="530700" y="1513950"/>
            <a:ext cx="8228100" cy="3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set of constraints -&gt; Assigned but not Constrained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usage of selectors -&gt; Incorrect Custom Gates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arithmetic -&gt; Arithmetic Field Errors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Configurations / lack of semantics -&gt; Unsafe Reuse of Circuit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 of constraints / Complexity -&gt; 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◆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Input Constraints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◆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 translation of logic into constraints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◆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Out-of-circuit Computation Not Being Constrained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issues -&gt; Bad Circuit/Protocol Design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 mistakes -&gt; Other Programming Errors (e.g., API misuse, incorrect indexing in arrays)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df7e1bad5b_0_64"/>
          <p:cNvSpPr/>
          <p:nvPr/>
        </p:nvSpPr>
        <p:spPr>
          <a:xfrm>
            <a:off x="8082925" y="1513950"/>
            <a:ext cx="148800" cy="147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df7e1bad5b_0_64"/>
          <p:cNvSpPr/>
          <p:nvPr/>
        </p:nvSpPr>
        <p:spPr>
          <a:xfrm>
            <a:off x="7383775" y="3261300"/>
            <a:ext cx="148800" cy="147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df7e1bad5b_0_64"/>
          <p:cNvSpPr/>
          <p:nvPr/>
        </p:nvSpPr>
        <p:spPr>
          <a:xfrm>
            <a:off x="8231725" y="4859950"/>
            <a:ext cx="148800" cy="14733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df7e1bad5b_0_64"/>
          <p:cNvSpPr txBox="1"/>
          <p:nvPr/>
        </p:nvSpPr>
        <p:spPr>
          <a:xfrm>
            <a:off x="8326450" y="2014050"/>
            <a:ext cx="36087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programming model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df7e1bad5b_0_64"/>
          <p:cNvSpPr txBox="1"/>
          <p:nvPr/>
        </p:nvSpPr>
        <p:spPr>
          <a:xfrm>
            <a:off x="7627325" y="3580800"/>
            <a:ext cx="36087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Optimizations /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Cryptography at the outer layer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df7e1bad5b_0_64"/>
          <p:cNvSpPr txBox="1"/>
          <p:nvPr/>
        </p:nvSpPr>
        <p:spPr>
          <a:xfrm>
            <a:off x="8482575" y="5360050"/>
            <a:ext cx="36087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Errors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f0692ba263_0_0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Circuit Layer – Example</a:t>
            </a:r>
            <a:endParaRPr/>
          </a:p>
        </p:txBody>
      </p:sp>
      <p:pic>
        <p:nvPicPr>
          <p:cNvPr id="332" name="Google Shape;332;g2f0692ba26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400" y="1234300"/>
            <a:ext cx="4393426" cy="547009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f0692ba263_0_0"/>
          <p:cNvSpPr txBox="1"/>
          <p:nvPr/>
        </p:nvSpPr>
        <p:spPr>
          <a:xfrm>
            <a:off x="1350200" y="6381599"/>
            <a:ext cx="37260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Halo2 – Missing Input Constraint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g2f0692ba26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3225" y="1327475"/>
            <a:ext cx="4932364" cy="525424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2f0692ba263_0_0"/>
          <p:cNvSpPr txBox="1"/>
          <p:nvPr/>
        </p:nvSpPr>
        <p:spPr>
          <a:xfrm>
            <a:off x="6073600" y="6381599"/>
            <a:ext cx="5340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Circom – Unsafe circuit reuse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f7e1bad5b_0_70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Integration Layer</a:t>
            </a:r>
            <a:endParaRPr/>
          </a:p>
        </p:txBody>
      </p:sp>
      <p:sp>
        <p:nvSpPr>
          <p:cNvPr id="342" name="Google Shape;342;g2df7e1bad5b_0_70"/>
          <p:cNvSpPr txBox="1"/>
          <p:nvPr/>
        </p:nvSpPr>
        <p:spPr>
          <a:xfrm>
            <a:off x="838200" y="2424100"/>
            <a:ext cx="7380000" cy="24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Unchecked Data 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Delegation Error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Composition Error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ZKP Complementary Logic Error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f7e1bad5b_0_82"/>
          <p:cNvSpPr txBox="1">
            <a:spLocks noGrp="1"/>
          </p:cNvSpPr>
          <p:nvPr>
            <p:ph type="title"/>
          </p:nvPr>
        </p:nvSpPr>
        <p:spPr>
          <a:xfrm>
            <a:off x="838200" y="1775"/>
            <a:ext cx="11353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Integration Example (Missing Input Validation)</a:t>
            </a:r>
            <a:endParaRPr/>
          </a:p>
        </p:txBody>
      </p:sp>
      <p:pic>
        <p:nvPicPr>
          <p:cNvPr id="349" name="Google Shape;349;g2df7e1bad5b_0_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047" y="1738575"/>
            <a:ext cx="7941901" cy="481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d35571600_0_552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talk</a:t>
            </a:r>
            <a:endParaRPr/>
          </a:p>
        </p:txBody>
      </p:sp>
      <p:sp>
        <p:nvSpPr>
          <p:cNvPr id="112" name="Google Shape;112;g27d35571600_0_552"/>
          <p:cNvSpPr txBox="1">
            <a:spLocks noGrp="1"/>
          </p:cNvSpPr>
          <p:nvPr>
            <p:ph type="body" idx="1"/>
          </p:nvPr>
        </p:nvSpPr>
        <p:spPr>
          <a:xfrm>
            <a:off x="838300" y="1721600"/>
            <a:ext cx="10515600" cy="44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r>
              <a:rPr lang="en-US" sz="3000" b="1" dirty="0"/>
              <a:t>Motivation		</a:t>
            </a:r>
            <a:r>
              <a:rPr lang="en-US" sz="3000" dirty="0"/>
              <a:t>Why should we care about ZKP vulnerabilities?</a:t>
            </a:r>
            <a:endParaRPr sz="30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endParaRPr sz="3000" b="1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r>
              <a:rPr lang="en-US" sz="3000" b="1" dirty="0"/>
              <a:t>Layers</a:t>
            </a:r>
            <a:r>
              <a:rPr lang="en-US" sz="3000" dirty="0"/>
              <a:t> 			In which levels can something go wrong?</a:t>
            </a:r>
            <a:endParaRPr sz="3000" b="1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endParaRPr sz="3000" b="1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r>
              <a:rPr lang="en-US" sz="3000" b="1" dirty="0"/>
              <a:t>Impact </a:t>
            </a:r>
            <a:r>
              <a:rPr lang="en-US" sz="3000" dirty="0"/>
              <a:t> 			What could be the impact of ZKP vulnerabilities?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endParaRPr sz="30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0000"/>
              <a:buFont typeface="Arial"/>
              <a:buNone/>
            </a:pPr>
            <a:r>
              <a:rPr lang="en-US" sz="3000" b="1" dirty="0"/>
              <a:t>Threat Model</a:t>
            </a:r>
            <a:r>
              <a:rPr lang="en-US" sz="3000" dirty="0"/>
              <a:t>		What is the threat model of systems using ZKPs?</a:t>
            </a:r>
            <a:endParaRPr sz="30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endParaRPr sz="3000" b="1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r>
              <a:rPr lang="en-US" sz="3000" b="1" dirty="0"/>
              <a:t>Taxonomy</a:t>
            </a:r>
            <a:r>
              <a:rPr lang="en-US" sz="3000" dirty="0"/>
              <a:t> 		A Taxonomy of ZKP vulnerabilities</a:t>
            </a:r>
            <a:endParaRPr sz="3000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0000"/>
              <a:buNone/>
            </a:pPr>
            <a:endParaRPr sz="3000" b="1" dirty="0"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 b="1" dirty="0"/>
              <a:t>Defenses</a:t>
            </a:r>
            <a:r>
              <a:rPr lang="en-US" sz="3000" dirty="0"/>
              <a:t> 			What can we do to prevent exploits ZKP?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f7e1bad5b_0_88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Frontend and Backend</a:t>
            </a:r>
            <a:endParaRPr/>
          </a:p>
        </p:txBody>
      </p:sp>
      <p:sp>
        <p:nvSpPr>
          <p:cNvPr id="356" name="Google Shape;356;g2df7e1bad5b_0_88"/>
          <p:cNvSpPr txBox="1"/>
          <p:nvPr/>
        </p:nvSpPr>
        <p:spPr>
          <a:xfrm>
            <a:off x="905775" y="1931600"/>
            <a:ext cx="10515600" cy="3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Incorrect Constraint Compilation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Witness Generation Error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Error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Prover Error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Unsafe Verifier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f7e1bad5b_0_99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Security Tooling</a:t>
            </a:r>
            <a:endParaRPr/>
          </a:p>
        </p:txBody>
      </p:sp>
      <p:sp>
        <p:nvSpPr>
          <p:cNvPr id="363" name="Google Shape;363;g2df7e1bad5b_0_99"/>
          <p:cNvSpPr txBox="1"/>
          <p:nvPr/>
        </p:nvSpPr>
        <p:spPr>
          <a:xfrm>
            <a:off x="905775" y="1327475"/>
            <a:ext cx="10515600" cy="5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g2df7e1bad5b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013" y="1209413"/>
            <a:ext cx="11949126" cy="41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df7e1bad5b_0_99"/>
          <p:cNvSpPr txBox="1"/>
          <p:nvPr/>
        </p:nvSpPr>
        <p:spPr>
          <a:xfrm>
            <a:off x="564450" y="5672700"/>
            <a:ext cx="9031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 specific DSLs / vulnerability classes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issues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f7e1bad5b_0_94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Proof System Issues</a:t>
            </a:r>
            <a:endParaRPr/>
          </a:p>
        </p:txBody>
      </p:sp>
      <p:sp>
        <p:nvSpPr>
          <p:cNvPr id="372" name="Google Shape;372;g2df7e1bad5b_0_94"/>
          <p:cNvSpPr txBox="1"/>
          <p:nvPr/>
        </p:nvSpPr>
        <p:spPr>
          <a:xfrm>
            <a:off x="987775" y="1862675"/>
            <a:ext cx="10922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 in the original proof system description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Incomplete descriptions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Counterfeiting – Setup Issue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Frozen Heart – Insecure Fiat Shamir Transformation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Soundness and Malleability in Nova IVC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f7e1bad5b_0_104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Conclusions (1/2)</a:t>
            </a:r>
            <a:endParaRPr/>
          </a:p>
        </p:txBody>
      </p:sp>
      <p:sp>
        <p:nvSpPr>
          <p:cNvPr id="379" name="Google Shape;379;g2df7e1bad5b_0_104"/>
          <p:cNvSpPr txBox="1"/>
          <p:nvPr/>
        </p:nvSpPr>
        <p:spPr>
          <a:xfrm>
            <a:off x="838200" y="1499100"/>
            <a:ext cx="10515600" cy="3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have bugs?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 just maths”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in the implementations can break all the properties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poor user is given enough rope with which to hang himself”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Exposing cryptography to the outer layers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of fundamental abstractions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 / Different Threat Model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specifications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f9666a09c_1_330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Conclusions (2/2)</a:t>
            </a:r>
            <a:endParaRPr/>
          </a:p>
        </p:txBody>
      </p:sp>
      <p:sp>
        <p:nvSpPr>
          <p:cNvPr id="386" name="Google Shape;386;g2df9666a09c_1_330"/>
          <p:cNvSpPr txBox="1"/>
          <p:nvPr/>
        </p:nvSpPr>
        <p:spPr>
          <a:xfrm>
            <a:off x="838200" y="1537975"/>
            <a:ext cx="11269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➔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we do?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learning resources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and more secure programming languages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◆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testing/security tooling (from testing frameworks to FV)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2df9666a09c_1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175" y="152400"/>
            <a:ext cx="5911750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df9666a09c_1_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6550" y="1430863"/>
            <a:ext cx="3980600" cy="3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9666a09c_1_230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state of ZKP applications</a:t>
            </a:r>
            <a:endParaRPr/>
          </a:p>
        </p:txBody>
      </p:sp>
      <p:sp>
        <p:nvSpPr>
          <p:cNvPr id="119" name="Google Shape;119;g2df9666a09c_1_230"/>
          <p:cNvSpPr txBox="1">
            <a:spLocks noGrp="1"/>
          </p:cNvSpPr>
          <p:nvPr>
            <p:ph type="body" idx="1"/>
          </p:nvPr>
        </p:nvSpPr>
        <p:spPr>
          <a:xfrm>
            <a:off x="188200" y="1721600"/>
            <a:ext cx="5015700" cy="3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zk Rollups: &gt; $5b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Zcash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zk apps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zkLogin 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zkemail</a:t>
            </a:r>
            <a:endParaRPr sz="2700"/>
          </a:p>
          <a:p>
            <a:pPr marL="914400" lvl="1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zk-bridges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Private Programmable L1s/L2s</a:t>
            </a:r>
            <a:endParaRPr sz="2700"/>
          </a:p>
          <a:p>
            <a:pPr marL="457200" lvl="0" indent="-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off-chain apps</a:t>
            </a:r>
            <a:endParaRPr sz="2700"/>
          </a:p>
        </p:txBody>
      </p:sp>
      <p:sp>
        <p:nvSpPr>
          <p:cNvPr id="120" name="Google Shape;120;g2df9666a09c_1_230"/>
          <p:cNvSpPr txBox="1"/>
          <p:nvPr/>
        </p:nvSpPr>
        <p:spPr>
          <a:xfrm>
            <a:off x="263775" y="597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https://l2beat.com/scaling/summary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df9666a09c_1_230"/>
          <p:cNvSpPr txBox="1"/>
          <p:nvPr/>
        </p:nvSpPr>
        <p:spPr>
          <a:xfrm>
            <a:off x="263775" y="6371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https://defillama.com/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df9666a09c_1_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9152" y="1246375"/>
            <a:ext cx="3357050" cy="272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df9666a09c_1_2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2725" y="1246363"/>
            <a:ext cx="3099525" cy="33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df9666a09c_1_2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27275" y="4140675"/>
            <a:ext cx="2800809" cy="263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df9666a09c_1_2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95200" y="4962739"/>
            <a:ext cx="3357050" cy="1613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9666a09c_3_3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Circuit Vulnerability</a:t>
            </a:r>
            <a:endParaRPr/>
          </a:p>
        </p:txBody>
      </p:sp>
      <p:pic>
        <p:nvPicPr>
          <p:cNvPr id="132" name="Google Shape;132;g2df9666a09c_3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675" y="1223057"/>
            <a:ext cx="10290647" cy="522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f7e1bad5b_0_0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ZKP Security Taxonomy</a:t>
            </a:r>
            <a:endParaRPr/>
          </a:p>
        </p:txBody>
      </p:sp>
      <p:pic>
        <p:nvPicPr>
          <p:cNvPr id="139" name="Google Shape;139;g2df7e1bad5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1712" y="1954687"/>
            <a:ext cx="7468576" cy="43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df7e1bad5b_0_0"/>
          <p:cNvSpPr txBox="1"/>
          <p:nvPr/>
        </p:nvSpPr>
        <p:spPr>
          <a:xfrm>
            <a:off x="1317500" y="1188100"/>
            <a:ext cx="82224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zk-bug-tracker (0xParc – 2022)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df7e1bad5b_0_0"/>
          <p:cNvSpPr txBox="1"/>
          <p:nvPr/>
        </p:nvSpPr>
        <p:spPr>
          <a:xfrm>
            <a:off x="723950" y="6457800"/>
            <a:ext cx="564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https://github.com/0xPARC/zk-bug-tracker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9666a09c_3_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Towards Understanding implementation vulnerabilities in ZKPs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f7e1bad5b_0_11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SNARKs Layers (Workflow)</a:t>
            </a:r>
            <a:endParaRPr/>
          </a:p>
        </p:txBody>
      </p:sp>
      <p:sp>
        <p:nvSpPr>
          <p:cNvPr id="154" name="Google Shape;154;g2df7e1bad5b_0_11"/>
          <p:cNvSpPr txBox="1"/>
          <p:nvPr/>
        </p:nvSpPr>
        <p:spPr>
          <a:xfrm>
            <a:off x="1482150" y="1922350"/>
            <a:ext cx="364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df7e1bad5b_0_11"/>
          <p:cNvSpPr/>
          <p:nvPr/>
        </p:nvSpPr>
        <p:spPr>
          <a:xfrm>
            <a:off x="576400" y="1362525"/>
            <a:ext cx="3053950" cy="3414575"/>
          </a:xfrm>
          <a:custGeom>
            <a:avLst/>
            <a:gdLst/>
            <a:ahLst/>
            <a:cxnLst/>
            <a:rect l="l" t="t" r="r" b="b"/>
            <a:pathLst>
              <a:path w="122158" h="149418" extrusionOk="0">
                <a:moveTo>
                  <a:pt x="121869" y="0"/>
                </a:moveTo>
                <a:cubicBezTo>
                  <a:pt x="119673" y="22441"/>
                  <a:pt x="129005" y="110085"/>
                  <a:pt x="108693" y="134643"/>
                </a:cubicBezTo>
                <a:cubicBezTo>
                  <a:pt x="88382" y="159201"/>
                  <a:pt x="18116" y="145232"/>
                  <a:pt x="0" y="14735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df7e1bad5b_0_11"/>
          <p:cNvSpPr txBox="1"/>
          <p:nvPr/>
        </p:nvSpPr>
        <p:spPr>
          <a:xfrm>
            <a:off x="764625" y="1103975"/>
            <a:ext cx="21645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df7e1bad5b_0_11"/>
          <p:cNvSpPr txBox="1"/>
          <p:nvPr/>
        </p:nvSpPr>
        <p:spPr>
          <a:xfrm>
            <a:off x="4198950" y="1103975"/>
            <a:ext cx="21645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SNARK World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df7e1bad5b_0_11"/>
          <p:cNvSpPr/>
          <p:nvPr/>
        </p:nvSpPr>
        <p:spPr>
          <a:xfrm>
            <a:off x="5999225" y="1611575"/>
            <a:ext cx="5164200" cy="210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df7e1bad5b_0_11"/>
          <p:cNvSpPr/>
          <p:nvPr/>
        </p:nvSpPr>
        <p:spPr>
          <a:xfrm>
            <a:off x="576400" y="4834175"/>
            <a:ext cx="10634100" cy="188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df7e1bad5b_0_11"/>
          <p:cNvSpPr/>
          <p:nvPr/>
        </p:nvSpPr>
        <p:spPr>
          <a:xfrm>
            <a:off x="8775350" y="17174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df7e1bad5b_0_11"/>
          <p:cNvSpPr/>
          <p:nvPr/>
        </p:nvSpPr>
        <p:spPr>
          <a:xfrm>
            <a:off x="8775350" y="276440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df7e1bad5b_0_11"/>
          <p:cNvSpPr/>
          <p:nvPr/>
        </p:nvSpPr>
        <p:spPr>
          <a:xfrm>
            <a:off x="6222275" y="276440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Witness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df7e1bad5b_0_11"/>
          <p:cNvSpPr/>
          <p:nvPr/>
        </p:nvSpPr>
        <p:spPr>
          <a:xfrm>
            <a:off x="8986075" y="54806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(Deterministic)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df7e1bad5b_0_11"/>
          <p:cNvSpPr/>
          <p:nvPr/>
        </p:nvSpPr>
        <p:spPr>
          <a:xfrm>
            <a:off x="6222275" y="52213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SNARK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df7e1bad5b_0_11"/>
          <p:cNvSpPr/>
          <p:nvPr/>
        </p:nvSpPr>
        <p:spPr>
          <a:xfrm>
            <a:off x="935175" y="56100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SNARK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df7e1bad5b_0_11"/>
          <p:cNvSpPr/>
          <p:nvPr/>
        </p:nvSpPr>
        <p:spPr>
          <a:xfrm>
            <a:off x="935175" y="3717275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df7e1bad5b_0_11"/>
          <p:cNvSpPr/>
          <p:nvPr/>
        </p:nvSpPr>
        <p:spPr>
          <a:xfrm>
            <a:off x="935175" y="2717288"/>
            <a:ext cx="1823400" cy="31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Input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df7e1bad5b_0_11"/>
          <p:cNvSpPr/>
          <p:nvPr/>
        </p:nvSpPr>
        <p:spPr>
          <a:xfrm>
            <a:off x="935175" y="3126663"/>
            <a:ext cx="1823400" cy="31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Input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df7e1bad5b_0_11"/>
          <p:cNvSpPr/>
          <p:nvPr/>
        </p:nvSpPr>
        <p:spPr>
          <a:xfrm>
            <a:off x="3940699" y="1623400"/>
            <a:ext cx="1956300" cy="1011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df7e1bad5b_0_11"/>
          <p:cNvSpPr/>
          <p:nvPr/>
        </p:nvSpPr>
        <p:spPr>
          <a:xfrm>
            <a:off x="9575326" y="3658475"/>
            <a:ext cx="1341000" cy="3177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df7e1bad5b_0_11"/>
          <p:cNvSpPr/>
          <p:nvPr/>
        </p:nvSpPr>
        <p:spPr>
          <a:xfrm>
            <a:off x="9575326" y="4634263"/>
            <a:ext cx="1341000" cy="317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df7e1bad5b_0_11"/>
          <p:cNvSpPr/>
          <p:nvPr/>
        </p:nvSpPr>
        <p:spPr>
          <a:xfrm>
            <a:off x="838201" y="3573975"/>
            <a:ext cx="1341000" cy="3177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df7e1bad5b_0_11"/>
          <p:cNvSpPr txBox="1"/>
          <p:nvPr/>
        </p:nvSpPr>
        <p:spPr>
          <a:xfrm>
            <a:off x="9680125" y="4893513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g2df7e1bad5b_0_11"/>
          <p:cNvCxnSpPr>
            <a:stCxn id="173" idx="2"/>
            <a:endCxn id="163" idx="0"/>
          </p:cNvCxnSpPr>
          <p:nvPr/>
        </p:nvCxnSpPr>
        <p:spPr>
          <a:xfrm>
            <a:off x="9897775" y="5211213"/>
            <a:ext cx="0" cy="26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g2df7e1bad5b_0_11"/>
          <p:cNvCxnSpPr/>
          <p:nvPr/>
        </p:nvCxnSpPr>
        <p:spPr>
          <a:xfrm>
            <a:off x="7646150" y="3611325"/>
            <a:ext cx="11700" cy="159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Google Shape;176;g2df7e1bad5b_0_11"/>
          <p:cNvSpPr txBox="1"/>
          <p:nvPr/>
        </p:nvSpPr>
        <p:spPr>
          <a:xfrm>
            <a:off x="7646150" y="4116875"/>
            <a:ext cx="71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x,w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g2df7e1bad5b_0_11"/>
          <p:cNvCxnSpPr/>
          <p:nvPr/>
        </p:nvCxnSpPr>
        <p:spPr>
          <a:xfrm>
            <a:off x="9139575" y="3611325"/>
            <a:ext cx="12300" cy="185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g2df7e1bad5b_0_11"/>
          <p:cNvCxnSpPr>
            <a:endCxn id="164" idx="3"/>
          </p:cNvCxnSpPr>
          <p:nvPr/>
        </p:nvCxnSpPr>
        <p:spPr>
          <a:xfrm rot="10800000">
            <a:off x="8045675" y="5633100"/>
            <a:ext cx="930000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g2df7e1bad5b_0_11"/>
          <p:cNvSpPr txBox="1"/>
          <p:nvPr/>
        </p:nvSpPr>
        <p:spPr>
          <a:xfrm>
            <a:off x="8374975" y="5221350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2df7e1bad5b_0_11"/>
          <p:cNvCxnSpPr/>
          <p:nvPr/>
        </p:nvCxnSpPr>
        <p:spPr>
          <a:xfrm flipH="1">
            <a:off x="2764325" y="6222775"/>
            <a:ext cx="6234600" cy="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g2df7e1bad5b_0_11"/>
          <p:cNvSpPr txBox="1"/>
          <p:nvPr/>
        </p:nvSpPr>
        <p:spPr>
          <a:xfrm>
            <a:off x="5298063" y="5862950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vk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g2df7e1bad5b_0_11"/>
          <p:cNvCxnSpPr/>
          <p:nvPr/>
        </p:nvCxnSpPr>
        <p:spPr>
          <a:xfrm flipH="1">
            <a:off x="2747700" y="5916925"/>
            <a:ext cx="3498600" cy="2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Google Shape;183;g2df7e1bad5b_0_11"/>
          <p:cNvSpPr txBox="1"/>
          <p:nvPr/>
        </p:nvSpPr>
        <p:spPr>
          <a:xfrm>
            <a:off x="5298063" y="5503125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g2df7e1bad5b_0_11"/>
          <p:cNvCxnSpPr/>
          <p:nvPr/>
        </p:nvCxnSpPr>
        <p:spPr>
          <a:xfrm flipH="1">
            <a:off x="2747825" y="3505450"/>
            <a:ext cx="3463200" cy="2286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5" name="Google Shape;185;g2df7e1bad5b_0_11"/>
          <p:cNvSpPr txBox="1"/>
          <p:nvPr/>
        </p:nvSpPr>
        <p:spPr>
          <a:xfrm>
            <a:off x="4580475" y="4117113"/>
            <a:ext cx="71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2df7e1bad5b_0_11"/>
          <p:cNvCxnSpPr>
            <a:stCxn id="167" idx="3"/>
          </p:cNvCxnSpPr>
          <p:nvPr/>
        </p:nvCxnSpPr>
        <p:spPr>
          <a:xfrm>
            <a:off x="2758575" y="2876138"/>
            <a:ext cx="3499500" cy="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187" name="Google Shape;187;g2df7e1bad5b_0_11"/>
          <p:cNvCxnSpPr/>
          <p:nvPr/>
        </p:nvCxnSpPr>
        <p:spPr>
          <a:xfrm>
            <a:off x="2758575" y="3190788"/>
            <a:ext cx="3499500" cy="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188" name="Google Shape;188;g2df7e1bad5b_0_11"/>
          <p:cNvCxnSpPr>
            <a:stCxn id="169" idx="3"/>
            <a:endCxn id="160" idx="1"/>
          </p:cNvCxnSpPr>
          <p:nvPr/>
        </p:nvCxnSpPr>
        <p:spPr>
          <a:xfrm>
            <a:off x="5896999" y="2129200"/>
            <a:ext cx="287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" name="Google Shape;189;g2df7e1bad5b_0_11"/>
          <p:cNvCxnSpPr>
            <a:endCxn id="161" idx="0"/>
          </p:cNvCxnSpPr>
          <p:nvPr/>
        </p:nvCxnSpPr>
        <p:spPr>
          <a:xfrm>
            <a:off x="9687050" y="2540900"/>
            <a:ext cx="0" cy="22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" name="Google Shape;190;g2df7e1bad5b_0_11"/>
          <p:cNvCxnSpPr>
            <a:endCxn id="162" idx="0"/>
          </p:cNvCxnSpPr>
          <p:nvPr/>
        </p:nvCxnSpPr>
        <p:spPr>
          <a:xfrm>
            <a:off x="5881775" y="2470400"/>
            <a:ext cx="1252200" cy="294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g2df7e1bad5b_0_11"/>
          <p:cNvCxnSpPr>
            <a:stCxn id="154" idx="3"/>
            <a:endCxn id="169" idx="1"/>
          </p:cNvCxnSpPr>
          <p:nvPr/>
        </p:nvCxnSpPr>
        <p:spPr>
          <a:xfrm>
            <a:off x="1846950" y="2129200"/>
            <a:ext cx="2093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g2df7e1bad5b_0_11"/>
          <p:cNvCxnSpPr>
            <a:stCxn id="166" idx="2"/>
            <a:endCxn id="165" idx="0"/>
          </p:cNvCxnSpPr>
          <p:nvPr/>
        </p:nvCxnSpPr>
        <p:spPr>
          <a:xfrm>
            <a:off x="1846875" y="4540775"/>
            <a:ext cx="0" cy="10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f7e1bad5b_0_16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SNARKs Layers (Workflow) – ZK-VMs</a:t>
            </a:r>
            <a:endParaRPr/>
          </a:p>
        </p:txBody>
      </p:sp>
      <p:sp>
        <p:nvSpPr>
          <p:cNvPr id="199" name="Google Shape;199;g2df7e1bad5b_0_16"/>
          <p:cNvSpPr txBox="1"/>
          <p:nvPr/>
        </p:nvSpPr>
        <p:spPr>
          <a:xfrm>
            <a:off x="764625" y="1922350"/>
            <a:ext cx="10824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df7e1bad5b_0_16"/>
          <p:cNvSpPr/>
          <p:nvPr/>
        </p:nvSpPr>
        <p:spPr>
          <a:xfrm>
            <a:off x="576400" y="1362525"/>
            <a:ext cx="3053950" cy="3414575"/>
          </a:xfrm>
          <a:custGeom>
            <a:avLst/>
            <a:gdLst/>
            <a:ahLst/>
            <a:cxnLst/>
            <a:rect l="l" t="t" r="r" b="b"/>
            <a:pathLst>
              <a:path w="122158" h="149418" extrusionOk="0">
                <a:moveTo>
                  <a:pt x="121869" y="0"/>
                </a:moveTo>
                <a:cubicBezTo>
                  <a:pt x="119673" y="22441"/>
                  <a:pt x="129005" y="110085"/>
                  <a:pt x="108693" y="134643"/>
                </a:cubicBezTo>
                <a:cubicBezTo>
                  <a:pt x="88382" y="159201"/>
                  <a:pt x="18116" y="145232"/>
                  <a:pt x="0" y="14735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df7e1bad5b_0_16"/>
          <p:cNvSpPr txBox="1"/>
          <p:nvPr/>
        </p:nvSpPr>
        <p:spPr>
          <a:xfrm>
            <a:off x="764625" y="1103975"/>
            <a:ext cx="21645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df7e1bad5b_0_16"/>
          <p:cNvSpPr txBox="1"/>
          <p:nvPr/>
        </p:nvSpPr>
        <p:spPr>
          <a:xfrm>
            <a:off x="4198950" y="1103975"/>
            <a:ext cx="21645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SNARK World</a:t>
            </a:r>
            <a:endParaRPr sz="2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df7e1bad5b_0_16"/>
          <p:cNvSpPr/>
          <p:nvPr/>
        </p:nvSpPr>
        <p:spPr>
          <a:xfrm>
            <a:off x="5999225" y="1611575"/>
            <a:ext cx="5164200" cy="210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df7e1bad5b_0_16"/>
          <p:cNvSpPr/>
          <p:nvPr/>
        </p:nvSpPr>
        <p:spPr>
          <a:xfrm>
            <a:off x="576400" y="4834175"/>
            <a:ext cx="10634100" cy="188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df7e1bad5b_0_16"/>
          <p:cNvSpPr/>
          <p:nvPr/>
        </p:nvSpPr>
        <p:spPr>
          <a:xfrm>
            <a:off x="8775350" y="17174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df7e1bad5b_0_16"/>
          <p:cNvSpPr/>
          <p:nvPr/>
        </p:nvSpPr>
        <p:spPr>
          <a:xfrm>
            <a:off x="8775350" y="276440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df7e1bad5b_0_16"/>
          <p:cNvSpPr/>
          <p:nvPr/>
        </p:nvSpPr>
        <p:spPr>
          <a:xfrm>
            <a:off x="6222275" y="276440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Witness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df7e1bad5b_0_16"/>
          <p:cNvSpPr/>
          <p:nvPr/>
        </p:nvSpPr>
        <p:spPr>
          <a:xfrm>
            <a:off x="8986075" y="54806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(Deterministic)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df7e1bad5b_0_16"/>
          <p:cNvSpPr/>
          <p:nvPr/>
        </p:nvSpPr>
        <p:spPr>
          <a:xfrm>
            <a:off x="6222275" y="52213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SNARK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df7e1bad5b_0_16"/>
          <p:cNvSpPr/>
          <p:nvPr/>
        </p:nvSpPr>
        <p:spPr>
          <a:xfrm>
            <a:off x="935175" y="5610050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SNARK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Verifier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df7e1bad5b_0_16"/>
          <p:cNvSpPr/>
          <p:nvPr/>
        </p:nvSpPr>
        <p:spPr>
          <a:xfrm>
            <a:off x="935175" y="3717275"/>
            <a:ext cx="1823400" cy="82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df7e1bad5b_0_16"/>
          <p:cNvSpPr/>
          <p:nvPr/>
        </p:nvSpPr>
        <p:spPr>
          <a:xfrm>
            <a:off x="935175" y="2717288"/>
            <a:ext cx="1823400" cy="31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Input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df7e1bad5b_0_16"/>
          <p:cNvSpPr/>
          <p:nvPr/>
        </p:nvSpPr>
        <p:spPr>
          <a:xfrm>
            <a:off x="935175" y="3126663"/>
            <a:ext cx="1823400" cy="31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Input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df7e1bad5b_0_16"/>
          <p:cNvSpPr/>
          <p:nvPr/>
        </p:nvSpPr>
        <p:spPr>
          <a:xfrm>
            <a:off x="3940699" y="1623400"/>
            <a:ext cx="1956300" cy="1011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ZK-VM CIRCUIT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df7e1bad5b_0_16"/>
          <p:cNvSpPr/>
          <p:nvPr/>
        </p:nvSpPr>
        <p:spPr>
          <a:xfrm>
            <a:off x="9575326" y="3658475"/>
            <a:ext cx="1341000" cy="3177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df7e1bad5b_0_16"/>
          <p:cNvSpPr/>
          <p:nvPr/>
        </p:nvSpPr>
        <p:spPr>
          <a:xfrm>
            <a:off x="9575326" y="4634263"/>
            <a:ext cx="1341000" cy="317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df7e1bad5b_0_16"/>
          <p:cNvSpPr/>
          <p:nvPr/>
        </p:nvSpPr>
        <p:spPr>
          <a:xfrm>
            <a:off x="838201" y="3573975"/>
            <a:ext cx="1341000" cy="3177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df7e1bad5b_0_16"/>
          <p:cNvSpPr txBox="1"/>
          <p:nvPr/>
        </p:nvSpPr>
        <p:spPr>
          <a:xfrm>
            <a:off x="9680125" y="4893513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crs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2df7e1bad5b_0_16"/>
          <p:cNvCxnSpPr>
            <a:stCxn id="218" idx="2"/>
            <a:endCxn id="208" idx="0"/>
          </p:cNvCxnSpPr>
          <p:nvPr/>
        </p:nvCxnSpPr>
        <p:spPr>
          <a:xfrm>
            <a:off x="9897775" y="5211213"/>
            <a:ext cx="0" cy="26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g2df7e1bad5b_0_16"/>
          <p:cNvCxnSpPr/>
          <p:nvPr/>
        </p:nvCxnSpPr>
        <p:spPr>
          <a:xfrm>
            <a:off x="7646150" y="3611325"/>
            <a:ext cx="11700" cy="159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" name="Google Shape;221;g2df7e1bad5b_0_16"/>
          <p:cNvSpPr txBox="1"/>
          <p:nvPr/>
        </p:nvSpPr>
        <p:spPr>
          <a:xfrm>
            <a:off x="7646150" y="4116875"/>
            <a:ext cx="71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x,w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g2df7e1bad5b_0_16"/>
          <p:cNvCxnSpPr/>
          <p:nvPr/>
        </p:nvCxnSpPr>
        <p:spPr>
          <a:xfrm>
            <a:off x="9139575" y="3611325"/>
            <a:ext cx="12300" cy="185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3" name="Google Shape;223;g2df7e1bad5b_0_16"/>
          <p:cNvCxnSpPr>
            <a:endCxn id="209" idx="3"/>
          </p:cNvCxnSpPr>
          <p:nvPr/>
        </p:nvCxnSpPr>
        <p:spPr>
          <a:xfrm rot="10800000">
            <a:off x="8045675" y="5633100"/>
            <a:ext cx="930000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g2df7e1bad5b_0_16"/>
          <p:cNvSpPr txBox="1"/>
          <p:nvPr/>
        </p:nvSpPr>
        <p:spPr>
          <a:xfrm>
            <a:off x="8374975" y="5221350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pk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g2df7e1bad5b_0_16"/>
          <p:cNvCxnSpPr/>
          <p:nvPr/>
        </p:nvCxnSpPr>
        <p:spPr>
          <a:xfrm flipH="1">
            <a:off x="2764325" y="6222775"/>
            <a:ext cx="6234600" cy="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6" name="Google Shape;226;g2df7e1bad5b_0_16"/>
          <p:cNvSpPr txBox="1"/>
          <p:nvPr/>
        </p:nvSpPr>
        <p:spPr>
          <a:xfrm>
            <a:off x="5298063" y="5862950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vk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g2df7e1bad5b_0_16"/>
          <p:cNvCxnSpPr/>
          <p:nvPr/>
        </p:nvCxnSpPr>
        <p:spPr>
          <a:xfrm flipH="1">
            <a:off x="2747700" y="5916925"/>
            <a:ext cx="3498600" cy="2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g2df7e1bad5b_0_16"/>
          <p:cNvSpPr txBox="1"/>
          <p:nvPr/>
        </p:nvSpPr>
        <p:spPr>
          <a:xfrm>
            <a:off x="5298063" y="5503125"/>
            <a:ext cx="435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g2df7e1bad5b_0_16"/>
          <p:cNvCxnSpPr/>
          <p:nvPr/>
        </p:nvCxnSpPr>
        <p:spPr>
          <a:xfrm flipH="1">
            <a:off x="2747825" y="3505450"/>
            <a:ext cx="3463200" cy="2286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g2df7e1bad5b_0_16"/>
          <p:cNvSpPr txBox="1"/>
          <p:nvPr/>
        </p:nvSpPr>
        <p:spPr>
          <a:xfrm>
            <a:off x="4580475" y="4117113"/>
            <a:ext cx="71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2df7e1bad5b_0_16"/>
          <p:cNvCxnSpPr>
            <a:stCxn id="212" idx="3"/>
          </p:cNvCxnSpPr>
          <p:nvPr/>
        </p:nvCxnSpPr>
        <p:spPr>
          <a:xfrm>
            <a:off x="2758575" y="2876138"/>
            <a:ext cx="3499500" cy="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g2df7e1bad5b_0_16"/>
          <p:cNvCxnSpPr/>
          <p:nvPr/>
        </p:nvCxnSpPr>
        <p:spPr>
          <a:xfrm>
            <a:off x="2758575" y="3190788"/>
            <a:ext cx="3499500" cy="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cxnSp>
        <p:nvCxnSpPr>
          <p:cNvPr id="233" name="Google Shape;233;g2df7e1bad5b_0_16"/>
          <p:cNvCxnSpPr>
            <a:stCxn id="214" idx="3"/>
            <a:endCxn id="205" idx="1"/>
          </p:cNvCxnSpPr>
          <p:nvPr/>
        </p:nvCxnSpPr>
        <p:spPr>
          <a:xfrm>
            <a:off x="5896999" y="2129200"/>
            <a:ext cx="287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g2df7e1bad5b_0_16"/>
          <p:cNvCxnSpPr>
            <a:endCxn id="206" idx="0"/>
          </p:cNvCxnSpPr>
          <p:nvPr/>
        </p:nvCxnSpPr>
        <p:spPr>
          <a:xfrm>
            <a:off x="9687050" y="2540900"/>
            <a:ext cx="0" cy="22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g2df7e1bad5b_0_16"/>
          <p:cNvCxnSpPr>
            <a:endCxn id="207" idx="0"/>
          </p:cNvCxnSpPr>
          <p:nvPr/>
        </p:nvCxnSpPr>
        <p:spPr>
          <a:xfrm>
            <a:off x="5881775" y="2470400"/>
            <a:ext cx="1252200" cy="294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6" name="Google Shape;236;g2df7e1bad5b_0_16"/>
          <p:cNvCxnSpPr>
            <a:stCxn id="211" idx="2"/>
            <a:endCxn id="210" idx="0"/>
          </p:cNvCxnSpPr>
          <p:nvPr/>
        </p:nvCxnSpPr>
        <p:spPr>
          <a:xfrm>
            <a:off x="1846875" y="4540775"/>
            <a:ext cx="0" cy="106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237" name="Google Shape;237;g2df7e1bad5b_0_16"/>
          <p:cNvCxnSpPr>
            <a:stCxn id="199" idx="3"/>
          </p:cNvCxnSpPr>
          <p:nvPr/>
        </p:nvCxnSpPr>
        <p:spPr>
          <a:xfrm>
            <a:off x="1847025" y="2129200"/>
            <a:ext cx="4397700" cy="682200"/>
          </a:xfrm>
          <a:prstGeom prst="bentConnector3">
            <a:avLst>
              <a:gd name="adj1" fmla="val 3483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e93273adb_0_13"/>
          <p:cNvSpPr txBox="1">
            <a:spLocks noGrp="1"/>
          </p:cNvSpPr>
          <p:nvPr>
            <p:ph type="title"/>
          </p:nvPr>
        </p:nvSpPr>
        <p:spPr>
          <a:xfrm>
            <a:off x="838200" y="178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SNARKs Layers (Workflow) – Hierarchy</a:t>
            </a:r>
            <a:endParaRPr/>
          </a:p>
        </p:txBody>
      </p:sp>
      <p:sp>
        <p:nvSpPr>
          <p:cNvPr id="244" name="Google Shape;244;g27e93273adb_0_13"/>
          <p:cNvSpPr/>
          <p:nvPr/>
        </p:nvSpPr>
        <p:spPr>
          <a:xfrm>
            <a:off x="444250" y="5680150"/>
            <a:ext cx="11435100" cy="6783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Hardware, OS, Runtime (e.g., Linux / NodeJS)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7e93273adb_0_13"/>
          <p:cNvSpPr/>
          <p:nvPr/>
        </p:nvSpPr>
        <p:spPr>
          <a:xfrm>
            <a:off x="1201100" y="3987000"/>
            <a:ext cx="9740700" cy="67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Field arithmetic, Elliptic curves (e.g., ffjavascript)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7e93273adb_0_13"/>
          <p:cNvSpPr/>
          <p:nvPr/>
        </p:nvSpPr>
        <p:spPr>
          <a:xfrm>
            <a:off x="838200" y="4833575"/>
            <a:ext cx="10515600" cy="678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Proof System (e.g., Groth16)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7e93273adb_0_13"/>
          <p:cNvSpPr/>
          <p:nvPr/>
        </p:nvSpPr>
        <p:spPr>
          <a:xfrm>
            <a:off x="1561500" y="3140413"/>
            <a:ext cx="9069000" cy="678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Frontend/Backend (e.g., circom/SnarkJS)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7e93273adb_0_13"/>
          <p:cNvSpPr/>
          <p:nvPr/>
        </p:nvSpPr>
        <p:spPr>
          <a:xfrm>
            <a:off x="2056675" y="2293850"/>
            <a:ext cx="8012700" cy="678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 implementation (e.g., semaphore.circom)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7e93273adb_0_13"/>
          <p:cNvSpPr/>
          <p:nvPr/>
        </p:nvSpPr>
        <p:spPr>
          <a:xfrm>
            <a:off x="2617800" y="1447275"/>
            <a:ext cx="6711300" cy="67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ZKP Application (e.g., Semaphore.sol)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Macintosh PowerPoint</Application>
  <PresentationFormat>Widescreen</PresentationFormat>
  <Paragraphs>236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League Spartan</vt:lpstr>
      <vt:lpstr>Arial</vt:lpstr>
      <vt:lpstr>Calibri</vt:lpstr>
      <vt:lpstr>Office Theme</vt:lpstr>
      <vt:lpstr>SoK: What don’t we know? Understanding Security Vulnerabilities in SNARKs</vt:lpstr>
      <vt:lpstr>This talk</vt:lpstr>
      <vt:lpstr>The state of ZKP applications</vt:lpstr>
      <vt:lpstr>Example Circuit Vulnerability</vt:lpstr>
      <vt:lpstr>ZKP Security Taxonomy</vt:lpstr>
      <vt:lpstr>Towards Understanding implementation vulnerabilities in ZKPs</vt:lpstr>
      <vt:lpstr>SNARKs Layers (Workflow)</vt:lpstr>
      <vt:lpstr>SNARKs Layers (Workflow) – ZK-VMs</vt:lpstr>
      <vt:lpstr>SNARKs Layers (Workflow) – Hierarchy</vt:lpstr>
      <vt:lpstr>Properties </vt:lpstr>
      <vt:lpstr>Threat Model – Adversaries</vt:lpstr>
      <vt:lpstr>Threat Model – Vulnerability Impact</vt:lpstr>
      <vt:lpstr>Analyzing and Classify ZKP Vulnerabilities</vt:lpstr>
      <vt:lpstr>Circuit Layer</vt:lpstr>
      <vt:lpstr>Circuit Layer – Vulnerabilities </vt:lpstr>
      <vt:lpstr>Circuit Layer – Root Causes</vt:lpstr>
      <vt:lpstr>Circuit Layer – Example</vt:lpstr>
      <vt:lpstr>Integration Layer</vt:lpstr>
      <vt:lpstr>Integration Example (Missing Input Validation)</vt:lpstr>
      <vt:lpstr>Frontend and Backend</vt:lpstr>
      <vt:lpstr>Security Tooling</vt:lpstr>
      <vt:lpstr>Proof System Issues</vt:lpstr>
      <vt:lpstr>Conclusions (1/2)</vt:lpstr>
      <vt:lpstr>Conclusions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Deevashwer Rathee</dc:creator>
  <cp:lastModifiedBy>Chaliasos, Stefanos D</cp:lastModifiedBy>
  <cp:revision>1</cp:revision>
  <dcterms:created xsi:type="dcterms:W3CDTF">2023-02-11T06:23:26Z</dcterms:created>
  <dcterms:modified xsi:type="dcterms:W3CDTF">2024-08-06T11:32:21Z</dcterms:modified>
</cp:coreProperties>
</file>