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351" r:id="rId2"/>
    <p:sldId id="360" r:id="rId3"/>
    <p:sldId id="356" r:id="rId4"/>
    <p:sldId id="359" r:id="rId5"/>
    <p:sldId id="361" r:id="rId6"/>
    <p:sldId id="358" r:id="rId7"/>
    <p:sldId id="328" r:id="rId8"/>
    <p:sldId id="326" r:id="rId9"/>
    <p:sldId id="330" r:id="rId10"/>
    <p:sldId id="325" r:id="rId11"/>
    <p:sldId id="346" r:id="rId12"/>
    <p:sldId id="331" r:id="rId13"/>
    <p:sldId id="332" r:id="rId14"/>
    <p:sldId id="347" r:id="rId15"/>
    <p:sldId id="334" r:id="rId16"/>
    <p:sldId id="362" r:id="rId17"/>
    <p:sldId id="349" r:id="rId18"/>
    <p:sldId id="339" r:id="rId19"/>
    <p:sldId id="350" r:id="rId20"/>
    <p:sldId id="335" r:id="rId21"/>
    <p:sldId id="355" r:id="rId22"/>
    <p:sldId id="32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85DC"/>
    <a:srgbClr val="D4E0FF"/>
    <a:srgbClr val="D5D6E6"/>
    <a:srgbClr val="DCDEE5"/>
    <a:srgbClr val="6B6E9E"/>
    <a:srgbClr val="FF0000"/>
    <a:srgbClr val="FF50B1"/>
    <a:srgbClr val="E0F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77245"/>
  </p:normalViewPr>
  <p:slideViewPr>
    <p:cSldViewPr snapToGrid="0">
      <p:cViewPr varScale="1">
        <p:scale>
          <a:sx n="61" d="100"/>
          <a:sy n="61" d="100"/>
        </p:scale>
        <p:origin x="248"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8ED559-884D-1D42-BC53-9773179CB6CD}" type="doc">
      <dgm:prSet loTypeId="urn:microsoft.com/office/officeart/2005/8/layout/vList3" loCatId="" qsTypeId="urn:microsoft.com/office/officeart/2005/8/quickstyle/3d5" qsCatId="3D" csTypeId="urn:microsoft.com/office/officeart/2005/8/colors/accent1_2" csCatId="accent1" phldr="1"/>
      <dgm:spPr/>
      <dgm:t>
        <a:bodyPr/>
        <a:lstStyle/>
        <a:p>
          <a:endParaRPr lang="en-US"/>
        </a:p>
      </dgm:t>
    </dgm:pt>
    <dgm:pt modelId="{B5D26636-7BD3-0444-A28B-4004087A778E}">
      <dgm:prSet phldrT="[Text]"/>
      <dgm:spPr/>
      <dgm:t>
        <a:bodyPr/>
        <a:lstStyle/>
        <a:p>
          <a:r>
            <a:rPr lang="en-US" dirty="0"/>
            <a:t>Authoritarian</a:t>
          </a:r>
        </a:p>
      </dgm:t>
    </dgm:pt>
    <dgm:pt modelId="{F52BBC16-16BF-EA4E-A7CF-B0B4E9CB02E6}" type="parTrans" cxnId="{7E4529B9-42DB-9B46-BEB9-7BA876CBF00C}">
      <dgm:prSet/>
      <dgm:spPr/>
      <dgm:t>
        <a:bodyPr/>
        <a:lstStyle/>
        <a:p>
          <a:endParaRPr lang="en-US"/>
        </a:p>
      </dgm:t>
    </dgm:pt>
    <dgm:pt modelId="{A88A8096-D474-8B40-9026-6A0058933D1D}" type="sibTrans" cxnId="{7E4529B9-42DB-9B46-BEB9-7BA876CBF00C}">
      <dgm:prSet/>
      <dgm:spPr/>
      <dgm:t>
        <a:bodyPr/>
        <a:lstStyle/>
        <a:p>
          <a:endParaRPr lang="en-US"/>
        </a:p>
      </dgm:t>
    </dgm:pt>
    <dgm:pt modelId="{85CEA336-98D1-1447-8EC0-26D0F8FDBFDB}">
      <dgm:prSet phldrT="[Text]"/>
      <dgm:spPr/>
      <dgm:t>
        <a:bodyPr/>
        <a:lstStyle/>
        <a:p>
          <a:r>
            <a:rPr lang="en-US" dirty="0"/>
            <a:t>Majoritarian </a:t>
          </a:r>
        </a:p>
      </dgm:t>
    </dgm:pt>
    <dgm:pt modelId="{0DB278CA-25E7-D545-9A2A-97F867167F55}" type="parTrans" cxnId="{06756677-501F-0A49-96D0-CD6F1366EB40}">
      <dgm:prSet/>
      <dgm:spPr/>
      <dgm:t>
        <a:bodyPr/>
        <a:lstStyle/>
        <a:p>
          <a:endParaRPr lang="en-US"/>
        </a:p>
      </dgm:t>
    </dgm:pt>
    <dgm:pt modelId="{AC1D33B9-42A8-BD46-B81F-FB9227F2008E}" type="sibTrans" cxnId="{06756677-501F-0A49-96D0-CD6F1366EB40}">
      <dgm:prSet/>
      <dgm:spPr/>
      <dgm:t>
        <a:bodyPr/>
        <a:lstStyle/>
        <a:p>
          <a:endParaRPr lang="en-US"/>
        </a:p>
      </dgm:t>
    </dgm:pt>
    <dgm:pt modelId="{C07E1E37-C31B-B14B-B8EE-D420B28320E6}">
      <dgm:prSet phldrT="[Text]"/>
      <dgm:spPr/>
      <dgm:t>
        <a:bodyPr/>
        <a:lstStyle/>
        <a:p>
          <a:r>
            <a:rPr lang="en-US" dirty="0"/>
            <a:t>Self-enforcing</a:t>
          </a:r>
        </a:p>
      </dgm:t>
    </dgm:pt>
    <dgm:pt modelId="{5B286FD1-125B-5E4E-8BBD-16EF97FE05DF}" type="parTrans" cxnId="{186F3CEA-84D4-F849-A2E8-8244C50E377C}">
      <dgm:prSet/>
      <dgm:spPr/>
      <dgm:t>
        <a:bodyPr/>
        <a:lstStyle/>
        <a:p>
          <a:endParaRPr lang="en-US"/>
        </a:p>
      </dgm:t>
    </dgm:pt>
    <dgm:pt modelId="{D6956B05-1A5D-C94D-9FBE-3A0DA01ECD78}" type="sibTrans" cxnId="{186F3CEA-84D4-F849-A2E8-8244C50E377C}">
      <dgm:prSet/>
      <dgm:spPr/>
      <dgm:t>
        <a:bodyPr/>
        <a:lstStyle/>
        <a:p>
          <a:endParaRPr lang="en-US"/>
        </a:p>
      </dgm:t>
    </dgm:pt>
    <dgm:pt modelId="{CA0F0E26-CBBF-BB42-9A9A-3C66984A4847}">
      <dgm:prSet phldrT="[Text]"/>
      <dgm:spPr/>
      <dgm:t>
        <a:bodyPr/>
        <a:lstStyle/>
        <a:p>
          <a:r>
            <a:rPr lang="en-US" dirty="0"/>
            <a:t>Elitist</a:t>
          </a:r>
        </a:p>
      </dgm:t>
    </dgm:pt>
    <dgm:pt modelId="{A6E3AE27-BF72-584D-BA59-ED2069D4AAB2}" type="parTrans" cxnId="{BB0A4FE9-6BC8-DE4B-8EA7-83D5D1F3BE54}">
      <dgm:prSet/>
      <dgm:spPr/>
      <dgm:t>
        <a:bodyPr/>
        <a:lstStyle/>
        <a:p>
          <a:endParaRPr lang="en-US"/>
        </a:p>
      </dgm:t>
    </dgm:pt>
    <dgm:pt modelId="{F0497019-9BEB-BB49-9B80-12DEA95F3BF6}" type="sibTrans" cxnId="{BB0A4FE9-6BC8-DE4B-8EA7-83D5D1F3BE54}">
      <dgm:prSet/>
      <dgm:spPr/>
      <dgm:t>
        <a:bodyPr/>
        <a:lstStyle/>
        <a:p>
          <a:endParaRPr lang="en-US"/>
        </a:p>
      </dgm:t>
    </dgm:pt>
    <dgm:pt modelId="{13E3E840-A08D-E640-9A9C-6400F40D366E}" type="pres">
      <dgm:prSet presAssocID="{DC8ED559-884D-1D42-BC53-9773179CB6CD}" presName="linearFlow" presStyleCnt="0">
        <dgm:presLayoutVars>
          <dgm:dir/>
          <dgm:resizeHandles val="exact"/>
        </dgm:presLayoutVars>
      </dgm:prSet>
      <dgm:spPr/>
    </dgm:pt>
    <dgm:pt modelId="{169C4282-69B0-E441-A068-379B94D2E25B}" type="pres">
      <dgm:prSet presAssocID="{B5D26636-7BD3-0444-A28B-4004087A778E}" presName="composite" presStyleCnt="0"/>
      <dgm:spPr/>
    </dgm:pt>
    <dgm:pt modelId="{1349F95A-6A7D-E044-AD57-E7910735DB6C}" type="pres">
      <dgm:prSet presAssocID="{B5D26636-7BD3-0444-A28B-4004087A778E}" presName="imgShp" presStyleLbl="fgImgPlace1" presStyleIdx="0" presStyleCnt="4"/>
      <dgm:spPr/>
    </dgm:pt>
    <dgm:pt modelId="{85036DCF-815D-664D-9A3E-9E5CA4868774}" type="pres">
      <dgm:prSet presAssocID="{B5D26636-7BD3-0444-A28B-4004087A778E}" presName="txShp" presStyleLbl="node1" presStyleIdx="0" presStyleCnt="4">
        <dgm:presLayoutVars>
          <dgm:bulletEnabled val="1"/>
        </dgm:presLayoutVars>
      </dgm:prSet>
      <dgm:spPr/>
    </dgm:pt>
    <dgm:pt modelId="{10C0AA3C-CEFD-8F41-9E83-EEE932D11CE5}" type="pres">
      <dgm:prSet presAssocID="{A88A8096-D474-8B40-9026-6A0058933D1D}" presName="spacing" presStyleCnt="0"/>
      <dgm:spPr/>
    </dgm:pt>
    <dgm:pt modelId="{20C43E80-A5DC-5341-9FE0-23423BA627AD}" type="pres">
      <dgm:prSet presAssocID="{CA0F0E26-CBBF-BB42-9A9A-3C66984A4847}" presName="composite" presStyleCnt="0"/>
      <dgm:spPr/>
    </dgm:pt>
    <dgm:pt modelId="{EB75F613-63E9-8541-8416-F320BF6DBC9B}" type="pres">
      <dgm:prSet presAssocID="{CA0F0E26-CBBF-BB42-9A9A-3C66984A4847}" presName="imgShp" presStyleLbl="fgImgPlace1" presStyleIdx="1" presStyleCnt="4"/>
      <dgm:spPr/>
    </dgm:pt>
    <dgm:pt modelId="{966590CE-F5B8-2245-A731-37883FDE406D}" type="pres">
      <dgm:prSet presAssocID="{CA0F0E26-CBBF-BB42-9A9A-3C66984A4847}" presName="txShp" presStyleLbl="node1" presStyleIdx="1" presStyleCnt="4">
        <dgm:presLayoutVars>
          <dgm:bulletEnabled val="1"/>
        </dgm:presLayoutVars>
      </dgm:prSet>
      <dgm:spPr/>
    </dgm:pt>
    <dgm:pt modelId="{9B80775C-B4B8-814C-8BAB-955E57F1E010}" type="pres">
      <dgm:prSet presAssocID="{F0497019-9BEB-BB49-9B80-12DEA95F3BF6}" presName="spacing" presStyleCnt="0"/>
      <dgm:spPr/>
    </dgm:pt>
    <dgm:pt modelId="{26C85E78-A5BA-ED43-B3C1-75C3105075BE}" type="pres">
      <dgm:prSet presAssocID="{85CEA336-98D1-1447-8EC0-26D0F8FDBFDB}" presName="composite" presStyleCnt="0"/>
      <dgm:spPr/>
    </dgm:pt>
    <dgm:pt modelId="{D2343E3E-CECC-1B49-A6B2-65D778FEA57D}" type="pres">
      <dgm:prSet presAssocID="{85CEA336-98D1-1447-8EC0-26D0F8FDBFDB}" presName="imgShp" presStyleLbl="fgImgPlace1" presStyleIdx="2" presStyleCnt="4"/>
      <dgm:spPr/>
    </dgm:pt>
    <dgm:pt modelId="{D172C4A3-95C6-7043-9C3D-5E668BF247B6}" type="pres">
      <dgm:prSet presAssocID="{85CEA336-98D1-1447-8EC0-26D0F8FDBFDB}" presName="txShp" presStyleLbl="node1" presStyleIdx="2" presStyleCnt="4">
        <dgm:presLayoutVars>
          <dgm:bulletEnabled val="1"/>
        </dgm:presLayoutVars>
      </dgm:prSet>
      <dgm:spPr/>
    </dgm:pt>
    <dgm:pt modelId="{B7CC3558-03D7-4B4F-B8DF-12EC15AAC3AA}" type="pres">
      <dgm:prSet presAssocID="{AC1D33B9-42A8-BD46-B81F-FB9227F2008E}" presName="spacing" presStyleCnt="0"/>
      <dgm:spPr/>
    </dgm:pt>
    <dgm:pt modelId="{D15486D4-E573-4E43-B1BA-C81421A45B02}" type="pres">
      <dgm:prSet presAssocID="{C07E1E37-C31B-B14B-B8EE-D420B28320E6}" presName="composite" presStyleCnt="0"/>
      <dgm:spPr/>
    </dgm:pt>
    <dgm:pt modelId="{C673D733-7505-2F4B-9412-8F6BE98C0E56}" type="pres">
      <dgm:prSet presAssocID="{C07E1E37-C31B-B14B-B8EE-D420B28320E6}" presName="imgShp" presStyleLbl="fgImgPlace1" presStyleIdx="3" presStyleCnt="4"/>
      <dgm:spPr/>
    </dgm:pt>
    <dgm:pt modelId="{F643DB7C-32F7-DE47-9AAA-5713FF3199C8}" type="pres">
      <dgm:prSet presAssocID="{C07E1E37-C31B-B14B-B8EE-D420B28320E6}" presName="txShp" presStyleLbl="node1" presStyleIdx="3" presStyleCnt="4">
        <dgm:presLayoutVars>
          <dgm:bulletEnabled val="1"/>
        </dgm:presLayoutVars>
      </dgm:prSet>
      <dgm:spPr/>
    </dgm:pt>
  </dgm:ptLst>
  <dgm:cxnLst>
    <dgm:cxn modelId="{AD4A3A66-0EC9-E041-A7E6-98CABFA2A542}" type="presOf" srcId="{DC8ED559-884D-1D42-BC53-9773179CB6CD}" destId="{13E3E840-A08D-E640-9A9C-6400F40D366E}" srcOrd="0" destOrd="0" presId="urn:microsoft.com/office/officeart/2005/8/layout/vList3"/>
    <dgm:cxn modelId="{8279A06C-0DC3-8E48-A978-033B3F5B8BCE}" type="presOf" srcId="{B5D26636-7BD3-0444-A28B-4004087A778E}" destId="{85036DCF-815D-664D-9A3E-9E5CA4868774}" srcOrd="0" destOrd="0" presId="urn:microsoft.com/office/officeart/2005/8/layout/vList3"/>
    <dgm:cxn modelId="{06756677-501F-0A49-96D0-CD6F1366EB40}" srcId="{DC8ED559-884D-1D42-BC53-9773179CB6CD}" destId="{85CEA336-98D1-1447-8EC0-26D0F8FDBFDB}" srcOrd="2" destOrd="0" parTransId="{0DB278CA-25E7-D545-9A2A-97F867167F55}" sibTransId="{AC1D33B9-42A8-BD46-B81F-FB9227F2008E}"/>
    <dgm:cxn modelId="{DA27D6B6-6B03-4E43-8203-CA1801E8136D}" type="presOf" srcId="{CA0F0E26-CBBF-BB42-9A9A-3C66984A4847}" destId="{966590CE-F5B8-2245-A731-37883FDE406D}" srcOrd="0" destOrd="0" presId="urn:microsoft.com/office/officeart/2005/8/layout/vList3"/>
    <dgm:cxn modelId="{7E4529B9-42DB-9B46-BEB9-7BA876CBF00C}" srcId="{DC8ED559-884D-1D42-BC53-9773179CB6CD}" destId="{B5D26636-7BD3-0444-A28B-4004087A778E}" srcOrd="0" destOrd="0" parTransId="{F52BBC16-16BF-EA4E-A7CF-B0B4E9CB02E6}" sibTransId="{A88A8096-D474-8B40-9026-6A0058933D1D}"/>
    <dgm:cxn modelId="{347982C2-1B4D-D54B-BC3B-3779F2AC623F}" type="presOf" srcId="{85CEA336-98D1-1447-8EC0-26D0F8FDBFDB}" destId="{D172C4A3-95C6-7043-9C3D-5E668BF247B6}" srcOrd="0" destOrd="0" presId="urn:microsoft.com/office/officeart/2005/8/layout/vList3"/>
    <dgm:cxn modelId="{152F63D4-7085-9B48-B2FB-FCA5C65229A6}" type="presOf" srcId="{C07E1E37-C31B-B14B-B8EE-D420B28320E6}" destId="{F643DB7C-32F7-DE47-9AAA-5713FF3199C8}" srcOrd="0" destOrd="0" presId="urn:microsoft.com/office/officeart/2005/8/layout/vList3"/>
    <dgm:cxn modelId="{BB0A4FE9-6BC8-DE4B-8EA7-83D5D1F3BE54}" srcId="{DC8ED559-884D-1D42-BC53-9773179CB6CD}" destId="{CA0F0E26-CBBF-BB42-9A9A-3C66984A4847}" srcOrd="1" destOrd="0" parTransId="{A6E3AE27-BF72-584D-BA59-ED2069D4AAB2}" sibTransId="{F0497019-9BEB-BB49-9B80-12DEA95F3BF6}"/>
    <dgm:cxn modelId="{186F3CEA-84D4-F849-A2E8-8244C50E377C}" srcId="{DC8ED559-884D-1D42-BC53-9773179CB6CD}" destId="{C07E1E37-C31B-B14B-B8EE-D420B28320E6}" srcOrd="3" destOrd="0" parTransId="{5B286FD1-125B-5E4E-8BBD-16EF97FE05DF}" sibTransId="{D6956B05-1A5D-C94D-9FBE-3A0DA01ECD78}"/>
    <dgm:cxn modelId="{01315DCA-1447-5D45-9130-AECEC32C8DF0}" type="presParOf" srcId="{13E3E840-A08D-E640-9A9C-6400F40D366E}" destId="{169C4282-69B0-E441-A068-379B94D2E25B}" srcOrd="0" destOrd="0" presId="urn:microsoft.com/office/officeart/2005/8/layout/vList3"/>
    <dgm:cxn modelId="{2099ED2C-58D9-D841-971B-8F467C24520C}" type="presParOf" srcId="{169C4282-69B0-E441-A068-379B94D2E25B}" destId="{1349F95A-6A7D-E044-AD57-E7910735DB6C}" srcOrd="0" destOrd="0" presId="urn:microsoft.com/office/officeart/2005/8/layout/vList3"/>
    <dgm:cxn modelId="{B22033B7-17D7-E94D-90D1-B687CDDCE8A0}" type="presParOf" srcId="{169C4282-69B0-E441-A068-379B94D2E25B}" destId="{85036DCF-815D-664D-9A3E-9E5CA4868774}" srcOrd="1" destOrd="0" presId="urn:microsoft.com/office/officeart/2005/8/layout/vList3"/>
    <dgm:cxn modelId="{F678E74F-3101-DE4B-9BC5-30B2F291BEB0}" type="presParOf" srcId="{13E3E840-A08D-E640-9A9C-6400F40D366E}" destId="{10C0AA3C-CEFD-8F41-9E83-EEE932D11CE5}" srcOrd="1" destOrd="0" presId="urn:microsoft.com/office/officeart/2005/8/layout/vList3"/>
    <dgm:cxn modelId="{7D5DCD17-5748-7042-9EEB-A331D747A73D}" type="presParOf" srcId="{13E3E840-A08D-E640-9A9C-6400F40D366E}" destId="{20C43E80-A5DC-5341-9FE0-23423BA627AD}" srcOrd="2" destOrd="0" presId="urn:microsoft.com/office/officeart/2005/8/layout/vList3"/>
    <dgm:cxn modelId="{28055556-F3B1-A74A-970A-5AFA56E16149}" type="presParOf" srcId="{20C43E80-A5DC-5341-9FE0-23423BA627AD}" destId="{EB75F613-63E9-8541-8416-F320BF6DBC9B}" srcOrd="0" destOrd="0" presId="urn:microsoft.com/office/officeart/2005/8/layout/vList3"/>
    <dgm:cxn modelId="{714A2C46-9893-4D47-9825-550870B0C0FA}" type="presParOf" srcId="{20C43E80-A5DC-5341-9FE0-23423BA627AD}" destId="{966590CE-F5B8-2245-A731-37883FDE406D}" srcOrd="1" destOrd="0" presId="urn:microsoft.com/office/officeart/2005/8/layout/vList3"/>
    <dgm:cxn modelId="{F57CD254-5194-9E4B-B532-EF984FC08353}" type="presParOf" srcId="{13E3E840-A08D-E640-9A9C-6400F40D366E}" destId="{9B80775C-B4B8-814C-8BAB-955E57F1E010}" srcOrd="3" destOrd="0" presId="urn:microsoft.com/office/officeart/2005/8/layout/vList3"/>
    <dgm:cxn modelId="{23F1C1F4-87DC-C445-AD3B-3AC3C4634F80}" type="presParOf" srcId="{13E3E840-A08D-E640-9A9C-6400F40D366E}" destId="{26C85E78-A5BA-ED43-B3C1-75C3105075BE}" srcOrd="4" destOrd="0" presId="urn:microsoft.com/office/officeart/2005/8/layout/vList3"/>
    <dgm:cxn modelId="{E0497DD3-CC31-D44D-86AA-A2A48C5DC97B}" type="presParOf" srcId="{26C85E78-A5BA-ED43-B3C1-75C3105075BE}" destId="{D2343E3E-CECC-1B49-A6B2-65D778FEA57D}" srcOrd="0" destOrd="0" presId="urn:microsoft.com/office/officeart/2005/8/layout/vList3"/>
    <dgm:cxn modelId="{FF462E02-4C20-D143-B6BA-1EE43112BD8E}" type="presParOf" srcId="{26C85E78-A5BA-ED43-B3C1-75C3105075BE}" destId="{D172C4A3-95C6-7043-9C3D-5E668BF247B6}" srcOrd="1" destOrd="0" presId="urn:microsoft.com/office/officeart/2005/8/layout/vList3"/>
    <dgm:cxn modelId="{52D2760B-FF22-A84C-BDBE-6376A8C5B28F}" type="presParOf" srcId="{13E3E840-A08D-E640-9A9C-6400F40D366E}" destId="{B7CC3558-03D7-4B4F-B8DF-12EC15AAC3AA}" srcOrd="5" destOrd="0" presId="urn:microsoft.com/office/officeart/2005/8/layout/vList3"/>
    <dgm:cxn modelId="{793A7076-A1D9-CD4C-B999-D171702FCDD1}" type="presParOf" srcId="{13E3E840-A08D-E640-9A9C-6400F40D366E}" destId="{D15486D4-E573-4E43-B1BA-C81421A45B02}" srcOrd="6" destOrd="0" presId="urn:microsoft.com/office/officeart/2005/8/layout/vList3"/>
    <dgm:cxn modelId="{4904A338-21DF-F74E-AD47-36D58A0A8D5E}" type="presParOf" srcId="{D15486D4-E573-4E43-B1BA-C81421A45B02}" destId="{C673D733-7505-2F4B-9412-8F6BE98C0E56}" srcOrd="0" destOrd="0" presId="urn:microsoft.com/office/officeart/2005/8/layout/vList3"/>
    <dgm:cxn modelId="{9BBE0BDF-C92C-514E-9923-0F5563460534}" type="presParOf" srcId="{D15486D4-E573-4E43-B1BA-C81421A45B02}" destId="{F643DB7C-32F7-DE47-9AAA-5713FF3199C8}"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36DCF-815D-664D-9A3E-9E5CA4868774}">
      <dsp:nvSpPr>
        <dsp:cNvPr id="0" name=""/>
        <dsp:cNvSpPr/>
      </dsp:nvSpPr>
      <dsp:spPr>
        <a:xfrm rot="10800000">
          <a:off x="1104341" y="3731"/>
          <a:ext cx="3325650" cy="1066712"/>
        </a:xfrm>
        <a:prstGeom prst="homePlat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7039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Authoritarian</a:t>
          </a:r>
        </a:p>
      </dsp:txBody>
      <dsp:txXfrm rot="10800000">
        <a:off x="1371019" y="3731"/>
        <a:ext cx="3058972" cy="1066712"/>
      </dsp:txXfrm>
    </dsp:sp>
    <dsp:sp modelId="{1349F95A-6A7D-E044-AD57-E7910735DB6C}">
      <dsp:nvSpPr>
        <dsp:cNvPr id="0" name=""/>
        <dsp:cNvSpPr/>
      </dsp:nvSpPr>
      <dsp:spPr>
        <a:xfrm>
          <a:off x="570985" y="3731"/>
          <a:ext cx="1066712" cy="1066712"/>
        </a:xfrm>
        <a:prstGeom prst="ellipse">
          <a:avLst/>
        </a:prstGeom>
        <a:solidFill>
          <a:schemeClr val="accent1">
            <a:tint val="50000"/>
            <a:hueOff val="0"/>
            <a:satOff val="0"/>
            <a:lumOff val="0"/>
            <a:alphaOff val="0"/>
          </a:schemeClr>
        </a:solid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966590CE-F5B8-2245-A731-37883FDE406D}">
      <dsp:nvSpPr>
        <dsp:cNvPr id="0" name=""/>
        <dsp:cNvSpPr/>
      </dsp:nvSpPr>
      <dsp:spPr>
        <a:xfrm rot="10800000">
          <a:off x="1104341" y="1388865"/>
          <a:ext cx="3325650" cy="1066712"/>
        </a:xfrm>
        <a:prstGeom prst="homePlat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7039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Elitist</a:t>
          </a:r>
        </a:p>
      </dsp:txBody>
      <dsp:txXfrm rot="10800000">
        <a:off x="1371019" y="1388865"/>
        <a:ext cx="3058972" cy="1066712"/>
      </dsp:txXfrm>
    </dsp:sp>
    <dsp:sp modelId="{EB75F613-63E9-8541-8416-F320BF6DBC9B}">
      <dsp:nvSpPr>
        <dsp:cNvPr id="0" name=""/>
        <dsp:cNvSpPr/>
      </dsp:nvSpPr>
      <dsp:spPr>
        <a:xfrm>
          <a:off x="570985" y="1388865"/>
          <a:ext cx="1066712" cy="1066712"/>
        </a:xfrm>
        <a:prstGeom prst="ellipse">
          <a:avLst/>
        </a:prstGeom>
        <a:solidFill>
          <a:schemeClr val="accent1">
            <a:tint val="50000"/>
            <a:hueOff val="0"/>
            <a:satOff val="0"/>
            <a:lumOff val="0"/>
            <a:alphaOff val="0"/>
          </a:schemeClr>
        </a:solid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D172C4A3-95C6-7043-9C3D-5E668BF247B6}">
      <dsp:nvSpPr>
        <dsp:cNvPr id="0" name=""/>
        <dsp:cNvSpPr/>
      </dsp:nvSpPr>
      <dsp:spPr>
        <a:xfrm rot="10800000">
          <a:off x="1104341" y="2773999"/>
          <a:ext cx="3325650" cy="1066712"/>
        </a:xfrm>
        <a:prstGeom prst="homePlat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7039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Majoritarian </a:t>
          </a:r>
        </a:p>
      </dsp:txBody>
      <dsp:txXfrm rot="10800000">
        <a:off x="1371019" y="2773999"/>
        <a:ext cx="3058972" cy="1066712"/>
      </dsp:txXfrm>
    </dsp:sp>
    <dsp:sp modelId="{D2343E3E-CECC-1B49-A6B2-65D778FEA57D}">
      <dsp:nvSpPr>
        <dsp:cNvPr id="0" name=""/>
        <dsp:cNvSpPr/>
      </dsp:nvSpPr>
      <dsp:spPr>
        <a:xfrm>
          <a:off x="570985" y="2773999"/>
          <a:ext cx="1066712" cy="1066712"/>
        </a:xfrm>
        <a:prstGeom prst="ellipse">
          <a:avLst/>
        </a:prstGeom>
        <a:solidFill>
          <a:schemeClr val="accent1">
            <a:tint val="50000"/>
            <a:hueOff val="0"/>
            <a:satOff val="0"/>
            <a:lumOff val="0"/>
            <a:alphaOff val="0"/>
          </a:schemeClr>
        </a:solid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 modelId="{F643DB7C-32F7-DE47-9AAA-5713FF3199C8}">
      <dsp:nvSpPr>
        <dsp:cNvPr id="0" name=""/>
        <dsp:cNvSpPr/>
      </dsp:nvSpPr>
      <dsp:spPr>
        <a:xfrm rot="10800000">
          <a:off x="1104341" y="4159133"/>
          <a:ext cx="3325650" cy="1066712"/>
        </a:xfrm>
        <a:prstGeom prst="homePlate">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470391"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Self-enforcing</a:t>
          </a:r>
        </a:p>
      </dsp:txBody>
      <dsp:txXfrm rot="10800000">
        <a:off x="1371019" y="4159133"/>
        <a:ext cx="3058972" cy="1066712"/>
      </dsp:txXfrm>
    </dsp:sp>
    <dsp:sp modelId="{C673D733-7505-2F4B-9412-8F6BE98C0E56}">
      <dsp:nvSpPr>
        <dsp:cNvPr id="0" name=""/>
        <dsp:cNvSpPr/>
      </dsp:nvSpPr>
      <dsp:spPr>
        <a:xfrm>
          <a:off x="570985" y="4159133"/>
          <a:ext cx="1066712" cy="1066712"/>
        </a:xfrm>
        <a:prstGeom prst="ellipse">
          <a:avLst/>
        </a:prstGeom>
        <a:solidFill>
          <a:schemeClr val="accent1">
            <a:tint val="50000"/>
            <a:hueOff val="0"/>
            <a:satOff val="0"/>
            <a:lumOff val="0"/>
            <a:alphaOff val="0"/>
          </a:schemeClr>
        </a:solidFill>
        <a:ln>
          <a:noFill/>
        </a:ln>
        <a:effectLst/>
        <a:sp3d z="57150" extrusionH="63500" contourW="12700" prstMaterial="matte">
          <a:contourClr>
            <a:schemeClr val="lt1"/>
          </a:contourClr>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A19F0-6133-5A49-9998-712FDAD75D26}" type="datetimeFigureOut">
              <a:rPr lang="en-US" smtClean="0"/>
              <a:t>8/8/24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4D39A-8541-F949-8A8A-8766621E3C62}" type="slidenum">
              <a:rPr lang="en-US" smtClean="0"/>
              <a:t>‹#›</a:t>
            </a:fld>
            <a:endParaRPr lang="en-US"/>
          </a:p>
        </p:txBody>
      </p:sp>
    </p:spTree>
    <p:extLst>
      <p:ext uri="{BB962C8B-B14F-4D97-AF65-F5344CB8AC3E}">
        <p14:creationId xmlns:p14="http://schemas.microsoft.com/office/powerpoint/2010/main" val="1298384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EigenLayer’s</a:t>
            </a:r>
            <a:r>
              <a:rPr lang="en-US" dirty="0"/>
              <a:t> broad vision is to enable open innovation in the digital space in a scalable manner.</a:t>
            </a:r>
          </a:p>
          <a:p>
            <a:pPr marL="171450" indent="-171450">
              <a:buFont typeface="Arial" panose="020B0604020202020204" pitchFamily="34" charset="0"/>
              <a:buChar char="•"/>
            </a:pPr>
            <a:r>
              <a:rPr lang="en-US" dirty="0"/>
              <a:t>By scalability, we mean that not everyone has to do actual work in a digital task but anyone should be able to monitor and resolve if there are faults or violations in the work that is being done. This approach is similar to the requirement that is needed in any physical commons.</a:t>
            </a:r>
          </a:p>
          <a:p>
            <a:pPr marL="171450" indent="-171450">
              <a:buFont typeface="Arial" panose="020B0604020202020204" pitchFamily="34" charset="0"/>
              <a:buChar char="•"/>
            </a:pPr>
            <a:r>
              <a:rPr lang="en-US" dirty="0"/>
              <a:t>We recently released our whitepaper on our EIGEN token, which we envision as the tool for resolving faults in any digital task that are intersubjective in nature.</a:t>
            </a:r>
          </a:p>
          <a:p>
            <a:endParaRPr lang="en-US" dirty="0"/>
          </a:p>
        </p:txBody>
      </p:sp>
      <p:sp>
        <p:nvSpPr>
          <p:cNvPr id="4" name="Slide Number Placeholder 3"/>
          <p:cNvSpPr>
            <a:spLocks noGrp="1"/>
          </p:cNvSpPr>
          <p:nvPr>
            <p:ph type="sldNum" sz="quarter" idx="5"/>
          </p:nvPr>
        </p:nvSpPr>
        <p:spPr/>
        <p:txBody>
          <a:bodyPr/>
          <a:lstStyle/>
          <a:p>
            <a:fld id="{F634D39A-8541-F949-8A8A-8766621E3C62}" type="slidenum">
              <a:rPr lang="en-US" smtClean="0"/>
              <a:t>1</a:t>
            </a:fld>
            <a:endParaRPr lang="en-US"/>
          </a:p>
        </p:txBody>
      </p:sp>
    </p:spTree>
    <p:extLst>
      <p:ext uri="{BB962C8B-B14F-4D97-AF65-F5344CB8AC3E}">
        <p14:creationId xmlns:p14="http://schemas.microsoft.com/office/powerpoint/2010/main" val="3901397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Our approach to token forking in EIGEN builds upon some major prior work in this field.</a:t>
            </a:r>
          </a:p>
          <a:p>
            <a:pPr marL="171450" indent="-171450">
              <a:buFont typeface="Arial" panose="020B0604020202020204" pitchFamily="34" charset="0"/>
              <a:buChar char="•"/>
            </a:pPr>
            <a:r>
              <a:rPr lang="en-US" dirty="0" err="1"/>
              <a:t>Vitalik</a:t>
            </a:r>
            <a:r>
              <a:rPr lang="en-US" dirty="0"/>
              <a:t> published a series of blogposts that explored the idea of  forking and its game theoretic implications.</a:t>
            </a:r>
          </a:p>
          <a:p>
            <a:pPr marL="171450" indent="-171450">
              <a:buFont typeface="Arial" panose="020B0604020202020204" pitchFamily="34" charset="0"/>
              <a:buChar char="•"/>
            </a:pPr>
            <a:r>
              <a:rPr lang="en-US" dirty="0"/>
              <a:t>To our best knowledge, Augur built upon this work for their implementation of token forking in their REP token.</a:t>
            </a:r>
          </a:p>
          <a:p>
            <a:pPr marL="171450" indent="-171450">
              <a:buFont typeface="Arial" panose="020B0604020202020204" pitchFamily="34" charset="0"/>
              <a:buChar char="•"/>
            </a:pPr>
            <a:r>
              <a:rPr lang="en-US" dirty="0"/>
              <a:t>However, Augur’s implementation had three big shortcomings, which we resolve in EIGEN.</a:t>
            </a:r>
          </a:p>
          <a:p>
            <a:pPr marL="171450" indent="-171450">
              <a:buFont typeface="Arial" panose="020B0604020202020204" pitchFamily="34" charset="0"/>
              <a:buChar char="•"/>
            </a:pPr>
            <a:r>
              <a:rPr lang="en-US" dirty="0"/>
              <a:t>First one is Augur’ is specialized for measuring profit-from-corruption for only prediction markets</a:t>
            </a:r>
          </a:p>
          <a:p>
            <a:pPr marL="171450" indent="-171450">
              <a:buFont typeface="Arial" panose="020B0604020202020204" pitchFamily="34" charset="0"/>
              <a:buChar char="•"/>
            </a:pPr>
            <a:r>
              <a:rPr lang="en-US" dirty="0"/>
              <a:t>Second shortcoming is that every holder of REP token, even though they might not be participating in resolving faults in the prediction market, have to be aware of forks in REP token.</a:t>
            </a:r>
          </a:p>
          <a:p>
            <a:pPr marL="171450" indent="-171450">
              <a:buFont typeface="Arial" panose="020B0604020202020204" pitchFamily="34" charset="0"/>
              <a:buChar char="•"/>
            </a:pPr>
            <a:r>
              <a:rPr lang="en-US" dirty="0"/>
              <a:t>Third is that anyone can build parasitic prediction markets without being accounted in the measurement of </a:t>
            </a:r>
            <a:r>
              <a:rPr lang="en-US" dirty="0" err="1"/>
              <a:t>cryptoeconomic</a:t>
            </a:r>
            <a:r>
              <a:rPr lang="en-US" dirty="0"/>
              <a:t> security of Augur.</a:t>
            </a:r>
          </a:p>
        </p:txBody>
      </p:sp>
      <p:sp>
        <p:nvSpPr>
          <p:cNvPr id="4" name="Slide Number Placeholder 3"/>
          <p:cNvSpPr>
            <a:spLocks noGrp="1"/>
          </p:cNvSpPr>
          <p:nvPr>
            <p:ph type="sldNum" sz="quarter" idx="5"/>
          </p:nvPr>
        </p:nvSpPr>
        <p:spPr/>
        <p:txBody>
          <a:bodyPr/>
          <a:lstStyle/>
          <a:p>
            <a:fld id="{F634D39A-8541-F949-8A8A-8766621E3C62}" type="slidenum">
              <a:rPr lang="en-US" smtClean="0"/>
              <a:t>10</a:t>
            </a:fld>
            <a:endParaRPr lang="en-US"/>
          </a:p>
        </p:txBody>
      </p:sp>
    </p:spTree>
    <p:extLst>
      <p:ext uri="{BB962C8B-B14F-4D97-AF65-F5344CB8AC3E}">
        <p14:creationId xmlns:p14="http://schemas.microsoft.com/office/powerpoint/2010/main" val="627563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EIGEN, we get four core features, namely universality, isolation, metering and compensation that remove these shortcomings.</a:t>
            </a:r>
          </a:p>
          <a:p>
            <a:pPr marL="171450" indent="-171450">
              <a:buFont typeface="Arial" panose="020B0604020202020204" pitchFamily="34" charset="0"/>
              <a:buChar char="•"/>
            </a:pPr>
            <a:r>
              <a:rPr lang="en-US" dirty="0"/>
              <a:t>Next we will go over them one-by-one</a:t>
            </a:r>
          </a:p>
        </p:txBody>
      </p:sp>
      <p:sp>
        <p:nvSpPr>
          <p:cNvPr id="4" name="Slide Number Placeholder 3"/>
          <p:cNvSpPr>
            <a:spLocks noGrp="1"/>
          </p:cNvSpPr>
          <p:nvPr>
            <p:ph type="sldNum" sz="quarter" idx="5"/>
          </p:nvPr>
        </p:nvSpPr>
        <p:spPr/>
        <p:txBody>
          <a:bodyPr/>
          <a:lstStyle/>
          <a:p>
            <a:fld id="{F634D39A-8541-F949-8A8A-8766621E3C62}" type="slidenum">
              <a:rPr lang="en-US" smtClean="0"/>
              <a:t>11</a:t>
            </a:fld>
            <a:endParaRPr lang="en-US"/>
          </a:p>
        </p:txBody>
      </p:sp>
    </p:spTree>
    <p:extLst>
      <p:ext uri="{BB962C8B-B14F-4D97-AF65-F5344CB8AC3E}">
        <p14:creationId xmlns:p14="http://schemas.microsoft.com/office/powerpoint/2010/main" val="2819138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contrast to Augur, setup phase of EIGEN stipulates that EIGEN can be universally used for resolving  any intersubjectively attributable and not just prediction markets</a:t>
            </a:r>
          </a:p>
          <a:p>
            <a:pPr marL="171450" indent="-171450">
              <a:buFont typeface="Arial" panose="020B0604020202020204" pitchFamily="34" charset="0"/>
              <a:buChar char="•"/>
            </a:pPr>
            <a:r>
              <a:rPr lang="en-US" dirty="0"/>
              <a:t>Second, any AVS who wants to use the </a:t>
            </a:r>
            <a:r>
              <a:rPr lang="en-US" dirty="0" err="1"/>
              <a:t>cryptoeconomic</a:t>
            </a:r>
            <a:r>
              <a:rPr lang="en-US" dirty="0"/>
              <a:t> benefits of EIGEN must encode their rules of coordination that they have agreed in their respective setup phase. These AVS-specific rule such as slashing conditions are akin to amendments to EIGEN.</a:t>
            </a:r>
          </a:p>
          <a:p>
            <a:pPr marL="171450" indent="-171450">
              <a:buFont typeface="Arial" panose="020B0604020202020204" pitchFamily="34" charset="0"/>
              <a:buChar char="•"/>
            </a:pPr>
            <a:r>
              <a:rPr lang="en-US" dirty="0"/>
              <a:t>Third, these slashing rules of the AVSs must ensure that any intersubjectively attributable fault is self-verifiable beyond a reasonable doubt.</a:t>
            </a:r>
          </a:p>
        </p:txBody>
      </p:sp>
      <p:sp>
        <p:nvSpPr>
          <p:cNvPr id="4" name="Slide Number Placeholder 3"/>
          <p:cNvSpPr>
            <a:spLocks noGrp="1"/>
          </p:cNvSpPr>
          <p:nvPr>
            <p:ph type="sldNum" sz="quarter" idx="5"/>
          </p:nvPr>
        </p:nvSpPr>
        <p:spPr/>
        <p:txBody>
          <a:bodyPr/>
          <a:lstStyle/>
          <a:p>
            <a:fld id="{F634D39A-8541-F949-8A8A-8766621E3C62}" type="slidenum">
              <a:rPr lang="en-US" smtClean="0"/>
              <a:t>12</a:t>
            </a:fld>
            <a:endParaRPr lang="en-US"/>
          </a:p>
        </p:txBody>
      </p:sp>
    </p:spTree>
    <p:extLst>
      <p:ext uri="{BB962C8B-B14F-4D97-AF65-F5344CB8AC3E}">
        <p14:creationId xmlns:p14="http://schemas.microsoft.com/office/powerpoint/2010/main" val="4069971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Second core feature of EIGEN is isolation.</a:t>
            </a:r>
          </a:p>
          <a:p>
            <a:pPr marL="171450" indent="-171450">
              <a:buFont typeface="Arial" panose="020B0604020202020204" pitchFamily="34" charset="0"/>
              <a:buChar char="•"/>
            </a:pPr>
            <a:r>
              <a:rPr lang="en-US" dirty="0"/>
              <a:t>To appreciate this feature consider the design where any fork in the token would require defi markets to be aware of the fork and now token is not usable for going into long-term defi positions.</a:t>
            </a:r>
          </a:p>
          <a:p>
            <a:pPr marL="171450" indent="-171450">
              <a:buFont typeface="Arial" panose="020B0604020202020204" pitchFamily="34" charset="0"/>
              <a:buChar char="•"/>
            </a:pPr>
            <a:r>
              <a:rPr lang="en-US" dirty="0"/>
              <a:t>To avoid this undesirable </a:t>
            </a:r>
            <a:r>
              <a:rPr lang="en-US" dirty="0" err="1"/>
              <a:t>consequenc</a:t>
            </a:r>
            <a:r>
              <a:rPr lang="en-US" dirty="0"/>
              <a:t>, EIGEN has a two token model where token </a:t>
            </a:r>
            <a:r>
              <a:rPr lang="en-US" dirty="0" err="1"/>
              <a:t>bEIGEN</a:t>
            </a:r>
            <a:r>
              <a:rPr lang="en-US" dirty="0"/>
              <a:t> is used for staking and can be subjected to forking. On the other hand, any holder of EIGEN who is using this token for for </a:t>
            </a:r>
            <a:r>
              <a:rPr lang="en-US" dirty="0" err="1"/>
              <a:t>DeFi</a:t>
            </a:r>
            <a:r>
              <a:rPr lang="en-US" dirty="0"/>
              <a:t> or any non-</a:t>
            </a:r>
            <a:r>
              <a:rPr lang="en-US" dirty="0" err="1"/>
              <a:t>stking</a:t>
            </a:r>
            <a:r>
              <a:rPr lang="en-US" dirty="0"/>
              <a:t> </a:t>
            </a:r>
            <a:r>
              <a:rPr lang="en-US" dirty="0" err="1"/>
              <a:t>applicatins</a:t>
            </a:r>
            <a:r>
              <a:rPr lang="en-US" dirty="0"/>
              <a:t> can </a:t>
            </a:r>
            <a:r>
              <a:rPr lang="en-US" dirty="0" err="1"/>
              <a:t>remais</a:t>
            </a:r>
            <a:r>
              <a:rPr lang="en-US" dirty="0"/>
              <a:t> unaware of forks in </a:t>
            </a:r>
            <a:r>
              <a:rPr lang="en-US" dirty="0" err="1"/>
              <a:t>bEIGEN</a:t>
            </a:r>
            <a:r>
              <a:rPr lang="en-US" dirty="0"/>
              <a:t>.</a:t>
            </a:r>
          </a:p>
        </p:txBody>
      </p:sp>
      <p:sp>
        <p:nvSpPr>
          <p:cNvPr id="4" name="Slide Number Placeholder 3"/>
          <p:cNvSpPr>
            <a:spLocks noGrp="1"/>
          </p:cNvSpPr>
          <p:nvPr>
            <p:ph type="sldNum" sz="quarter" idx="5"/>
          </p:nvPr>
        </p:nvSpPr>
        <p:spPr/>
        <p:txBody>
          <a:bodyPr/>
          <a:lstStyle/>
          <a:p>
            <a:fld id="{F634D39A-8541-F949-8A8A-8766621E3C62}" type="slidenum">
              <a:rPr lang="en-US" smtClean="0"/>
              <a:t>13</a:t>
            </a:fld>
            <a:endParaRPr lang="en-US"/>
          </a:p>
        </p:txBody>
      </p:sp>
    </p:spTree>
    <p:extLst>
      <p:ext uri="{BB962C8B-B14F-4D97-AF65-F5344CB8AC3E}">
        <p14:creationId xmlns:p14="http://schemas.microsoft.com/office/powerpoint/2010/main" val="241530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third core feature is metering of the social cost of resolving any challenge.</a:t>
            </a:r>
          </a:p>
          <a:p>
            <a:pPr marL="171450" indent="-171450">
              <a:buFont typeface="Arial" panose="020B0604020202020204" pitchFamily="34" charset="0"/>
              <a:buChar char="•"/>
            </a:pPr>
            <a:r>
              <a:rPr lang="en-US" dirty="0"/>
              <a:t>First, a bond in </a:t>
            </a:r>
            <a:r>
              <a:rPr lang="en-US" dirty="0" err="1"/>
              <a:t>bEIGEN</a:t>
            </a:r>
            <a:r>
              <a:rPr lang="en-US" dirty="0"/>
              <a:t> denomination is required to raise challenge. This is necessary in order to cover the social cost of rejecting a malicious challenge.</a:t>
            </a:r>
          </a:p>
          <a:p>
            <a:pPr marL="171450" indent="-171450">
              <a:buFont typeface="Arial" panose="020B0604020202020204" pitchFamily="34" charset="0"/>
              <a:buChar char="•"/>
            </a:pPr>
            <a:r>
              <a:rPr lang="en-US" dirty="0"/>
              <a:t> Second, a minimum amount of </a:t>
            </a:r>
            <a:r>
              <a:rPr lang="en-US" dirty="0" err="1"/>
              <a:t>bEIGEN</a:t>
            </a:r>
            <a:r>
              <a:rPr lang="en-US" dirty="0"/>
              <a:t> stake has to be classified as malicious in the challenge.  This is necessary to cover the cost of switching to the new fork in case of genuine challenge.</a:t>
            </a:r>
          </a:p>
        </p:txBody>
      </p:sp>
      <p:sp>
        <p:nvSpPr>
          <p:cNvPr id="4" name="Slide Number Placeholder 3"/>
          <p:cNvSpPr>
            <a:spLocks noGrp="1"/>
          </p:cNvSpPr>
          <p:nvPr>
            <p:ph type="sldNum" sz="quarter" idx="5"/>
          </p:nvPr>
        </p:nvSpPr>
        <p:spPr/>
        <p:txBody>
          <a:bodyPr/>
          <a:lstStyle/>
          <a:p>
            <a:fld id="{F634D39A-8541-F949-8A8A-8766621E3C62}" type="slidenum">
              <a:rPr lang="en-US" smtClean="0"/>
              <a:t>14</a:t>
            </a:fld>
            <a:endParaRPr lang="en-US"/>
          </a:p>
        </p:txBody>
      </p:sp>
    </p:spTree>
    <p:extLst>
      <p:ext uri="{BB962C8B-B14F-4D97-AF65-F5344CB8AC3E}">
        <p14:creationId xmlns:p14="http://schemas.microsoft.com/office/powerpoint/2010/main" val="3952911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Fourth core feature is compensation.</a:t>
            </a:r>
          </a:p>
          <a:p>
            <a:pPr marL="171450" indent="-171450">
              <a:buFont typeface="Arial" panose="020B0604020202020204" pitchFamily="34" charset="0"/>
              <a:buChar char="•"/>
            </a:pPr>
            <a:r>
              <a:rPr lang="en-US" dirty="0"/>
              <a:t>To appreciate it, we need to go through a short explanation of </a:t>
            </a:r>
            <a:r>
              <a:rPr lang="en-US" dirty="0" err="1"/>
              <a:t>cryptoeconomic</a:t>
            </a:r>
            <a:r>
              <a:rPr lang="en-US" dirty="0"/>
              <a:t> security.</a:t>
            </a:r>
          </a:p>
          <a:p>
            <a:pPr marL="171450" indent="-171450">
              <a:buFont typeface="Arial" panose="020B0604020202020204" pitchFamily="34" charset="0"/>
              <a:buChar char="•"/>
            </a:pPr>
            <a:r>
              <a:rPr lang="en-US" dirty="0"/>
              <a:t>The traditional definition of </a:t>
            </a:r>
            <a:r>
              <a:rPr lang="en-US" dirty="0" err="1"/>
              <a:t>cryptoeconomic</a:t>
            </a:r>
            <a:r>
              <a:rPr lang="en-US" dirty="0"/>
              <a:t> security just requires that maximum profit that is </a:t>
            </a:r>
            <a:r>
              <a:rPr lang="en-US" dirty="0" err="1"/>
              <a:t>extracatable</a:t>
            </a:r>
            <a:r>
              <a:rPr lang="en-US" dirty="0"/>
              <a:t> from attacking a system should be less than the cost of corrupting the system.</a:t>
            </a:r>
          </a:p>
          <a:p>
            <a:pPr marL="171450" indent="-171450">
              <a:buFont typeface="Arial" panose="020B0604020202020204" pitchFamily="34" charset="0"/>
              <a:buChar char="•"/>
            </a:pPr>
            <a:r>
              <a:rPr lang="en-US" dirty="0"/>
              <a:t>There are three major problems with this definition.</a:t>
            </a:r>
          </a:p>
          <a:p>
            <a:pPr marL="171450" indent="-171450">
              <a:buFont typeface="Arial" panose="020B0604020202020204" pitchFamily="34" charset="0"/>
              <a:buChar char="•"/>
            </a:pPr>
            <a:r>
              <a:rPr lang="en-US" dirty="0"/>
              <a:t>First one is there is no way to measure profit from corruption.</a:t>
            </a:r>
          </a:p>
          <a:p>
            <a:pPr marL="171450" indent="-171450">
              <a:buFont typeface="Arial" panose="020B0604020202020204" pitchFamily="34" charset="0"/>
              <a:buChar char="•"/>
            </a:pPr>
            <a:r>
              <a:rPr lang="en-US" dirty="0"/>
              <a:t>Second is an adversary can engage in a parasitic behavior outside the system’s locus of measurement.</a:t>
            </a:r>
          </a:p>
          <a:p>
            <a:pPr marL="171450" indent="-171450">
              <a:buFont typeface="Arial" panose="020B0604020202020204" pitchFamily="34" charset="0"/>
              <a:buChar char="•"/>
            </a:pPr>
            <a:r>
              <a:rPr lang="en-US" dirty="0"/>
              <a:t>Third is that a harmed user </a:t>
            </a:r>
            <a:r>
              <a:rPr lang="en-US" dirty="0" err="1"/>
              <a:t>does’t</a:t>
            </a:r>
            <a:r>
              <a:rPr lang="en-US" dirty="0"/>
              <a:t> get compensated for the value lost due to the attack.</a:t>
            </a:r>
          </a:p>
          <a:p>
            <a:pPr marL="171450" indent="-171450">
              <a:buFont typeface="Arial" panose="020B0604020202020204" pitchFamily="34" charset="0"/>
              <a:buChar char="•"/>
            </a:pPr>
            <a:r>
              <a:rPr lang="en-US" dirty="0"/>
              <a:t>In </a:t>
            </a:r>
            <a:r>
              <a:rPr lang="en-US" dirty="0" err="1"/>
              <a:t>stakesure</a:t>
            </a:r>
            <a:r>
              <a:rPr lang="en-US" dirty="0"/>
              <a:t> paper, we introduced a stronger definition of </a:t>
            </a:r>
            <a:r>
              <a:rPr lang="en-US" dirty="0" err="1"/>
              <a:t>cryptoeconomic</a:t>
            </a:r>
            <a:r>
              <a:rPr lang="en-US" dirty="0"/>
              <a:t> security with better guarantees, namely, any harmed user should be compensated </a:t>
            </a:r>
            <a:r>
              <a:rPr lang="en-US" dirty="0" err="1"/>
              <a:t>apre</a:t>
            </a:r>
            <a:r>
              <a:rPr lang="en-US" dirty="0"/>
              <a:t>-specified value in the event of an attack on the user.</a:t>
            </a:r>
          </a:p>
          <a:p>
            <a:pPr marL="171450" indent="-171450">
              <a:buFont typeface="Arial" panose="020B0604020202020204" pitchFamily="34" charset="0"/>
              <a:buChar char="•"/>
            </a:pPr>
            <a:r>
              <a:rPr lang="en-US" dirty="0"/>
              <a:t>With EIGEN, we guarantee strong </a:t>
            </a:r>
            <a:r>
              <a:rPr lang="en-US" dirty="0" err="1"/>
              <a:t>cryptoeconomic</a:t>
            </a:r>
            <a:r>
              <a:rPr lang="en-US" dirty="0"/>
              <a:t> security to achieve the feature of compensation.</a:t>
            </a:r>
          </a:p>
        </p:txBody>
      </p:sp>
      <p:sp>
        <p:nvSpPr>
          <p:cNvPr id="4" name="Slide Number Placeholder 3"/>
          <p:cNvSpPr>
            <a:spLocks noGrp="1"/>
          </p:cNvSpPr>
          <p:nvPr>
            <p:ph type="sldNum" sz="quarter" idx="5"/>
          </p:nvPr>
        </p:nvSpPr>
        <p:spPr/>
        <p:txBody>
          <a:bodyPr/>
          <a:lstStyle/>
          <a:p>
            <a:fld id="{F634D39A-8541-F949-8A8A-8766621E3C62}" type="slidenum">
              <a:rPr lang="en-US" smtClean="0"/>
              <a:t>15</a:t>
            </a:fld>
            <a:endParaRPr lang="en-US"/>
          </a:p>
        </p:txBody>
      </p:sp>
    </p:spTree>
    <p:extLst>
      <p:ext uri="{BB962C8B-B14F-4D97-AF65-F5344CB8AC3E}">
        <p14:creationId xmlns:p14="http://schemas.microsoft.com/office/powerpoint/2010/main" val="1163206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EIGEN, we get four core features, namely universality, isolation, metering and compensation that remove these shortcomings.</a:t>
            </a:r>
          </a:p>
          <a:p>
            <a:pPr marL="171450" indent="-171450">
              <a:buFont typeface="Arial" panose="020B0604020202020204" pitchFamily="34" charset="0"/>
              <a:buChar char="•"/>
            </a:pPr>
            <a:r>
              <a:rPr lang="en-US" dirty="0"/>
              <a:t>Next we will go over them one-by-one</a:t>
            </a:r>
          </a:p>
        </p:txBody>
      </p:sp>
      <p:sp>
        <p:nvSpPr>
          <p:cNvPr id="4" name="Slide Number Placeholder 3"/>
          <p:cNvSpPr>
            <a:spLocks noGrp="1"/>
          </p:cNvSpPr>
          <p:nvPr>
            <p:ph type="sldNum" sz="quarter" idx="5"/>
          </p:nvPr>
        </p:nvSpPr>
        <p:spPr/>
        <p:txBody>
          <a:bodyPr/>
          <a:lstStyle/>
          <a:p>
            <a:fld id="{F634D39A-8541-F949-8A8A-8766621E3C62}" type="slidenum">
              <a:rPr lang="en-US" smtClean="0"/>
              <a:t>16</a:t>
            </a:fld>
            <a:endParaRPr lang="en-US"/>
          </a:p>
        </p:txBody>
      </p:sp>
    </p:spTree>
    <p:extLst>
      <p:ext uri="{BB962C8B-B14F-4D97-AF65-F5344CB8AC3E}">
        <p14:creationId xmlns:p14="http://schemas.microsoft.com/office/powerpoint/2010/main" val="3607281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So what all you can build now with EIGEN </a:t>
            </a:r>
          </a:p>
          <a:p>
            <a:pPr marL="171450" indent="-171450">
              <a:buFont typeface="Arial" panose="020B0604020202020204" pitchFamily="34" charset="0"/>
              <a:buChar char="•"/>
            </a:pPr>
            <a:r>
              <a:rPr lang="en-US" dirty="0"/>
              <a:t>Any service that involves writing complex dispute resolution contracts can just instead accelerate their development phase by tapping into EIGEN as part of MVP.</a:t>
            </a:r>
          </a:p>
          <a:p>
            <a:pPr marL="171450" indent="-171450">
              <a:buFont typeface="Arial" panose="020B0604020202020204" pitchFamily="34" charset="0"/>
              <a:buChar char="•"/>
            </a:pPr>
            <a:r>
              <a:rPr lang="en-US" dirty="0"/>
              <a:t>Any service where faults are only observable from outside can be readily use EIGEN for resolving those faults. Examples </a:t>
            </a:r>
            <a:r>
              <a:rPr lang="en-US" dirty="0" err="1"/>
              <a:t>bein</a:t>
            </a:r>
            <a:r>
              <a:rPr lang="en-US" dirty="0"/>
              <a:t> …</a:t>
            </a:r>
          </a:p>
        </p:txBody>
      </p:sp>
      <p:sp>
        <p:nvSpPr>
          <p:cNvPr id="4" name="Slide Number Placeholder 3"/>
          <p:cNvSpPr>
            <a:spLocks noGrp="1"/>
          </p:cNvSpPr>
          <p:nvPr>
            <p:ph type="sldNum" sz="quarter" idx="5"/>
          </p:nvPr>
        </p:nvSpPr>
        <p:spPr/>
        <p:txBody>
          <a:bodyPr/>
          <a:lstStyle/>
          <a:p>
            <a:fld id="{F634D39A-8541-F949-8A8A-8766621E3C62}" type="slidenum">
              <a:rPr lang="en-US" smtClean="0"/>
              <a:t>17</a:t>
            </a:fld>
            <a:endParaRPr lang="en-US"/>
          </a:p>
        </p:txBody>
      </p:sp>
    </p:spTree>
    <p:extLst>
      <p:ext uri="{BB962C8B-B14F-4D97-AF65-F5344CB8AC3E}">
        <p14:creationId xmlns:p14="http://schemas.microsoft.com/office/powerpoint/2010/main" val="187289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 ETH </a:t>
            </a:r>
            <a:r>
              <a:rPr lang="en-US" dirty="0" err="1"/>
              <a:t>restaking</a:t>
            </a:r>
            <a:r>
              <a:rPr lang="en-US" dirty="0"/>
              <a:t>, ETH staked with Ethereum’s consensus  used for resolving </a:t>
            </a:r>
            <a:r>
              <a:rPr lang="en-US" dirty="0" err="1"/>
              <a:t>objtectivelly</a:t>
            </a:r>
            <a:r>
              <a:rPr lang="en-US" dirty="0"/>
              <a:t> attributable faults.</a:t>
            </a:r>
          </a:p>
          <a:p>
            <a:pPr marL="171450" indent="-171450">
              <a:buFont typeface="Arial" panose="020B0604020202020204" pitchFamily="34" charset="0"/>
              <a:buChar char="•"/>
            </a:pPr>
            <a:r>
              <a:rPr lang="en-US" dirty="0"/>
              <a:t>With EIGEN </a:t>
            </a:r>
            <a:r>
              <a:rPr lang="en-US" dirty="0" err="1"/>
              <a:t>stakng</a:t>
            </a:r>
            <a:r>
              <a:rPr lang="en-US" dirty="0"/>
              <a:t>, EIGEN is being used for resolving intersubjective faults in AVSs.,  especially during the bootstrapping phase of AVSs</a:t>
            </a:r>
          </a:p>
          <a:p>
            <a:pPr marL="171450" indent="-171450">
              <a:buFont typeface="Arial" panose="020B0604020202020204" pitchFamily="34" charset="0"/>
              <a:buChar char="•"/>
            </a:pPr>
            <a:r>
              <a:rPr lang="en-US" dirty="0"/>
              <a:t>AVSs can also choose to have their own token quorum if they want additional security with customization.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634D39A-8541-F949-8A8A-8766621E3C62}" type="slidenum">
              <a:rPr lang="en-US" smtClean="0"/>
              <a:t>18</a:t>
            </a:fld>
            <a:endParaRPr lang="en-US"/>
          </a:p>
        </p:txBody>
      </p:sp>
    </p:spTree>
    <p:extLst>
      <p:ext uri="{BB962C8B-B14F-4D97-AF65-F5344CB8AC3E}">
        <p14:creationId xmlns:p14="http://schemas.microsoft.com/office/powerpoint/2010/main" val="26923529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cool ideas around what AVSs you can be built with EIGEN, we would love to talk with you.</a:t>
            </a:r>
          </a:p>
        </p:txBody>
      </p:sp>
      <p:sp>
        <p:nvSpPr>
          <p:cNvPr id="4" name="Slide Number Placeholder 3"/>
          <p:cNvSpPr>
            <a:spLocks noGrp="1"/>
          </p:cNvSpPr>
          <p:nvPr>
            <p:ph type="sldNum" sz="quarter" idx="5"/>
          </p:nvPr>
        </p:nvSpPr>
        <p:spPr/>
        <p:txBody>
          <a:bodyPr/>
          <a:lstStyle/>
          <a:p>
            <a:fld id="{F634D39A-8541-F949-8A8A-8766621E3C62}" type="slidenum">
              <a:rPr lang="en-US" smtClean="0"/>
              <a:t>19</a:t>
            </a:fld>
            <a:endParaRPr lang="en-US"/>
          </a:p>
        </p:txBody>
      </p:sp>
    </p:spTree>
    <p:extLst>
      <p:ext uri="{BB962C8B-B14F-4D97-AF65-F5344CB8AC3E}">
        <p14:creationId xmlns:p14="http://schemas.microsoft.com/office/powerpoint/2010/main" val="2725731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what intersubjectivity means, let’s first go through a short explanation on the taxonomy of digital tasks.</a:t>
            </a:r>
          </a:p>
          <a:p>
            <a:pPr marL="171450" indent="-171450">
              <a:buFont typeface="Arial" panose="020B0604020202020204" pitchFamily="34" charset="0"/>
              <a:buChar char="•"/>
            </a:pPr>
            <a:r>
              <a:rPr lang="en-US" dirty="0"/>
              <a:t>First and simplest to explain are those tasks with faults that are objectively attributable. Such faults can be accounted for purely in terms of mathematics and cryptography. Examples are EVM code execution and double signing.</a:t>
            </a:r>
          </a:p>
          <a:p>
            <a:pPr marL="171450" indent="-171450">
              <a:buFont typeface="Arial" panose="020B0604020202020204" pitchFamily="34" charset="0"/>
              <a:buChar char="•"/>
            </a:pPr>
            <a:r>
              <a:rPr lang="en-US" dirty="0"/>
              <a:t>However, there is a very broad class of tasks like data availability where faults are not provable on chain but is observable to any observer outside the chain and there is wide agreement among all honest observers. More such examples are whether 1BTC is equal to 1USD or is AI inference correct within a margin.</a:t>
            </a:r>
          </a:p>
          <a:p>
            <a:pPr marL="171450" indent="-171450">
              <a:buFont typeface="Arial" panose="020B0604020202020204" pitchFamily="34" charset="0"/>
              <a:buChar char="•"/>
            </a:pPr>
            <a:r>
              <a:rPr lang="en-US" dirty="0"/>
              <a:t>A common feature of both categories is that faults are widely agreed among the observers.</a:t>
            </a:r>
          </a:p>
          <a:p>
            <a:pPr marL="171450" indent="-171450">
              <a:buFont typeface="Arial" panose="020B0604020202020204" pitchFamily="34" charset="0"/>
              <a:buChar char="•"/>
            </a:pPr>
            <a:r>
              <a:rPr lang="en-US" dirty="0"/>
              <a:t>On the other hand subjective faults have no guaranteed agreement among observers. Examples are such as is </a:t>
            </a:r>
            <a:r>
              <a:rPr lang="en-US" dirty="0" err="1"/>
              <a:t>paris</a:t>
            </a:r>
            <a:r>
              <a:rPr lang="en-US" dirty="0"/>
              <a:t> the most beautiful city or what is the price of an </a:t>
            </a:r>
            <a:r>
              <a:rPr lang="en-US" dirty="0" err="1"/>
              <a:t>nft</a:t>
            </a:r>
            <a:r>
              <a:rPr lang="en-US" dirty="0"/>
              <a:t> in 1 year will </a:t>
            </a:r>
            <a:r>
              <a:rPr lang="en-US" dirty="0" err="1"/>
              <a:t>havewide</a:t>
            </a:r>
            <a:r>
              <a:rPr lang="en-US" dirty="0"/>
              <a:t> variation in opinions.</a:t>
            </a:r>
          </a:p>
          <a:p>
            <a:pPr marL="171450" indent="-171450">
              <a:buFont typeface="Arial" panose="020B0604020202020204" pitchFamily="34" charset="0"/>
              <a:buChar char="•"/>
            </a:pPr>
            <a:r>
              <a:rPr lang="en-US" dirty="0"/>
              <a:t>With EIGEN staking, we would typically want to resolve digital task with </a:t>
            </a:r>
            <a:r>
              <a:rPr lang="en-US" dirty="0" err="1"/>
              <a:t>intersubjectvely</a:t>
            </a:r>
            <a:r>
              <a:rPr lang="en-US" dirty="0"/>
              <a:t> attributable faults with automated execution.</a:t>
            </a:r>
          </a:p>
        </p:txBody>
      </p:sp>
      <p:sp>
        <p:nvSpPr>
          <p:cNvPr id="4" name="Slide Number Placeholder 3"/>
          <p:cNvSpPr>
            <a:spLocks noGrp="1"/>
          </p:cNvSpPr>
          <p:nvPr>
            <p:ph type="sldNum" sz="quarter" idx="5"/>
          </p:nvPr>
        </p:nvSpPr>
        <p:spPr/>
        <p:txBody>
          <a:bodyPr/>
          <a:lstStyle/>
          <a:p>
            <a:fld id="{F634D39A-8541-F949-8A8A-8766621E3C62}" type="slidenum">
              <a:rPr lang="en-US" smtClean="0"/>
              <a:t>2</a:t>
            </a:fld>
            <a:endParaRPr lang="en-US"/>
          </a:p>
        </p:txBody>
      </p:sp>
    </p:spTree>
    <p:extLst>
      <p:ext uri="{BB962C8B-B14F-4D97-AF65-F5344CB8AC3E}">
        <p14:creationId xmlns:p14="http://schemas.microsoft.com/office/powerpoint/2010/main" val="89100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explain the feature of compensation, we make the following assumptions for simplicity</a:t>
            </a:r>
          </a:p>
          <a:p>
            <a:pPr marL="171450" indent="-171450">
              <a:buFont typeface="Arial" panose="020B0604020202020204" pitchFamily="34" charset="0"/>
              <a:buChar char="•"/>
            </a:pPr>
            <a:r>
              <a:rPr lang="en-US" dirty="0"/>
              <a:t>All operators have equal stake</a:t>
            </a:r>
          </a:p>
          <a:p>
            <a:pPr marL="171450" indent="-171450">
              <a:buFont typeface="Arial" panose="020B0604020202020204" pitchFamily="34" charset="0"/>
              <a:buChar char="•"/>
            </a:pPr>
            <a:r>
              <a:rPr lang="en-US" dirty="0"/>
              <a:t>Each of these operators is opted into 3 AVSs</a:t>
            </a:r>
          </a:p>
          <a:p>
            <a:pPr marL="171450" indent="-171450">
              <a:buFont typeface="Arial" panose="020B0604020202020204" pitchFamily="34" charset="0"/>
              <a:buChar char="•"/>
            </a:pPr>
            <a:r>
              <a:rPr lang="en-US" dirty="0"/>
              <a:t>Operators 4 and 5 behave maliciously and succeeds in harming AVS-1</a:t>
            </a:r>
          </a:p>
          <a:p>
            <a:pPr marL="171450" indent="-171450">
              <a:buFont typeface="Arial" panose="020B0604020202020204" pitchFamily="34" charset="0"/>
              <a:buChar char="•"/>
            </a:pPr>
            <a:r>
              <a:rPr lang="en-US" dirty="0"/>
              <a:t>Now, as part of slashing-by-forking, operators 4 and 5 will be slashed as part of token forking.</a:t>
            </a:r>
          </a:p>
          <a:p>
            <a:pPr marL="171450" indent="-171450">
              <a:buFont typeface="Arial" panose="020B0604020202020204" pitchFamily="34" charset="0"/>
              <a:buChar char="•"/>
            </a:pPr>
            <a:r>
              <a:rPr lang="en-US" dirty="0"/>
              <a:t>Out of the slashed stake, a fraction of that stake is burnt.</a:t>
            </a:r>
          </a:p>
          <a:p>
            <a:pPr marL="171450" indent="-171450">
              <a:buFont typeface="Arial" panose="020B0604020202020204" pitchFamily="34" charset="0"/>
              <a:buChar char="•"/>
            </a:pPr>
            <a:r>
              <a:rPr lang="en-US" dirty="0"/>
              <a:t>The remaining slashed stake gets redistributed to each of the AVSs to which the operators had opted into.</a:t>
            </a:r>
          </a:p>
          <a:p>
            <a:pPr marL="171450" indent="-171450">
              <a:buFont typeface="Arial" panose="020B0604020202020204" pitchFamily="34" charset="0"/>
              <a:buChar char="•"/>
            </a:pPr>
            <a:r>
              <a:rPr lang="en-US" dirty="0"/>
              <a:t>In summary, burning protects against </a:t>
            </a:r>
            <a:r>
              <a:rPr lang="en-US" dirty="0" err="1"/>
              <a:t>griefing</a:t>
            </a:r>
            <a:r>
              <a:rPr lang="en-US" dirty="0"/>
              <a:t> while redistribution is used for compensating the harmed parties. </a:t>
            </a:r>
          </a:p>
        </p:txBody>
      </p:sp>
      <p:sp>
        <p:nvSpPr>
          <p:cNvPr id="4" name="Slide Number Placeholder 3"/>
          <p:cNvSpPr>
            <a:spLocks noGrp="1"/>
          </p:cNvSpPr>
          <p:nvPr>
            <p:ph type="sldNum" sz="quarter" idx="5"/>
          </p:nvPr>
        </p:nvSpPr>
        <p:spPr/>
        <p:txBody>
          <a:bodyPr/>
          <a:lstStyle/>
          <a:p>
            <a:fld id="{F634D39A-8541-F949-8A8A-8766621E3C62}" type="slidenum">
              <a:rPr lang="en-US" smtClean="0"/>
              <a:t>20</a:t>
            </a:fld>
            <a:endParaRPr lang="en-US"/>
          </a:p>
        </p:txBody>
      </p:sp>
    </p:spTree>
    <p:extLst>
      <p:ext uri="{BB962C8B-B14F-4D97-AF65-F5344CB8AC3E}">
        <p14:creationId xmlns:p14="http://schemas.microsoft.com/office/powerpoint/2010/main" val="106135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what intersubjectivity means, let’s first go through a short explanation on the taxonomy of digital tasks.</a:t>
            </a:r>
          </a:p>
          <a:p>
            <a:pPr marL="171450" indent="-171450">
              <a:buFont typeface="Arial" panose="020B0604020202020204" pitchFamily="34" charset="0"/>
              <a:buChar char="•"/>
            </a:pPr>
            <a:r>
              <a:rPr lang="en-US" dirty="0"/>
              <a:t>First and simplest to explain are those tasks with faults that are objectively attributable. Such faults can be accounted for purely in terms of mathematics and cryptography. Examples are EVM code execution and double signing.</a:t>
            </a:r>
          </a:p>
          <a:p>
            <a:pPr marL="171450" indent="-171450">
              <a:buFont typeface="Arial" panose="020B0604020202020204" pitchFamily="34" charset="0"/>
              <a:buChar char="•"/>
            </a:pPr>
            <a:r>
              <a:rPr lang="en-US" dirty="0"/>
              <a:t>However, there is a very broad class of tasks like data availability where faults are not provable on chain but is observable to any observer outside the chain and there is wide agreement among all honest observers. More such examples are whether 1BTC is equal to 1USD or is AI inference correct within a margin.</a:t>
            </a:r>
          </a:p>
          <a:p>
            <a:pPr marL="171450" indent="-171450">
              <a:buFont typeface="Arial" panose="020B0604020202020204" pitchFamily="34" charset="0"/>
              <a:buChar char="•"/>
            </a:pPr>
            <a:r>
              <a:rPr lang="en-US" dirty="0"/>
              <a:t>A common feature of both categories is that faults are widely agreed among the observers.</a:t>
            </a:r>
          </a:p>
          <a:p>
            <a:pPr marL="171450" indent="-171450">
              <a:buFont typeface="Arial" panose="020B0604020202020204" pitchFamily="34" charset="0"/>
              <a:buChar char="•"/>
            </a:pPr>
            <a:r>
              <a:rPr lang="en-US" dirty="0"/>
              <a:t>On the other hand subjective faults have no guaranteed agreement among observers. Examples are such as is </a:t>
            </a:r>
            <a:r>
              <a:rPr lang="en-US" dirty="0" err="1"/>
              <a:t>paris</a:t>
            </a:r>
            <a:r>
              <a:rPr lang="en-US" dirty="0"/>
              <a:t> the most beautiful city or what is the price of an </a:t>
            </a:r>
            <a:r>
              <a:rPr lang="en-US" dirty="0" err="1"/>
              <a:t>nft</a:t>
            </a:r>
            <a:r>
              <a:rPr lang="en-US" dirty="0"/>
              <a:t> in 1 year will </a:t>
            </a:r>
            <a:r>
              <a:rPr lang="en-US" dirty="0" err="1"/>
              <a:t>havewide</a:t>
            </a:r>
            <a:r>
              <a:rPr lang="en-US" dirty="0"/>
              <a:t> variation in opinions.</a:t>
            </a:r>
          </a:p>
          <a:p>
            <a:pPr marL="171450" indent="-171450">
              <a:buFont typeface="Arial" panose="020B0604020202020204" pitchFamily="34" charset="0"/>
              <a:buChar char="•"/>
            </a:pPr>
            <a:r>
              <a:rPr lang="en-US" dirty="0"/>
              <a:t>With EIGEN staking, we want to resolve digital </a:t>
            </a:r>
            <a:r>
              <a:rPr lang="en-US" dirty="0" err="1"/>
              <a:t>taks</a:t>
            </a:r>
            <a:r>
              <a:rPr lang="en-US" dirty="0"/>
              <a:t> with </a:t>
            </a:r>
            <a:r>
              <a:rPr lang="en-US" dirty="0" err="1"/>
              <a:t>intersubjectvely</a:t>
            </a:r>
            <a:r>
              <a:rPr lang="en-US" dirty="0"/>
              <a:t> attributable faults with automated execution instead of a manual selection of jurors as was done in kleros.</a:t>
            </a:r>
          </a:p>
        </p:txBody>
      </p:sp>
      <p:sp>
        <p:nvSpPr>
          <p:cNvPr id="4" name="Slide Number Placeholder 3"/>
          <p:cNvSpPr>
            <a:spLocks noGrp="1"/>
          </p:cNvSpPr>
          <p:nvPr>
            <p:ph type="sldNum" sz="quarter" idx="5"/>
          </p:nvPr>
        </p:nvSpPr>
        <p:spPr/>
        <p:txBody>
          <a:bodyPr/>
          <a:lstStyle/>
          <a:p>
            <a:fld id="{F634D39A-8541-F949-8A8A-8766621E3C62}" type="slidenum">
              <a:rPr lang="en-US" smtClean="0"/>
              <a:t>21</a:t>
            </a:fld>
            <a:endParaRPr lang="en-US"/>
          </a:p>
        </p:txBody>
      </p:sp>
    </p:spTree>
    <p:extLst>
      <p:ext uri="{BB962C8B-B14F-4D97-AF65-F5344CB8AC3E}">
        <p14:creationId xmlns:p14="http://schemas.microsoft.com/office/powerpoint/2010/main" val="205855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example of setup phase is the ratification of US constitution and now in the execution phase  any law passed has to be compliant with the constitution.</a:t>
            </a:r>
          </a:p>
          <a:p>
            <a:pPr marL="171450" indent="-171450">
              <a:buFont typeface="Arial" panose="020B0604020202020204" pitchFamily="34" charset="0"/>
              <a:buChar char="•"/>
            </a:pPr>
            <a:r>
              <a:rPr lang="en-US" dirty="0"/>
              <a:t>An example of setup phase in the context of blockchains is longest-chain consensus rule which is then used for determining the latest block in bitcoin.</a:t>
            </a:r>
          </a:p>
          <a:p>
            <a:pPr marL="171450" indent="-171450">
              <a:buFont typeface="Arial" panose="020B0604020202020204" pitchFamily="34" charset="0"/>
              <a:buChar char="•"/>
            </a:pPr>
            <a:r>
              <a:rPr lang="en-US" dirty="0"/>
              <a:t>There more such examples in the context of blockchain such as weak subjectivity and rollups, which we state in the whitepaper.</a:t>
            </a:r>
          </a:p>
        </p:txBody>
      </p:sp>
      <p:sp>
        <p:nvSpPr>
          <p:cNvPr id="4" name="Slide Number Placeholder 3"/>
          <p:cNvSpPr>
            <a:spLocks noGrp="1"/>
          </p:cNvSpPr>
          <p:nvPr>
            <p:ph type="sldNum" sz="quarter" idx="5"/>
          </p:nvPr>
        </p:nvSpPr>
        <p:spPr/>
        <p:txBody>
          <a:bodyPr/>
          <a:lstStyle/>
          <a:p>
            <a:fld id="{F634D39A-8541-F949-8A8A-8766621E3C62}" type="slidenum">
              <a:rPr lang="en-US" smtClean="0"/>
              <a:t>22</a:t>
            </a:fld>
            <a:endParaRPr lang="en-US"/>
          </a:p>
        </p:txBody>
      </p:sp>
    </p:spTree>
    <p:extLst>
      <p:ext uri="{BB962C8B-B14F-4D97-AF65-F5344CB8AC3E}">
        <p14:creationId xmlns:p14="http://schemas.microsoft.com/office/powerpoint/2010/main" val="3740828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understand what intersubjectivity means, let’s first go through a short explanation on the taxonomy of digital tasks.</a:t>
            </a:r>
          </a:p>
          <a:p>
            <a:pPr marL="171450" indent="-171450">
              <a:buFont typeface="Arial" panose="020B0604020202020204" pitchFamily="34" charset="0"/>
              <a:buChar char="•"/>
            </a:pPr>
            <a:r>
              <a:rPr lang="en-US" dirty="0"/>
              <a:t>First and simplest to explain are those tasks with faults that are objectively attributable. Such faults can be accounted for purely in terms of mathematics and cryptography. Examples are EVM code execution and double signing.</a:t>
            </a:r>
          </a:p>
          <a:p>
            <a:pPr marL="171450" indent="-171450">
              <a:buFont typeface="Arial" panose="020B0604020202020204" pitchFamily="34" charset="0"/>
              <a:buChar char="•"/>
            </a:pPr>
            <a:r>
              <a:rPr lang="en-US" dirty="0"/>
              <a:t>However, there is a very broad class of tasks like data availability where faults are not provable on chain but is observable to any observer outside the chain and there is wide agreement among all honest observers. More such examples are whether 1BTC is equal to 1USD or is AI inference correct within a margin.</a:t>
            </a:r>
          </a:p>
          <a:p>
            <a:pPr marL="171450" indent="-171450">
              <a:buFont typeface="Arial" panose="020B0604020202020204" pitchFamily="34" charset="0"/>
              <a:buChar char="•"/>
            </a:pPr>
            <a:r>
              <a:rPr lang="en-US" dirty="0"/>
              <a:t>A common feature of both categories is that faults are widely agreed among the observers.</a:t>
            </a:r>
          </a:p>
          <a:p>
            <a:pPr marL="171450" indent="-171450">
              <a:buFont typeface="Arial" panose="020B0604020202020204" pitchFamily="34" charset="0"/>
              <a:buChar char="•"/>
            </a:pPr>
            <a:r>
              <a:rPr lang="en-US" dirty="0"/>
              <a:t>On the other hand subjective faults have no guaranteed agreement among observers. Examples are such as is </a:t>
            </a:r>
            <a:r>
              <a:rPr lang="en-US" dirty="0" err="1"/>
              <a:t>paris</a:t>
            </a:r>
            <a:r>
              <a:rPr lang="en-US" dirty="0"/>
              <a:t> the most beautiful city or what is the price of an </a:t>
            </a:r>
            <a:r>
              <a:rPr lang="en-US" dirty="0" err="1"/>
              <a:t>nft</a:t>
            </a:r>
            <a:r>
              <a:rPr lang="en-US" dirty="0"/>
              <a:t> in 1 year will </a:t>
            </a:r>
            <a:r>
              <a:rPr lang="en-US" dirty="0" err="1"/>
              <a:t>havewide</a:t>
            </a:r>
            <a:r>
              <a:rPr lang="en-US" dirty="0"/>
              <a:t> variation in opinions.</a:t>
            </a:r>
          </a:p>
          <a:p>
            <a:pPr marL="171450" indent="-171450">
              <a:buFont typeface="Arial" panose="020B0604020202020204" pitchFamily="34" charset="0"/>
              <a:buChar char="•"/>
            </a:pPr>
            <a:r>
              <a:rPr lang="en-US" dirty="0"/>
              <a:t>With EIGEN staking, we would typically want to resolve digital task with </a:t>
            </a:r>
            <a:r>
              <a:rPr lang="en-US" dirty="0" err="1"/>
              <a:t>intersubjectvely</a:t>
            </a:r>
            <a:r>
              <a:rPr lang="en-US" dirty="0"/>
              <a:t> attributable faults with automated execution.</a:t>
            </a:r>
          </a:p>
        </p:txBody>
      </p:sp>
      <p:sp>
        <p:nvSpPr>
          <p:cNvPr id="4" name="Slide Number Placeholder 3"/>
          <p:cNvSpPr>
            <a:spLocks noGrp="1"/>
          </p:cNvSpPr>
          <p:nvPr>
            <p:ph type="sldNum" sz="quarter" idx="5"/>
          </p:nvPr>
        </p:nvSpPr>
        <p:spPr/>
        <p:txBody>
          <a:bodyPr/>
          <a:lstStyle/>
          <a:p>
            <a:fld id="{F634D39A-8541-F949-8A8A-8766621E3C62}" type="slidenum">
              <a:rPr lang="en-US" smtClean="0"/>
              <a:t>3</a:t>
            </a:fld>
            <a:endParaRPr lang="en-US"/>
          </a:p>
        </p:txBody>
      </p:sp>
    </p:spTree>
    <p:extLst>
      <p:ext uri="{BB962C8B-B14F-4D97-AF65-F5344CB8AC3E}">
        <p14:creationId xmlns:p14="http://schemas.microsoft.com/office/powerpoint/2010/main" val="1861329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Before I present our solution, let us understand the taxonomy of current mechanisms that are being used for resolving intersubjectively attributable faults</a:t>
            </a:r>
          </a:p>
          <a:p>
            <a:pPr marL="171450" indent="-171450">
              <a:buFont typeface="Arial" panose="020B0604020202020204" pitchFamily="34" charset="0"/>
              <a:buChar char="•"/>
            </a:pPr>
            <a:r>
              <a:rPr lang="en-US" dirty="0"/>
              <a:t>First one is majority voting where the stake of those operators whose response diverges from that of the majority by more than a certain margin are slashed.</a:t>
            </a:r>
          </a:p>
          <a:p>
            <a:pPr marL="171450" indent="-171450">
              <a:buFont typeface="Arial" panose="020B0604020202020204" pitchFamily="34" charset="0"/>
              <a:buChar char="•"/>
            </a:pPr>
            <a:r>
              <a:rPr lang="en-US" dirty="0"/>
              <a:t>Second one is to use a trusted committee to slash the stake of those operators whose responses are judged to be not true by the committee.</a:t>
            </a:r>
          </a:p>
          <a:p>
            <a:pPr marL="171450" indent="-171450">
              <a:buFont typeface="Arial" panose="020B0604020202020204" pitchFamily="34" charset="0"/>
              <a:buChar char="•"/>
            </a:pPr>
            <a:r>
              <a:rPr lang="en-US" dirty="0"/>
              <a:t>Naturally, both the solutions are vulnerable to tyranny of majority of the operators or the committee.</a:t>
            </a:r>
          </a:p>
          <a:p>
            <a:pPr marL="171450" indent="-171450">
              <a:buFont typeface="Arial" panose="020B0604020202020204" pitchFamily="34" charset="0"/>
              <a:buChar char="•"/>
            </a:pPr>
            <a:r>
              <a:rPr lang="en-US" dirty="0"/>
              <a:t>The third one is the slashing-by-forking. This is nominally used in proof-of-stake chains like Ethereum where social consensus is used to determine the canonical fork of the chain for resolving the intersubjective fault of no chain growth.</a:t>
            </a:r>
          </a:p>
          <a:p>
            <a:pPr marL="171450" indent="-171450">
              <a:buFont typeface="Arial" panose="020B0604020202020204" pitchFamily="34" charset="0"/>
              <a:buChar char="•"/>
            </a:pPr>
            <a:r>
              <a:rPr lang="en-US" dirty="0"/>
              <a:t>Using social consensus to resolve intersubjective faults amount to enabling free-choice to users in this unlimited ad unsized group of ecosystem stakeholders.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634D39A-8541-F949-8A8A-8766621E3C62}" type="slidenum">
              <a:rPr lang="en-US" smtClean="0"/>
              <a:t>4</a:t>
            </a:fld>
            <a:endParaRPr lang="en-US"/>
          </a:p>
        </p:txBody>
      </p:sp>
    </p:spTree>
    <p:extLst>
      <p:ext uri="{BB962C8B-B14F-4D97-AF65-F5344CB8AC3E}">
        <p14:creationId xmlns:p14="http://schemas.microsoft.com/office/powerpoint/2010/main" val="2566789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Before I present our solution, let us understand the taxonomy of current mechanisms that are being used for resolving intersubjectively attributable faults</a:t>
            </a:r>
          </a:p>
          <a:p>
            <a:pPr marL="171450" indent="-171450">
              <a:buFont typeface="Arial" panose="020B0604020202020204" pitchFamily="34" charset="0"/>
              <a:buChar char="•"/>
            </a:pPr>
            <a:r>
              <a:rPr lang="en-US" dirty="0"/>
              <a:t>First one is majority voting where the stake of those operators whose response diverges from that of the majority by more than a certain margin are slashed.</a:t>
            </a:r>
          </a:p>
          <a:p>
            <a:pPr marL="171450" indent="-171450">
              <a:buFont typeface="Arial" panose="020B0604020202020204" pitchFamily="34" charset="0"/>
              <a:buChar char="•"/>
            </a:pPr>
            <a:r>
              <a:rPr lang="en-US" dirty="0"/>
              <a:t>Second one is to use a trusted committee to slash the stake of those operators whose responses are judged to be not true by the committee.</a:t>
            </a:r>
          </a:p>
          <a:p>
            <a:pPr marL="171450" indent="-171450">
              <a:buFont typeface="Arial" panose="020B0604020202020204" pitchFamily="34" charset="0"/>
              <a:buChar char="•"/>
            </a:pPr>
            <a:r>
              <a:rPr lang="en-US" dirty="0"/>
              <a:t>Naturally, both the solutions are vulnerable to tyranny of majority of the operators or the committee.</a:t>
            </a:r>
          </a:p>
          <a:p>
            <a:pPr marL="171450" indent="-171450">
              <a:buFont typeface="Arial" panose="020B0604020202020204" pitchFamily="34" charset="0"/>
              <a:buChar char="•"/>
            </a:pPr>
            <a:r>
              <a:rPr lang="en-US" dirty="0"/>
              <a:t>The third one is the slashing-by-forking. This is nominally used in proof-of-stake chains like Ethereum where social consensus is used to determine the canonical fork of the chain for resolving the intersubjective fault of no chain growth.</a:t>
            </a:r>
          </a:p>
          <a:p>
            <a:pPr marL="171450" indent="-171450">
              <a:buFont typeface="Arial" panose="020B0604020202020204" pitchFamily="34" charset="0"/>
              <a:buChar char="•"/>
            </a:pPr>
            <a:r>
              <a:rPr lang="en-US" dirty="0"/>
              <a:t>Using social consensus to resolve intersubjective faults amount to enabling free-choice to users in this unlimited ad unsized group of ecosystem stakeholders.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634D39A-8541-F949-8A8A-8766621E3C62}" type="slidenum">
              <a:rPr lang="en-US" smtClean="0"/>
              <a:t>5</a:t>
            </a:fld>
            <a:endParaRPr lang="en-US"/>
          </a:p>
        </p:txBody>
      </p:sp>
    </p:spTree>
    <p:extLst>
      <p:ext uri="{BB962C8B-B14F-4D97-AF65-F5344CB8AC3E}">
        <p14:creationId xmlns:p14="http://schemas.microsoft.com/office/powerpoint/2010/main" val="3920526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Currently, slashing-by-forking is used only in the context of digital tasks pertaining to chain consensus.</a:t>
            </a:r>
          </a:p>
          <a:p>
            <a:pPr marL="171450" indent="-171450">
              <a:buFont typeface="Arial" panose="020B0604020202020204" pitchFamily="34" charset="0"/>
              <a:buChar char="•"/>
            </a:pPr>
            <a:r>
              <a:rPr lang="en-US" dirty="0"/>
              <a:t>Given that slashing-by-forking is not vulnerable to tyranny-of-majority, a natural question is how can it be extended to any intersubjectively attributable fault.</a:t>
            </a:r>
          </a:p>
          <a:p>
            <a:pPr marL="171450" indent="-171450">
              <a:buFont typeface="Arial" panose="020B0604020202020204" pitchFamily="34" charset="0"/>
              <a:buChar char="•"/>
            </a:pPr>
            <a:r>
              <a:rPr lang="en-US" dirty="0"/>
              <a:t>Next, does social consensus  mean users have to meet in-person or in a discord channel? That would lead to a manual process for resolving faults which is not desirable. Instead it would be ideal to have the faults self-evident so that automated software can be be used to detect and resolve them. </a:t>
            </a:r>
          </a:p>
          <a:p>
            <a:pPr marL="171450" indent="-171450">
              <a:buFont typeface="Arial" panose="020B0604020202020204" pitchFamily="34" charset="0"/>
              <a:buChar char="•"/>
            </a:pPr>
            <a:r>
              <a:rPr lang="en-US" dirty="0"/>
              <a:t>In next few slides, we will go over the core ideas that make this possible with EIGEN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634D39A-8541-F949-8A8A-8766621E3C62}" type="slidenum">
              <a:rPr lang="en-US" smtClean="0"/>
              <a:t>6</a:t>
            </a:fld>
            <a:endParaRPr lang="en-US"/>
          </a:p>
        </p:txBody>
      </p:sp>
    </p:spTree>
    <p:extLst>
      <p:ext uri="{BB962C8B-B14F-4D97-AF65-F5344CB8AC3E}">
        <p14:creationId xmlns:p14="http://schemas.microsoft.com/office/powerpoint/2010/main" val="1971344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Before I present our solution, let us understand the taxonomy of current mechanisms that are being used for resolving intersubjectively attributable faults</a:t>
            </a:r>
          </a:p>
          <a:p>
            <a:pPr marL="171450" indent="-171450">
              <a:buFont typeface="Arial" panose="020B0604020202020204" pitchFamily="34" charset="0"/>
              <a:buChar char="•"/>
            </a:pPr>
            <a:r>
              <a:rPr lang="en-US" dirty="0"/>
              <a:t>First one is majority voting where the stake of those operators whose response diverges from that of the majority by more than a certain margin are slashed.</a:t>
            </a:r>
          </a:p>
          <a:p>
            <a:pPr marL="171450" indent="-171450">
              <a:buFont typeface="Arial" panose="020B0604020202020204" pitchFamily="34" charset="0"/>
              <a:buChar char="•"/>
            </a:pPr>
            <a:r>
              <a:rPr lang="en-US" dirty="0"/>
              <a:t>Second one is to use a trusted committee to slash the stake of those operators whose responses are judged to be not true by the committee.</a:t>
            </a:r>
          </a:p>
          <a:p>
            <a:pPr marL="171450" indent="-171450">
              <a:buFont typeface="Arial" panose="020B0604020202020204" pitchFamily="34" charset="0"/>
              <a:buChar char="•"/>
            </a:pPr>
            <a:r>
              <a:rPr lang="en-US" dirty="0"/>
              <a:t>Naturally, both the solutions are vulnerable to tyranny of majority of the operators or the committee.</a:t>
            </a:r>
          </a:p>
          <a:p>
            <a:pPr marL="171450" indent="-171450">
              <a:buFont typeface="Arial" panose="020B0604020202020204" pitchFamily="34" charset="0"/>
              <a:buChar char="•"/>
            </a:pPr>
            <a:r>
              <a:rPr lang="en-US" dirty="0"/>
              <a:t>The third one is the slashing-by-forking. This is nominally used in proof-of-stake chains like Ethereum where social consensus is used to determine the canonical fork of the chain for resolving the intersubjective fault of no chain growth.</a:t>
            </a:r>
          </a:p>
          <a:p>
            <a:pPr marL="171450" indent="-171450">
              <a:buFont typeface="Arial" panose="020B0604020202020204" pitchFamily="34" charset="0"/>
              <a:buChar char="•"/>
            </a:pPr>
            <a:r>
              <a:rPr lang="en-US" dirty="0"/>
              <a:t>Using social consensus to resolve intersubjective faults amount to enabling free-choice to users in this unlimited ad unsized group of ecosystem stakeholders.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634D39A-8541-F949-8A8A-8766621E3C62}" type="slidenum">
              <a:rPr lang="en-US" smtClean="0"/>
              <a:t>7</a:t>
            </a:fld>
            <a:endParaRPr lang="en-US"/>
          </a:p>
        </p:txBody>
      </p:sp>
    </p:spTree>
    <p:extLst>
      <p:ext uri="{BB962C8B-B14F-4D97-AF65-F5344CB8AC3E}">
        <p14:creationId xmlns:p14="http://schemas.microsoft.com/office/powerpoint/2010/main" val="345431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First core idea is the concept of setup phase and execution phase.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setup phase for any intersubjective system requires establishing and codifying the set of  rules that would be used for correct execution of a digital task and for coordinating an agreement among the observers about any fault in the execution.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Once the setup phase is over, it is execution phase where  these pre-agreed rules are executed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rules must be such that the faults are self-evident and self-verifiable by any user in the social consensus such that it precludes meeting in-person or in a discord channel.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634D39A-8541-F949-8A8A-8766621E3C62}" type="slidenum">
              <a:rPr lang="en-US" smtClean="0"/>
              <a:t>8</a:t>
            </a:fld>
            <a:endParaRPr lang="en-US"/>
          </a:p>
        </p:txBody>
      </p:sp>
    </p:spTree>
    <p:extLst>
      <p:ext uri="{BB962C8B-B14F-4D97-AF65-F5344CB8AC3E}">
        <p14:creationId xmlns:p14="http://schemas.microsoft.com/office/powerpoint/2010/main" val="2412670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third core idea is token forking</a:t>
            </a:r>
          </a:p>
          <a:p>
            <a:pPr marL="171450" indent="-171450">
              <a:buFont typeface="Arial" panose="020B0604020202020204" pitchFamily="34" charset="0"/>
              <a:buChar char="•"/>
            </a:pPr>
            <a:r>
              <a:rPr lang="en-US" dirty="0"/>
              <a:t>A core observation in </a:t>
            </a:r>
            <a:r>
              <a:rPr lang="en-US" dirty="0" err="1"/>
              <a:t>tokenomics</a:t>
            </a:r>
            <a:r>
              <a:rPr lang="en-US" dirty="0"/>
              <a:t> is that value of a token arises from how much the social consensus of that token consider it to be valuable.</a:t>
            </a:r>
          </a:p>
          <a:p>
            <a:pPr marL="171450" indent="-171450">
              <a:buFont typeface="Arial" panose="020B0604020202020204" pitchFamily="34" charset="0"/>
              <a:buChar char="•"/>
            </a:pPr>
            <a:r>
              <a:rPr lang="en-US" dirty="0"/>
              <a:t>We can use this fact to fork just the token, without forking the chain state, to induce </a:t>
            </a:r>
            <a:r>
              <a:rPr lang="en-US" dirty="0" err="1"/>
              <a:t>cryptoeconomic</a:t>
            </a:r>
            <a:r>
              <a:rPr lang="en-US" dirty="0"/>
              <a:t> penalties on malicious </a:t>
            </a:r>
            <a:r>
              <a:rPr lang="en-US" dirty="0" err="1"/>
              <a:t>stakers</a:t>
            </a:r>
            <a:r>
              <a:rPr lang="en-US" dirty="0"/>
              <a:t>.</a:t>
            </a:r>
          </a:p>
          <a:p>
            <a:pPr marL="171450" indent="-171450">
              <a:buFont typeface="Arial" panose="020B0604020202020204" pitchFamily="34" charset="0"/>
              <a:buChar char="•"/>
            </a:pPr>
            <a:r>
              <a:rPr lang="en-US" dirty="0"/>
              <a:t>Consider this simple figure where EIGEN is being used for staking in </a:t>
            </a:r>
            <a:r>
              <a:rPr lang="en-US" dirty="0" err="1"/>
              <a:t>EigenLayer</a:t>
            </a:r>
            <a:r>
              <a:rPr lang="en-US" dirty="0"/>
              <a:t>.</a:t>
            </a:r>
          </a:p>
          <a:p>
            <a:pPr marL="171450" indent="-171450">
              <a:buFont typeface="Arial" panose="020B0604020202020204" pitchFamily="34" charset="0"/>
              <a:buChar char="•"/>
            </a:pPr>
            <a:r>
              <a:rPr lang="en-US" dirty="0"/>
              <a:t>If majority of EIGEN </a:t>
            </a:r>
            <a:r>
              <a:rPr lang="en-US" dirty="0" err="1"/>
              <a:t>stakers</a:t>
            </a:r>
            <a:r>
              <a:rPr lang="en-US" dirty="0"/>
              <a:t> were to turn malicious and cause an intersubjectively attributable fault, then a new fork of EIGEN, EIGEN-tilde will be spawned where the malicious </a:t>
            </a:r>
            <a:r>
              <a:rPr lang="en-US" dirty="0" err="1"/>
              <a:t>stakers</a:t>
            </a:r>
            <a:r>
              <a:rPr lang="en-US" dirty="0"/>
              <a:t> will be penalized by restricting them from being able to redeem the tokens from new fork.</a:t>
            </a:r>
          </a:p>
          <a:p>
            <a:pPr marL="171450" indent="-171450">
              <a:buFont typeface="Arial" panose="020B0604020202020204" pitchFamily="34" charset="0"/>
              <a:buChar char="•"/>
            </a:pPr>
            <a:r>
              <a:rPr lang="en-US" dirty="0"/>
              <a:t>As the new fork comes to be considered as canonical by the social consensus, the malicious </a:t>
            </a:r>
            <a:r>
              <a:rPr lang="en-US" dirty="0" err="1"/>
              <a:t>stakers</a:t>
            </a:r>
            <a:r>
              <a:rPr lang="en-US" dirty="0"/>
              <a:t> end up being penalized.</a:t>
            </a:r>
          </a:p>
          <a:p>
            <a:pPr marL="171450" indent="-171450">
              <a:buFont typeface="Arial" panose="020B0604020202020204" pitchFamily="34" charset="0"/>
              <a:buChar char="•"/>
            </a:pPr>
            <a:r>
              <a:rPr lang="en-US" dirty="0"/>
              <a:t>A core advantage by having EIGEN’s social consensus mediate on resolving the </a:t>
            </a:r>
            <a:r>
              <a:rPr lang="en-US" dirty="0" err="1"/>
              <a:t>intersubjectivey</a:t>
            </a:r>
            <a:r>
              <a:rPr lang="en-US" dirty="0"/>
              <a:t> attributable faults in AVSs is that now it doesn’t overload Ethereum’s social consensus anymore.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F634D39A-8541-F949-8A8A-8766621E3C62}" type="slidenum">
              <a:rPr lang="en-US" smtClean="0"/>
              <a:t>9</a:t>
            </a:fld>
            <a:endParaRPr lang="en-US"/>
          </a:p>
        </p:txBody>
      </p:sp>
    </p:spTree>
    <p:extLst>
      <p:ext uri="{BB962C8B-B14F-4D97-AF65-F5344CB8AC3E}">
        <p14:creationId xmlns:p14="http://schemas.microsoft.com/office/powerpoint/2010/main" val="2806984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6E9B-1713-49DC-18E1-C6BAF8219C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05D8A-470B-072B-8484-5BBED1A03F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0726BE-BC6E-06A3-43D9-206EBD7D69EF}"/>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5" name="Footer Placeholder 4">
            <a:extLst>
              <a:ext uri="{FF2B5EF4-FFF2-40B4-BE49-F238E27FC236}">
                <a16:creationId xmlns:a16="http://schemas.microsoft.com/office/drawing/2014/main" id="{1B899F38-ED88-64C4-84B1-2325662C4D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C3CDAF-D054-04C1-D5AF-E88A5BCF91A7}"/>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205535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C44-9710-9AFD-94B5-A8B4DCA55F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D022E-0AF2-7CAF-918D-8E17BAEBA4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C331A-198A-E0C8-B67D-6E9254F40A1B}"/>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5" name="Footer Placeholder 4">
            <a:extLst>
              <a:ext uri="{FF2B5EF4-FFF2-40B4-BE49-F238E27FC236}">
                <a16:creationId xmlns:a16="http://schemas.microsoft.com/office/drawing/2014/main" id="{755A7D23-92E8-78EC-A913-B96E4D013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A6AEE-9458-D6C1-DE93-D00B19FAB601}"/>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2108440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24A73-D726-7A32-5237-E31161DA1E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E490F4-61EF-A207-5386-A325441564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197657-D5A1-2D2F-C8FC-B1540272F9A0}"/>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5" name="Footer Placeholder 4">
            <a:extLst>
              <a:ext uri="{FF2B5EF4-FFF2-40B4-BE49-F238E27FC236}">
                <a16:creationId xmlns:a16="http://schemas.microsoft.com/office/drawing/2014/main" id="{24E390E5-5AE1-99F5-D4C1-835B01062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99651-BFBF-BB71-49F3-DBA018446918}"/>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1649517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F5AC-2017-0621-1D73-972F6D963C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7540CE-E75A-806B-2535-7C88BE1C6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BBAD9A-FD3D-95D2-38BA-07196D6E705E}"/>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5" name="Footer Placeholder 4">
            <a:extLst>
              <a:ext uri="{FF2B5EF4-FFF2-40B4-BE49-F238E27FC236}">
                <a16:creationId xmlns:a16="http://schemas.microsoft.com/office/drawing/2014/main" id="{5B4513B3-EE5B-9514-F447-50410DEE3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0D36C-1D89-0973-C32C-3BC6E933E349}"/>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204863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ED8C-DABF-A897-1B77-F4D46BB20B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2DA935-42F6-3CE5-2EB9-AD9E326C70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FCC5F2-5D5F-C934-4489-16FAEB2735F8}"/>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5" name="Footer Placeholder 4">
            <a:extLst>
              <a:ext uri="{FF2B5EF4-FFF2-40B4-BE49-F238E27FC236}">
                <a16:creationId xmlns:a16="http://schemas.microsoft.com/office/drawing/2014/main" id="{86E7E914-5B16-130F-7FA3-58CF24DDD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4CED0-7C8E-CCFC-2E19-C68DA716E7E4}"/>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51614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9C37-6DB2-F6C1-F3BC-3464379F15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7197A-1E10-2950-3A48-EF7934A7B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73DDC6-71E0-DBE4-4E33-610E5E4D10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8110C4-DCAC-2359-B767-524AF3254627}"/>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6" name="Footer Placeholder 5">
            <a:extLst>
              <a:ext uri="{FF2B5EF4-FFF2-40B4-BE49-F238E27FC236}">
                <a16:creationId xmlns:a16="http://schemas.microsoft.com/office/drawing/2014/main" id="{8F6A953C-0920-1CDF-F1A3-E012AEF462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4FBEAB-6C34-512A-C4B2-08A7C360AB35}"/>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2678321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F2FC6-E8DD-4E00-1F0F-A6E03D37C7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FFE921-3707-8FB5-0574-1313B14939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480461-A266-AFBB-227E-D2953F45AA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B46E01-4C61-FF44-4E49-75112961E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F8C659-26DD-D46A-F9BB-36079F20F9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966280-056D-F997-19EA-06E12B801E8F}"/>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8" name="Footer Placeholder 7">
            <a:extLst>
              <a:ext uri="{FF2B5EF4-FFF2-40B4-BE49-F238E27FC236}">
                <a16:creationId xmlns:a16="http://schemas.microsoft.com/office/drawing/2014/main" id="{A07BC532-45FA-3FCA-2855-A7428DBF4D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3533FA-F696-0B4A-5D2F-D89C0CC6F03E}"/>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113511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4DB6-8976-52FA-B2D3-50AC46183F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EA9106-E2BB-7AB6-2A2D-E3E82B60F3D3}"/>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4" name="Footer Placeholder 3">
            <a:extLst>
              <a:ext uri="{FF2B5EF4-FFF2-40B4-BE49-F238E27FC236}">
                <a16:creationId xmlns:a16="http://schemas.microsoft.com/office/drawing/2014/main" id="{96C0494E-DBB2-08E7-192D-A9B914BB14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FDBD07-4266-408F-5506-1B41683A8E17}"/>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156172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8768C-D13A-8AA5-6C85-35BDA221ABEE}"/>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3" name="Footer Placeholder 2">
            <a:extLst>
              <a:ext uri="{FF2B5EF4-FFF2-40B4-BE49-F238E27FC236}">
                <a16:creationId xmlns:a16="http://schemas.microsoft.com/office/drawing/2014/main" id="{C2BD7D69-2BCE-4773-8619-59A566DEFC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E2BAAB-A060-86FA-7042-A23FD4DC2391}"/>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425296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8B748-9287-32E1-40C5-6A5A0FCC0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B90B29-C5B4-2C17-6A15-16C7A0939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164FA1-17BE-B136-4626-79562166B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6CEECD-39D7-FB22-CCD1-A89F9D0746CB}"/>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6" name="Footer Placeholder 5">
            <a:extLst>
              <a:ext uri="{FF2B5EF4-FFF2-40B4-BE49-F238E27FC236}">
                <a16:creationId xmlns:a16="http://schemas.microsoft.com/office/drawing/2014/main" id="{939BE3E5-AC34-E956-3DE9-DC5BBA8D0E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AFDEA-7B65-639F-2539-F4F3E4592D3A}"/>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4107015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04CDB-A561-2DB4-46B5-D2DCA162A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1531DD-F653-F89A-D145-E0BE467F89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7E7D36-8DE6-2D68-80EF-216889DDCC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8A0C9-504B-C349-3ABA-79C702DFA17B}"/>
              </a:ext>
            </a:extLst>
          </p:cNvPr>
          <p:cNvSpPr>
            <a:spLocks noGrp="1"/>
          </p:cNvSpPr>
          <p:nvPr>
            <p:ph type="dt" sz="half" idx="10"/>
          </p:nvPr>
        </p:nvSpPr>
        <p:spPr/>
        <p:txBody>
          <a:bodyPr/>
          <a:lstStyle/>
          <a:p>
            <a:fld id="{A1E596A9-424D-3743-9BF8-5D922DC67708}" type="datetimeFigureOut">
              <a:rPr lang="en-US" smtClean="0"/>
              <a:t>8/8/24</a:t>
            </a:fld>
            <a:endParaRPr lang="en-US"/>
          </a:p>
        </p:txBody>
      </p:sp>
      <p:sp>
        <p:nvSpPr>
          <p:cNvPr id="6" name="Footer Placeholder 5">
            <a:extLst>
              <a:ext uri="{FF2B5EF4-FFF2-40B4-BE49-F238E27FC236}">
                <a16:creationId xmlns:a16="http://schemas.microsoft.com/office/drawing/2014/main" id="{BF2BA1CE-2BE0-D0E5-7175-FC527734A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BE1103-5BCF-E310-EAA0-AB1BB10447DF}"/>
              </a:ext>
            </a:extLst>
          </p:cNvPr>
          <p:cNvSpPr>
            <a:spLocks noGrp="1"/>
          </p:cNvSpPr>
          <p:nvPr>
            <p:ph type="sldNum" sz="quarter" idx="12"/>
          </p:nvPr>
        </p:nvSpPr>
        <p:spPr/>
        <p:txBody>
          <a:bodyPr/>
          <a:lstStyle/>
          <a:p>
            <a:fld id="{BD4512F7-7F72-D140-BC5A-F08CB1176D0C}" type="slidenum">
              <a:rPr lang="en-US" smtClean="0"/>
              <a:t>‹#›</a:t>
            </a:fld>
            <a:endParaRPr lang="en-US"/>
          </a:p>
        </p:txBody>
      </p:sp>
    </p:spTree>
    <p:extLst>
      <p:ext uri="{BB962C8B-B14F-4D97-AF65-F5344CB8AC3E}">
        <p14:creationId xmlns:p14="http://schemas.microsoft.com/office/powerpoint/2010/main" val="352692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F4B742-C353-3259-5038-AEF6C7F40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151504-EACD-738C-BE20-EF91ABD07A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ABE02-5417-F42F-7AE5-C6EB376AFA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E596A9-424D-3743-9BF8-5D922DC67708}" type="datetimeFigureOut">
              <a:rPr lang="en-US" smtClean="0"/>
              <a:t>8/8/24</a:t>
            </a:fld>
            <a:endParaRPr lang="en-US"/>
          </a:p>
        </p:txBody>
      </p:sp>
      <p:sp>
        <p:nvSpPr>
          <p:cNvPr id="5" name="Footer Placeholder 4">
            <a:extLst>
              <a:ext uri="{FF2B5EF4-FFF2-40B4-BE49-F238E27FC236}">
                <a16:creationId xmlns:a16="http://schemas.microsoft.com/office/drawing/2014/main" id="{D9B3605E-128E-0BE4-A56F-79C51E4206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BBAEC5C-015A-54B1-9658-78A60351AF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512F7-7F72-D140-BC5A-F08CB1176D0C}" type="slidenum">
              <a:rPr lang="en-US" smtClean="0"/>
              <a:t>‹#›</a:t>
            </a:fld>
            <a:endParaRPr lang="en-US"/>
          </a:p>
        </p:txBody>
      </p:sp>
    </p:spTree>
    <p:extLst>
      <p:ext uri="{BB962C8B-B14F-4D97-AF65-F5344CB8AC3E}">
        <p14:creationId xmlns:p14="http://schemas.microsoft.com/office/powerpoint/2010/main" val="1219474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4.png"/><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30.png"/><Relationship Id="rId5" Type="http://schemas.openxmlformats.org/officeDocument/2006/relationships/image" Target="../media/image1420.png"/><Relationship Id="rId4" Type="http://schemas.openxmlformats.org/officeDocument/2006/relationships/image" Target="../media/image141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64.png"/><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0.png"/><Relationship Id="rId3" Type="http://schemas.openxmlformats.org/officeDocument/2006/relationships/image" Target="../media/image49.png"/><Relationship Id="rId7" Type="http://schemas.openxmlformats.org/officeDocument/2006/relationships/image" Target="../media/image37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0.png"/><Relationship Id="rId4" Type="http://schemas.openxmlformats.org/officeDocument/2006/relationships/image" Target="../media/image340.png"/><Relationship Id="rId9"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openxmlformats.org/officeDocument/2006/relationships/hyperlink" Target="https://openclipart.org/detail/18362/analogue-mobile-phone" TargetMode="External"/><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1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6.svg"/><Relationship Id="rId12" Type="http://schemas.openxmlformats.org/officeDocument/2006/relationships/image" Target="../media/image13.svg"/><Relationship Id="rId1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100.png"/><Relationship Id="rId10" Type="http://schemas.openxmlformats.org/officeDocument/2006/relationships/image" Target="../media/image11.png"/><Relationship Id="rId4" Type="http://schemas.openxmlformats.org/officeDocument/2006/relationships/image" Target="../media/image9.svg"/><Relationship Id="rId9" Type="http://schemas.openxmlformats.org/officeDocument/2006/relationships/hyperlink" Target="https://openclipart.org/detail/37297/netalloy-toy-mobile-phon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146A7C-B885-29EA-1E9D-AC817A6E5809}"/>
              </a:ext>
            </a:extLst>
          </p:cNvPr>
          <p:cNvSpPr txBox="1"/>
          <p:nvPr/>
        </p:nvSpPr>
        <p:spPr>
          <a:xfrm>
            <a:off x="303164" y="2110299"/>
            <a:ext cx="11620131" cy="1323439"/>
          </a:xfrm>
          <a:prstGeom prst="rect">
            <a:avLst/>
          </a:prstGeom>
          <a:noFill/>
        </p:spPr>
        <p:txBody>
          <a:bodyPr wrap="square" rtlCol="0">
            <a:spAutoFit/>
          </a:bodyPr>
          <a:lstStyle/>
          <a:p>
            <a:r>
              <a:rPr lang="en-US" sz="4000" dirty="0">
                <a:latin typeface="Palatino" pitchFamily="2" charset="77"/>
                <a:ea typeface="Palatino" pitchFamily="2" charset="77"/>
              </a:rPr>
              <a:t>Strong </a:t>
            </a:r>
            <a:r>
              <a:rPr lang="en-US" sz="4000" dirty="0" err="1">
                <a:latin typeface="Palatino" pitchFamily="2" charset="77"/>
                <a:ea typeface="Palatino" pitchFamily="2" charset="77"/>
              </a:rPr>
              <a:t>Cryptoeconomic</a:t>
            </a:r>
            <a:r>
              <a:rPr lang="en-US" sz="4000" dirty="0">
                <a:latin typeface="Palatino" pitchFamily="2" charset="77"/>
                <a:ea typeface="Palatino" pitchFamily="2" charset="77"/>
              </a:rPr>
              <a:t> Security for Arbitrary Validation Tasks</a:t>
            </a:r>
            <a:endParaRPr lang="en-US" sz="4000" dirty="0">
              <a:solidFill>
                <a:schemeClr val="accent1"/>
              </a:solidFill>
              <a:latin typeface="Palatino" pitchFamily="2" charset="77"/>
              <a:ea typeface="Palatino" pitchFamily="2" charset="77"/>
            </a:endParaRPr>
          </a:p>
        </p:txBody>
      </p:sp>
      <p:sp>
        <p:nvSpPr>
          <p:cNvPr id="2" name="Google Shape;133;p29">
            <a:extLst>
              <a:ext uri="{FF2B5EF4-FFF2-40B4-BE49-F238E27FC236}">
                <a16:creationId xmlns:a16="http://schemas.microsoft.com/office/drawing/2014/main" id="{83AD15A9-12C1-2779-9498-10931FB1A16E}"/>
              </a:ext>
            </a:extLst>
          </p:cNvPr>
          <p:cNvSpPr>
            <a:spLocks noChangeAspect="1"/>
          </p:cNvSpPr>
          <p:nvPr/>
        </p:nvSpPr>
        <p:spPr>
          <a:xfrm>
            <a:off x="9198622" y="6195570"/>
            <a:ext cx="2140187" cy="562099"/>
          </a:xfrm>
          <a:prstGeom prst="rect">
            <a:avLst/>
          </a:prstGeom>
          <a:noFill/>
          <a:ln>
            <a:noFill/>
          </a:ln>
        </p:spPr>
        <p:txBody>
          <a:bodyPr spcFirstLastPara="1" wrap="square" lIns="91425" tIns="45700" rIns="91425" bIns="45700" anchor="t" anchorCtr="0">
            <a:noAutofit/>
          </a:bodyPr>
          <a:lstStyle/>
          <a:p>
            <a:pPr algn="ctr" defTabSz="1106424">
              <a:spcAft>
                <a:spcPts val="600"/>
              </a:spcAft>
            </a:pPr>
            <a:r>
              <a:rPr lang="en-US" sz="1694" b="1" kern="1200">
                <a:solidFill>
                  <a:srgbClr val="002060"/>
                </a:solidFill>
                <a:latin typeface="Palatino" pitchFamily="2" charset="77"/>
                <a:ea typeface="+mn-ea"/>
                <a:cs typeface="+mn-cs"/>
                <a:sym typeface="IBM Plex Sans"/>
              </a:rPr>
              <a:t>Sreeram Kannan</a:t>
            </a:r>
            <a:endParaRPr lang="en-US" sz="1400" b="1" u="none" strike="noStrike" cap="none">
              <a:solidFill>
                <a:srgbClr val="002060"/>
              </a:solidFill>
              <a:latin typeface="Palatino" pitchFamily="2" charset="77"/>
              <a:ea typeface="Palatino" pitchFamily="2" charset="77"/>
              <a:cs typeface="IBM Plex Sans"/>
              <a:sym typeface="IBM Plex Sans"/>
            </a:endParaRPr>
          </a:p>
        </p:txBody>
      </p:sp>
      <p:pic>
        <p:nvPicPr>
          <p:cNvPr id="3" name="Picture 2" descr="Trifecta: Solving the Blockchain Trilemma | UW Department of Electrical &amp;  Computer Engineering">
            <a:extLst>
              <a:ext uri="{FF2B5EF4-FFF2-40B4-BE49-F238E27FC236}">
                <a16:creationId xmlns:a16="http://schemas.microsoft.com/office/drawing/2014/main" id="{D7F13FEE-0681-C706-C724-E38244ACA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3186" y="4556990"/>
            <a:ext cx="1231059" cy="1638580"/>
          </a:xfrm>
          <a:prstGeom prst="ellipse">
            <a:avLst/>
          </a:prstGeom>
          <a:ln w="63500" cap="rnd">
            <a:noFill/>
          </a:ln>
          <a:effectLst>
            <a:outerShdw blurRad="63500" sx="102000" sy="102000" algn="ctr"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591434D-37CA-BF1D-9AAF-C4ADD975D761}"/>
              </a:ext>
            </a:extLst>
          </p:cNvPr>
          <p:cNvPicPr>
            <a:picLocks noChangeAspect="1"/>
          </p:cNvPicPr>
          <p:nvPr/>
        </p:nvPicPr>
        <p:blipFill>
          <a:blip r:embed="rId4"/>
          <a:stretch>
            <a:fillRect/>
          </a:stretch>
        </p:blipFill>
        <p:spPr>
          <a:xfrm>
            <a:off x="422564" y="5496363"/>
            <a:ext cx="2140187" cy="996512"/>
          </a:xfrm>
          <a:prstGeom prst="rect">
            <a:avLst/>
          </a:prstGeom>
        </p:spPr>
      </p:pic>
    </p:spTree>
    <p:extLst>
      <p:ext uri="{BB962C8B-B14F-4D97-AF65-F5344CB8AC3E}">
        <p14:creationId xmlns:p14="http://schemas.microsoft.com/office/powerpoint/2010/main" val="3139403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B3A8DF-3D83-8BCD-1B3B-D91357955194}"/>
              </a:ext>
            </a:extLst>
          </p:cNvPr>
          <p:cNvSpPr txBox="1"/>
          <p:nvPr/>
        </p:nvSpPr>
        <p:spPr>
          <a:xfrm>
            <a:off x="-4144" y="0"/>
            <a:ext cx="12196143" cy="707886"/>
          </a:xfrm>
          <a:prstGeom prst="rect">
            <a:avLst/>
          </a:prstGeom>
          <a:noFill/>
        </p:spPr>
        <p:txBody>
          <a:bodyPr wrap="square" rtlCol="0">
            <a:spAutoFit/>
          </a:bodyPr>
          <a:lstStyle/>
          <a:p>
            <a:r>
              <a:rPr lang="en-US" sz="4000" dirty="0">
                <a:latin typeface="Palatino" pitchFamily="2" charset="77"/>
                <a:ea typeface="Palatino" pitchFamily="2" charset="77"/>
              </a:rPr>
              <a:t>Prior work on token forking</a:t>
            </a:r>
          </a:p>
        </p:txBody>
      </p:sp>
      <p:pic>
        <p:nvPicPr>
          <p:cNvPr id="6" name="Picture 5" descr="A black background with white text&#10;&#10;Description automatically generated">
            <a:extLst>
              <a:ext uri="{FF2B5EF4-FFF2-40B4-BE49-F238E27FC236}">
                <a16:creationId xmlns:a16="http://schemas.microsoft.com/office/drawing/2014/main" id="{4DD25F1F-7CB7-6AC8-2FD5-FEE01FCEE0AA}"/>
              </a:ext>
            </a:extLst>
          </p:cNvPr>
          <p:cNvPicPr>
            <a:picLocks noChangeAspect="1"/>
          </p:cNvPicPr>
          <p:nvPr/>
        </p:nvPicPr>
        <p:blipFill rotWithShape="1">
          <a:blip r:embed="rId3"/>
          <a:srcRect l="3228"/>
          <a:stretch/>
        </p:blipFill>
        <p:spPr>
          <a:xfrm>
            <a:off x="983937" y="1011238"/>
            <a:ext cx="5726928" cy="1693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black background with white text&#10;&#10;Description automatically generated">
            <a:extLst>
              <a:ext uri="{FF2B5EF4-FFF2-40B4-BE49-F238E27FC236}">
                <a16:creationId xmlns:a16="http://schemas.microsoft.com/office/drawing/2014/main" id="{E447B362-75F5-4278-5C72-0766D668C9C0}"/>
              </a:ext>
            </a:extLst>
          </p:cNvPr>
          <p:cNvPicPr>
            <a:picLocks noChangeAspect="1"/>
          </p:cNvPicPr>
          <p:nvPr/>
        </p:nvPicPr>
        <p:blipFill>
          <a:blip r:embed="rId4"/>
          <a:stretch>
            <a:fillRect/>
          </a:stretch>
        </p:blipFill>
        <p:spPr>
          <a:xfrm rot="21350131">
            <a:off x="1038935" y="1234575"/>
            <a:ext cx="5726927" cy="17229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black background with white text&#10;&#10;Description automatically generated">
            <a:extLst>
              <a:ext uri="{FF2B5EF4-FFF2-40B4-BE49-F238E27FC236}">
                <a16:creationId xmlns:a16="http://schemas.microsoft.com/office/drawing/2014/main" id="{B8C401B1-6478-2D12-2747-B120262FBC34}"/>
              </a:ext>
            </a:extLst>
          </p:cNvPr>
          <p:cNvPicPr>
            <a:picLocks noChangeAspect="1"/>
          </p:cNvPicPr>
          <p:nvPr/>
        </p:nvPicPr>
        <p:blipFill>
          <a:blip r:embed="rId5"/>
          <a:stretch>
            <a:fillRect/>
          </a:stretch>
        </p:blipFill>
        <p:spPr>
          <a:xfrm rot="21152865">
            <a:off x="735493" y="1438285"/>
            <a:ext cx="6223815" cy="17762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D37F08F5-E7DA-DC7F-DEA8-9794DD00F564}"/>
              </a:ext>
            </a:extLst>
          </p:cNvPr>
          <p:cNvSpPr txBox="1"/>
          <p:nvPr/>
        </p:nvSpPr>
        <p:spPr>
          <a:xfrm>
            <a:off x="7385565" y="1957093"/>
            <a:ext cx="3388428" cy="369332"/>
          </a:xfrm>
          <a:prstGeom prst="rect">
            <a:avLst/>
          </a:prstGeom>
          <a:noFill/>
        </p:spPr>
        <p:txBody>
          <a:bodyPr wrap="none" rtlCol="0">
            <a:spAutoFit/>
          </a:bodyPr>
          <a:lstStyle/>
          <a:p>
            <a:r>
              <a:rPr lang="en-US" dirty="0" err="1">
                <a:latin typeface="Palatino" pitchFamily="2" charset="77"/>
                <a:ea typeface="Palatino" pitchFamily="2" charset="77"/>
              </a:rPr>
              <a:t>Vitalik</a:t>
            </a:r>
            <a:r>
              <a:rPr lang="en-US" dirty="0">
                <a:latin typeface="Palatino" pitchFamily="2" charset="77"/>
                <a:ea typeface="Palatino" pitchFamily="2" charset="77"/>
              </a:rPr>
              <a:t> </a:t>
            </a:r>
            <a:r>
              <a:rPr lang="en-US" dirty="0" err="1">
                <a:latin typeface="Palatino" pitchFamily="2" charset="77"/>
                <a:ea typeface="Palatino" pitchFamily="2" charset="77"/>
              </a:rPr>
              <a:t>Buterin</a:t>
            </a:r>
            <a:r>
              <a:rPr lang="en-US" dirty="0">
                <a:latin typeface="Palatino" pitchFamily="2" charset="77"/>
                <a:ea typeface="Palatino" pitchFamily="2" charset="77"/>
              </a:rPr>
              <a:t> (</a:t>
            </a:r>
            <a:r>
              <a:rPr lang="en-US" i="1" dirty="0">
                <a:latin typeface="Palatino" pitchFamily="2" charset="77"/>
                <a:ea typeface="Palatino" pitchFamily="2" charset="77"/>
              </a:rPr>
              <a:t>circa</a:t>
            </a:r>
            <a:r>
              <a:rPr lang="en-US" dirty="0">
                <a:latin typeface="Palatino" pitchFamily="2" charset="77"/>
                <a:ea typeface="Palatino" pitchFamily="2" charset="77"/>
              </a:rPr>
              <a:t> 2014-2015)</a:t>
            </a:r>
          </a:p>
        </p:txBody>
      </p:sp>
      <p:pic>
        <p:nvPicPr>
          <p:cNvPr id="5" name="Picture 4">
            <a:extLst>
              <a:ext uri="{FF2B5EF4-FFF2-40B4-BE49-F238E27FC236}">
                <a16:creationId xmlns:a16="http://schemas.microsoft.com/office/drawing/2014/main" id="{D3040C86-B48D-1C58-2623-82A311162183}"/>
              </a:ext>
            </a:extLst>
          </p:cNvPr>
          <p:cNvPicPr>
            <a:picLocks noChangeAspect="1"/>
          </p:cNvPicPr>
          <p:nvPr/>
        </p:nvPicPr>
        <p:blipFill>
          <a:blip r:embed="rId6"/>
          <a:stretch>
            <a:fillRect/>
          </a:stretch>
        </p:blipFill>
        <p:spPr>
          <a:xfrm>
            <a:off x="189386" y="4404045"/>
            <a:ext cx="5691152" cy="11835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A804A9AB-0F0D-84FB-EE99-69246657048E}"/>
              </a:ext>
            </a:extLst>
          </p:cNvPr>
          <p:cNvSpPr txBox="1"/>
          <p:nvPr/>
        </p:nvSpPr>
        <p:spPr>
          <a:xfrm>
            <a:off x="6023206" y="3845940"/>
            <a:ext cx="1646605" cy="369332"/>
          </a:xfrm>
          <a:prstGeom prst="rect">
            <a:avLst/>
          </a:prstGeom>
          <a:noFill/>
        </p:spPr>
        <p:txBody>
          <a:bodyPr wrap="none" rtlCol="0">
            <a:spAutoFit/>
          </a:bodyPr>
          <a:lstStyle/>
          <a:p>
            <a:r>
              <a:rPr lang="en-US" b="1" dirty="0">
                <a:latin typeface="Palatino" pitchFamily="2" charset="77"/>
                <a:ea typeface="Palatino" pitchFamily="2" charset="77"/>
              </a:rPr>
              <a:t>Shortcomings</a:t>
            </a:r>
          </a:p>
        </p:txBody>
      </p:sp>
      <p:sp>
        <p:nvSpPr>
          <p:cNvPr id="9" name="TextBox 8">
            <a:extLst>
              <a:ext uri="{FF2B5EF4-FFF2-40B4-BE49-F238E27FC236}">
                <a16:creationId xmlns:a16="http://schemas.microsoft.com/office/drawing/2014/main" id="{A69DF094-B40B-776E-6652-21AEB3C3A970}"/>
              </a:ext>
            </a:extLst>
          </p:cNvPr>
          <p:cNvSpPr txBox="1"/>
          <p:nvPr/>
        </p:nvSpPr>
        <p:spPr>
          <a:xfrm>
            <a:off x="6373367" y="4223946"/>
            <a:ext cx="5629247" cy="646331"/>
          </a:xfrm>
          <a:prstGeom prst="rect">
            <a:avLst/>
          </a:prstGeom>
          <a:noFill/>
        </p:spPr>
        <p:txBody>
          <a:bodyPr wrap="square" rtlCol="0">
            <a:spAutoFit/>
          </a:bodyPr>
          <a:lstStyle/>
          <a:p>
            <a:r>
              <a:rPr lang="en-US" b="1" dirty="0">
                <a:latin typeface="Palatino" pitchFamily="2" charset="77"/>
                <a:ea typeface="Palatino" pitchFamily="2" charset="77"/>
              </a:rPr>
              <a:t>Specialization</a:t>
            </a:r>
            <a:r>
              <a:rPr lang="en-US" dirty="0">
                <a:latin typeface="Palatino" pitchFamily="2" charset="77"/>
                <a:ea typeface="Palatino" pitchFamily="2" charset="77"/>
              </a:rPr>
              <a:t> to measure profit-from-corruption for only prediction markets. </a:t>
            </a:r>
          </a:p>
        </p:txBody>
      </p:sp>
      <p:sp>
        <p:nvSpPr>
          <p:cNvPr id="11" name="TextBox 10">
            <a:extLst>
              <a:ext uri="{FF2B5EF4-FFF2-40B4-BE49-F238E27FC236}">
                <a16:creationId xmlns:a16="http://schemas.microsoft.com/office/drawing/2014/main" id="{45952074-4FD1-7714-767D-22241C12C36B}"/>
              </a:ext>
            </a:extLst>
          </p:cNvPr>
          <p:cNvSpPr txBox="1"/>
          <p:nvPr/>
        </p:nvSpPr>
        <p:spPr>
          <a:xfrm>
            <a:off x="6373367" y="4989340"/>
            <a:ext cx="5629247" cy="646331"/>
          </a:xfrm>
          <a:prstGeom prst="rect">
            <a:avLst/>
          </a:prstGeom>
          <a:noFill/>
        </p:spPr>
        <p:txBody>
          <a:bodyPr wrap="square" rtlCol="0">
            <a:spAutoFit/>
          </a:bodyPr>
          <a:lstStyle/>
          <a:p>
            <a:r>
              <a:rPr lang="en-US" dirty="0">
                <a:latin typeface="Palatino" pitchFamily="2" charset="77"/>
                <a:ea typeface="Palatino" pitchFamily="2" charset="77"/>
              </a:rPr>
              <a:t>Every holder of REP token, even if not participating in the market, has to be </a:t>
            </a:r>
            <a:r>
              <a:rPr lang="en-US" b="1" dirty="0">
                <a:latin typeface="Palatino" pitchFamily="2" charset="77"/>
                <a:ea typeface="Palatino" pitchFamily="2" charset="77"/>
              </a:rPr>
              <a:t>fork-aware </a:t>
            </a:r>
            <a:endParaRPr lang="en-US" dirty="0">
              <a:latin typeface="Palatino" pitchFamily="2" charset="77"/>
              <a:ea typeface="Palatino" pitchFamily="2" charset="77"/>
            </a:endParaRPr>
          </a:p>
        </p:txBody>
      </p:sp>
      <p:sp>
        <p:nvSpPr>
          <p:cNvPr id="12" name="TextBox 11">
            <a:extLst>
              <a:ext uri="{FF2B5EF4-FFF2-40B4-BE49-F238E27FC236}">
                <a16:creationId xmlns:a16="http://schemas.microsoft.com/office/drawing/2014/main" id="{2DAC91BB-DE53-BCD9-CAB4-2829EF6A2416}"/>
              </a:ext>
            </a:extLst>
          </p:cNvPr>
          <p:cNvSpPr txBox="1"/>
          <p:nvPr/>
        </p:nvSpPr>
        <p:spPr>
          <a:xfrm>
            <a:off x="6373366" y="5754734"/>
            <a:ext cx="5629247" cy="646331"/>
          </a:xfrm>
          <a:prstGeom prst="rect">
            <a:avLst/>
          </a:prstGeom>
          <a:noFill/>
        </p:spPr>
        <p:txBody>
          <a:bodyPr wrap="square" rtlCol="0">
            <a:spAutoFit/>
          </a:bodyPr>
          <a:lstStyle/>
          <a:p>
            <a:r>
              <a:rPr lang="en-US" dirty="0">
                <a:latin typeface="Palatino" pitchFamily="2" charset="77"/>
                <a:ea typeface="Palatino" pitchFamily="2" charset="77"/>
              </a:rPr>
              <a:t>Possible to build </a:t>
            </a:r>
            <a:r>
              <a:rPr lang="en-US" b="1" dirty="0">
                <a:latin typeface="Palatino" pitchFamily="2" charset="77"/>
                <a:ea typeface="Palatino" pitchFamily="2" charset="77"/>
              </a:rPr>
              <a:t>parasitic prediction markets</a:t>
            </a:r>
            <a:r>
              <a:rPr lang="en-US" dirty="0">
                <a:latin typeface="Palatino" pitchFamily="2" charset="77"/>
                <a:ea typeface="Palatino" pitchFamily="2" charset="77"/>
              </a:rPr>
              <a:t>, thus, making profit-from-corruption unknown </a:t>
            </a:r>
          </a:p>
        </p:txBody>
      </p:sp>
      <p:pic>
        <p:nvPicPr>
          <p:cNvPr id="3" name="Picture 2">
            <a:extLst>
              <a:ext uri="{FF2B5EF4-FFF2-40B4-BE49-F238E27FC236}">
                <a16:creationId xmlns:a16="http://schemas.microsoft.com/office/drawing/2014/main" id="{6ECE9219-97C3-AEE2-E4C7-686D9A52E4A2}"/>
              </a:ext>
            </a:extLst>
          </p:cNvPr>
          <p:cNvPicPr>
            <a:picLocks noChangeAspect="1"/>
          </p:cNvPicPr>
          <p:nvPr/>
        </p:nvPicPr>
        <p:blipFill>
          <a:blip r:embed="rId7"/>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334147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BB23EA-0509-4627-B9D5-25C73470203D}"/>
              </a:ext>
            </a:extLst>
          </p:cNvPr>
          <p:cNvSpPr txBox="1"/>
          <p:nvPr/>
        </p:nvSpPr>
        <p:spPr>
          <a:xfrm>
            <a:off x="-4143" y="0"/>
            <a:ext cx="12196143" cy="707886"/>
          </a:xfrm>
          <a:prstGeom prst="rect">
            <a:avLst/>
          </a:prstGeom>
          <a:noFill/>
        </p:spPr>
        <p:txBody>
          <a:bodyPr wrap="square" rtlCol="0">
            <a:spAutoFit/>
          </a:bodyPr>
          <a:lstStyle/>
          <a:p>
            <a:r>
              <a:rPr lang="en-US" sz="4000" dirty="0">
                <a:latin typeface="Palatino" pitchFamily="2" charset="77"/>
                <a:ea typeface="Palatino" pitchFamily="2" charset="77"/>
              </a:rPr>
              <a:t>EIGEN:  The Universal Intersubjective Work Token</a:t>
            </a:r>
          </a:p>
        </p:txBody>
      </p:sp>
      <p:sp>
        <p:nvSpPr>
          <p:cNvPr id="5" name="Rounded Rectangle 4">
            <a:extLst>
              <a:ext uri="{FF2B5EF4-FFF2-40B4-BE49-F238E27FC236}">
                <a16:creationId xmlns:a16="http://schemas.microsoft.com/office/drawing/2014/main" id="{AECE88A6-B0B7-6901-F517-61F2DE6C2A8A}"/>
              </a:ext>
            </a:extLst>
          </p:cNvPr>
          <p:cNvSpPr/>
          <p:nvPr/>
        </p:nvSpPr>
        <p:spPr>
          <a:xfrm>
            <a:off x="1957250" y="1528480"/>
            <a:ext cx="3179379" cy="614855"/>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Palatino" pitchFamily="2" charset="77"/>
                <a:ea typeface="Palatino" pitchFamily="2" charset="77"/>
              </a:rPr>
              <a:t>Universality</a:t>
            </a:r>
          </a:p>
        </p:txBody>
      </p:sp>
      <p:sp>
        <p:nvSpPr>
          <p:cNvPr id="7" name="Rounded Rectangle 6">
            <a:extLst>
              <a:ext uri="{FF2B5EF4-FFF2-40B4-BE49-F238E27FC236}">
                <a16:creationId xmlns:a16="http://schemas.microsoft.com/office/drawing/2014/main" id="{ABFFE3F9-CE84-4D1B-72F5-7B639D795E33}"/>
              </a:ext>
            </a:extLst>
          </p:cNvPr>
          <p:cNvSpPr/>
          <p:nvPr/>
        </p:nvSpPr>
        <p:spPr>
          <a:xfrm>
            <a:off x="1957250" y="2531152"/>
            <a:ext cx="3179379" cy="6148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Palatino" pitchFamily="2" charset="77"/>
                <a:ea typeface="Palatino" pitchFamily="2" charset="77"/>
              </a:rPr>
              <a:t>Isolation</a:t>
            </a:r>
          </a:p>
        </p:txBody>
      </p:sp>
      <p:sp>
        <p:nvSpPr>
          <p:cNvPr id="8" name="Rounded Rectangle 7">
            <a:extLst>
              <a:ext uri="{FF2B5EF4-FFF2-40B4-BE49-F238E27FC236}">
                <a16:creationId xmlns:a16="http://schemas.microsoft.com/office/drawing/2014/main" id="{C1A6CBA0-F0AC-EB2E-FE7E-A9725D2D6A9E}"/>
              </a:ext>
            </a:extLst>
          </p:cNvPr>
          <p:cNvSpPr/>
          <p:nvPr/>
        </p:nvSpPr>
        <p:spPr>
          <a:xfrm>
            <a:off x="1955178" y="3533824"/>
            <a:ext cx="3179379" cy="614855"/>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Palatino" pitchFamily="2" charset="77"/>
                <a:ea typeface="Palatino" pitchFamily="2" charset="77"/>
              </a:rPr>
              <a:t>Metering</a:t>
            </a:r>
          </a:p>
        </p:txBody>
      </p:sp>
      <p:sp>
        <p:nvSpPr>
          <p:cNvPr id="9" name="Rounded Rectangle 8">
            <a:extLst>
              <a:ext uri="{FF2B5EF4-FFF2-40B4-BE49-F238E27FC236}">
                <a16:creationId xmlns:a16="http://schemas.microsoft.com/office/drawing/2014/main" id="{01CD5E6A-9E2C-76EE-514F-6ED8A7125CF8}"/>
              </a:ext>
            </a:extLst>
          </p:cNvPr>
          <p:cNvSpPr/>
          <p:nvPr/>
        </p:nvSpPr>
        <p:spPr>
          <a:xfrm>
            <a:off x="1955178" y="4536496"/>
            <a:ext cx="3179379" cy="61485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Palatino" pitchFamily="2" charset="77"/>
                <a:ea typeface="Palatino" pitchFamily="2" charset="77"/>
              </a:rPr>
              <a:t>Compensation</a:t>
            </a:r>
          </a:p>
        </p:txBody>
      </p:sp>
      <p:sp>
        <p:nvSpPr>
          <p:cNvPr id="2" name="TextBox 1">
            <a:extLst>
              <a:ext uri="{FF2B5EF4-FFF2-40B4-BE49-F238E27FC236}">
                <a16:creationId xmlns:a16="http://schemas.microsoft.com/office/drawing/2014/main" id="{CB49D966-6FC7-6E0A-2C8F-F40EB9CDB14F}"/>
              </a:ext>
            </a:extLst>
          </p:cNvPr>
          <p:cNvSpPr txBox="1"/>
          <p:nvPr/>
        </p:nvSpPr>
        <p:spPr>
          <a:xfrm>
            <a:off x="5531371" y="1596837"/>
            <a:ext cx="3643883" cy="369332"/>
          </a:xfrm>
          <a:prstGeom prst="rect">
            <a:avLst/>
          </a:prstGeom>
          <a:noFill/>
        </p:spPr>
        <p:txBody>
          <a:bodyPr wrap="none" rtlCol="0">
            <a:spAutoFit/>
          </a:bodyPr>
          <a:lstStyle/>
          <a:p>
            <a:r>
              <a:rPr lang="en-US" dirty="0"/>
              <a:t>Applicable to all intersubjective tasks</a:t>
            </a:r>
          </a:p>
        </p:txBody>
      </p:sp>
      <p:sp>
        <p:nvSpPr>
          <p:cNvPr id="3" name="TextBox 2">
            <a:extLst>
              <a:ext uri="{FF2B5EF4-FFF2-40B4-BE49-F238E27FC236}">
                <a16:creationId xmlns:a16="http://schemas.microsoft.com/office/drawing/2014/main" id="{A40668CB-5506-9084-754F-332022231F63}"/>
              </a:ext>
            </a:extLst>
          </p:cNvPr>
          <p:cNvSpPr txBox="1"/>
          <p:nvPr/>
        </p:nvSpPr>
        <p:spPr>
          <a:xfrm>
            <a:off x="5504601" y="2531954"/>
            <a:ext cx="5086585" cy="646331"/>
          </a:xfrm>
          <a:prstGeom prst="rect">
            <a:avLst/>
          </a:prstGeom>
          <a:noFill/>
        </p:spPr>
        <p:txBody>
          <a:bodyPr wrap="none" rtlCol="0">
            <a:spAutoFit/>
          </a:bodyPr>
          <a:lstStyle/>
          <a:p>
            <a:r>
              <a:rPr lang="en-US" dirty="0"/>
              <a:t>Forking leads to externalities on DeFi </a:t>
            </a:r>
          </a:p>
          <a:p>
            <a:r>
              <a:rPr lang="en-US" dirty="0"/>
              <a:t>=&gt; Need isolation between defi and staking / forking</a:t>
            </a:r>
          </a:p>
        </p:txBody>
      </p:sp>
      <p:sp>
        <p:nvSpPr>
          <p:cNvPr id="6" name="TextBox 5">
            <a:extLst>
              <a:ext uri="{FF2B5EF4-FFF2-40B4-BE49-F238E27FC236}">
                <a16:creationId xmlns:a16="http://schemas.microsoft.com/office/drawing/2014/main" id="{EEEE7119-448A-6061-7F6F-05307ECFCDD5}"/>
              </a:ext>
            </a:extLst>
          </p:cNvPr>
          <p:cNvSpPr txBox="1"/>
          <p:nvPr/>
        </p:nvSpPr>
        <p:spPr>
          <a:xfrm>
            <a:off x="5504601" y="3502348"/>
            <a:ext cx="3507242" cy="646331"/>
          </a:xfrm>
          <a:prstGeom prst="rect">
            <a:avLst/>
          </a:prstGeom>
          <a:noFill/>
        </p:spPr>
        <p:txBody>
          <a:bodyPr wrap="none" rtlCol="0">
            <a:spAutoFit/>
          </a:bodyPr>
          <a:lstStyle/>
          <a:p>
            <a:r>
              <a:rPr lang="en-US" dirty="0"/>
              <a:t>Forking leads to social cost </a:t>
            </a:r>
          </a:p>
          <a:p>
            <a:r>
              <a:rPr lang="en-US" dirty="0"/>
              <a:t>=&gt; meter and charge the social cost</a:t>
            </a:r>
          </a:p>
        </p:txBody>
      </p:sp>
      <p:sp>
        <p:nvSpPr>
          <p:cNvPr id="10" name="TextBox 9">
            <a:extLst>
              <a:ext uri="{FF2B5EF4-FFF2-40B4-BE49-F238E27FC236}">
                <a16:creationId xmlns:a16="http://schemas.microsoft.com/office/drawing/2014/main" id="{1C1E070D-C7A6-13B3-7D4A-1AF4A1A48222}"/>
              </a:ext>
            </a:extLst>
          </p:cNvPr>
          <p:cNvSpPr txBox="1"/>
          <p:nvPr/>
        </p:nvSpPr>
        <p:spPr>
          <a:xfrm>
            <a:off x="5504601" y="4505020"/>
            <a:ext cx="6252161" cy="646331"/>
          </a:xfrm>
          <a:prstGeom prst="rect">
            <a:avLst/>
          </a:prstGeom>
          <a:noFill/>
        </p:spPr>
        <p:txBody>
          <a:bodyPr wrap="none" rtlCol="0">
            <a:spAutoFit/>
          </a:bodyPr>
          <a:lstStyle/>
          <a:p>
            <a:r>
              <a:rPr lang="en-US" dirty="0"/>
              <a:t>Malicious tasks lead to harm for dependent apps</a:t>
            </a:r>
          </a:p>
          <a:p>
            <a:r>
              <a:rPr lang="en-US" dirty="0"/>
              <a:t>=&gt; Slash the malicious </a:t>
            </a:r>
            <a:r>
              <a:rPr lang="en-US" dirty="0" err="1"/>
              <a:t>stakers</a:t>
            </a:r>
            <a:r>
              <a:rPr lang="en-US" dirty="0"/>
              <a:t> and redistribute to harmed parties.</a:t>
            </a:r>
          </a:p>
        </p:txBody>
      </p:sp>
      <p:pic>
        <p:nvPicPr>
          <p:cNvPr id="11" name="Picture 10">
            <a:extLst>
              <a:ext uri="{FF2B5EF4-FFF2-40B4-BE49-F238E27FC236}">
                <a16:creationId xmlns:a16="http://schemas.microsoft.com/office/drawing/2014/main" id="{0A13CED3-E17C-AFF5-3B21-F19BACF9E27C}"/>
              </a:ext>
            </a:extLst>
          </p:cNvPr>
          <p:cNvPicPr>
            <a:picLocks noChangeAspect="1"/>
          </p:cNvPicPr>
          <p:nvPr/>
        </p:nvPicPr>
        <p:blipFill>
          <a:blip r:embed="rId3"/>
          <a:stretch>
            <a:fillRect/>
          </a:stretch>
        </p:blipFill>
        <p:spPr>
          <a:xfrm>
            <a:off x="115607" y="6150625"/>
            <a:ext cx="1314534" cy="612072"/>
          </a:xfrm>
          <a:prstGeom prst="rect">
            <a:avLst/>
          </a:prstGeom>
        </p:spPr>
      </p:pic>
      <p:sp>
        <p:nvSpPr>
          <p:cNvPr id="12" name="TextBox 11">
            <a:extLst>
              <a:ext uri="{FF2B5EF4-FFF2-40B4-BE49-F238E27FC236}">
                <a16:creationId xmlns:a16="http://schemas.microsoft.com/office/drawing/2014/main" id="{5156DBA1-8328-0C25-6D54-37AAB4659188}"/>
              </a:ext>
            </a:extLst>
          </p:cNvPr>
          <p:cNvSpPr txBox="1"/>
          <p:nvPr/>
        </p:nvSpPr>
        <p:spPr>
          <a:xfrm>
            <a:off x="3404681" y="5763303"/>
            <a:ext cx="4688732" cy="369332"/>
          </a:xfrm>
          <a:prstGeom prst="rect">
            <a:avLst/>
          </a:prstGeom>
          <a:solidFill>
            <a:srgbClr val="FFFF00"/>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Solves long-standing open problems in crypto!</a:t>
            </a:r>
          </a:p>
        </p:txBody>
      </p:sp>
    </p:spTree>
    <p:extLst>
      <p:ext uri="{BB962C8B-B14F-4D97-AF65-F5344CB8AC3E}">
        <p14:creationId xmlns:p14="http://schemas.microsoft.com/office/powerpoint/2010/main" val="325855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checkerboard(across)">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2" grpId="0"/>
      <p:bldP spid="3" grpId="0"/>
      <p:bldP spid="6" grpId="0"/>
      <p:bldP spid="10" grpId="0"/>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6D51E-9FE4-4E0C-B496-0D7E5A3CCDC7}"/>
              </a:ext>
            </a:extLst>
          </p:cNvPr>
          <p:cNvSpPr txBox="1"/>
          <p:nvPr/>
        </p:nvSpPr>
        <p:spPr>
          <a:xfrm>
            <a:off x="-4143" y="0"/>
            <a:ext cx="12196143" cy="707886"/>
          </a:xfrm>
          <a:prstGeom prst="rect">
            <a:avLst/>
          </a:prstGeom>
          <a:noFill/>
        </p:spPr>
        <p:txBody>
          <a:bodyPr wrap="square" rtlCol="0">
            <a:spAutoFit/>
          </a:bodyPr>
          <a:lstStyle/>
          <a:p>
            <a:r>
              <a:rPr lang="en-US" sz="4000" dirty="0">
                <a:latin typeface="Palatino" pitchFamily="2" charset="77"/>
                <a:ea typeface="Palatino" pitchFamily="2" charset="77"/>
              </a:rPr>
              <a:t>Core feature 1: Universality</a:t>
            </a:r>
          </a:p>
        </p:txBody>
      </p:sp>
      <p:sp>
        <p:nvSpPr>
          <p:cNvPr id="3" name="TextBox 2">
            <a:extLst>
              <a:ext uri="{FF2B5EF4-FFF2-40B4-BE49-F238E27FC236}">
                <a16:creationId xmlns:a16="http://schemas.microsoft.com/office/drawing/2014/main" id="{B2E3350E-15E9-106C-AFE0-EAB352FF37F5}"/>
              </a:ext>
            </a:extLst>
          </p:cNvPr>
          <p:cNvSpPr txBox="1"/>
          <p:nvPr/>
        </p:nvSpPr>
        <p:spPr>
          <a:xfrm>
            <a:off x="616255" y="1278904"/>
            <a:ext cx="4556055" cy="400110"/>
          </a:xfrm>
          <a:prstGeom prst="rect">
            <a:avLst/>
          </a:prstGeom>
          <a:noFill/>
        </p:spPr>
        <p:txBody>
          <a:bodyPr wrap="none" rtlCol="0">
            <a:spAutoFit/>
          </a:bodyPr>
          <a:lstStyle/>
          <a:p>
            <a:r>
              <a:rPr lang="en-US" sz="2000" dirty="0">
                <a:latin typeface="Palatino" pitchFamily="2" charset="77"/>
                <a:ea typeface="Palatino" pitchFamily="2" charset="77"/>
              </a:rPr>
              <a:t>Setup phase for EIGEN stipulates that:</a:t>
            </a:r>
          </a:p>
        </p:txBody>
      </p:sp>
      <p:sp>
        <p:nvSpPr>
          <p:cNvPr id="4" name="TextBox 3">
            <a:extLst>
              <a:ext uri="{FF2B5EF4-FFF2-40B4-BE49-F238E27FC236}">
                <a16:creationId xmlns:a16="http://schemas.microsoft.com/office/drawing/2014/main" id="{DAA3C8EC-412C-D5BE-D465-E574F8D2F9BC}"/>
              </a:ext>
            </a:extLst>
          </p:cNvPr>
          <p:cNvSpPr txBox="1"/>
          <p:nvPr/>
        </p:nvSpPr>
        <p:spPr>
          <a:xfrm>
            <a:off x="3675332" y="2250032"/>
            <a:ext cx="5944916" cy="646331"/>
          </a:xfrm>
          <a:prstGeom prst="rect">
            <a:avLst/>
          </a:prstGeom>
          <a:solidFill>
            <a:schemeClr val="accent1">
              <a:lumMod val="20000"/>
              <a:lumOff val="80000"/>
            </a:schemeClr>
          </a:solidFill>
        </p:spPr>
        <p:txBody>
          <a:bodyPr wrap="square" rtlCol="0">
            <a:spAutoFit/>
          </a:bodyPr>
          <a:lstStyle/>
          <a:p>
            <a:pPr algn="ctr"/>
            <a:r>
              <a:rPr lang="en-US" dirty="0">
                <a:latin typeface="Palatino" pitchFamily="2" charset="77"/>
                <a:ea typeface="Palatino" pitchFamily="2" charset="77"/>
              </a:rPr>
              <a:t>Token forking in EIGEN is now applicable to  any intersubjective fault</a:t>
            </a:r>
          </a:p>
        </p:txBody>
      </p:sp>
      <p:sp>
        <p:nvSpPr>
          <p:cNvPr id="7" name="TextBox 6">
            <a:extLst>
              <a:ext uri="{FF2B5EF4-FFF2-40B4-BE49-F238E27FC236}">
                <a16:creationId xmlns:a16="http://schemas.microsoft.com/office/drawing/2014/main" id="{5FE79B07-9A18-333F-A24B-C427AED509DD}"/>
              </a:ext>
            </a:extLst>
          </p:cNvPr>
          <p:cNvSpPr txBox="1"/>
          <p:nvPr/>
        </p:nvSpPr>
        <p:spPr>
          <a:xfrm>
            <a:off x="3675333" y="3182719"/>
            <a:ext cx="5944917" cy="369332"/>
          </a:xfrm>
          <a:prstGeom prst="rect">
            <a:avLst/>
          </a:prstGeom>
          <a:solidFill>
            <a:schemeClr val="accent1">
              <a:lumMod val="20000"/>
              <a:lumOff val="80000"/>
            </a:schemeClr>
          </a:solidFill>
        </p:spPr>
        <p:txBody>
          <a:bodyPr wrap="square" rtlCol="0">
            <a:spAutoFit/>
          </a:bodyPr>
          <a:lstStyle/>
          <a:p>
            <a:pPr algn="ctr"/>
            <a:r>
              <a:rPr lang="en-US" dirty="0">
                <a:latin typeface="Palatino" pitchFamily="2" charset="77"/>
                <a:ea typeface="Palatino" pitchFamily="2" charset="77"/>
              </a:rPr>
              <a:t>AVSs must encode their rules for forking</a:t>
            </a:r>
          </a:p>
        </p:txBody>
      </p:sp>
      <p:sp>
        <p:nvSpPr>
          <p:cNvPr id="9" name="TextBox 8">
            <a:extLst>
              <a:ext uri="{FF2B5EF4-FFF2-40B4-BE49-F238E27FC236}">
                <a16:creationId xmlns:a16="http://schemas.microsoft.com/office/drawing/2014/main" id="{0FD80CD0-53BA-FB0A-963A-B9DD6C6A278A}"/>
              </a:ext>
            </a:extLst>
          </p:cNvPr>
          <p:cNvSpPr txBox="1"/>
          <p:nvPr/>
        </p:nvSpPr>
        <p:spPr>
          <a:xfrm>
            <a:off x="3675331" y="4162920"/>
            <a:ext cx="5944917" cy="369332"/>
          </a:xfrm>
          <a:prstGeom prst="rect">
            <a:avLst/>
          </a:prstGeom>
          <a:solidFill>
            <a:schemeClr val="accent1">
              <a:lumMod val="20000"/>
              <a:lumOff val="80000"/>
            </a:schemeClr>
          </a:solidFill>
        </p:spPr>
        <p:txBody>
          <a:bodyPr wrap="square" rtlCol="0">
            <a:spAutoFit/>
          </a:bodyPr>
          <a:lstStyle/>
          <a:p>
            <a:pPr algn="ctr"/>
            <a:r>
              <a:rPr lang="en-US" dirty="0">
                <a:latin typeface="Palatino" pitchFamily="2" charset="77"/>
                <a:ea typeface="Palatino" pitchFamily="2" charset="77"/>
              </a:rPr>
              <a:t>Faults should be self-verifiable (intersubjective)</a:t>
            </a:r>
          </a:p>
        </p:txBody>
      </p:sp>
      <p:cxnSp>
        <p:nvCxnSpPr>
          <p:cNvPr id="6" name="Elbow Connector 5">
            <a:extLst>
              <a:ext uri="{FF2B5EF4-FFF2-40B4-BE49-F238E27FC236}">
                <a16:creationId xmlns:a16="http://schemas.microsoft.com/office/drawing/2014/main" id="{5A598E83-0717-F653-0A38-7E6B7E4A7204}"/>
              </a:ext>
            </a:extLst>
          </p:cNvPr>
          <p:cNvCxnSpPr>
            <a:stCxn id="3" idx="2"/>
            <a:endCxn id="4" idx="1"/>
          </p:cNvCxnSpPr>
          <p:nvPr/>
        </p:nvCxnSpPr>
        <p:spPr>
          <a:xfrm rot="16200000" flipH="1">
            <a:off x="2837715" y="1735581"/>
            <a:ext cx="894184" cy="78104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5DF3C9B8-1C92-2A71-573E-732B504697F0}"/>
              </a:ext>
            </a:extLst>
          </p:cNvPr>
          <p:cNvCxnSpPr>
            <a:cxnSpLocks/>
            <a:stCxn id="3" idx="2"/>
            <a:endCxn id="7" idx="1"/>
          </p:cNvCxnSpPr>
          <p:nvPr/>
        </p:nvCxnSpPr>
        <p:spPr>
          <a:xfrm rot="16200000" flipH="1">
            <a:off x="2440623" y="2132674"/>
            <a:ext cx="1688371" cy="78105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5FCE2386-F2EE-5EEE-5486-78963F0773ED}"/>
              </a:ext>
            </a:extLst>
          </p:cNvPr>
          <p:cNvCxnSpPr>
            <a:cxnSpLocks/>
            <a:stCxn id="3" idx="2"/>
            <a:endCxn id="9" idx="1"/>
          </p:cNvCxnSpPr>
          <p:nvPr/>
        </p:nvCxnSpPr>
        <p:spPr>
          <a:xfrm rot="16200000" flipH="1">
            <a:off x="1950521" y="2622776"/>
            <a:ext cx="2668572" cy="78104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22D32B0-C4FF-0365-E1A9-429182C1EFCE}"/>
              </a:ext>
            </a:extLst>
          </p:cNvPr>
          <p:cNvPicPr>
            <a:picLocks noChangeAspect="1"/>
          </p:cNvPicPr>
          <p:nvPr/>
        </p:nvPicPr>
        <p:blipFill>
          <a:blip r:embed="rId3"/>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208800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6D51E-9FE4-4E0C-B496-0D7E5A3CCDC7}"/>
              </a:ext>
            </a:extLst>
          </p:cNvPr>
          <p:cNvSpPr txBox="1"/>
          <p:nvPr/>
        </p:nvSpPr>
        <p:spPr>
          <a:xfrm>
            <a:off x="-4143" y="0"/>
            <a:ext cx="12196143" cy="707886"/>
          </a:xfrm>
          <a:prstGeom prst="rect">
            <a:avLst/>
          </a:prstGeom>
          <a:noFill/>
        </p:spPr>
        <p:txBody>
          <a:bodyPr wrap="square" rtlCol="0">
            <a:spAutoFit/>
          </a:bodyPr>
          <a:lstStyle/>
          <a:p>
            <a:r>
              <a:rPr lang="en-US" sz="4000" dirty="0">
                <a:latin typeface="Palatino" pitchFamily="2" charset="77"/>
                <a:ea typeface="Palatino" pitchFamily="2" charset="77"/>
              </a:rPr>
              <a:t>Core feature 2: Isolation</a:t>
            </a:r>
          </a:p>
        </p:txBody>
      </p:sp>
      <p:sp>
        <p:nvSpPr>
          <p:cNvPr id="6" name="Rectangle 5">
            <a:extLst>
              <a:ext uri="{FF2B5EF4-FFF2-40B4-BE49-F238E27FC236}">
                <a16:creationId xmlns:a16="http://schemas.microsoft.com/office/drawing/2014/main" id="{AD4A9F8E-85E6-E7AC-FB53-6DD35C590190}"/>
              </a:ext>
            </a:extLst>
          </p:cNvPr>
          <p:cNvSpPr/>
          <p:nvPr/>
        </p:nvSpPr>
        <p:spPr>
          <a:xfrm>
            <a:off x="4741164" y="2839797"/>
            <a:ext cx="2427988" cy="48688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Palatino" pitchFamily="2" charset="77"/>
                <a:ea typeface="Palatino" pitchFamily="2" charset="77"/>
              </a:rPr>
              <a:t>Two token model</a:t>
            </a:r>
          </a:p>
        </p:txBody>
      </p:sp>
      <p:grpSp>
        <p:nvGrpSpPr>
          <p:cNvPr id="27" name="Group 26">
            <a:extLst>
              <a:ext uri="{FF2B5EF4-FFF2-40B4-BE49-F238E27FC236}">
                <a16:creationId xmlns:a16="http://schemas.microsoft.com/office/drawing/2014/main" id="{C7340E62-8319-062E-FB74-78B32EC8F346}"/>
              </a:ext>
            </a:extLst>
          </p:cNvPr>
          <p:cNvGrpSpPr/>
          <p:nvPr/>
        </p:nvGrpSpPr>
        <p:grpSpPr>
          <a:xfrm>
            <a:off x="2011595" y="3572114"/>
            <a:ext cx="7825503" cy="2281644"/>
            <a:chOff x="2011595" y="3572114"/>
            <a:chExt cx="7825503" cy="2281644"/>
          </a:xfrm>
        </p:grpSpPr>
        <p:grpSp>
          <p:nvGrpSpPr>
            <p:cNvPr id="4" name="Group 3">
              <a:extLst>
                <a:ext uri="{FF2B5EF4-FFF2-40B4-BE49-F238E27FC236}">
                  <a16:creationId xmlns:a16="http://schemas.microsoft.com/office/drawing/2014/main" id="{B973CCEE-C3BF-23DB-C134-422DFF4CC53D}"/>
                </a:ext>
              </a:extLst>
            </p:cNvPr>
            <p:cNvGrpSpPr/>
            <p:nvPr/>
          </p:nvGrpSpPr>
          <p:grpSpPr>
            <a:xfrm>
              <a:off x="2011595" y="3572114"/>
              <a:ext cx="7825503" cy="2281644"/>
              <a:chOff x="1527367" y="3047303"/>
              <a:chExt cx="7825503" cy="2281644"/>
            </a:xfrm>
          </p:grpSpPr>
          <p:sp>
            <p:nvSpPr>
              <p:cNvPr id="8" name="Rounded Rectangle 7">
                <a:extLst>
                  <a:ext uri="{FF2B5EF4-FFF2-40B4-BE49-F238E27FC236}">
                    <a16:creationId xmlns:a16="http://schemas.microsoft.com/office/drawing/2014/main" id="{D30EE082-6328-AF02-6E1B-3E48A841D364}"/>
                  </a:ext>
                </a:extLst>
              </p:cNvPr>
              <p:cNvSpPr/>
              <p:nvPr/>
            </p:nvSpPr>
            <p:spPr>
              <a:xfrm>
                <a:off x="3540869" y="3047303"/>
                <a:ext cx="1457654" cy="906566"/>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alatino" pitchFamily="2" charset="77"/>
                    <a:ea typeface="Palatino" pitchFamily="2" charset="77"/>
                  </a:rPr>
                  <a:t>EIGEN</a:t>
                </a:r>
              </a:p>
            </p:txBody>
          </p:sp>
          <p:grpSp>
            <p:nvGrpSpPr>
              <p:cNvPr id="9" name="Group 8">
                <a:extLst>
                  <a:ext uri="{FF2B5EF4-FFF2-40B4-BE49-F238E27FC236}">
                    <a16:creationId xmlns:a16="http://schemas.microsoft.com/office/drawing/2014/main" id="{B4E004CC-8141-C73C-96CC-8AB8FAC64C29}"/>
                  </a:ext>
                </a:extLst>
              </p:cNvPr>
              <p:cNvGrpSpPr/>
              <p:nvPr/>
            </p:nvGrpSpPr>
            <p:grpSpPr>
              <a:xfrm>
                <a:off x="5470930" y="3060811"/>
                <a:ext cx="92779" cy="1689319"/>
                <a:chOff x="7423960" y="134236"/>
                <a:chExt cx="151087" cy="4522443"/>
              </a:xfrm>
            </p:grpSpPr>
            <p:sp>
              <p:nvSpPr>
                <p:cNvPr id="16" name="Rectangle 15">
                  <a:extLst>
                    <a:ext uri="{FF2B5EF4-FFF2-40B4-BE49-F238E27FC236}">
                      <a16:creationId xmlns:a16="http://schemas.microsoft.com/office/drawing/2014/main" id="{72DAB69A-7AB3-D74E-A25F-7B3E94255DD2}"/>
                    </a:ext>
                  </a:extLst>
                </p:cNvPr>
                <p:cNvSpPr/>
                <p:nvPr/>
              </p:nvSpPr>
              <p:spPr>
                <a:xfrm>
                  <a:off x="7423962" y="144867"/>
                  <a:ext cx="151085" cy="4510610"/>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1C58689E-815E-10B1-2E30-13F76FF5B2B7}"/>
                    </a:ext>
                  </a:extLst>
                </p:cNvPr>
                <p:cNvCxnSpPr>
                  <a:cxnSpLocks/>
                </p:cNvCxnSpPr>
                <p:nvPr/>
              </p:nvCxnSpPr>
              <p:spPr>
                <a:xfrm flipH="1">
                  <a:off x="7423960" y="146069"/>
                  <a:ext cx="2" cy="45106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375B405-ED7F-944A-2A27-3D6F47342C42}"/>
                    </a:ext>
                  </a:extLst>
                </p:cNvPr>
                <p:cNvCxnSpPr>
                  <a:cxnSpLocks/>
                </p:cNvCxnSpPr>
                <p:nvPr/>
              </p:nvCxnSpPr>
              <p:spPr>
                <a:xfrm>
                  <a:off x="7550710" y="134236"/>
                  <a:ext cx="0" cy="45224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Rounded Rectangle 9">
                <a:extLst>
                  <a:ext uri="{FF2B5EF4-FFF2-40B4-BE49-F238E27FC236}">
                    <a16:creationId xmlns:a16="http://schemas.microsoft.com/office/drawing/2014/main" id="{5AF210ED-43C6-7987-F167-E3DB09634FA4}"/>
                  </a:ext>
                </a:extLst>
              </p:cNvPr>
              <p:cNvSpPr/>
              <p:nvPr/>
            </p:nvSpPr>
            <p:spPr>
              <a:xfrm>
                <a:off x="1527367" y="4271013"/>
                <a:ext cx="1457654" cy="503184"/>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latin typeface="Palatino" pitchFamily="2" charset="77"/>
                    <a:ea typeface="Palatino" pitchFamily="2" charset="77"/>
                  </a:rPr>
                  <a:t>DeFi</a:t>
                </a:r>
                <a:endParaRPr lang="en-US" b="1" dirty="0">
                  <a:solidFill>
                    <a:schemeClr val="tx1"/>
                  </a:solidFill>
                  <a:latin typeface="Palatino" pitchFamily="2" charset="77"/>
                  <a:ea typeface="Palatino" pitchFamily="2" charset="77"/>
                </a:endParaRPr>
              </a:p>
            </p:txBody>
          </p:sp>
          <p:sp>
            <p:nvSpPr>
              <p:cNvPr id="11" name="Rounded Rectangle 10">
                <a:extLst>
                  <a:ext uri="{FF2B5EF4-FFF2-40B4-BE49-F238E27FC236}">
                    <a16:creationId xmlns:a16="http://schemas.microsoft.com/office/drawing/2014/main" id="{15E04404-8985-66D1-C89E-282A4E86A6F1}"/>
                  </a:ext>
                </a:extLst>
              </p:cNvPr>
              <p:cNvSpPr/>
              <p:nvPr/>
            </p:nvSpPr>
            <p:spPr>
              <a:xfrm>
                <a:off x="7334583" y="4038205"/>
                <a:ext cx="2018287" cy="906566"/>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Palatino" pitchFamily="2" charset="77"/>
                    <a:ea typeface="Palatino" pitchFamily="2" charset="77"/>
                  </a:rPr>
                  <a:t>Staking</a:t>
                </a:r>
              </a:p>
            </p:txBody>
          </p:sp>
          <p:sp>
            <p:nvSpPr>
              <p:cNvPr id="12" name="TextBox 11">
                <a:extLst>
                  <a:ext uri="{FF2B5EF4-FFF2-40B4-BE49-F238E27FC236}">
                    <a16:creationId xmlns:a16="http://schemas.microsoft.com/office/drawing/2014/main" id="{759528DD-02E6-9C1E-8379-7C5327F6A286}"/>
                  </a:ext>
                </a:extLst>
              </p:cNvPr>
              <p:cNvSpPr txBox="1"/>
              <p:nvPr/>
            </p:nvSpPr>
            <p:spPr>
              <a:xfrm>
                <a:off x="7506082" y="4956646"/>
                <a:ext cx="1846788" cy="369332"/>
              </a:xfrm>
              <a:prstGeom prst="rect">
                <a:avLst/>
              </a:prstGeom>
              <a:noFill/>
            </p:spPr>
            <p:txBody>
              <a:bodyPr wrap="none" rtlCol="0">
                <a:spAutoFit/>
              </a:bodyPr>
              <a:lstStyle/>
              <a:p>
                <a:r>
                  <a:rPr lang="en-US" dirty="0">
                    <a:latin typeface="Palatino" pitchFamily="2" charset="77"/>
                    <a:ea typeface="Palatino" pitchFamily="2" charset="77"/>
                  </a:rPr>
                  <a:t>(Aware of forks)</a:t>
                </a:r>
              </a:p>
            </p:txBody>
          </p:sp>
          <p:sp>
            <p:nvSpPr>
              <p:cNvPr id="13" name="TextBox 12">
                <a:extLst>
                  <a:ext uri="{FF2B5EF4-FFF2-40B4-BE49-F238E27FC236}">
                    <a16:creationId xmlns:a16="http://schemas.microsoft.com/office/drawing/2014/main" id="{6B3E013F-FA34-D3F9-E219-BD7FE5EA654C}"/>
                  </a:ext>
                </a:extLst>
              </p:cNvPr>
              <p:cNvSpPr txBox="1"/>
              <p:nvPr/>
            </p:nvSpPr>
            <p:spPr>
              <a:xfrm>
                <a:off x="1689648" y="4959615"/>
                <a:ext cx="2117887" cy="369332"/>
              </a:xfrm>
              <a:prstGeom prst="rect">
                <a:avLst/>
              </a:prstGeom>
              <a:noFill/>
            </p:spPr>
            <p:txBody>
              <a:bodyPr wrap="none" rtlCol="0">
                <a:spAutoFit/>
              </a:bodyPr>
              <a:lstStyle/>
              <a:p>
                <a:r>
                  <a:rPr lang="en-US" dirty="0">
                    <a:latin typeface="Palatino" pitchFamily="2" charset="77"/>
                    <a:ea typeface="Palatino" pitchFamily="2" charset="77"/>
                  </a:rPr>
                  <a:t>(Unaware of forks)</a:t>
                </a:r>
              </a:p>
            </p:txBody>
          </p:sp>
          <p:pic>
            <p:nvPicPr>
              <p:cNvPr id="14" name="Graphic 13" descr="Arrow: Straight with solid fill">
                <a:extLst>
                  <a:ext uri="{FF2B5EF4-FFF2-40B4-BE49-F238E27FC236}">
                    <a16:creationId xmlns:a16="http://schemas.microsoft.com/office/drawing/2014/main" id="{F709FFED-FA30-6235-7EB1-B23D08622B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498165">
                <a:off x="2457090" y="3756635"/>
                <a:ext cx="1111696" cy="457200"/>
              </a:xfrm>
              <a:prstGeom prst="rect">
                <a:avLst/>
              </a:prstGeom>
            </p:spPr>
          </p:pic>
          <p:pic>
            <p:nvPicPr>
              <p:cNvPr id="15" name="Graphic 14" descr="Arrow: Straight with solid fill">
                <a:extLst>
                  <a:ext uri="{FF2B5EF4-FFF2-40B4-BE49-F238E27FC236}">
                    <a16:creationId xmlns:a16="http://schemas.microsoft.com/office/drawing/2014/main" id="{62F56644-B42A-A345-18E6-5F320E32D6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3178718">
                <a:off x="7146514" y="3714706"/>
                <a:ext cx="1047200" cy="457200"/>
              </a:xfrm>
              <a:prstGeom prst="rect">
                <a:avLst/>
              </a:prstGeom>
            </p:spPr>
          </p:pic>
        </p:grpSp>
        <mc:AlternateContent xmlns:mc="http://schemas.openxmlformats.org/markup-compatibility/2006" xmlns:a14="http://schemas.microsoft.com/office/drawing/2010/main">
          <mc:Choice Requires="a14">
            <p:sp>
              <p:nvSpPr>
                <p:cNvPr id="5" name="Rounded Rectangle 4">
                  <a:extLst>
                    <a:ext uri="{FF2B5EF4-FFF2-40B4-BE49-F238E27FC236}">
                      <a16:creationId xmlns:a16="http://schemas.microsoft.com/office/drawing/2014/main" id="{0662C1A1-8104-17F8-5512-DE79C50750A9}"/>
                    </a:ext>
                  </a:extLst>
                </p:cNvPr>
                <p:cNvSpPr/>
                <p:nvPr/>
              </p:nvSpPr>
              <p:spPr>
                <a:xfrm>
                  <a:off x="6288802" y="3593450"/>
                  <a:ext cx="1316508" cy="836831"/>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b="0" i="0" dirty="0" smtClean="0">
                            <a:solidFill>
                              <a:schemeClr val="tx1"/>
                            </a:solidFill>
                            <a:latin typeface="Cambria Math" panose="02040503050406030204" pitchFamily="18" charset="0"/>
                            <a:ea typeface="Palatino" pitchFamily="2" charset="77"/>
                          </a:rPr>
                          <m:t>bEIGEN</m:t>
                        </m:r>
                      </m:oMath>
                    </m:oMathPara>
                  </a14:m>
                  <a:endParaRPr lang="en-US" dirty="0">
                    <a:solidFill>
                      <a:schemeClr val="tx1"/>
                    </a:solidFill>
                    <a:latin typeface="Palatino" pitchFamily="2" charset="77"/>
                    <a:ea typeface="Palatino" pitchFamily="2" charset="77"/>
                  </a:endParaRPr>
                </a:p>
              </p:txBody>
            </p:sp>
          </mc:Choice>
          <mc:Fallback xmlns="">
            <p:sp>
              <p:nvSpPr>
                <p:cNvPr id="5" name="Rounded Rectangle 4">
                  <a:extLst>
                    <a:ext uri="{FF2B5EF4-FFF2-40B4-BE49-F238E27FC236}">
                      <a16:creationId xmlns:a16="http://schemas.microsoft.com/office/drawing/2014/main" id="{0662C1A1-8104-17F8-5512-DE79C50750A9}"/>
                    </a:ext>
                  </a:extLst>
                </p:cNvPr>
                <p:cNvSpPr>
                  <a:spLocks noRot="1" noChangeAspect="1" noMove="1" noResize="1" noEditPoints="1" noAdjustHandles="1" noChangeArrowheads="1" noChangeShapeType="1" noTextEdit="1"/>
                </p:cNvSpPr>
                <p:nvPr/>
              </p:nvSpPr>
              <p:spPr>
                <a:xfrm>
                  <a:off x="6288802" y="3593450"/>
                  <a:ext cx="1316508" cy="836831"/>
                </a:xfrm>
                <a:prstGeom prst="roundRect">
                  <a:avLst/>
                </a:prstGeom>
                <a:blipFill>
                  <a:blip r:embed="rId5"/>
                  <a:stretch>
                    <a:fillRect/>
                  </a:stretch>
                </a:blipFill>
                <a:ln>
                  <a:no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D078C6CF-0C44-8060-255E-AA2684EA8D27}"/>
                </a:ext>
              </a:extLst>
            </p:cNvPr>
            <p:cNvSpPr txBox="1"/>
            <p:nvPr/>
          </p:nvSpPr>
          <p:spPr>
            <a:xfrm>
              <a:off x="5417992" y="5274492"/>
              <a:ext cx="1074333" cy="369332"/>
            </a:xfrm>
            <a:prstGeom prst="rect">
              <a:avLst/>
            </a:prstGeom>
            <a:noFill/>
          </p:spPr>
          <p:txBody>
            <a:bodyPr wrap="none" rtlCol="0">
              <a:spAutoFit/>
            </a:bodyPr>
            <a:lstStyle/>
            <a:p>
              <a:pPr algn="ctr"/>
              <a:r>
                <a:rPr lang="en-US" dirty="0">
                  <a:latin typeface="Palatino" pitchFamily="2" charset="77"/>
                  <a:ea typeface="Palatino" pitchFamily="2" charset="77"/>
                </a:rPr>
                <a:t>Isolation</a:t>
              </a:r>
            </a:p>
          </p:txBody>
        </p:sp>
      </p:grpSp>
      <p:sp>
        <p:nvSpPr>
          <p:cNvPr id="19" name="TextBox 18">
            <a:extLst>
              <a:ext uri="{FF2B5EF4-FFF2-40B4-BE49-F238E27FC236}">
                <a16:creationId xmlns:a16="http://schemas.microsoft.com/office/drawing/2014/main" id="{EB4A44ED-7FB2-2DCF-D81E-65D3649ADC0A}"/>
              </a:ext>
            </a:extLst>
          </p:cNvPr>
          <p:cNvSpPr txBox="1"/>
          <p:nvPr/>
        </p:nvSpPr>
        <p:spPr>
          <a:xfrm>
            <a:off x="1761406" y="1339384"/>
            <a:ext cx="1552028" cy="369332"/>
          </a:xfrm>
          <a:prstGeom prst="rect">
            <a:avLst/>
          </a:prstGeom>
          <a:solidFill>
            <a:schemeClr val="accent2">
              <a:lumMod val="20000"/>
              <a:lumOff val="80000"/>
            </a:schemeClr>
          </a:solidFill>
        </p:spPr>
        <p:txBody>
          <a:bodyPr wrap="none" rtlCol="0">
            <a:spAutoFit/>
          </a:bodyPr>
          <a:lstStyle/>
          <a:p>
            <a:r>
              <a:rPr lang="en-US" dirty="0">
                <a:latin typeface="Palatino" pitchFamily="2" charset="77"/>
                <a:ea typeface="Palatino" pitchFamily="2" charset="77"/>
              </a:rPr>
              <a:t>Fork in token</a:t>
            </a:r>
          </a:p>
        </p:txBody>
      </p:sp>
      <p:sp>
        <p:nvSpPr>
          <p:cNvPr id="20" name="TextBox 19">
            <a:extLst>
              <a:ext uri="{FF2B5EF4-FFF2-40B4-BE49-F238E27FC236}">
                <a16:creationId xmlns:a16="http://schemas.microsoft.com/office/drawing/2014/main" id="{38F5AA1B-146D-DEFE-4A76-659DBADF974C}"/>
              </a:ext>
            </a:extLst>
          </p:cNvPr>
          <p:cNvSpPr txBox="1"/>
          <p:nvPr/>
        </p:nvSpPr>
        <p:spPr>
          <a:xfrm>
            <a:off x="4360984" y="1228931"/>
            <a:ext cx="2093645" cy="646331"/>
          </a:xfrm>
          <a:prstGeom prst="rect">
            <a:avLst/>
          </a:prstGeom>
          <a:solidFill>
            <a:schemeClr val="accent2">
              <a:lumMod val="20000"/>
              <a:lumOff val="80000"/>
            </a:schemeClr>
          </a:solidFill>
        </p:spPr>
        <p:txBody>
          <a:bodyPr wrap="square" rtlCol="0">
            <a:spAutoFit/>
          </a:bodyPr>
          <a:lstStyle/>
          <a:p>
            <a:pPr algn="ctr"/>
            <a:r>
              <a:rPr lang="en-US" dirty="0" err="1">
                <a:latin typeface="Palatino" pitchFamily="2" charset="77"/>
                <a:ea typeface="Palatino" pitchFamily="2" charset="77"/>
              </a:rPr>
              <a:t>DeFi</a:t>
            </a:r>
            <a:r>
              <a:rPr lang="en-US" dirty="0">
                <a:latin typeface="Palatino" pitchFamily="2" charset="77"/>
                <a:ea typeface="Palatino" pitchFamily="2" charset="77"/>
              </a:rPr>
              <a:t> markets have to be aware of fork</a:t>
            </a:r>
          </a:p>
        </p:txBody>
      </p:sp>
      <p:sp>
        <p:nvSpPr>
          <p:cNvPr id="21" name="TextBox 20">
            <a:extLst>
              <a:ext uri="{FF2B5EF4-FFF2-40B4-BE49-F238E27FC236}">
                <a16:creationId xmlns:a16="http://schemas.microsoft.com/office/drawing/2014/main" id="{8C70E2DC-12B7-6510-5F85-CEE546EBF23B}"/>
              </a:ext>
            </a:extLst>
          </p:cNvPr>
          <p:cNvSpPr txBox="1"/>
          <p:nvPr/>
        </p:nvSpPr>
        <p:spPr>
          <a:xfrm>
            <a:off x="7502179" y="1228931"/>
            <a:ext cx="2427988" cy="646331"/>
          </a:xfrm>
          <a:prstGeom prst="rect">
            <a:avLst/>
          </a:prstGeom>
          <a:solidFill>
            <a:schemeClr val="accent2">
              <a:lumMod val="20000"/>
              <a:lumOff val="80000"/>
            </a:schemeClr>
          </a:solidFill>
        </p:spPr>
        <p:txBody>
          <a:bodyPr wrap="square" rtlCol="0">
            <a:spAutoFit/>
          </a:bodyPr>
          <a:lstStyle/>
          <a:p>
            <a:pPr algn="ctr"/>
            <a:r>
              <a:rPr lang="en-US" dirty="0">
                <a:latin typeface="Palatino" pitchFamily="2" charset="77"/>
                <a:ea typeface="Palatino" pitchFamily="2" charset="77"/>
              </a:rPr>
              <a:t>Token not usable for long-term positions </a:t>
            </a:r>
          </a:p>
        </p:txBody>
      </p:sp>
      <p:sp>
        <p:nvSpPr>
          <p:cNvPr id="23" name="TextBox 22">
            <a:extLst>
              <a:ext uri="{FF2B5EF4-FFF2-40B4-BE49-F238E27FC236}">
                <a16:creationId xmlns:a16="http://schemas.microsoft.com/office/drawing/2014/main" id="{8743F64B-F747-E8F2-4972-BF46C13466EC}"/>
              </a:ext>
            </a:extLst>
          </p:cNvPr>
          <p:cNvSpPr txBox="1"/>
          <p:nvPr/>
        </p:nvSpPr>
        <p:spPr>
          <a:xfrm rot="20662378">
            <a:off x="485142" y="1015096"/>
            <a:ext cx="2165978" cy="369332"/>
          </a:xfrm>
          <a:prstGeom prst="rect">
            <a:avLst/>
          </a:prstGeom>
          <a:solidFill>
            <a:srgbClr val="FF0000"/>
          </a:solidFill>
        </p:spPr>
        <p:txBody>
          <a:bodyPr wrap="none" rtlCol="0">
            <a:spAutoFit/>
          </a:bodyPr>
          <a:lstStyle/>
          <a:p>
            <a:r>
              <a:rPr lang="en-US" dirty="0">
                <a:solidFill>
                  <a:schemeClr val="bg1"/>
                </a:solidFill>
                <a:latin typeface="Palatino" pitchFamily="2" charset="77"/>
                <a:ea typeface="Palatino" pitchFamily="2" charset="77"/>
              </a:rPr>
              <a:t>Undesirable design</a:t>
            </a:r>
          </a:p>
        </p:txBody>
      </p:sp>
      <p:sp>
        <p:nvSpPr>
          <p:cNvPr id="24" name="Right Arrow 23">
            <a:extLst>
              <a:ext uri="{FF2B5EF4-FFF2-40B4-BE49-F238E27FC236}">
                <a16:creationId xmlns:a16="http://schemas.microsoft.com/office/drawing/2014/main" id="{F4AA9643-E49B-6F2F-96F0-94DE2BA0CBFD}"/>
              </a:ext>
            </a:extLst>
          </p:cNvPr>
          <p:cNvSpPr/>
          <p:nvPr/>
        </p:nvSpPr>
        <p:spPr>
          <a:xfrm>
            <a:off x="3666825" y="1301888"/>
            <a:ext cx="340768" cy="500415"/>
          </a:xfrm>
          <a:prstGeom prst="rightArrow">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A61A9987-EA8B-C058-3F59-2A80DA7F1A9C}"/>
              </a:ext>
            </a:extLst>
          </p:cNvPr>
          <p:cNvSpPr/>
          <p:nvPr/>
        </p:nvSpPr>
        <p:spPr>
          <a:xfrm>
            <a:off x="6841183" y="1301888"/>
            <a:ext cx="340768" cy="500415"/>
          </a:xfrm>
          <a:prstGeom prst="rightArrow">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F47E44C-7230-126A-DE94-D3DDBE954C72}"/>
              </a:ext>
            </a:extLst>
          </p:cNvPr>
          <p:cNvSpPr txBox="1"/>
          <p:nvPr/>
        </p:nvSpPr>
        <p:spPr>
          <a:xfrm rot="20662378">
            <a:off x="911434" y="2774765"/>
            <a:ext cx="1813317" cy="369332"/>
          </a:xfrm>
          <a:prstGeom prst="rect">
            <a:avLst/>
          </a:prstGeom>
          <a:solidFill>
            <a:schemeClr val="accent1"/>
          </a:solidFill>
        </p:spPr>
        <p:txBody>
          <a:bodyPr wrap="none" rtlCol="0">
            <a:spAutoFit/>
          </a:bodyPr>
          <a:lstStyle/>
          <a:p>
            <a:r>
              <a:rPr lang="en-US" dirty="0">
                <a:solidFill>
                  <a:schemeClr val="bg1"/>
                </a:solidFill>
                <a:latin typeface="Palatino" pitchFamily="2" charset="77"/>
                <a:ea typeface="Palatino" pitchFamily="2" charset="77"/>
              </a:rPr>
              <a:t>EIGEN’s design</a:t>
            </a:r>
          </a:p>
        </p:txBody>
      </p:sp>
      <p:pic>
        <p:nvPicPr>
          <p:cNvPr id="3" name="Picture 2">
            <a:extLst>
              <a:ext uri="{FF2B5EF4-FFF2-40B4-BE49-F238E27FC236}">
                <a16:creationId xmlns:a16="http://schemas.microsoft.com/office/drawing/2014/main" id="{DD59C9FE-3210-8126-DE21-E8F9FCE6C26C}"/>
              </a:ext>
            </a:extLst>
          </p:cNvPr>
          <p:cNvPicPr>
            <a:picLocks noChangeAspect="1"/>
          </p:cNvPicPr>
          <p:nvPr/>
        </p:nvPicPr>
        <p:blipFill>
          <a:blip r:embed="rId6"/>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7018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2000"/>
                                  </p:stCondLst>
                                  <p:childTnLst>
                                    <p:set>
                                      <p:cBhvr>
                                        <p:cTn id="17" dur="1" fill="hold">
                                          <p:stCondLst>
                                            <p:cond delay="0"/>
                                          </p:stCondLst>
                                        </p:cTn>
                                        <p:tgtEl>
                                          <p:spTgt spid="2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9" presetClass="emph" presetSubtype="0" grpId="1" nodeType="clickEffect">
                                  <p:stCondLst>
                                    <p:cond delay="0"/>
                                  </p:stCondLst>
                                  <p:childTnLst>
                                    <p:set>
                                      <p:cBhvr>
                                        <p:cTn id="21" dur="indefinite"/>
                                        <p:tgtEl>
                                          <p:spTgt spid="19"/>
                                        </p:tgtEl>
                                        <p:attrNameLst>
                                          <p:attrName>style.opacity</p:attrName>
                                        </p:attrNameLst>
                                      </p:cBhvr>
                                      <p:to>
                                        <p:strVal val="0.1"/>
                                      </p:to>
                                    </p:set>
                                    <p:animEffect filter="image" prLst="opacity: 0.1">
                                      <p:cBhvr rctx="IE">
                                        <p:cTn id="22" dur="indefinite"/>
                                        <p:tgtEl>
                                          <p:spTgt spid="19"/>
                                        </p:tgtEl>
                                      </p:cBhvr>
                                    </p:animEffect>
                                  </p:childTnLst>
                                </p:cTn>
                              </p:par>
                              <p:par>
                                <p:cTn id="23" presetID="9" presetClass="emph" presetSubtype="0" grpId="1" nodeType="withEffect">
                                  <p:stCondLst>
                                    <p:cond delay="0"/>
                                  </p:stCondLst>
                                  <p:childTnLst>
                                    <p:set>
                                      <p:cBhvr>
                                        <p:cTn id="24" dur="indefinite"/>
                                        <p:tgtEl>
                                          <p:spTgt spid="20"/>
                                        </p:tgtEl>
                                        <p:attrNameLst>
                                          <p:attrName>style.opacity</p:attrName>
                                        </p:attrNameLst>
                                      </p:cBhvr>
                                      <p:to>
                                        <p:strVal val="0.1"/>
                                      </p:to>
                                    </p:set>
                                    <p:animEffect filter="image" prLst="opacity: 0.1">
                                      <p:cBhvr rctx="IE">
                                        <p:cTn id="25" dur="indefinite"/>
                                        <p:tgtEl>
                                          <p:spTgt spid="20"/>
                                        </p:tgtEl>
                                      </p:cBhvr>
                                    </p:animEffect>
                                  </p:childTnLst>
                                </p:cTn>
                              </p:par>
                              <p:par>
                                <p:cTn id="26" presetID="9" presetClass="emph" presetSubtype="0" grpId="1" nodeType="withEffect">
                                  <p:stCondLst>
                                    <p:cond delay="0"/>
                                  </p:stCondLst>
                                  <p:childTnLst>
                                    <p:set>
                                      <p:cBhvr>
                                        <p:cTn id="27" dur="indefinite"/>
                                        <p:tgtEl>
                                          <p:spTgt spid="21"/>
                                        </p:tgtEl>
                                        <p:attrNameLst>
                                          <p:attrName>style.opacity</p:attrName>
                                        </p:attrNameLst>
                                      </p:cBhvr>
                                      <p:to>
                                        <p:strVal val="0.1"/>
                                      </p:to>
                                    </p:set>
                                    <p:animEffect filter="image" prLst="opacity: 0.1">
                                      <p:cBhvr rctx="IE">
                                        <p:cTn id="28" dur="indefinite"/>
                                        <p:tgtEl>
                                          <p:spTgt spid="21"/>
                                        </p:tgtEl>
                                      </p:cBhvr>
                                    </p:animEffect>
                                  </p:childTnLst>
                                </p:cTn>
                              </p:par>
                              <p:par>
                                <p:cTn id="29" presetID="9" presetClass="emph" presetSubtype="0" grpId="1" nodeType="withEffect">
                                  <p:stCondLst>
                                    <p:cond delay="0"/>
                                  </p:stCondLst>
                                  <p:childTnLst>
                                    <p:set>
                                      <p:cBhvr>
                                        <p:cTn id="30" dur="indefinite"/>
                                        <p:tgtEl>
                                          <p:spTgt spid="23"/>
                                        </p:tgtEl>
                                        <p:attrNameLst>
                                          <p:attrName>style.opacity</p:attrName>
                                        </p:attrNameLst>
                                      </p:cBhvr>
                                      <p:to>
                                        <p:strVal val="0.1"/>
                                      </p:to>
                                    </p:set>
                                    <p:animEffect filter="image" prLst="opacity: 0.1">
                                      <p:cBhvr rctx="IE">
                                        <p:cTn id="31" dur="indefinite"/>
                                        <p:tgtEl>
                                          <p:spTgt spid="23"/>
                                        </p:tgtEl>
                                      </p:cBhvr>
                                    </p:animEffect>
                                  </p:childTnLst>
                                </p:cTn>
                              </p:par>
                              <p:par>
                                <p:cTn id="32" presetID="9" presetClass="emph" presetSubtype="0" grpId="1" nodeType="withEffect">
                                  <p:stCondLst>
                                    <p:cond delay="0"/>
                                  </p:stCondLst>
                                  <p:childTnLst>
                                    <p:set>
                                      <p:cBhvr>
                                        <p:cTn id="33" dur="indefinite"/>
                                        <p:tgtEl>
                                          <p:spTgt spid="24"/>
                                        </p:tgtEl>
                                        <p:attrNameLst>
                                          <p:attrName>style.opacity</p:attrName>
                                        </p:attrNameLst>
                                      </p:cBhvr>
                                      <p:to>
                                        <p:strVal val="0.1"/>
                                      </p:to>
                                    </p:set>
                                    <p:animEffect filter="image" prLst="opacity: 0.1">
                                      <p:cBhvr rctx="IE">
                                        <p:cTn id="34" dur="indefinite"/>
                                        <p:tgtEl>
                                          <p:spTgt spid="24"/>
                                        </p:tgtEl>
                                      </p:cBhvr>
                                    </p:animEffect>
                                  </p:childTnLst>
                                </p:cTn>
                              </p:par>
                              <p:par>
                                <p:cTn id="35" presetID="9" presetClass="emph" presetSubtype="0" grpId="1" nodeType="withEffect">
                                  <p:stCondLst>
                                    <p:cond delay="0"/>
                                  </p:stCondLst>
                                  <p:childTnLst>
                                    <p:set>
                                      <p:cBhvr>
                                        <p:cTn id="36" dur="indefinite"/>
                                        <p:tgtEl>
                                          <p:spTgt spid="25"/>
                                        </p:tgtEl>
                                        <p:attrNameLst>
                                          <p:attrName>style.opacity</p:attrName>
                                        </p:attrNameLst>
                                      </p:cBhvr>
                                      <p:to>
                                        <p:strVal val="0.1"/>
                                      </p:to>
                                    </p:set>
                                    <p:animEffect filter="image" prLst="opacity: 0.1">
                                      <p:cBhvr rctx="IE">
                                        <p:cTn id="37" dur="indefinite"/>
                                        <p:tgtEl>
                                          <p:spTgt spid="25"/>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9" grpId="0" animBg="1"/>
      <p:bldP spid="19" grpId="1" animBg="1"/>
      <p:bldP spid="20" grpId="0" animBg="1"/>
      <p:bldP spid="20" grpId="1" animBg="1"/>
      <p:bldP spid="21" grpId="0" animBg="1"/>
      <p:bldP spid="21" grpId="1" animBg="1"/>
      <p:bldP spid="23" grpId="0" animBg="1"/>
      <p:bldP spid="23" grpId="1" animBg="1"/>
      <p:bldP spid="24" grpId="0" animBg="1"/>
      <p:bldP spid="24" grpId="1" animBg="1"/>
      <p:bldP spid="25" grpId="0" animBg="1"/>
      <p:bldP spid="25" grpId="1"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6D51E-9FE4-4E0C-B496-0D7E5A3CCDC7}"/>
              </a:ext>
            </a:extLst>
          </p:cNvPr>
          <p:cNvSpPr txBox="1"/>
          <p:nvPr/>
        </p:nvSpPr>
        <p:spPr>
          <a:xfrm>
            <a:off x="-4144" y="0"/>
            <a:ext cx="12196143" cy="707886"/>
          </a:xfrm>
          <a:prstGeom prst="rect">
            <a:avLst/>
          </a:prstGeom>
          <a:noFill/>
        </p:spPr>
        <p:txBody>
          <a:bodyPr wrap="square" rtlCol="0">
            <a:spAutoFit/>
          </a:bodyPr>
          <a:lstStyle/>
          <a:p>
            <a:r>
              <a:rPr lang="en-US" sz="4000" dirty="0">
                <a:latin typeface="Palatino" pitchFamily="2" charset="77"/>
                <a:ea typeface="Palatino" pitchFamily="2" charset="77"/>
              </a:rPr>
              <a:t>Core feature 3: Metering</a:t>
            </a:r>
          </a:p>
        </p:txBody>
      </p:sp>
      <p:pic>
        <p:nvPicPr>
          <p:cNvPr id="4" name="Picture 3">
            <a:extLst>
              <a:ext uri="{FF2B5EF4-FFF2-40B4-BE49-F238E27FC236}">
                <a16:creationId xmlns:a16="http://schemas.microsoft.com/office/drawing/2014/main" id="{792434F9-02C9-FE22-261D-A50255A460B1}"/>
              </a:ext>
            </a:extLst>
          </p:cNvPr>
          <p:cNvPicPr>
            <a:picLocks noChangeAspect="1"/>
          </p:cNvPicPr>
          <p:nvPr/>
        </p:nvPicPr>
        <p:blipFill>
          <a:blip r:embed="rId3"/>
          <a:stretch>
            <a:fillRect/>
          </a:stretch>
        </p:blipFill>
        <p:spPr>
          <a:xfrm>
            <a:off x="115607" y="6150625"/>
            <a:ext cx="1314534" cy="612072"/>
          </a:xfrm>
          <a:prstGeom prst="rect">
            <a:avLst/>
          </a:prstGeom>
        </p:spPr>
      </p:pic>
      <p:grpSp>
        <p:nvGrpSpPr>
          <p:cNvPr id="6" name="Group 5">
            <a:extLst>
              <a:ext uri="{FF2B5EF4-FFF2-40B4-BE49-F238E27FC236}">
                <a16:creationId xmlns:a16="http://schemas.microsoft.com/office/drawing/2014/main" id="{BB3A71E3-7A66-F2C7-389C-270B34BE2E1D}"/>
              </a:ext>
            </a:extLst>
          </p:cNvPr>
          <p:cNvGrpSpPr/>
          <p:nvPr/>
        </p:nvGrpSpPr>
        <p:grpSpPr>
          <a:xfrm>
            <a:off x="2588285" y="1834091"/>
            <a:ext cx="7011284" cy="3836149"/>
            <a:chOff x="795456" y="1834091"/>
            <a:chExt cx="7011284" cy="3836149"/>
          </a:xfrm>
        </p:grpSpPr>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233969A9-735E-BA08-1F2F-C3A48E4A8729}"/>
                    </a:ext>
                  </a:extLst>
                </p:cNvPr>
                <p:cNvSpPr/>
                <p:nvPr/>
              </p:nvSpPr>
              <p:spPr>
                <a:xfrm>
                  <a:off x="795456" y="2741688"/>
                  <a:ext cx="1639113" cy="1374624"/>
                </a:xfrm>
                <a:prstGeom prst="round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b="0" i="0" dirty="0" smtClean="0">
                            <a:solidFill>
                              <a:schemeClr val="tx1"/>
                            </a:solidFill>
                            <a:latin typeface="Cambria Math" panose="02040503050406030204" pitchFamily="18" charset="0"/>
                            <a:ea typeface="Palatino" pitchFamily="2" charset="77"/>
                          </a:rPr>
                          <m:t>EIGEN</m:t>
                        </m:r>
                        <m:r>
                          <a:rPr lang="en-US" b="0" i="0" baseline="-25000" dirty="0" smtClean="0">
                            <a:solidFill>
                              <a:schemeClr val="tx1"/>
                            </a:solidFill>
                            <a:latin typeface="Cambria Math" panose="02040503050406030204" pitchFamily="18" charset="0"/>
                            <a:ea typeface="Palatino" pitchFamily="2" charset="77"/>
                          </a:rPr>
                          <m:t>1</m:t>
                        </m:r>
                      </m:oMath>
                    </m:oMathPara>
                  </a14:m>
                  <a:endParaRPr lang="en-US" baseline="-25000" dirty="0">
                    <a:solidFill>
                      <a:schemeClr val="bg1"/>
                    </a:solidFill>
                    <a:latin typeface="Palatino" pitchFamily="2" charset="77"/>
                    <a:ea typeface="Palatino" pitchFamily="2" charset="77"/>
                  </a:endParaRPr>
                </a:p>
              </p:txBody>
            </p:sp>
          </mc:Choice>
          <mc:Fallback xmlns="">
            <p:sp>
              <p:nvSpPr>
                <p:cNvPr id="4" name="Rounded Rectangle 3">
                  <a:extLst>
                    <a:ext uri="{FF2B5EF4-FFF2-40B4-BE49-F238E27FC236}">
                      <a16:creationId xmlns:a16="http://schemas.microsoft.com/office/drawing/2014/main" id="{E8E4DD61-6FB0-ED0C-5BF0-9D7C2F0F4037}"/>
                    </a:ext>
                  </a:extLst>
                </p:cNvPr>
                <p:cNvSpPr>
                  <a:spLocks noRot="1" noChangeAspect="1" noMove="1" noResize="1" noEditPoints="1" noAdjustHandles="1" noChangeArrowheads="1" noChangeShapeType="1" noTextEdit="1"/>
                </p:cNvSpPr>
                <p:nvPr/>
              </p:nvSpPr>
              <p:spPr>
                <a:xfrm>
                  <a:off x="795456" y="2741688"/>
                  <a:ext cx="1639113" cy="1374624"/>
                </a:xfrm>
                <a:prstGeom prst="round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ounded Rectangle 7">
                  <a:extLst>
                    <a:ext uri="{FF2B5EF4-FFF2-40B4-BE49-F238E27FC236}">
                      <a16:creationId xmlns:a16="http://schemas.microsoft.com/office/drawing/2014/main" id="{BE3121E2-43FE-686E-C7F7-8AC358D96939}"/>
                    </a:ext>
                  </a:extLst>
                </p:cNvPr>
                <p:cNvSpPr/>
                <p:nvPr/>
              </p:nvSpPr>
              <p:spPr>
                <a:xfrm>
                  <a:off x="3208918" y="4116312"/>
                  <a:ext cx="1639113" cy="1374624"/>
                </a:xfrm>
                <a:prstGeom prst="round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b="0" i="0" dirty="0" smtClean="0">
                            <a:solidFill>
                              <a:schemeClr val="tx1"/>
                            </a:solidFill>
                            <a:latin typeface="Cambria Math" panose="02040503050406030204" pitchFamily="18" charset="0"/>
                            <a:ea typeface="Palatino" pitchFamily="2" charset="77"/>
                          </a:rPr>
                          <m:t>EIGEN</m:t>
                        </m:r>
                        <m:r>
                          <a:rPr lang="en-US" b="0" i="0" baseline="-25000" dirty="0" smtClean="0">
                            <a:solidFill>
                              <a:schemeClr val="tx1"/>
                            </a:solidFill>
                            <a:latin typeface="Cambria Math" panose="02040503050406030204" pitchFamily="18" charset="0"/>
                            <a:ea typeface="Palatino" pitchFamily="2" charset="77"/>
                          </a:rPr>
                          <m:t>1</m:t>
                        </m:r>
                      </m:oMath>
                    </m:oMathPara>
                  </a14:m>
                  <a:endParaRPr lang="en-US" baseline="-25000" dirty="0">
                    <a:solidFill>
                      <a:schemeClr val="bg1"/>
                    </a:solidFill>
                    <a:latin typeface="Palatino" pitchFamily="2" charset="77"/>
                    <a:ea typeface="Palatino" pitchFamily="2" charset="77"/>
                  </a:endParaRPr>
                </a:p>
              </p:txBody>
            </p:sp>
          </mc:Choice>
          <mc:Fallback xmlns="">
            <p:sp>
              <p:nvSpPr>
                <p:cNvPr id="5" name="Rounded Rectangle 4">
                  <a:extLst>
                    <a:ext uri="{FF2B5EF4-FFF2-40B4-BE49-F238E27FC236}">
                      <a16:creationId xmlns:a16="http://schemas.microsoft.com/office/drawing/2014/main" id="{9B8F7327-6064-A64E-908E-A3F5A0A37FA5}"/>
                    </a:ext>
                  </a:extLst>
                </p:cNvPr>
                <p:cNvSpPr>
                  <a:spLocks noRot="1" noChangeAspect="1" noMove="1" noResize="1" noEditPoints="1" noAdjustHandles="1" noChangeArrowheads="1" noChangeShapeType="1" noTextEdit="1"/>
                </p:cNvSpPr>
                <p:nvPr/>
              </p:nvSpPr>
              <p:spPr>
                <a:xfrm>
                  <a:off x="3208918" y="4116312"/>
                  <a:ext cx="1639113" cy="1374624"/>
                </a:xfrm>
                <a:prstGeom prst="roundRect">
                  <a:avLst/>
                </a:prstGeom>
                <a:blipFill>
                  <a:blip r:embed="rId5"/>
                  <a:stretch>
                    <a:fillRect/>
                  </a:stretch>
                </a:blipFill>
                <a:ln>
                  <a:noFill/>
                </a:ln>
              </p:spPr>
              <p:txBody>
                <a:bodyPr/>
                <a:lstStyle/>
                <a:p>
                  <a:r>
                    <a:rPr lang="en-US">
                      <a:noFill/>
                    </a:rPr>
                    <a:t> </a:t>
                  </a:r>
                </a:p>
              </p:txBody>
            </p:sp>
          </mc:Fallback>
        </mc:AlternateContent>
        <p:sp>
          <p:nvSpPr>
            <p:cNvPr id="9" name="Rounded Rectangle 8">
              <a:extLst>
                <a:ext uri="{FF2B5EF4-FFF2-40B4-BE49-F238E27FC236}">
                  <a16:creationId xmlns:a16="http://schemas.microsoft.com/office/drawing/2014/main" id="{DEB560CE-A278-2F14-EA95-06A54B314738}"/>
                </a:ext>
              </a:extLst>
            </p:cNvPr>
            <p:cNvSpPr/>
            <p:nvPr/>
          </p:nvSpPr>
          <p:spPr>
            <a:xfrm>
              <a:off x="3208918" y="4256117"/>
              <a:ext cx="1639113" cy="187417"/>
            </a:xfrm>
            <a:prstGeom prst="roundRect">
              <a:avLst/>
            </a:prstGeom>
            <a:solidFill>
              <a:srgbClr val="FF50B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ounded Rectangle 9">
                  <a:extLst>
                    <a:ext uri="{FF2B5EF4-FFF2-40B4-BE49-F238E27FC236}">
                      <a16:creationId xmlns:a16="http://schemas.microsoft.com/office/drawing/2014/main" id="{9ACF6FB0-20C6-D18D-D185-44FBF1B52E53}"/>
                    </a:ext>
                  </a:extLst>
                </p:cNvPr>
                <p:cNvSpPr/>
                <p:nvPr/>
              </p:nvSpPr>
              <p:spPr>
                <a:xfrm>
                  <a:off x="3328067" y="1834091"/>
                  <a:ext cx="1639113" cy="1374624"/>
                </a:xfrm>
                <a:prstGeom prst="round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b="0" i="0" dirty="0" smtClean="0">
                            <a:solidFill>
                              <a:schemeClr val="tx1"/>
                            </a:solidFill>
                            <a:latin typeface="Cambria Math" panose="02040503050406030204" pitchFamily="18" charset="0"/>
                            <a:ea typeface="Palatino" pitchFamily="2" charset="77"/>
                          </a:rPr>
                          <m:t>EIGEN</m:t>
                        </m:r>
                        <m:r>
                          <a:rPr lang="en-US" b="0" i="0" baseline="-25000" dirty="0" smtClean="0">
                            <a:solidFill>
                              <a:schemeClr val="tx1"/>
                            </a:solidFill>
                            <a:latin typeface="Cambria Math" panose="02040503050406030204" pitchFamily="18" charset="0"/>
                            <a:ea typeface="Palatino" pitchFamily="2" charset="77"/>
                          </a:rPr>
                          <m:t>2</m:t>
                        </m:r>
                      </m:oMath>
                    </m:oMathPara>
                  </a14:m>
                  <a:endParaRPr lang="en-US" baseline="-25000" dirty="0">
                    <a:solidFill>
                      <a:schemeClr val="bg1"/>
                    </a:solidFill>
                    <a:latin typeface="Palatino" pitchFamily="2" charset="77"/>
                    <a:ea typeface="Palatino" pitchFamily="2" charset="77"/>
                  </a:endParaRPr>
                </a:p>
              </p:txBody>
            </p:sp>
          </mc:Choice>
          <mc:Fallback xmlns="">
            <p:sp>
              <p:nvSpPr>
                <p:cNvPr id="7" name="Rounded Rectangle 6">
                  <a:extLst>
                    <a:ext uri="{FF2B5EF4-FFF2-40B4-BE49-F238E27FC236}">
                      <a16:creationId xmlns:a16="http://schemas.microsoft.com/office/drawing/2014/main" id="{E682633A-F946-81D2-70E2-192BB01CA380}"/>
                    </a:ext>
                  </a:extLst>
                </p:cNvPr>
                <p:cNvSpPr>
                  <a:spLocks noRot="1" noChangeAspect="1" noMove="1" noResize="1" noEditPoints="1" noAdjustHandles="1" noChangeArrowheads="1" noChangeShapeType="1" noTextEdit="1"/>
                </p:cNvSpPr>
                <p:nvPr/>
              </p:nvSpPr>
              <p:spPr>
                <a:xfrm>
                  <a:off x="3328067" y="1834091"/>
                  <a:ext cx="1639113" cy="1374624"/>
                </a:xfrm>
                <a:prstGeom prst="roundRect">
                  <a:avLst/>
                </a:prstGeom>
                <a:blipFill>
                  <a:blip r:embed="rId6"/>
                  <a:stretch>
                    <a:fillRect/>
                  </a:stretch>
                </a:blipFill>
                <a:ln>
                  <a:no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13B0A6E2-A83F-F401-597D-8A70C94D22A5}"/>
                </a:ext>
              </a:extLst>
            </p:cNvPr>
            <p:cNvSpPr txBox="1"/>
            <p:nvPr/>
          </p:nvSpPr>
          <p:spPr>
            <a:xfrm>
              <a:off x="4967180" y="4190581"/>
              <a:ext cx="2839560" cy="369332"/>
            </a:xfrm>
            <a:prstGeom prst="rect">
              <a:avLst/>
            </a:prstGeom>
            <a:noFill/>
          </p:spPr>
          <p:txBody>
            <a:bodyPr wrap="none" rtlCol="0">
              <a:spAutoFit/>
            </a:bodyPr>
            <a:lstStyle/>
            <a:p>
              <a:r>
                <a:rPr lang="en-US" dirty="0"/>
                <a:t>CPF = Commitment-Per-Fork</a:t>
              </a:r>
            </a:p>
          </p:txBody>
        </p:sp>
        <p:sp>
          <p:nvSpPr>
            <p:cNvPr id="12" name="Rounded Rectangle 11">
              <a:extLst>
                <a:ext uri="{FF2B5EF4-FFF2-40B4-BE49-F238E27FC236}">
                  <a16:creationId xmlns:a16="http://schemas.microsoft.com/office/drawing/2014/main" id="{D8075F9D-E5C2-F49A-2737-6B6601A6B810}"/>
                </a:ext>
              </a:extLst>
            </p:cNvPr>
            <p:cNvSpPr/>
            <p:nvPr/>
          </p:nvSpPr>
          <p:spPr>
            <a:xfrm>
              <a:off x="3328067" y="2166598"/>
              <a:ext cx="1639113" cy="187417"/>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570054B-EB97-6BE3-38FB-D24FC4955935}"/>
                </a:ext>
              </a:extLst>
            </p:cNvPr>
            <p:cNvSpPr txBox="1"/>
            <p:nvPr/>
          </p:nvSpPr>
          <p:spPr>
            <a:xfrm>
              <a:off x="4967180" y="4618958"/>
              <a:ext cx="2672014" cy="369332"/>
            </a:xfrm>
            <a:prstGeom prst="rect">
              <a:avLst/>
            </a:prstGeom>
            <a:noFill/>
          </p:spPr>
          <p:txBody>
            <a:bodyPr wrap="none" rtlCol="0">
              <a:spAutoFit/>
            </a:bodyPr>
            <a:lstStyle/>
            <a:p>
              <a:r>
                <a:rPr lang="en-US" dirty="0"/>
                <a:t>CPF burnt if EIGEN</a:t>
              </a:r>
              <a:r>
                <a:rPr lang="en-US" baseline="-25000" dirty="0"/>
                <a:t>1</a:t>
              </a:r>
              <a:r>
                <a:rPr lang="en-US" dirty="0"/>
                <a:t> is true</a:t>
              </a:r>
            </a:p>
          </p:txBody>
        </p:sp>
        <p:sp>
          <p:nvSpPr>
            <p:cNvPr id="14" name="TextBox 13">
              <a:extLst>
                <a:ext uri="{FF2B5EF4-FFF2-40B4-BE49-F238E27FC236}">
                  <a16:creationId xmlns:a16="http://schemas.microsoft.com/office/drawing/2014/main" id="{B232FB21-31DF-60D4-C646-5B8F85765F4D}"/>
                </a:ext>
              </a:extLst>
            </p:cNvPr>
            <p:cNvSpPr txBox="1"/>
            <p:nvPr/>
          </p:nvSpPr>
          <p:spPr>
            <a:xfrm>
              <a:off x="4953531" y="5023909"/>
              <a:ext cx="2630528" cy="646331"/>
            </a:xfrm>
            <a:prstGeom prst="rect">
              <a:avLst/>
            </a:prstGeom>
            <a:noFill/>
          </p:spPr>
          <p:txBody>
            <a:bodyPr wrap="none" rtlCol="0">
              <a:spAutoFit/>
            </a:bodyPr>
            <a:lstStyle/>
            <a:p>
              <a:r>
                <a:rPr lang="en-US" dirty="0"/>
                <a:t>CPF pays off social cost of </a:t>
              </a:r>
            </a:p>
            <a:p>
              <a:r>
                <a:rPr lang="en-US" dirty="0"/>
                <a:t>     rejecting malicious fork</a:t>
              </a:r>
            </a:p>
          </p:txBody>
        </p:sp>
        <p:sp>
          <p:nvSpPr>
            <p:cNvPr id="15" name="Right Brace 14">
              <a:extLst>
                <a:ext uri="{FF2B5EF4-FFF2-40B4-BE49-F238E27FC236}">
                  <a16:creationId xmlns:a16="http://schemas.microsoft.com/office/drawing/2014/main" id="{13BDD0B0-B7F8-DA1C-892A-7D93CA564CA2}"/>
                </a:ext>
              </a:extLst>
            </p:cNvPr>
            <p:cNvSpPr/>
            <p:nvPr/>
          </p:nvSpPr>
          <p:spPr>
            <a:xfrm>
              <a:off x="4897906" y="4116312"/>
              <a:ext cx="119149" cy="467027"/>
            </a:xfrm>
            <a:prstGeom prst="rightBrace">
              <a:avLst/>
            </a:prstGeom>
            <a:ln>
              <a:solidFill>
                <a:srgbClr val="FF50B1"/>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EF25A61F-18C9-8C2D-DA3A-09BC7B5A1A2B}"/>
                </a:ext>
              </a:extLst>
            </p:cNvPr>
            <p:cNvSpPr txBox="1"/>
            <p:nvPr/>
          </p:nvSpPr>
          <p:spPr>
            <a:xfrm>
              <a:off x="5108820" y="2081959"/>
              <a:ext cx="2455929" cy="369332"/>
            </a:xfrm>
            <a:prstGeom prst="rect">
              <a:avLst/>
            </a:prstGeom>
            <a:noFill/>
          </p:spPr>
          <p:txBody>
            <a:bodyPr wrap="none" rtlCol="0">
              <a:spAutoFit/>
            </a:bodyPr>
            <a:lstStyle/>
            <a:p>
              <a:r>
                <a:rPr lang="en-US" dirty="0"/>
                <a:t>DPF = Deflation-per-fork</a:t>
              </a:r>
            </a:p>
          </p:txBody>
        </p:sp>
        <p:sp>
          <p:nvSpPr>
            <p:cNvPr id="17" name="Right Brace 16">
              <a:extLst>
                <a:ext uri="{FF2B5EF4-FFF2-40B4-BE49-F238E27FC236}">
                  <a16:creationId xmlns:a16="http://schemas.microsoft.com/office/drawing/2014/main" id="{F71FF66A-13A4-D810-66AB-810A3FEA2608}"/>
                </a:ext>
              </a:extLst>
            </p:cNvPr>
            <p:cNvSpPr/>
            <p:nvPr/>
          </p:nvSpPr>
          <p:spPr>
            <a:xfrm>
              <a:off x="4989671" y="2054376"/>
              <a:ext cx="119149" cy="467027"/>
            </a:xfrm>
            <a:prstGeom prst="rightBrace">
              <a:avLst/>
            </a:prstGeom>
            <a:ln>
              <a:solidFill>
                <a:schemeClr val="accent4">
                  <a:lumMod val="75000"/>
                </a:schemeClr>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12C1EA6D-B039-B2AA-EE90-DBC3C7D614D0}"/>
                </a:ext>
              </a:extLst>
            </p:cNvPr>
            <p:cNvSpPr txBox="1"/>
            <p:nvPr/>
          </p:nvSpPr>
          <p:spPr>
            <a:xfrm>
              <a:off x="5086534" y="2486910"/>
              <a:ext cx="2672014" cy="369332"/>
            </a:xfrm>
            <a:prstGeom prst="rect">
              <a:avLst/>
            </a:prstGeom>
            <a:noFill/>
          </p:spPr>
          <p:txBody>
            <a:bodyPr wrap="none" rtlCol="0">
              <a:spAutoFit/>
            </a:bodyPr>
            <a:lstStyle/>
            <a:p>
              <a:r>
                <a:rPr lang="en-US" dirty="0"/>
                <a:t>DPF burnt if EIGEN</a:t>
              </a:r>
              <a:r>
                <a:rPr lang="en-US" baseline="-25000" dirty="0"/>
                <a:t>2</a:t>
              </a:r>
              <a:r>
                <a:rPr lang="en-US" dirty="0"/>
                <a:t> is true</a:t>
              </a:r>
            </a:p>
          </p:txBody>
        </p:sp>
        <p:sp>
          <p:nvSpPr>
            <p:cNvPr id="21" name="TextBox 20">
              <a:extLst>
                <a:ext uri="{FF2B5EF4-FFF2-40B4-BE49-F238E27FC236}">
                  <a16:creationId xmlns:a16="http://schemas.microsoft.com/office/drawing/2014/main" id="{D8759788-DEFA-5E5C-FC2A-CD4820F93D1F}"/>
                </a:ext>
              </a:extLst>
            </p:cNvPr>
            <p:cNvSpPr txBox="1"/>
            <p:nvPr/>
          </p:nvSpPr>
          <p:spPr>
            <a:xfrm>
              <a:off x="5072885" y="2891861"/>
              <a:ext cx="2649764" cy="646331"/>
            </a:xfrm>
            <a:prstGeom prst="rect">
              <a:avLst/>
            </a:prstGeom>
            <a:noFill/>
          </p:spPr>
          <p:txBody>
            <a:bodyPr wrap="none" rtlCol="0">
              <a:spAutoFit/>
            </a:bodyPr>
            <a:lstStyle/>
            <a:p>
              <a:r>
                <a:rPr lang="en-US" dirty="0"/>
                <a:t>DPF pays off social cost of </a:t>
              </a:r>
            </a:p>
            <a:p>
              <a:r>
                <a:rPr lang="en-US" dirty="0"/>
                <a:t>	           switching</a:t>
              </a:r>
            </a:p>
          </p:txBody>
        </p:sp>
        <p:cxnSp>
          <p:nvCxnSpPr>
            <p:cNvPr id="22" name="Straight Arrow Connector 21">
              <a:extLst>
                <a:ext uri="{FF2B5EF4-FFF2-40B4-BE49-F238E27FC236}">
                  <a16:creationId xmlns:a16="http://schemas.microsoft.com/office/drawing/2014/main" id="{D53AC42F-7092-1254-D9B1-FA7B55169973}"/>
                </a:ext>
              </a:extLst>
            </p:cNvPr>
            <p:cNvCxnSpPr>
              <a:stCxn id="7" idx="3"/>
              <a:endCxn id="10" idx="1"/>
            </p:cNvCxnSpPr>
            <p:nvPr/>
          </p:nvCxnSpPr>
          <p:spPr>
            <a:xfrm flipV="1">
              <a:off x="2434569" y="2521403"/>
              <a:ext cx="893498" cy="907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3420D48-F2C7-2473-DE8B-B3BA6F9E0685}"/>
                </a:ext>
              </a:extLst>
            </p:cNvPr>
            <p:cNvCxnSpPr>
              <a:cxnSpLocks/>
              <a:stCxn id="7" idx="3"/>
              <a:endCxn id="8" idx="1"/>
            </p:cNvCxnSpPr>
            <p:nvPr/>
          </p:nvCxnSpPr>
          <p:spPr>
            <a:xfrm>
              <a:off x="2434569" y="3429000"/>
              <a:ext cx="774349" cy="1374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592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6D51E-9FE4-4E0C-B496-0D7E5A3CCDC7}"/>
              </a:ext>
            </a:extLst>
          </p:cNvPr>
          <p:cNvSpPr txBox="1"/>
          <p:nvPr/>
        </p:nvSpPr>
        <p:spPr>
          <a:xfrm>
            <a:off x="-4143" y="0"/>
            <a:ext cx="6942478" cy="707886"/>
          </a:xfrm>
          <a:prstGeom prst="rect">
            <a:avLst/>
          </a:prstGeom>
          <a:noFill/>
        </p:spPr>
        <p:txBody>
          <a:bodyPr wrap="none" rtlCol="0">
            <a:spAutoFit/>
          </a:bodyPr>
          <a:lstStyle/>
          <a:p>
            <a:r>
              <a:rPr lang="en-US" sz="4000" dirty="0">
                <a:latin typeface="Palatino" pitchFamily="2" charset="77"/>
                <a:ea typeface="Palatino" pitchFamily="2" charset="77"/>
              </a:rPr>
              <a:t>Core feature 4: Compensation</a:t>
            </a:r>
          </a:p>
        </p:txBody>
      </p:sp>
      <p:pic>
        <p:nvPicPr>
          <p:cNvPr id="4" name="Picture 3" descr="A close-up of a sign&#10;&#10;Description automatically generated">
            <a:extLst>
              <a:ext uri="{FF2B5EF4-FFF2-40B4-BE49-F238E27FC236}">
                <a16:creationId xmlns:a16="http://schemas.microsoft.com/office/drawing/2014/main" id="{C24CDBF9-F297-5FAA-9FA8-EA0C026681A6}"/>
              </a:ext>
            </a:extLst>
          </p:cNvPr>
          <p:cNvPicPr>
            <a:picLocks noChangeAspect="1"/>
          </p:cNvPicPr>
          <p:nvPr/>
        </p:nvPicPr>
        <p:blipFill>
          <a:blip r:embed="rId3"/>
          <a:stretch>
            <a:fillRect/>
          </a:stretch>
        </p:blipFill>
        <p:spPr>
          <a:xfrm>
            <a:off x="382084" y="1114051"/>
            <a:ext cx="11427832" cy="1549312"/>
          </a:xfrm>
          <a:prstGeom prst="rect">
            <a:avLst/>
          </a:prstGeom>
        </p:spPr>
      </p:pic>
      <p:sp>
        <p:nvSpPr>
          <p:cNvPr id="8" name="TextBox 7">
            <a:extLst>
              <a:ext uri="{FF2B5EF4-FFF2-40B4-BE49-F238E27FC236}">
                <a16:creationId xmlns:a16="http://schemas.microsoft.com/office/drawing/2014/main" id="{7E7CB316-6E65-76B4-11A8-8E8C997A2900}"/>
              </a:ext>
            </a:extLst>
          </p:cNvPr>
          <p:cNvSpPr txBox="1"/>
          <p:nvPr/>
        </p:nvSpPr>
        <p:spPr>
          <a:xfrm>
            <a:off x="786658" y="4704846"/>
            <a:ext cx="1911101" cy="400110"/>
          </a:xfrm>
          <a:prstGeom prst="rect">
            <a:avLst/>
          </a:prstGeom>
          <a:solidFill>
            <a:schemeClr val="tx1"/>
          </a:solidFill>
        </p:spPr>
        <p:txBody>
          <a:bodyPr wrap="none" rtlCol="0">
            <a:spAutoFit/>
          </a:bodyPr>
          <a:lstStyle/>
          <a:p>
            <a:r>
              <a:rPr lang="en-US" sz="2000" dirty="0">
                <a:solidFill>
                  <a:schemeClr val="bg1"/>
                </a:solidFill>
                <a:latin typeface="Palatino" pitchFamily="2" charset="77"/>
                <a:ea typeface="Palatino" pitchFamily="2" charset="77"/>
              </a:rPr>
              <a:t>New definition</a:t>
            </a:r>
          </a:p>
        </p:txBody>
      </p:sp>
      <p:sp>
        <p:nvSpPr>
          <p:cNvPr id="9" name="TextBox 8">
            <a:extLst>
              <a:ext uri="{FF2B5EF4-FFF2-40B4-BE49-F238E27FC236}">
                <a16:creationId xmlns:a16="http://schemas.microsoft.com/office/drawing/2014/main" id="{A7914DED-154E-7CDB-A45D-FD77CBCE46CC}"/>
              </a:ext>
            </a:extLst>
          </p:cNvPr>
          <p:cNvSpPr txBox="1"/>
          <p:nvPr/>
        </p:nvSpPr>
        <p:spPr>
          <a:xfrm>
            <a:off x="558967" y="3237916"/>
            <a:ext cx="9389878" cy="923330"/>
          </a:xfrm>
          <a:prstGeom prst="rect">
            <a:avLst/>
          </a:prstGeom>
          <a:solidFill>
            <a:srgbClr val="D4E0FF"/>
          </a:solidFill>
        </p:spPr>
        <p:txBody>
          <a:bodyPr wrap="none" rtlCol="0">
            <a:spAutoFit/>
          </a:bodyPr>
          <a:lstStyle/>
          <a:p>
            <a:pPr marL="342900" indent="-342900">
              <a:buFont typeface="Arial" panose="020B0604020202020204" pitchFamily="34" charset="0"/>
              <a:buChar char="•"/>
            </a:pPr>
            <a:r>
              <a:rPr lang="en-US" dirty="0">
                <a:latin typeface="Palatino" pitchFamily="2" charset="77"/>
                <a:ea typeface="Palatino" pitchFamily="2" charset="77"/>
              </a:rPr>
              <a:t>No way to measure profit-from-corruption</a:t>
            </a:r>
          </a:p>
          <a:p>
            <a:pPr marL="342900" indent="-342900">
              <a:buFont typeface="Arial" panose="020B0604020202020204" pitchFamily="34" charset="0"/>
              <a:buChar char="•"/>
            </a:pPr>
            <a:r>
              <a:rPr lang="en-US" dirty="0">
                <a:latin typeface="Palatino" pitchFamily="2" charset="77"/>
                <a:ea typeface="Palatino" pitchFamily="2" charset="77"/>
              </a:rPr>
              <a:t>Adversary can engage in parasitic behavior outside the system’s locus of measurement</a:t>
            </a:r>
          </a:p>
          <a:p>
            <a:pPr marL="342900" indent="-342900">
              <a:buFont typeface="Arial" panose="020B0604020202020204" pitchFamily="34" charset="0"/>
              <a:buChar char="•"/>
            </a:pPr>
            <a:r>
              <a:rPr lang="en-US" dirty="0">
                <a:latin typeface="Palatino" pitchFamily="2" charset="77"/>
                <a:ea typeface="Palatino" pitchFamily="2" charset="77"/>
              </a:rPr>
              <a:t>Harmed user doesn’t get compensated for the value lost due to the attack</a:t>
            </a:r>
          </a:p>
        </p:txBody>
      </p:sp>
      <p:sp>
        <p:nvSpPr>
          <p:cNvPr id="11" name="TextBox 10">
            <a:extLst>
              <a:ext uri="{FF2B5EF4-FFF2-40B4-BE49-F238E27FC236}">
                <a16:creationId xmlns:a16="http://schemas.microsoft.com/office/drawing/2014/main" id="{75797C2F-ADD9-6AEE-D647-804650E47103}"/>
              </a:ext>
            </a:extLst>
          </p:cNvPr>
          <p:cNvSpPr txBox="1"/>
          <p:nvPr/>
        </p:nvSpPr>
        <p:spPr>
          <a:xfrm>
            <a:off x="558967" y="2864540"/>
            <a:ext cx="1145635" cy="369332"/>
          </a:xfrm>
          <a:prstGeom prst="rect">
            <a:avLst/>
          </a:prstGeom>
          <a:solidFill>
            <a:srgbClr val="7285DC"/>
          </a:solidFill>
        </p:spPr>
        <p:txBody>
          <a:bodyPr wrap="none" rtlCol="0">
            <a:spAutoFit/>
          </a:bodyPr>
          <a:lstStyle/>
          <a:p>
            <a:r>
              <a:rPr lang="en-US" dirty="0">
                <a:solidFill>
                  <a:schemeClr val="bg1"/>
                </a:solidFill>
                <a:latin typeface="Palatino" pitchFamily="2" charset="77"/>
                <a:ea typeface="Palatino" pitchFamily="2" charset="77"/>
              </a:rPr>
              <a:t>Problems</a:t>
            </a:r>
          </a:p>
        </p:txBody>
      </p:sp>
      <p:pic>
        <p:nvPicPr>
          <p:cNvPr id="13" name="Picture 12" descr="A close-up of a business card&#10;&#10;Description automatically generated">
            <a:extLst>
              <a:ext uri="{FF2B5EF4-FFF2-40B4-BE49-F238E27FC236}">
                <a16:creationId xmlns:a16="http://schemas.microsoft.com/office/drawing/2014/main" id="{456C0044-B95E-A06C-D0E0-705B0546C544}"/>
              </a:ext>
            </a:extLst>
          </p:cNvPr>
          <p:cNvPicPr>
            <a:picLocks noChangeAspect="1"/>
          </p:cNvPicPr>
          <p:nvPr/>
        </p:nvPicPr>
        <p:blipFill rotWithShape="1">
          <a:blip r:embed="rId4"/>
          <a:srcRect t="12173"/>
          <a:stretch/>
        </p:blipFill>
        <p:spPr>
          <a:xfrm>
            <a:off x="4650339" y="1811986"/>
            <a:ext cx="7140121" cy="17646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C0801B52-4B12-C0BB-E87C-4FD4A2D2E7B8}"/>
              </a:ext>
            </a:extLst>
          </p:cNvPr>
          <p:cNvSpPr txBox="1"/>
          <p:nvPr/>
        </p:nvSpPr>
        <p:spPr>
          <a:xfrm>
            <a:off x="558967" y="798699"/>
            <a:ext cx="2366482" cy="369332"/>
          </a:xfrm>
          <a:prstGeom prst="rect">
            <a:avLst/>
          </a:prstGeom>
          <a:solidFill>
            <a:srgbClr val="7285DC"/>
          </a:solidFill>
        </p:spPr>
        <p:txBody>
          <a:bodyPr wrap="none" rtlCol="0">
            <a:spAutoFit/>
          </a:bodyPr>
          <a:lstStyle/>
          <a:p>
            <a:r>
              <a:rPr lang="en-US" dirty="0">
                <a:solidFill>
                  <a:schemeClr val="bg1"/>
                </a:solidFill>
                <a:latin typeface="Palatino" pitchFamily="2" charset="77"/>
                <a:ea typeface="Palatino" pitchFamily="2" charset="77"/>
              </a:rPr>
              <a:t>Traditional definition</a:t>
            </a:r>
          </a:p>
        </p:txBody>
      </p:sp>
      <p:grpSp>
        <p:nvGrpSpPr>
          <p:cNvPr id="7" name="Group 6">
            <a:extLst>
              <a:ext uri="{FF2B5EF4-FFF2-40B4-BE49-F238E27FC236}">
                <a16:creationId xmlns:a16="http://schemas.microsoft.com/office/drawing/2014/main" id="{00FDE4A7-8149-B82F-D201-125AFE737188}"/>
              </a:ext>
            </a:extLst>
          </p:cNvPr>
          <p:cNvGrpSpPr/>
          <p:nvPr/>
        </p:nvGrpSpPr>
        <p:grpSpPr>
          <a:xfrm>
            <a:off x="767203" y="5311426"/>
            <a:ext cx="11042713" cy="1346924"/>
            <a:chOff x="767203" y="5311426"/>
            <a:chExt cx="11042713" cy="1346924"/>
          </a:xfrm>
        </p:grpSpPr>
        <p:sp>
          <p:nvSpPr>
            <p:cNvPr id="3" name="Rounded Rectangle 2">
              <a:extLst>
                <a:ext uri="{FF2B5EF4-FFF2-40B4-BE49-F238E27FC236}">
                  <a16:creationId xmlns:a16="http://schemas.microsoft.com/office/drawing/2014/main" id="{937E0D2E-FDFD-FE52-ECF3-900797C37526}"/>
                </a:ext>
              </a:extLst>
            </p:cNvPr>
            <p:cNvSpPr/>
            <p:nvPr/>
          </p:nvSpPr>
          <p:spPr>
            <a:xfrm>
              <a:off x="786658" y="5311426"/>
              <a:ext cx="11023258" cy="432524"/>
            </a:xfrm>
            <a:prstGeom prst="roundRect">
              <a:avLst/>
            </a:prstGeom>
            <a:solidFill>
              <a:srgbClr val="7285DC"/>
            </a:solidFill>
          </p:spPr>
          <p:style>
            <a:lnRef idx="1">
              <a:schemeClr val="accent1"/>
            </a:lnRef>
            <a:fillRef idx="2">
              <a:schemeClr val="accent1"/>
            </a:fillRef>
            <a:effectRef idx="1">
              <a:schemeClr val="accent1"/>
            </a:effectRef>
            <a:fontRef idx="minor">
              <a:schemeClr val="dk1"/>
            </a:fontRef>
          </p:style>
          <p:txBody>
            <a:bodyPr rtlCol="0" anchor="ctr"/>
            <a:lstStyle/>
            <a:p>
              <a:r>
                <a:rPr lang="en-US" dirty="0">
                  <a:solidFill>
                    <a:schemeClr val="bg1"/>
                  </a:solidFill>
                </a:rPr>
                <a:t>Strong </a:t>
              </a:r>
              <a:r>
                <a:rPr lang="en-US" dirty="0" err="1">
                  <a:solidFill>
                    <a:schemeClr val="bg1"/>
                  </a:solidFill>
                </a:rPr>
                <a:t>Cryptoeconomic</a:t>
              </a:r>
              <a:r>
                <a:rPr lang="en-US" dirty="0">
                  <a:solidFill>
                    <a:schemeClr val="bg1"/>
                  </a:solidFill>
                </a:rPr>
                <a:t> Security </a:t>
              </a:r>
            </a:p>
          </p:txBody>
        </p:sp>
        <p:sp>
          <p:nvSpPr>
            <p:cNvPr id="5" name="Rounded Rectangle 4">
              <a:extLst>
                <a:ext uri="{FF2B5EF4-FFF2-40B4-BE49-F238E27FC236}">
                  <a16:creationId xmlns:a16="http://schemas.microsoft.com/office/drawing/2014/main" id="{BA9A0EAB-1789-4386-02E1-42745079F238}"/>
                </a:ext>
              </a:extLst>
            </p:cNvPr>
            <p:cNvSpPr/>
            <p:nvPr/>
          </p:nvSpPr>
          <p:spPr>
            <a:xfrm>
              <a:off x="767203" y="5743950"/>
              <a:ext cx="11023257" cy="914400"/>
            </a:xfrm>
            <a:prstGeom prst="roundRect">
              <a:avLst/>
            </a:prstGeom>
            <a:solidFill>
              <a:schemeClr val="accent5">
                <a:lumMod val="20000"/>
                <a:lumOff val="8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t>For any user, Harm from Corruption &lt; Insured Security</a:t>
              </a:r>
            </a:p>
          </p:txBody>
        </p:sp>
      </p:grpSp>
    </p:spTree>
    <p:extLst>
      <p:ext uri="{BB962C8B-B14F-4D97-AF65-F5344CB8AC3E}">
        <p14:creationId xmlns:p14="http://schemas.microsoft.com/office/powerpoint/2010/main" val="327068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mph" presetSubtype="0" nodeType="clickEffect">
                                  <p:stCondLst>
                                    <p:cond delay="0"/>
                                  </p:stCondLst>
                                  <p:childTnLst>
                                    <p:set>
                                      <p:cBhvr>
                                        <p:cTn id="30" dur="indefinite"/>
                                        <p:tgtEl>
                                          <p:spTgt spid="4"/>
                                        </p:tgtEl>
                                        <p:attrNameLst>
                                          <p:attrName>style.opacity</p:attrName>
                                        </p:attrNameLst>
                                      </p:cBhvr>
                                      <p:to>
                                        <p:strVal val="0.1"/>
                                      </p:to>
                                    </p:set>
                                    <p:animEffect filter="image" prLst="opacity: 0.1">
                                      <p:cBhvr rctx="IE">
                                        <p:cTn id="31" dur="indefinite"/>
                                        <p:tgtEl>
                                          <p:spTgt spid="4"/>
                                        </p:tgtEl>
                                      </p:cBhvr>
                                    </p:animEffect>
                                  </p:childTnLst>
                                </p:cTn>
                              </p:par>
                              <p:par>
                                <p:cTn id="32" presetID="9" presetClass="emph" presetSubtype="0" grpId="1" nodeType="withEffect">
                                  <p:stCondLst>
                                    <p:cond delay="0"/>
                                  </p:stCondLst>
                                  <p:childTnLst>
                                    <p:set>
                                      <p:cBhvr>
                                        <p:cTn id="33" dur="indefinite"/>
                                        <p:tgtEl>
                                          <p:spTgt spid="9">
                                            <p:bg/>
                                          </p:spTgt>
                                        </p:tgtEl>
                                        <p:attrNameLst>
                                          <p:attrName>style.opacity</p:attrName>
                                        </p:attrNameLst>
                                      </p:cBhvr>
                                      <p:to>
                                        <p:strVal val="0.1"/>
                                      </p:to>
                                    </p:set>
                                    <p:animEffect filter="image" prLst="opacity: 0.1">
                                      <p:cBhvr rctx="IE">
                                        <p:cTn id="34" dur="indefinite"/>
                                        <p:tgtEl>
                                          <p:spTgt spid="9">
                                            <p:bg/>
                                          </p:spTgt>
                                        </p:tgtEl>
                                      </p:cBhvr>
                                    </p:animEffect>
                                  </p:childTnLst>
                                </p:cTn>
                              </p:par>
                              <p:par>
                                <p:cTn id="35" presetID="9" presetClass="emph" presetSubtype="0" grpId="1" nodeType="withEffect">
                                  <p:stCondLst>
                                    <p:cond delay="0"/>
                                  </p:stCondLst>
                                  <p:childTnLst>
                                    <p:set>
                                      <p:cBhvr>
                                        <p:cTn id="36" dur="indefinite"/>
                                        <p:tgtEl>
                                          <p:spTgt spid="9">
                                            <p:txEl>
                                              <p:pRg st="0" end="0"/>
                                            </p:txEl>
                                          </p:spTgt>
                                        </p:tgtEl>
                                        <p:attrNameLst>
                                          <p:attrName>style.opacity</p:attrName>
                                        </p:attrNameLst>
                                      </p:cBhvr>
                                      <p:to>
                                        <p:strVal val="0.1"/>
                                      </p:to>
                                    </p:set>
                                    <p:animEffect filter="image" prLst="opacity: 0.1">
                                      <p:cBhvr rctx="IE">
                                        <p:cTn id="37" dur="indefinite"/>
                                        <p:tgtEl>
                                          <p:spTgt spid="9">
                                            <p:txEl>
                                              <p:pRg st="0" end="0"/>
                                            </p:txEl>
                                          </p:spTgt>
                                        </p:tgtEl>
                                      </p:cBhvr>
                                    </p:animEffect>
                                  </p:childTnLst>
                                </p:cTn>
                              </p:par>
                              <p:par>
                                <p:cTn id="38" presetID="9" presetClass="emph" presetSubtype="0" grpId="1" nodeType="withEffect">
                                  <p:stCondLst>
                                    <p:cond delay="0"/>
                                  </p:stCondLst>
                                  <p:childTnLst>
                                    <p:set>
                                      <p:cBhvr>
                                        <p:cTn id="39" dur="indefinite"/>
                                        <p:tgtEl>
                                          <p:spTgt spid="9">
                                            <p:txEl>
                                              <p:pRg st="1" end="1"/>
                                            </p:txEl>
                                          </p:spTgt>
                                        </p:tgtEl>
                                        <p:attrNameLst>
                                          <p:attrName>style.opacity</p:attrName>
                                        </p:attrNameLst>
                                      </p:cBhvr>
                                      <p:to>
                                        <p:strVal val="0.1"/>
                                      </p:to>
                                    </p:set>
                                    <p:animEffect filter="image" prLst="opacity: 0.1">
                                      <p:cBhvr rctx="IE">
                                        <p:cTn id="40" dur="indefinite"/>
                                        <p:tgtEl>
                                          <p:spTgt spid="9">
                                            <p:txEl>
                                              <p:pRg st="1" end="1"/>
                                            </p:txEl>
                                          </p:spTgt>
                                        </p:tgtEl>
                                      </p:cBhvr>
                                    </p:animEffect>
                                  </p:childTnLst>
                                </p:cTn>
                              </p:par>
                              <p:par>
                                <p:cTn id="41" presetID="9" presetClass="emph" presetSubtype="0" grpId="1" nodeType="withEffect">
                                  <p:stCondLst>
                                    <p:cond delay="0"/>
                                  </p:stCondLst>
                                  <p:childTnLst>
                                    <p:set>
                                      <p:cBhvr>
                                        <p:cTn id="42" dur="indefinite"/>
                                        <p:tgtEl>
                                          <p:spTgt spid="9">
                                            <p:txEl>
                                              <p:pRg st="2" end="2"/>
                                            </p:txEl>
                                          </p:spTgt>
                                        </p:tgtEl>
                                        <p:attrNameLst>
                                          <p:attrName>style.opacity</p:attrName>
                                        </p:attrNameLst>
                                      </p:cBhvr>
                                      <p:to>
                                        <p:strVal val="0.1"/>
                                      </p:to>
                                    </p:set>
                                    <p:animEffect filter="image" prLst="opacity: 0.1">
                                      <p:cBhvr rctx="IE">
                                        <p:cTn id="43" dur="indefinite"/>
                                        <p:tgtEl>
                                          <p:spTgt spid="9">
                                            <p:txEl>
                                              <p:pRg st="2" end="2"/>
                                            </p:txEl>
                                          </p:spTgt>
                                        </p:tgtEl>
                                      </p:cBhvr>
                                    </p:animEffect>
                                  </p:childTnLst>
                                </p:cTn>
                              </p:par>
                              <p:par>
                                <p:cTn id="44" presetID="9" presetClass="emph" presetSubtype="0" grpId="1" nodeType="withEffect">
                                  <p:stCondLst>
                                    <p:cond delay="0"/>
                                  </p:stCondLst>
                                  <p:childTnLst>
                                    <p:set>
                                      <p:cBhvr>
                                        <p:cTn id="45" dur="indefinite"/>
                                        <p:tgtEl>
                                          <p:spTgt spid="11"/>
                                        </p:tgtEl>
                                        <p:attrNameLst>
                                          <p:attrName>style.opacity</p:attrName>
                                        </p:attrNameLst>
                                      </p:cBhvr>
                                      <p:to>
                                        <p:strVal val="0.1"/>
                                      </p:to>
                                    </p:set>
                                    <p:animEffect filter="image" prLst="opacity: 0.1">
                                      <p:cBhvr rctx="IE">
                                        <p:cTn id="46" dur="indefinite"/>
                                        <p:tgtEl>
                                          <p:spTgt spid="11"/>
                                        </p:tgtEl>
                                      </p:cBhvr>
                                    </p:animEffect>
                                  </p:childTnLst>
                                </p:cTn>
                              </p:par>
                              <p:par>
                                <p:cTn id="47" presetID="9" presetClass="emph" presetSubtype="0" grpId="1" nodeType="withEffect">
                                  <p:stCondLst>
                                    <p:cond delay="0"/>
                                  </p:stCondLst>
                                  <p:childTnLst>
                                    <p:set>
                                      <p:cBhvr>
                                        <p:cTn id="48" dur="indefinite"/>
                                        <p:tgtEl>
                                          <p:spTgt spid="15"/>
                                        </p:tgtEl>
                                        <p:attrNameLst>
                                          <p:attrName>style.opacity</p:attrName>
                                        </p:attrNameLst>
                                      </p:cBhvr>
                                      <p:to>
                                        <p:strVal val="0.1"/>
                                      </p:to>
                                    </p:set>
                                    <p:animEffect filter="image" prLst="opacity: 0.1">
                                      <p:cBhvr rctx="IE">
                                        <p:cTn id="49" dur="indefinite"/>
                                        <p:tgtEl>
                                          <p:spTgt spid="15"/>
                                        </p:tgtEl>
                                      </p:cBhvr>
                                    </p:animEffect>
                                  </p:childTnLst>
                                </p:cTn>
                              </p:par>
                              <p:par>
                                <p:cTn id="50" presetID="1" presetClass="entr" presetSubtype="0" fill="hold" nodeType="with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dissolve">
                                      <p:cBhvr>
                                        <p:cTn id="6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build="allAtOnce" animBg="1"/>
      <p:bldP spid="11" grpId="0" animBg="1"/>
      <p:bldP spid="11" grpId="1"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BB23EA-0509-4627-B9D5-25C73470203D}"/>
              </a:ext>
            </a:extLst>
          </p:cNvPr>
          <p:cNvSpPr txBox="1"/>
          <p:nvPr/>
        </p:nvSpPr>
        <p:spPr>
          <a:xfrm>
            <a:off x="-4143" y="0"/>
            <a:ext cx="12196143" cy="707886"/>
          </a:xfrm>
          <a:prstGeom prst="rect">
            <a:avLst/>
          </a:prstGeom>
          <a:noFill/>
        </p:spPr>
        <p:txBody>
          <a:bodyPr wrap="square" rtlCol="0">
            <a:spAutoFit/>
          </a:bodyPr>
          <a:lstStyle/>
          <a:p>
            <a:r>
              <a:rPr lang="en-US" sz="4000" dirty="0">
                <a:latin typeface="Palatino" pitchFamily="2" charset="77"/>
                <a:ea typeface="Palatino" pitchFamily="2" charset="77"/>
              </a:rPr>
              <a:t>EIGEN:  The Universal Intersubjective Work Token</a:t>
            </a:r>
          </a:p>
        </p:txBody>
      </p:sp>
      <p:sp>
        <p:nvSpPr>
          <p:cNvPr id="5" name="Rounded Rectangle 4">
            <a:extLst>
              <a:ext uri="{FF2B5EF4-FFF2-40B4-BE49-F238E27FC236}">
                <a16:creationId xmlns:a16="http://schemas.microsoft.com/office/drawing/2014/main" id="{AECE88A6-B0B7-6901-F517-61F2DE6C2A8A}"/>
              </a:ext>
            </a:extLst>
          </p:cNvPr>
          <p:cNvSpPr/>
          <p:nvPr/>
        </p:nvSpPr>
        <p:spPr>
          <a:xfrm>
            <a:off x="1957250" y="1528480"/>
            <a:ext cx="3179379" cy="614855"/>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Palatino" pitchFamily="2" charset="77"/>
                <a:ea typeface="Palatino" pitchFamily="2" charset="77"/>
              </a:rPr>
              <a:t>Universality</a:t>
            </a:r>
          </a:p>
        </p:txBody>
      </p:sp>
      <p:sp>
        <p:nvSpPr>
          <p:cNvPr id="7" name="Rounded Rectangle 6">
            <a:extLst>
              <a:ext uri="{FF2B5EF4-FFF2-40B4-BE49-F238E27FC236}">
                <a16:creationId xmlns:a16="http://schemas.microsoft.com/office/drawing/2014/main" id="{ABFFE3F9-CE84-4D1B-72F5-7B639D795E33}"/>
              </a:ext>
            </a:extLst>
          </p:cNvPr>
          <p:cNvSpPr/>
          <p:nvPr/>
        </p:nvSpPr>
        <p:spPr>
          <a:xfrm>
            <a:off x="1957250" y="2531152"/>
            <a:ext cx="3179379" cy="614855"/>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Palatino" pitchFamily="2" charset="77"/>
                <a:ea typeface="Palatino" pitchFamily="2" charset="77"/>
              </a:rPr>
              <a:t>Isolation</a:t>
            </a:r>
          </a:p>
        </p:txBody>
      </p:sp>
      <p:sp>
        <p:nvSpPr>
          <p:cNvPr id="8" name="Rounded Rectangle 7">
            <a:extLst>
              <a:ext uri="{FF2B5EF4-FFF2-40B4-BE49-F238E27FC236}">
                <a16:creationId xmlns:a16="http://schemas.microsoft.com/office/drawing/2014/main" id="{C1A6CBA0-F0AC-EB2E-FE7E-A9725D2D6A9E}"/>
              </a:ext>
            </a:extLst>
          </p:cNvPr>
          <p:cNvSpPr/>
          <p:nvPr/>
        </p:nvSpPr>
        <p:spPr>
          <a:xfrm>
            <a:off x="1955178" y="3533824"/>
            <a:ext cx="3179379" cy="614855"/>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Palatino" pitchFamily="2" charset="77"/>
                <a:ea typeface="Palatino" pitchFamily="2" charset="77"/>
              </a:rPr>
              <a:t>Metering</a:t>
            </a:r>
          </a:p>
        </p:txBody>
      </p:sp>
      <p:sp>
        <p:nvSpPr>
          <p:cNvPr id="9" name="Rounded Rectangle 8">
            <a:extLst>
              <a:ext uri="{FF2B5EF4-FFF2-40B4-BE49-F238E27FC236}">
                <a16:creationId xmlns:a16="http://schemas.microsoft.com/office/drawing/2014/main" id="{01CD5E6A-9E2C-76EE-514F-6ED8A7125CF8}"/>
              </a:ext>
            </a:extLst>
          </p:cNvPr>
          <p:cNvSpPr/>
          <p:nvPr/>
        </p:nvSpPr>
        <p:spPr>
          <a:xfrm>
            <a:off x="1955178" y="4536496"/>
            <a:ext cx="3179379" cy="614855"/>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Palatino" pitchFamily="2" charset="77"/>
                <a:ea typeface="Palatino" pitchFamily="2" charset="77"/>
              </a:rPr>
              <a:t>Compensation</a:t>
            </a:r>
          </a:p>
        </p:txBody>
      </p:sp>
      <p:sp>
        <p:nvSpPr>
          <p:cNvPr id="2" name="TextBox 1">
            <a:extLst>
              <a:ext uri="{FF2B5EF4-FFF2-40B4-BE49-F238E27FC236}">
                <a16:creationId xmlns:a16="http://schemas.microsoft.com/office/drawing/2014/main" id="{CB49D966-6FC7-6E0A-2C8F-F40EB9CDB14F}"/>
              </a:ext>
            </a:extLst>
          </p:cNvPr>
          <p:cNvSpPr txBox="1"/>
          <p:nvPr/>
        </p:nvSpPr>
        <p:spPr>
          <a:xfrm>
            <a:off x="5531371" y="1596837"/>
            <a:ext cx="3643883" cy="369332"/>
          </a:xfrm>
          <a:prstGeom prst="rect">
            <a:avLst/>
          </a:prstGeom>
          <a:noFill/>
        </p:spPr>
        <p:txBody>
          <a:bodyPr wrap="none" rtlCol="0">
            <a:spAutoFit/>
          </a:bodyPr>
          <a:lstStyle/>
          <a:p>
            <a:r>
              <a:rPr lang="en-US" dirty="0"/>
              <a:t>Applicable to all intersubjective tasks</a:t>
            </a:r>
          </a:p>
        </p:txBody>
      </p:sp>
      <p:sp>
        <p:nvSpPr>
          <p:cNvPr id="3" name="TextBox 2">
            <a:extLst>
              <a:ext uri="{FF2B5EF4-FFF2-40B4-BE49-F238E27FC236}">
                <a16:creationId xmlns:a16="http://schemas.microsoft.com/office/drawing/2014/main" id="{A40668CB-5506-9084-754F-332022231F63}"/>
              </a:ext>
            </a:extLst>
          </p:cNvPr>
          <p:cNvSpPr txBox="1"/>
          <p:nvPr/>
        </p:nvSpPr>
        <p:spPr>
          <a:xfrm>
            <a:off x="5504601" y="2531954"/>
            <a:ext cx="5086585" cy="646331"/>
          </a:xfrm>
          <a:prstGeom prst="rect">
            <a:avLst/>
          </a:prstGeom>
          <a:noFill/>
        </p:spPr>
        <p:txBody>
          <a:bodyPr wrap="none" rtlCol="0">
            <a:spAutoFit/>
          </a:bodyPr>
          <a:lstStyle/>
          <a:p>
            <a:r>
              <a:rPr lang="en-US" dirty="0"/>
              <a:t>Forking leads to externalities on DeFi </a:t>
            </a:r>
          </a:p>
          <a:p>
            <a:r>
              <a:rPr lang="en-US" dirty="0"/>
              <a:t>=&gt; Need isolation between defi and staking / forking</a:t>
            </a:r>
          </a:p>
        </p:txBody>
      </p:sp>
      <p:sp>
        <p:nvSpPr>
          <p:cNvPr id="6" name="TextBox 5">
            <a:extLst>
              <a:ext uri="{FF2B5EF4-FFF2-40B4-BE49-F238E27FC236}">
                <a16:creationId xmlns:a16="http://schemas.microsoft.com/office/drawing/2014/main" id="{EEEE7119-448A-6061-7F6F-05307ECFCDD5}"/>
              </a:ext>
            </a:extLst>
          </p:cNvPr>
          <p:cNvSpPr txBox="1"/>
          <p:nvPr/>
        </p:nvSpPr>
        <p:spPr>
          <a:xfrm>
            <a:off x="5504601" y="3502348"/>
            <a:ext cx="3507242" cy="646331"/>
          </a:xfrm>
          <a:prstGeom prst="rect">
            <a:avLst/>
          </a:prstGeom>
          <a:noFill/>
        </p:spPr>
        <p:txBody>
          <a:bodyPr wrap="none" rtlCol="0">
            <a:spAutoFit/>
          </a:bodyPr>
          <a:lstStyle/>
          <a:p>
            <a:r>
              <a:rPr lang="en-US" dirty="0"/>
              <a:t>Forking leads to social cost </a:t>
            </a:r>
          </a:p>
          <a:p>
            <a:r>
              <a:rPr lang="en-US" dirty="0"/>
              <a:t>=&gt; meter and charge the social cost</a:t>
            </a:r>
          </a:p>
        </p:txBody>
      </p:sp>
      <p:sp>
        <p:nvSpPr>
          <p:cNvPr id="10" name="TextBox 9">
            <a:extLst>
              <a:ext uri="{FF2B5EF4-FFF2-40B4-BE49-F238E27FC236}">
                <a16:creationId xmlns:a16="http://schemas.microsoft.com/office/drawing/2014/main" id="{1C1E070D-C7A6-13B3-7D4A-1AF4A1A48222}"/>
              </a:ext>
            </a:extLst>
          </p:cNvPr>
          <p:cNvSpPr txBox="1"/>
          <p:nvPr/>
        </p:nvSpPr>
        <p:spPr>
          <a:xfrm>
            <a:off x="5504601" y="4505020"/>
            <a:ext cx="6252161" cy="646331"/>
          </a:xfrm>
          <a:prstGeom prst="rect">
            <a:avLst/>
          </a:prstGeom>
          <a:noFill/>
        </p:spPr>
        <p:txBody>
          <a:bodyPr wrap="none" rtlCol="0">
            <a:spAutoFit/>
          </a:bodyPr>
          <a:lstStyle/>
          <a:p>
            <a:r>
              <a:rPr lang="en-US" dirty="0"/>
              <a:t>Malicious tasks lead to harm for dependent apps</a:t>
            </a:r>
          </a:p>
          <a:p>
            <a:r>
              <a:rPr lang="en-US" dirty="0"/>
              <a:t>=&gt; Slash the malicious </a:t>
            </a:r>
            <a:r>
              <a:rPr lang="en-US" dirty="0" err="1"/>
              <a:t>stakers</a:t>
            </a:r>
            <a:r>
              <a:rPr lang="en-US" dirty="0"/>
              <a:t> and redistribute to harmed parties.</a:t>
            </a:r>
          </a:p>
        </p:txBody>
      </p:sp>
      <p:pic>
        <p:nvPicPr>
          <p:cNvPr id="11" name="Picture 10">
            <a:extLst>
              <a:ext uri="{FF2B5EF4-FFF2-40B4-BE49-F238E27FC236}">
                <a16:creationId xmlns:a16="http://schemas.microsoft.com/office/drawing/2014/main" id="{0A13CED3-E17C-AFF5-3B21-F19BACF9E27C}"/>
              </a:ext>
            </a:extLst>
          </p:cNvPr>
          <p:cNvPicPr>
            <a:picLocks noChangeAspect="1"/>
          </p:cNvPicPr>
          <p:nvPr/>
        </p:nvPicPr>
        <p:blipFill>
          <a:blip r:embed="rId3"/>
          <a:stretch>
            <a:fillRect/>
          </a:stretch>
        </p:blipFill>
        <p:spPr>
          <a:xfrm>
            <a:off x="115607" y="6150625"/>
            <a:ext cx="1314534" cy="612072"/>
          </a:xfrm>
          <a:prstGeom prst="rect">
            <a:avLst/>
          </a:prstGeom>
        </p:spPr>
      </p:pic>
      <p:sp>
        <p:nvSpPr>
          <p:cNvPr id="12" name="TextBox 11">
            <a:extLst>
              <a:ext uri="{FF2B5EF4-FFF2-40B4-BE49-F238E27FC236}">
                <a16:creationId xmlns:a16="http://schemas.microsoft.com/office/drawing/2014/main" id="{5156DBA1-8328-0C25-6D54-37AAB4659188}"/>
              </a:ext>
            </a:extLst>
          </p:cNvPr>
          <p:cNvSpPr txBox="1"/>
          <p:nvPr/>
        </p:nvSpPr>
        <p:spPr>
          <a:xfrm>
            <a:off x="3404681" y="5763303"/>
            <a:ext cx="4688732" cy="369332"/>
          </a:xfrm>
          <a:prstGeom prst="rect">
            <a:avLst/>
          </a:prstGeom>
          <a:solidFill>
            <a:srgbClr val="FFFF00"/>
          </a:solidFill>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dirty="0"/>
              <a:t>Solves long-standing open problems in crypto!</a:t>
            </a:r>
          </a:p>
        </p:txBody>
      </p:sp>
    </p:spTree>
    <p:extLst>
      <p:ext uri="{BB962C8B-B14F-4D97-AF65-F5344CB8AC3E}">
        <p14:creationId xmlns:p14="http://schemas.microsoft.com/office/powerpoint/2010/main" val="91323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1BD493-1165-5931-5646-E6E7470FC2A4}"/>
              </a:ext>
            </a:extLst>
          </p:cNvPr>
          <p:cNvSpPr txBox="1"/>
          <p:nvPr/>
        </p:nvSpPr>
        <p:spPr>
          <a:xfrm>
            <a:off x="-4142" y="0"/>
            <a:ext cx="12196142" cy="646331"/>
          </a:xfrm>
          <a:prstGeom prst="rect">
            <a:avLst/>
          </a:prstGeom>
          <a:noFill/>
        </p:spPr>
        <p:txBody>
          <a:bodyPr wrap="square" rtlCol="0">
            <a:spAutoFit/>
          </a:bodyPr>
          <a:lstStyle/>
          <a:p>
            <a:r>
              <a:rPr lang="en-US" sz="3600" dirty="0">
                <a:latin typeface="Palatino" pitchFamily="2" charset="77"/>
                <a:ea typeface="Palatino" pitchFamily="2" charset="77"/>
              </a:rPr>
              <a:t>What new can you build now with EIGEN?</a:t>
            </a:r>
          </a:p>
        </p:txBody>
      </p:sp>
      <p:sp>
        <p:nvSpPr>
          <p:cNvPr id="6" name="TextBox 5">
            <a:extLst>
              <a:ext uri="{FF2B5EF4-FFF2-40B4-BE49-F238E27FC236}">
                <a16:creationId xmlns:a16="http://schemas.microsoft.com/office/drawing/2014/main" id="{15134B7A-B768-073C-A84B-BDCF3CEB2052}"/>
              </a:ext>
            </a:extLst>
          </p:cNvPr>
          <p:cNvSpPr txBox="1"/>
          <p:nvPr/>
        </p:nvSpPr>
        <p:spPr>
          <a:xfrm>
            <a:off x="5211749" y="858316"/>
            <a:ext cx="1550424" cy="369332"/>
          </a:xfrm>
          <a:prstGeom prst="rect">
            <a:avLst/>
          </a:prstGeom>
          <a:noFill/>
        </p:spPr>
        <p:txBody>
          <a:bodyPr wrap="none" rtlCol="0">
            <a:spAutoFit/>
          </a:bodyPr>
          <a:lstStyle/>
          <a:p>
            <a:r>
              <a:rPr lang="en-US" dirty="0">
                <a:latin typeface="Palatino" pitchFamily="2" charset="77"/>
                <a:ea typeface="Palatino" pitchFamily="2" charset="77"/>
              </a:rPr>
              <a:t>Gaming VMs</a:t>
            </a:r>
          </a:p>
        </p:txBody>
      </p:sp>
      <p:sp>
        <p:nvSpPr>
          <p:cNvPr id="7" name="TextBox 6">
            <a:extLst>
              <a:ext uri="{FF2B5EF4-FFF2-40B4-BE49-F238E27FC236}">
                <a16:creationId xmlns:a16="http://schemas.microsoft.com/office/drawing/2014/main" id="{2B5BA326-C5C0-CD61-7245-2DE81634A2EE}"/>
              </a:ext>
            </a:extLst>
          </p:cNvPr>
          <p:cNvSpPr txBox="1"/>
          <p:nvPr/>
        </p:nvSpPr>
        <p:spPr>
          <a:xfrm>
            <a:off x="5211749" y="1422709"/>
            <a:ext cx="1218603" cy="369332"/>
          </a:xfrm>
          <a:prstGeom prst="rect">
            <a:avLst/>
          </a:prstGeom>
          <a:noFill/>
        </p:spPr>
        <p:txBody>
          <a:bodyPr wrap="none" rtlCol="0">
            <a:spAutoFit/>
          </a:bodyPr>
          <a:lstStyle/>
          <a:p>
            <a:r>
              <a:rPr lang="en-US" dirty="0">
                <a:latin typeface="Palatino" pitchFamily="2" charset="77"/>
                <a:ea typeface="Palatino" pitchFamily="2" charset="77"/>
              </a:rPr>
              <a:t>Databases</a:t>
            </a:r>
          </a:p>
        </p:txBody>
      </p:sp>
      <p:sp>
        <p:nvSpPr>
          <p:cNvPr id="8" name="TextBox 7">
            <a:extLst>
              <a:ext uri="{FF2B5EF4-FFF2-40B4-BE49-F238E27FC236}">
                <a16:creationId xmlns:a16="http://schemas.microsoft.com/office/drawing/2014/main" id="{1F84AA8C-6C64-B74C-F7B1-246CCD6650C2}"/>
              </a:ext>
            </a:extLst>
          </p:cNvPr>
          <p:cNvSpPr txBox="1"/>
          <p:nvPr/>
        </p:nvSpPr>
        <p:spPr>
          <a:xfrm>
            <a:off x="5211748" y="1987102"/>
            <a:ext cx="4037452" cy="369332"/>
          </a:xfrm>
          <a:prstGeom prst="rect">
            <a:avLst/>
          </a:prstGeom>
          <a:noFill/>
        </p:spPr>
        <p:txBody>
          <a:bodyPr wrap="none" rtlCol="0">
            <a:spAutoFit/>
          </a:bodyPr>
          <a:lstStyle/>
          <a:p>
            <a:r>
              <a:rPr lang="en-US" dirty="0">
                <a:latin typeface="Palatino" pitchFamily="2" charset="77"/>
                <a:ea typeface="Palatino" pitchFamily="2" charset="77"/>
              </a:rPr>
              <a:t>Intent, Order Matching, MEV engines</a:t>
            </a:r>
          </a:p>
        </p:txBody>
      </p:sp>
      <p:sp>
        <p:nvSpPr>
          <p:cNvPr id="9" name="Left Brace 8">
            <a:extLst>
              <a:ext uri="{FF2B5EF4-FFF2-40B4-BE49-F238E27FC236}">
                <a16:creationId xmlns:a16="http://schemas.microsoft.com/office/drawing/2014/main" id="{12E61A35-7B9A-B5AB-5322-C3290CFF74F7}"/>
              </a:ext>
            </a:extLst>
          </p:cNvPr>
          <p:cNvSpPr/>
          <p:nvPr/>
        </p:nvSpPr>
        <p:spPr>
          <a:xfrm>
            <a:off x="4718454" y="868711"/>
            <a:ext cx="360948" cy="148445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5AC8A6A7-EE55-BBFB-D02C-403ECB80F1BA}"/>
              </a:ext>
            </a:extLst>
          </p:cNvPr>
          <p:cNvSpPr txBox="1"/>
          <p:nvPr/>
        </p:nvSpPr>
        <p:spPr>
          <a:xfrm>
            <a:off x="1613330" y="1076612"/>
            <a:ext cx="3091221" cy="923330"/>
          </a:xfrm>
          <a:prstGeom prst="rect">
            <a:avLst/>
          </a:prstGeom>
          <a:solidFill>
            <a:schemeClr val="bg1">
              <a:lumMod val="95000"/>
            </a:schemeClr>
          </a:solidFill>
        </p:spPr>
        <p:txBody>
          <a:bodyPr wrap="square" rtlCol="0">
            <a:spAutoFit/>
          </a:bodyPr>
          <a:lstStyle/>
          <a:p>
            <a:pPr algn="ctr"/>
            <a:r>
              <a:rPr lang="en-US" dirty="0">
                <a:latin typeface="Palatino" pitchFamily="2" charset="77"/>
                <a:ea typeface="Palatino" pitchFamily="2" charset="77"/>
              </a:rPr>
              <a:t>Any service that involves writing complex fraud proofs</a:t>
            </a:r>
          </a:p>
        </p:txBody>
      </p:sp>
      <p:sp>
        <p:nvSpPr>
          <p:cNvPr id="11" name="TextBox 10">
            <a:extLst>
              <a:ext uri="{FF2B5EF4-FFF2-40B4-BE49-F238E27FC236}">
                <a16:creationId xmlns:a16="http://schemas.microsoft.com/office/drawing/2014/main" id="{AC4E6E88-C47C-9FE7-0840-18CB906C6049}"/>
              </a:ext>
            </a:extLst>
          </p:cNvPr>
          <p:cNvSpPr txBox="1"/>
          <p:nvPr/>
        </p:nvSpPr>
        <p:spPr>
          <a:xfrm>
            <a:off x="1460860" y="4197629"/>
            <a:ext cx="3091221" cy="923330"/>
          </a:xfrm>
          <a:prstGeom prst="rect">
            <a:avLst/>
          </a:prstGeom>
          <a:solidFill>
            <a:schemeClr val="bg1">
              <a:lumMod val="95000"/>
            </a:schemeClr>
          </a:solidFill>
        </p:spPr>
        <p:txBody>
          <a:bodyPr wrap="square" rtlCol="0">
            <a:spAutoFit/>
          </a:bodyPr>
          <a:lstStyle/>
          <a:p>
            <a:pPr algn="ctr"/>
            <a:r>
              <a:rPr lang="en-US" dirty="0">
                <a:latin typeface="Palatino" pitchFamily="2" charset="77"/>
                <a:ea typeface="Palatino" pitchFamily="2" charset="77"/>
              </a:rPr>
              <a:t>Any service where faults are only observable from outside   </a:t>
            </a:r>
          </a:p>
        </p:txBody>
      </p:sp>
      <p:sp>
        <p:nvSpPr>
          <p:cNvPr id="12" name="TextBox 11">
            <a:extLst>
              <a:ext uri="{FF2B5EF4-FFF2-40B4-BE49-F238E27FC236}">
                <a16:creationId xmlns:a16="http://schemas.microsoft.com/office/drawing/2014/main" id="{061ED984-4563-1531-5970-C1C7C1BE1A49}"/>
              </a:ext>
            </a:extLst>
          </p:cNvPr>
          <p:cNvSpPr txBox="1"/>
          <p:nvPr/>
        </p:nvSpPr>
        <p:spPr>
          <a:xfrm>
            <a:off x="5105533" y="3699968"/>
            <a:ext cx="1871025" cy="369332"/>
          </a:xfrm>
          <a:prstGeom prst="rect">
            <a:avLst/>
          </a:prstGeom>
          <a:noFill/>
        </p:spPr>
        <p:txBody>
          <a:bodyPr wrap="none" rtlCol="0">
            <a:spAutoFit/>
          </a:bodyPr>
          <a:lstStyle/>
          <a:p>
            <a:r>
              <a:rPr lang="en-US" dirty="0">
                <a:latin typeface="Palatino" pitchFamily="2" charset="77"/>
                <a:ea typeface="Palatino" pitchFamily="2" charset="77"/>
              </a:rPr>
              <a:t>Data availability</a:t>
            </a:r>
          </a:p>
        </p:txBody>
      </p:sp>
      <p:sp>
        <p:nvSpPr>
          <p:cNvPr id="13" name="TextBox 12">
            <a:extLst>
              <a:ext uri="{FF2B5EF4-FFF2-40B4-BE49-F238E27FC236}">
                <a16:creationId xmlns:a16="http://schemas.microsoft.com/office/drawing/2014/main" id="{51C43ABE-3F35-2A50-3899-7770330FDA3C}"/>
              </a:ext>
            </a:extLst>
          </p:cNvPr>
          <p:cNvSpPr txBox="1"/>
          <p:nvPr/>
        </p:nvSpPr>
        <p:spPr>
          <a:xfrm>
            <a:off x="5105533" y="4179631"/>
            <a:ext cx="2117054" cy="369332"/>
          </a:xfrm>
          <a:prstGeom prst="rect">
            <a:avLst/>
          </a:prstGeom>
          <a:noFill/>
        </p:spPr>
        <p:txBody>
          <a:bodyPr wrap="none" rtlCol="0">
            <a:spAutoFit/>
          </a:bodyPr>
          <a:lstStyle/>
          <a:p>
            <a:r>
              <a:rPr lang="en-US" dirty="0">
                <a:latin typeface="Palatino" pitchFamily="2" charset="77"/>
                <a:ea typeface="Palatino" pitchFamily="2" charset="77"/>
              </a:rPr>
              <a:t>Prediction markets</a:t>
            </a:r>
          </a:p>
        </p:txBody>
      </p:sp>
      <p:sp>
        <p:nvSpPr>
          <p:cNvPr id="14" name="TextBox 13">
            <a:extLst>
              <a:ext uri="{FF2B5EF4-FFF2-40B4-BE49-F238E27FC236}">
                <a16:creationId xmlns:a16="http://schemas.microsoft.com/office/drawing/2014/main" id="{F1D3ABD3-88CC-70BF-3423-7EA3249AD9A9}"/>
              </a:ext>
            </a:extLst>
          </p:cNvPr>
          <p:cNvSpPr txBox="1"/>
          <p:nvPr/>
        </p:nvSpPr>
        <p:spPr>
          <a:xfrm>
            <a:off x="5105533" y="4659294"/>
            <a:ext cx="1894237" cy="369332"/>
          </a:xfrm>
          <a:prstGeom prst="rect">
            <a:avLst/>
          </a:prstGeom>
          <a:noFill/>
        </p:spPr>
        <p:txBody>
          <a:bodyPr wrap="none" rtlCol="0">
            <a:spAutoFit/>
          </a:bodyPr>
          <a:lstStyle/>
          <a:p>
            <a:r>
              <a:rPr lang="en-US" dirty="0">
                <a:latin typeface="Palatino" pitchFamily="2" charset="77"/>
                <a:ea typeface="Palatino" pitchFamily="2" charset="77"/>
              </a:rPr>
              <a:t>Ordering service</a:t>
            </a:r>
          </a:p>
        </p:txBody>
      </p:sp>
      <p:sp>
        <p:nvSpPr>
          <p:cNvPr id="15" name="TextBox 14">
            <a:extLst>
              <a:ext uri="{FF2B5EF4-FFF2-40B4-BE49-F238E27FC236}">
                <a16:creationId xmlns:a16="http://schemas.microsoft.com/office/drawing/2014/main" id="{A5913355-6C66-CF5C-C756-997554330947}"/>
              </a:ext>
            </a:extLst>
          </p:cNvPr>
          <p:cNvSpPr txBox="1"/>
          <p:nvPr/>
        </p:nvSpPr>
        <p:spPr>
          <a:xfrm>
            <a:off x="5105533" y="5188883"/>
            <a:ext cx="4029565" cy="369332"/>
          </a:xfrm>
          <a:prstGeom prst="rect">
            <a:avLst/>
          </a:prstGeom>
          <a:noFill/>
        </p:spPr>
        <p:txBody>
          <a:bodyPr wrap="none" rtlCol="0">
            <a:spAutoFit/>
          </a:bodyPr>
          <a:lstStyle/>
          <a:p>
            <a:r>
              <a:rPr lang="en-US" dirty="0">
                <a:latin typeface="Palatino" pitchFamily="2" charset="77"/>
                <a:ea typeface="Palatino" pitchFamily="2" charset="77"/>
              </a:rPr>
              <a:t>AI Training, Benchmarking, Inference</a:t>
            </a:r>
          </a:p>
        </p:txBody>
      </p:sp>
      <p:sp>
        <p:nvSpPr>
          <p:cNvPr id="16" name="Left Brace 15">
            <a:extLst>
              <a:ext uri="{FF2B5EF4-FFF2-40B4-BE49-F238E27FC236}">
                <a16:creationId xmlns:a16="http://schemas.microsoft.com/office/drawing/2014/main" id="{89383361-9D1F-66E3-8FFC-AFEBB129A552}"/>
              </a:ext>
            </a:extLst>
          </p:cNvPr>
          <p:cNvSpPr/>
          <p:nvPr/>
        </p:nvSpPr>
        <p:spPr>
          <a:xfrm>
            <a:off x="4704551" y="3699967"/>
            <a:ext cx="360948" cy="192805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F923A4D-92CE-D59F-2298-E34AD5080A8B}"/>
              </a:ext>
            </a:extLst>
          </p:cNvPr>
          <p:cNvSpPr txBox="1"/>
          <p:nvPr/>
        </p:nvSpPr>
        <p:spPr>
          <a:xfrm>
            <a:off x="9599265" y="1353611"/>
            <a:ext cx="1858970" cy="369332"/>
          </a:xfrm>
          <a:prstGeom prst="rect">
            <a:avLst/>
          </a:prstGeom>
          <a:noFill/>
        </p:spPr>
        <p:txBody>
          <a:bodyPr wrap="none" rtlCol="0">
            <a:spAutoFit/>
          </a:bodyPr>
          <a:lstStyle/>
          <a:p>
            <a:r>
              <a:rPr lang="en-US" dirty="0">
                <a:latin typeface="Palatino" pitchFamily="2" charset="77"/>
                <a:ea typeface="Palatino" pitchFamily="2" charset="77"/>
              </a:rPr>
              <a:t>and many more.</a:t>
            </a:r>
          </a:p>
        </p:txBody>
      </p:sp>
      <p:sp>
        <p:nvSpPr>
          <p:cNvPr id="18" name="TextBox 17">
            <a:extLst>
              <a:ext uri="{FF2B5EF4-FFF2-40B4-BE49-F238E27FC236}">
                <a16:creationId xmlns:a16="http://schemas.microsoft.com/office/drawing/2014/main" id="{E48C5D47-14E6-FEB4-731D-68275690F8B9}"/>
              </a:ext>
            </a:extLst>
          </p:cNvPr>
          <p:cNvSpPr txBox="1"/>
          <p:nvPr/>
        </p:nvSpPr>
        <p:spPr>
          <a:xfrm>
            <a:off x="9603437" y="4364297"/>
            <a:ext cx="1858970" cy="369332"/>
          </a:xfrm>
          <a:prstGeom prst="rect">
            <a:avLst/>
          </a:prstGeom>
          <a:noFill/>
        </p:spPr>
        <p:txBody>
          <a:bodyPr wrap="none" rtlCol="0">
            <a:spAutoFit/>
          </a:bodyPr>
          <a:lstStyle/>
          <a:p>
            <a:r>
              <a:rPr lang="en-US" dirty="0">
                <a:latin typeface="Palatino" pitchFamily="2" charset="77"/>
                <a:ea typeface="Palatino" pitchFamily="2" charset="77"/>
              </a:rPr>
              <a:t>and many more.</a:t>
            </a:r>
          </a:p>
        </p:txBody>
      </p:sp>
      <p:pic>
        <p:nvPicPr>
          <p:cNvPr id="2" name="Picture 1">
            <a:extLst>
              <a:ext uri="{FF2B5EF4-FFF2-40B4-BE49-F238E27FC236}">
                <a16:creationId xmlns:a16="http://schemas.microsoft.com/office/drawing/2014/main" id="{2D4ABCC6-C370-850C-27F2-244FF9BB68B4}"/>
              </a:ext>
            </a:extLst>
          </p:cNvPr>
          <p:cNvPicPr>
            <a:picLocks noChangeAspect="1"/>
          </p:cNvPicPr>
          <p:nvPr/>
        </p:nvPicPr>
        <p:blipFill>
          <a:blip r:embed="rId3"/>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2147086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P spid="10" grpId="0" animBg="1"/>
      <p:bldP spid="11" grpId="0" animBg="1"/>
      <p:bldP spid="12" grpId="0"/>
      <p:bldP spid="13" grpId="0"/>
      <p:bldP spid="14" grpId="0"/>
      <p:bldP spid="15" grpId="0"/>
      <p:bldP spid="16" grpId="0" animBg="1"/>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CE1F7-6E23-7E08-AA64-BCC74D4E54E6}"/>
              </a:ext>
            </a:extLst>
          </p:cNvPr>
          <p:cNvSpPr txBox="1"/>
          <p:nvPr/>
        </p:nvSpPr>
        <p:spPr>
          <a:xfrm>
            <a:off x="-4142" y="0"/>
            <a:ext cx="12196142" cy="707886"/>
          </a:xfrm>
          <a:prstGeom prst="rect">
            <a:avLst/>
          </a:prstGeom>
          <a:noFill/>
        </p:spPr>
        <p:txBody>
          <a:bodyPr wrap="square" rtlCol="0">
            <a:spAutoFit/>
          </a:bodyPr>
          <a:lstStyle/>
          <a:p>
            <a:r>
              <a:rPr lang="en-US" sz="4000" dirty="0">
                <a:latin typeface="Palatino" pitchFamily="2" charset="77"/>
                <a:ea typeface="Palatino" pitchFamily="2" charset="77"/>
              </a:rPr>
              <a:t>AVSs can mix-and-match ETH and EIGEN quorums</a:t>
            </a:r>
          </a:p>
        </p:txBody>
      </p:sp>
      <p:sp>
        <p:nvSpPr>
          <p:cNvPr id="71" name="Rounded Rectangle 70">
            <a:extLst>
              <a:ext uri="{FF2B5EF4-FFF2-40B4-BE49-F238E27FC236}">
                <a16:creationId xmlns:a16="http://schemas.microsoft.com/office/drawing/2014/main" id="{CBCB75F8-6FBC-6AE0-8533-E433D640B64F}"/>
              </a:ext>
            </a:extLst>
          </p:cNvPr>
          <p:cNvSpPr/>
          <p:nvPr/>
        </p:nvSpPr>
        <p:spPr>
          <a:xfrm>
            <a:off x="1551320" y="1066881"/>
            <a:ext cx="1127804" cy="496944"/>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latin typeface="Palatino" pitchFamily="2" charset="77"/>
                <a:ea typeface="Palatino" pitchFamily="2" charset="77"/>
              </a:rPr>
              <a:t>DApps</a:t>
            </a:r>
            <a:endParaRPr lang="en-US" sz="1600" dirty="0">
              <a:solidFill>
                <a:schemeClr val="tx1"/>
              </a:solidFill>
              <a:latin typeface="Palatino" pitchFamily="2" charset="77"/>
              <a:ea typeface="Palatino" pitchFamily="2" charset="77"/>
            </a:endParaRPr>
          </a:p>
        </p:txBody>
      </p:sp>
      <p:sp>
        <p:nvSpPr>
          <p:cNvPr id="72" name="Rounded Rectangle 71">
            <a:extLst>
              <a:ext uri="{FF2B5EF4-FFF2-40B4-BE49-F238E27FC236}">
                <a16:creationId xmlns:a16="http://schemas.microsoft.com/office/drawing/2014/main" id="{536C36B0-952A-6215-FA28-4EDBF8E5DC75}"/>
              </a:ext>
            </a:extLst>
          </p:cNvPr>
          <p:cNvSpPr/>
          <p:nvPr/>
        </p:nvSpPr>
        <p:spPr>
          <a:xfrm>
            <a:off x="1551320" y="2027639"/>
            <a:ext cx="1127804" cy="496944"/>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Palatino" pitchFamily="2" charset="77"/>
                <a:ea typeface="Palatino" pitchFamily="2" charset="77"/>
              </a:rPr>
              <a:t>Execution</a:t>
            </a:r>
          </a:p>
        </p:txBody>
      </p:sp>
      <p:sp>
        <p:nvSpPr>
          <p:cNvPr id="73" name="Rounded Rectangle 72">
            <a:extLst>
              <a:ext uri="{FF2B5EF4-FFF2-40B4-BE49-F238E27FC236}">
                <a16:creationId xmlns:a16="http://schemas.microsoft.com/office/drawing/2014/main" id="{3D19368B-2E07-322A-6C78-5219359AEAF6}"/>
              </a:ext>
            </a:extLst>
          </p:cNvPr>
          <p:cNvSpPr/>
          <p:nvPr/>
        </p:nvSpPr>
        <p:spPr>
          <a:xfrm>
            <a:off x="1506654" y="3065699"/>
            <a:ext cx="1217135" cy="496944"/>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Palatino" pitchFamily="2" charset="77"/>
                <a:ea typeface="Palatino" pitchFamily="2" charset="77"/>
              </a:rPr>
              <a:t>Consensus</a:t>
            </a:r>
          </a:p>
        </p:txBody>
      </p:sp>
      <p:sp>
        <p:nvSpPr>
          <p:cNvPr id="74" name="Rounded Rectangle 73">
            <a:extLst>
              <a:ext uri="{FF2B5EF4-FFF2-40B4-BE49-F238E27FC236}">
                <a16:creationId xmlns:a16="http://schemas.microsoft.com/office/drawing/2014/main" id="{40FD70F1-EAB3-CF92-E726-76E625BB3BA6}"/>
              </a:ext>
            </a:extLst>
          </p:cNvPr>
          <p:cNvSpPr/>
          <p:nvPr/>
        </p:nvSpPr>
        <p:spPr>
          <a:xfrm>
            <a:off x="1227494" y="4109281"/>
            <a:ext cx="4076629" cy="2435025"/>
          </a:xfrm>
          <a:prstGeom prst="roundRect">
            <a:avLst>
              <a:gd name="adj" fmla="val 6335"/>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Palatino" pitchFamily="2" charset="77"/>
              <a:ea typeface="Palatino" pitchFamily="2" charset="77"/>
            </a:endParaRPr>
          </a:p>
        </p:txBody>
      </p:sp>
      <p:sp>
        <p:nvSpPr>
          <p:cNvPr id="75" name="Rounded Rectangle 74">
            <a:extLst>
              <a:ext uri="{FF2B5EF4-FFF2-40B4-BE49-F238E27FC236}">
                <a16:creationId xmlns:a16="http://schemas.microsoft.com/office/drawing/2014/main" id="{19B49B51-AC25-E296-A64B-806E46992B86}"/>
              </a:ext>
            </a:extLst>
          </p:cNvPr>
          <p:cNvSpPr/>
          <p:nvPr/>
        </p:nvSpPr>
        <p:spPr>
          <a:xfrm>
            <a:off x="1506654" y="4192105"/>
            <a:ext cx="1217135" cy="496944"/>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Palatino" pitchFamily="2" charset="77"/>
                <a:ea typeface="Palatino" pitchFamily="2" charset="77"/>
              </a:rPr>
              <a:t>ETH token</a:t>
            </a:r>
          </a:p>
        </p:txBody>
      </p:sp>
      <p:sp>
        <p:nvSpPr>
          <p:cNvPr id="76" name="TextBox 75">
            <a:extLst>
              <a:ext uri="{FF2B5EF4-FFF2-40B4-BE49-F238E27FC236}">
                <a16:creationId xmlns:a16="http://schemas.microsoft.com/office/drawing/2014/main" id="{0ADB4009-034B-4705-9D61-E090DC492639}"/>
              </a:ext>
            </a:extLst>
          </p:cNvPr>
          <p:cNvSpPr txBox="1"/>
          <p:nvPr/>
        </p:nvSpPr>
        <p:spPr>
          <a:xfrm>
            <a:off x="1151615" y="5865494"/>
            <a:ext cx="1693091" cy="584775"/>
          </a:xfrm>
          <a:prstGeom prst="rect">
            <a:avLst/>
          </a:prstGeom>
          <a:noFill/>
        </p:spPr>
        <p:txBody>
          <a:bodyPr wrap="none" rtlCol="0">
            <a:spAutoFit/>
          </a:bodyPr>
          <a:lstStyle/>
          <a:p>
            <a:pPr algn="ctr"/>
            <a:r>
              <a:rPr lang="en-US" sz="1600" dirty="0">
                <a:latin typeface="Palatino" pitchFamily="2" charset="77"/>
                <a:ea typeface="Palatino" pitchFamily="2" charset="77"/>
              </a:rPr>
              <a:t>Ethereum’s</a:t>
            </a:r>
          </a:p>
          <a:p>
            <a:pPr algn="ctr"/>
            <a:r>
              <a:rPr lang="en-US" sz="1600" dirty="0">
                <a:latin typeface="Palatino" pitchFamily="2" charset="77"/>
                <a:ea typeface="Palatino" pitchFamily="2" charset="77"/>
              </a:rPr>
              <a:t>Social consensus</a:t>
            </a:r>
          </a:p>
        </p:txBody>
      </p:sp>
      <p:cxnSp>
        <p:nvCxnSpPr>
          <p:cNvPr id="77" name="Straight Arrow Connector 76">
            <a:extLst>
              <a:ext uri="{FF2B5EF4-FFF2-40B4-BE49-F238E27FC236}">
                <a16:creationId xmlns:a16="http://schemas.microsoft.com/office/drawing/2014/main" id="{F50514B6-4CCD-116B-4997-9181841F342E}"/>
              </a:ext>
            </a:extLst>
          </p:cNvPr>
          <p:cNvCxnSpPr>
            <a:cxnSpLocks/>
          </p:cNvCxnSpPr>
          <p:nvPr/>
        </p:nvCxnSpPr>
        <p:spPr>
          <a:xfrm flipV="1">
            <a:off x="1998160" y="4782419"/>
            <a:ext cx="1" cy="104716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AFD437C-66E3-24E6-E9F1-2D5920599425}"/>
              </a:ext>
            </a:extLst>
          </p:cNvPr>
          <p:cNvSpPr txBox="1"/>
          <p:nvPr/>
        </p:nvSpPr>
        <p:spPr>
          <a:xfrm>
            <a:off x="2027734" y="5005712"/>
            <a:ext cx="1778051" cy="861774"/>
          </a:xfrm>
          <a:prstGeom prst="rect">
            <a:avLst/>
          </a:prstGeom>
          <a:noFill/>
        </p:spPr>
        <p:txBody>
          <a:bodyPr wrap="none" rtlCol="0">
            <a:spAutoFit/>
          </a:bodyPr>
          <a:lstStyle/>
          <a:p>
            <a:r>
              <a:rPr lang="en-US" sz="1600" dirty="0">
                <a:latin typeface="Palatino" pitchFamily="2" charset="77"/>
                <a:ea typeface="Palatino" pitchFamily="2" charset="77"/>
              </a:rPr>
              <a:t>Decides on the </a:t>
            </a:r>
          </a:p>
          <a:p>
            <a:r>
              <a:rPr lang="en-US" sz="1600" dirty="0">
                <a:latin typeface="Palatino" pitchFamily="2" charset="77"/>
                <a:ea typeface="Palatino" pitchFamily="2" charset="77"/>
              </a:rPr>
              <a:t>canonical fork of </a:t>
            </a:r>
          </a:p>
          <a:p>
            <a:r>
              <a:rPr lang="en-US" sz="1600" dirty="0">
                <a:latin typeface="Palatino" pitchFamily="2" charset="77"/>
                <a:ea typeface="Palatino" pitchFamily="2" charset="77"/>
              </a:rPr>
              <a:t>chain and ETH </a:t>
            </a:r>
          </a:p>
        </p:txBody>
      </p:sp>
      <p:sp>
        <p:nvSpPr>
          <p:cNvPr id="79" name="TextBox 78">
            <a:extLst>
              <a:ext uri="{FF2B5EF4-FFF2-40B4-BE49-F238E27FC236}">
                <a16:creationId xmlns:a16="http://schemas.microsoft.com/office/drawing/2014/main" id="{630FBA2C-5025-4F9F-C82E-66744E8B703C}"/>
              </a:ext>
            </a:extLst>
          </p:cNvPr>
          <p:cNvSpPr txBox="1"/>
          <p:nvPr/>
        </p:nvSpPr>
        <p:spPr>
          <a:xfrm>
            <a:off x="342" y="4964785"/>
            <a:ext cx="1334980" cy="830997"/>
          </a:xfrm>
          <a:prstGeom prst="rect">
            <a:avLst/>
          </a:prstGeom>
          <a:noFill/>
        </p:spPr>
        <p:txBody>
          <a:bodyPr wrap="square" rtlCol="0">
            <a:spAutoFit/>
          </a:bodyPr>
          <a:lstStyle/>
          <a:p>
            <a:pPr algn="ctr"/>
            <a:r>
              <a:rPr lang="en-US" sz="1600" b="1" dirty="0">
                <a:latin typeface="Palatino" pitchFamily="2" charset="77"/>
                <a:ea typeface="Palatino" pitchFamily="2" charset="77"/>
              </a:rPr>
              <a:t>Ethereum’s trust</a:t>
            </a:r>
          </a:p>
          <a:p>
            <a:pPr algn="ctr"/>
            <a:r>
              <a:rPr lang="en-US" sz="1600" b="1" dirty="0">
                <a:latin typeface="Palatino" pitchFamily="2" charset="77"/>
                <a:ea typeface="Palatino" pitchFamily="2" charset="77"/>
              </a:rPr>
              <a:t>network</a:t>
            </a:r>
          </a:p>
        </p:txBody>
      </p:sp>
      <p:cxnSp>
        <p:nvCxnSpPr>
          <p:cNvPr id="80" name="Straight Arrow Connector 79">
            <a:extLst>
              <a:ext uri="{FF2B5EF4-FFF2-40B4-BE49-F238E27FC236}">
                <a16:creationId xmlns:a16="http://schemas.microsoft.com/office/drawing/2014/main" id="{4727EB74-5A57-E0B2-894D-3D7EA3A1C500}"/>
              </a:ext>
            </a:extLst>
          </p:cNvPr>
          <p:cNvCxnSpPr>
            <a:cxnSpLocks/>
            <a:stCxn id="75" idx="0"/>
          </p:cNvCxnSpPr>
          <p:nvPr/>
        </p:nvCxnSpPr>
        <p:spPr>
          <a:xfrm flipH="1" flipV="1">
            <a:off x="2115221" y="3558244"/>
            <a:ext cx="1" cy="63386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E618A06B-007D-0371-F9BE-A0BCFC392B41}"/>
              </a:ext>
            </a:extLst>
          </p:cNvPr>
          <p:cNvSpPr txBox="1"/>
          <p:nvPr/>
        </p:nvSpPr>
        <p:spPr>
          <a:xfrm>
            <a:off x="2146616" y="3714745"/>
            <a:ext cx="869149" cy="338554"/>
          </a:xfrm>
          <a:prstGeom prst="rect">
            <a:avLst/>
          </a:prstGeom>
          <a:noFill/>
        </p:spPr>
        <p:txBody>
          <a:bodyPr wrap="none" rtlCol="0">
            <a:spAutoFit/>
          </a:bodyPr>
          <a:lstStyle/>
          <a:p>
            <a:r>
              <a:rPr lang="en-US" sz="1600" dirty="0">
                <a:latin typeface="Palatino" pitchFamily="2" charset="77"/>
                <a:ea typeface="Palatino" pitchFamily="2" charset="77"/>
              </a:rPr>
              <a:t>Staking</a:t>
            </a:r>
          </a:p>
        </p:txBody>
      </p:sp>
      <p:cxnSp>
        <p:nvCxnSpPr>
          <p:cNvPr id="82" name="Straight Arrow Connector 81">
            <a:extLst>
              <a:ext uri="{FF2B5EF4-FFF2-40B4-BE49-F238E27FC236}">
                <a16:creationId xmlns:a16="http://schemas.microsoft.com/office/drawing/2014/main" id="{1FB6AA6B-C334-8E3F-7F11-6FA726AFAB36}"/>
              </a:ext>
            </a:extLst>
          </p:cNvPr>
          <p:cNvCxnSpPr>
            <a:cxnSpLocks/>
            <a:stCxn id="73" idx="0"/>
            <a:endCxn id="72" idx="2"/>
          </p:cNvCxnSpPr>
          <p:nvPr/>
        </p:nvCxnSpPr>
        <p:spPr>
          <a:xfrm flipV="1">
            <a:off x="2115222" y="2524583"/>
            <a:ext cx="0" cy="54111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C8C87E8F-6901-315C-B03B-14D68B63151A}"/>
              </a:ext>
            </a:extLst>
          </p:cNvPr>
          <p:cNvCxnSpPr>
            <a:cxnSpLocks/>
            <a:stCxn id="72" idx="0"/>
            <a:endCxn id="71" idx="2"/>
          </p:cNvCxnSpPr>
          <p:nvPr/>
        </p:nvCxnSpPr>
        <p:spPr>
          <a:xfrm flipV="1">
            <a:off x="2115222" y="1563825"/>
            <a:ext cx="0" cy="46381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65BD7C44-D578-0471-9548-81A41B701579}"/>
              </a:ext>
            </a:extLst>
          </p:cNvPr>
          <p:cNvSpPr/>
          <p:nvPr/>
        </p:nvSpPr>
        <p:spPr>
          <a:xfrm>
            <a:off x="9016734" y="4026458"/>
            <a:ext cx="2853545" cy="2435025"/>
          </a:xfrm>
          <a:prstGeom prst="roundRect">
            <a:avLst>
              <a:gd name="adj" fmla="val 6335"/>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latin typeface="Palatino" pitchFamily="2" charset="77"/>
              <a:ea typeface="Palatino" pitchFamily="2" charset="77"/>
            </a:endParaRPr>
          </a:p>
        </p:txBody>
      </p:sp>
      <p:sp>
        <p:nvSpPr>
          <p:cNvPr id="85" name="Rounded Rectangle 84">
            <a:extLst>
              <a:ext uri="{FF2B5EF4-FFF2-40B4-BE49-F238E27FC236}">
                <a16:creationId xmlns:a16="http://schemas.microsoft.com/office/drawing/2014/main" id="{B221F4E3-6E80-F849-7D51-AB2B87B902A5}"/>
              </a:ext>
            </a:extLst>
          </p:cNvPr>
          <p:cNvSpPr/>
          <p:nvPr/>
        </p:nvSpPr>
        <p:spPr>
          <a:xfrm>
            <a:off x="9295894" y="4109282"/>
            <a:ext cx="1437448" cy="496944"/>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Palatino" pitchFamily="2" charset="77"/>
                <a:ea typeface="Palatino" pitchFamily="2" charset="77"/>
              </a:rPr>
              <a:t>EIGEN token</a:t>
            </a:r>
          </a:p>
        </p:txBody>
      </p:sp>
      <p:sp>
        <p:nvSpPr>
          <p:cNvPr id="86" name="TextBox 85">
            <a:extLst>
              <a:ext uri="{FF2B5EF4-FFF2-40B4-BE49-F238E27FC236}">
                <a16:creationId xmlns:a16="http://schemas.microsoft.com/office/drawing/2014/main" id="{64D39288-5384-6749-2AAE-55B4573463D6}"/>
              </a:ext>
            </a:extLst>
          </p:cNvPr>
          <p:cNvSpPr txBox="1"/>
          <p:nvPr/>
        </p:nvSpPr>
        <p:spPr>
          <a:xfrm>
            <a:off x="9031763" y="5833510"/>
            <a:ext cx="2353528" cy="584775"/>
          </a:xfrm>
          <a:prstGeom prst="rect">
            <a:avLst/>
          </a:prstGeom>
          <a:noFill/>
        </p:spPr>
        <p:txBody>
          <a:bodyPr wrap="none" rtlCol="0">
            <a:spAutoFit/>
          </a:bodyPr>
          <a:lstStyle/>
          <a:p>
            <a:pPr algn="ctr"/>
            <a:r>
              <a:rPr lang="en-US" sz="1600" dirty="0">
                <a:latin typeface="Palatino" pitchFamily="2" charset="77"/>
                <a:ea typeface="Palatino" pitchFamily="2" charset="77"/>
              </a:rPr>
              <a:t>EIGEN’s intersubjective</a:t>
            </a:r>
          </a:p>
          <a:p>
            <a:pPr algn="ctr"/>
            <a:r>
              <a:rPr lang="en-US" sz="1600" dirty="0">
                <a:latin typeface="Palatino" pitchFamily="2" charset="77"/>
                <a:ea typeface="Palatino" pitchFamily="2" charset="77"/>
              </a:rPr>
              <a:t>Social consensus</a:t>
            </a:r>
          </a:p>
        </p:txBody>
      </p:sp>
      <p:cxnSp>
        <p:nvCxnSpPr>
          <p:cNvPr id="87" name="Straight Arrow Connector 86">
            <a:extLst>
              <a:ext uri="{FF2B5EF4-FFF2-40B4-BE49-F238E27FC236}">
                <a16:creationId xmlns:a16="http://schemas.microsoft.com/office/drawing/2014/main" id="{491183D9-4126-6CBF-14C5-8ACB7F490080}"/>
              </a:ext>
            </a:extLst>
          </p:cNvPr>
          <p:cNvCxnSpPr>
            <a:cxnSpLocks/>
          </p:cNvCxnSpPr>
          <p:nvPr/>
        </p:nvCxnSpPr>
        <p:spPr>
          <a:xfrm flipV="1">
            <a:off x="10154722" y="4699941"/>
            <a:ext cx="1" cy="104716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ADF1BA2-EAA3-7C63-ED21-F671134EFBFE}"/>
              </a:ext>
            </a:extLst>
          </p:cNvPr>
          <p:cNvSpPr txBox="1"/>
          <p:nvPr/>
        </p:nvSpPr>
        <p:spPr>
          <a:xfrm>
            <a:off x="10154723" y="4822084"/>
            <a:ext cx="1755609" cy="861774"/>
          </a:xfrm>
          <a:prstGeom prst="rect">
            <a:avLst/>
          </a:prstGeom>
          <a:noFill/>
        </p:spPr>
        <p:txBody>
          <a:bodyPr wrap="none" rtlCol="0">
            <a:spAutoFit/>
          </a:bodyPr>
          <a:lstStyle/>
          <a:p>
            <a:r>
              <a:rPr lang="en-US" sz="1600" dirty="0">
                <a:latin typeface="Palatino" pitchFamily="2" charset="77"/>
                <a:ea typeface="Palatino" pitchFamily="2" charset="77"/>
              </a:rPr>
              <a:t>Decides on the </a:t>
            </a:r>
          </a:p>
          <a:p>
            <a:r>
              <a:rPr lang="en-US" sz="1600" dirty="0">
                <a:latin typeface="Palatino" pitchFamily="2" charset="77"/>
                <a:ea typeface="Palatino" pitchFamily="2" charset="77"/>
              </a:rPr>
              <a:t>canonical fork of </a:t>
            </a:r>
          </a:p>
          <a:p>
            <a:r>
              <a:rPr lang="en-US" sz="1600" dirty="0">
                <a:latin typeface="Palatino" pitchFamily="2" charset="77"/>
                <a:ea typeface="Palatino" pitchFamily="2" charset="77"/>
              </a:rPr>
              <a:t>EIGEN</a:t>
            </a:r>
          </a:p>
        </p:txBody>
      </p:sp>
      <p:sp>
        <p:nvSpPr>
          <p:cNvPr id="89" name="Rounded Rectangle 88">
            <a:extLst>
              <a:ext uri="{FF2B5EF4-FFF2-40B4-BE49-F238E27FC236}">
                <a16:creationId xmlns:a16="http://schemas.microsoft.com/office/drawing/2014/main" id="{57125BE6-D9DD-A0F5-1667-488520432DCD}"/>
              </a:ext>
            </a:extLst>
          </p:cNvPr>
          <p:cNvSpPr/>
          <p:nvPr/>
        </p:nvSpPr>
        <p:spPr>
          <a:xfrm>
            <a:off x="6567524" y="2400026"/>
            <a:ext cx="2932692" cy="496944"/>
          </a:xfrm>
          <a:prstGeom prst="round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Palatino" pitchFamily="2" charset="77"/>
                <a:ea typeface="Palatino" pitchFamily="2" charset="77"/>
              </a:rPr>
              <a:t>   </a:t>
            </a:r>
            <a:r>
              <a:rPr lang="en-US" sz="1600" dirty="0" err="1">
                <a:solidFill>
                  <a:schemeClr val="tx1"/>
                </a:solidFill>
                <a:latin typeface="Palatino" pitchFamily="2" charset="77"/>
                <a:ea typeface="Palatino" pitchFamily="2" charset="77"/>
              </a:rPr>
              <a:t>EigenLayer</a:t>
            </a:r>
            <a:endParaRPr lang="en-US" sz="1600" dirty="0">
              <a:solidFill>
                <a:schemeClr val="tx1"/>
              </a:solidFill>
              <a:latin typeface="Palatino" pitchFamily="2" charset="77"/>
              <a:ea typeface="Palatino" pitchFamily="2" charset="77"/>
            </a:endParaRPr>
          </a:p>
        </p:txBody>
      </p:sp>
      <p:cxnSp>
        <p:nvCxnSpPr>
          <p:cNvPr id="90" name="Straight Arrow Connector 89">
            <a:extLst>
              <a:ext uri="{FF2B5EF4-FFF2-40B4-BE49-F238E27FC236}">
                <a16:creationId xmlns:a16="http://schemas.microsoft.com/office/drawing/2014/main" id="{C39E4E4C-CFAC-DF11-9913-E74BB652512C}"/>
              </a:ext>
            </a:extLst>
          </p:cNvPr>
          <p:cNvCxnSpPr>
            <a:cxnSpLocks/>
          </p:cNvCxnSpPr>
          <p:nvPr/>
        </p:nvCxnSpPr>
        <p:spPr>
          <a:xfrm flipH="1" flipV="1">
            <a:off x="8764100" y="2940168"/>
            <a:ext cx="670697" cy="1169113"/>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D8B3A09B-5E6A-55EA-058E-CCDB36668529}"/>
              </a:ext>
            </a:extLst>
          </p:cNvPr>
          <p:cNvSpPr txBox="1"/>
          <p:nvPr/>
        </p:nvSpPr>
        <p:spPr>
          <a:xfrm>
            <a:off x="8998970" y="2978415"/>
            <a:ext cx="2172808" cy="830997"/>
          </a:xfrm>
          <a:prstGeom prst="rect">
            <a:avLst/>
          </a:prstGeom>
          <a:noFill/>
          <a:ln>
            <a:noFill/>
          </a:ln>
        </p:spPr>
        <p:txBody>
          <a:bodyPr wrap="square" rtlCol="0">
            <a:spAutoFit/>
          </a:bodyPr>
          <a:lstStyle/>
          <a:p>
            <a:pPr algn="ctr"/>
            <a:r>
              <a:rPr lang="en-US" sz="1600" dirty="0">
                <a:latin typeface="Palatino" pitchFamily="2" charset="77"/>
                <a:ea typeface="Palatino" pitchFamily="2" charset="77"/>
              </a:rPr>
              <a:t>Staking for Intersubjectively </a:t>
            </a:r>
          </a:p>
          <a:p>
            <a:pPr algn="ctr"/>
            <a:r>
              <a:rPr lang="en-US" sz="1600" dirty="0">
                <a:latin typeface="Palatino" pitchFamily="2" charset="77"/>
                <a:ea typeface="Palatino" pitchFamily="2" charset="77"/>
              </a:rPr>
              <a:t>attributable faults</a:t>
            </a:r>
          </a:p>
        </p:txBody>
      </p:sp>
      <p:cxnSp>
        <p:nvCxnSpPr>
          <p:cNvPr id="92" name="Straight Arrow Connector 91">
            <a:extLst>
              <a:ext uri="{FF2B5EF4-FFF2-40B4-BE49-F238E27FC236}">
                <a16:creationId xmlns:a16="http://schemas.microsoft.com/office/drawing/2014/main" id="{3807BC90-0422-9D60-6077-0B9222F0DFDA}"/>
              </a:ext>
            </a:extLst>
          </p:cNvPr>
          <p:cNvCxnSpPr>
            <a:cxnSpLocks/>
          </p:cNvCxnSpPr>
          <p:nvPr/>
        </p:nvCxnSpPr>
        <p:spPr>
          <a:xfrm flipV="1">
            <a:off x="2723789" y="2928020"/>
            <a:ext cx="4015756" cy="1381226"/>
          </a:xfrm>
          <a:prstGeom prst="straightConnector1">
            <a:avLst/>
          </a:prstGeom>
          <a:ln w="381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ADCB00A-FE36-D00E-CC8D-F1AF12D13DDC}"/>
              </a:ext>
            </a:extLst>
          </p:cNvPr>
          <p:cNvSpPr txBox="1"/>
          <p:nvPr/>
        </p:nvSpPr>
        <p:spPr>
          <a:xfrm>
            <a:off x="3695051" y="2489646"/>
            <a:ext cx="2178286" cy="1077218"/>
          </a:xfrm>
          <a:prstGeom prst="rect">
            <a:avLst/>
          </a:prstGeom>
          <a:noFill/>
          <a:ln>
            <a:noFill/>
          </a:ln>
        </p:spPr>
        <p:txBody>
          <a:bodyPr wrap="square" rtlCol="0">
            <a:spAutoFit/>
          </a:bodyPr>
          <a:lstStyle/>
          <a:p>
            <a:pPr algn="ctr"/>
            <a:r>
              <a:rPr lang="en-US" sz="1600" dirty="0" err="1">
                <a:latin typeface="Palatino" pitchFamily="2" charset="77"/>
                <a:ea typeface="Palatino" pitchFamily="2" charset="77"/>
              </a:rPr>
              <a:t>Restaking</a:t>
            </a:r>
            <a:r>
              <a:rPr lang="en-US" sz="1600" dirty="0">
                <a:latin typeface="Palatino" pitchFamily="2" charset="77"/>
                <a:ea typeface="Palatino" pitchFamily="2" charset="77"/>
              </a:rPr>
              <a:t> for resolving objectively attributable</a:t>
            </a:r>
          </a:p>
          <a:p>
            <a:pPr algn="ctr"/>
            <a:r>
              <a:rPr lang="en-US" sz="1600" dirty="0">
                <a:latin typeface="Palatino" pitchFamily="2" charset="77"/>
                <a:ea typeface="Palatino" pitchFamily="2" charset="77"/>
              </a:rPr>
              <a:t>faults</a:t>
            </a:r>
          </a:p>
        </p:txBody>
      </p:sp>
      <mc:AlternateContent xmlns:mc="http://schemas.openxmlformats.org/markup-compatibility/2006" xmlns:a14="http://schemas.microsoft.com/office/drawing/2010/main">
        <mc:Choice Requires="a14">
          <p:sp>
            <p:nvSpPr>
              <p:cNvPr id="94" name="Rounded Rectangle 93">
                <a:extLst>
                  <a:ext uri="{FF2B5EF4-FFF2-40B4-BE49-F238E27FC236}">
                    <a16:creationId xmlns:a16="http://schemas.microsoft.com/office/drawing/2014/main" id="{1689B4A8-1B05-FBA4-D9D8-B302EA9825CF}"/>
                  </a:ext>
                </a:extLst>
              </p:cNvPr>
              <p:cNvSpPr/>
              <p:nvPr/>
            </p:nvSpPr>
            <p:spPr>
              <a:xfrm>
                <a:off x="6607098" y="1406138"/>
                <a:ext cx="829855" cy="496944"/>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ea typeface="Palatino" pitchFamily="2" charset="77"/>
                        </a:rPr>
                        <m:t>AV</m:t>
                      </m:r>
                      <m:sSub>
                        <m:sSubPr>
                          <m:ctrlPr>
                            <a:rPr lang="en-US" sz="1600" b="0" i="1" smtClean="0">
                              <a:solidFill>
                                <a:schemeClr val="tx1"/>
                              </a:solidFill>
                              <a:latin typeface="Cambria Math" panose="02040503050406030204" pitchFamily="18" charset="0"/>
                              <a:ea typeface="Palatino" pitchFamily="2" charset="77"/>
                            </a:rPr>
                          </m:ctrlPr>
                        </m:sSubPr>
                        <m:e>
                          <m:r>
                            <m:rPr>
                              <m:sty m:val="p"/>
                            </m:rPr>
                            <a:rPr lang="en-US" sz="1600" b="0" i="0" smtClean="0">
                              <a:solidFill>
                                <a:schemeClr val="tx1"/>
                              </a:solidFill>
                              <a:latin typeface="Cambria Math" panose="02040503050406030204" pitchFamily="18" charset="0"/>
                              <a:ea typeface="Palatino" pitchFamily="2" charset="77"/>
                            </a:rPr>
                            <m:t>S</m:t>
                          </m:r>
                        </m:e>
                        <m:sub>
                          <m:r>
                            <a:rPr lang="en-US" sz="1600" b="0" i="0" smtClean="0">
                              <a:solidFill>
                                <a:schemeClr val="tx1"/>
                              </a:solidFill>
                              <a:latin typeface="Cambria Math" panose="02040503050406030204" pitchFamily="18" charset="0"/>
                              <a:ea typeface="Palatino" pitchFamily="2" charset="77"/>
                            </a:rPr>
                            <m:t>1</m:t>
                          </m:r>
                        </m:sub>
                      </m:sSub>
                    </m:oMath>
                  </m:oMathPara>
                </a14:m>
                <a:endParaRPr lang="en-US" sz="1600" dirty="0">
                  <a:solidFill>
                    <a:schemeClr val="tx1"/>
                  </a:solidFill>
                  <a:latin typeface="Palatino" pitchFamily="2" charset="77"/>
                  <a:ea typeface="Palatino" pitchFamily="2" charset="77"/>
                </a:endParaRPr>
              </a:p>
            </p:txBody>
          </p:sp>
        </mc:Choice>
        <mc:Fallback xmlns="">
          <p:sp>
            <p:nvSpPr>
              <p:cNvPr id="94" name="Rounded Rectangle 93">
                <a:extLst>
                  <a:ext uri="{FF2B5EF4-FFF2-40B4-BE49-F238E27FC236}">
                    <a16:creationId xmlns:a16="http://schemas.microsoft.com/office/drawing/2014/main" id="{1689B4A8-1B05-FBA4-D9D8-B302EA9825CF}"/>
                  </a:ext>
                </a:extLst>
              </p:cNvPr>
              <p:cNvSpPr>
                <a:spLocks noRot="1" noChangeAspect="1" noMove="1" noResize="1" noEditPoints="1" noAdjustHandles="1" noChangeArrowheads="1" noChangeShapeType="1" noTextEdit="1"/>
              </p:cNvSpPr>
              <p:nvPr/>
            </p:nvSpPr>
            <p:spPr>
              <a:xfrm>
                <a:off x="6607098" y="1406138"/>
                <a:ext cx="829855" cy="496944"/>
              </a:xfrm>
              <a:prstGeom prst="round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ounded Rectangle 94">
                <a:extLst>
                  <a:ext uri="{FF2B5EF4-FFF2-40B4-BE49-F238E27FC236}">
                    <a16:creationId xmlns:a16="http://schemas.microsoft.com/office/drawing/2014/main" id="{204F7542-CAA8-58D5-70D2-1BB48DE938C4}"/>
                  </a:ext>
                </a:extLst>
              </p:cNvPr>
              <p:cNvSpPr/>
              <p:nvPr/>
            </p:nvSpPr>
            <p:spPr>
              <a:xfrm>
                <a:off x="8481519" y="1406138"/>
                <a:ext cx="829855" cy="496944"/>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ea typeface="Palatino" pitchFamily="2" charset="77"/>
                        </a:rPr>
                        <m:t>AV</m:t>
                      </m:r>
                      <m:sSub>
                        <m:sSubPr>
                          <m:ctrlPr>
                            <a:rPr lang="en-US" sz="1600" b="0" i="1" smtClean="0">
                              <a:solidFill>
                                <a:schemeClr val="tx1"/>
                              </a:solidFill>
                              <a:latin typeface="Cambria Math" panose="02040503050406030204" pitchFamily="18" charset="0"/>
                              <a:ea typeface="Palatino" pitchFamily="2" charset="77"/>
                            </a:rPr>
                          </m:ctrlPr>
                        </m:sSubPr>
                        <m:e>
                          <m:r>
                            <m:rPr>
                              <m:sty m:val="p"/>
                            </m:rPr>
                            <a:rPr lang="en-US" sz="1600" b="0" i="0" smtClean="0">
                              <a:solidFill>
                                <a:schemeClr val="tx1"/>
                              </a:solidFill>
                              <a:latin typeface="Cambria Math" panose="02040503050406030204" pitchFamily="18" charset="0"/>
                              <a:ea typeface="Palatino" pitchFamily="2" charset="77"/>
                            </a:rPr>
                            <m:t>S</m:t>
                          </m:r>
                        </m:e>
                        <m:sub>
                          <m:r>
                            <m:rPr>
                              <m:sty m:val="p"/>
                            </m:rPr>
                            <a:rPr lang="en-US" sz="1600" b="0" i="0" smtClean="0">
                              <a:solidFill>
                                <a:schemeClr val="tx1"/>
                              </a:solidFill>
                              <a:latin typeface="Cambria Math" panose="02040503050406030204" pitchFamily="18" charset="0"/>
                              <a:ea typeface="Palatino" pitchFamily="2" charset="77"/>
                            </a:rPr>
                            <m:t>i</m:t>
                          </m:r>
                        </m:sub>
                      </m:sSub>
                    </m:oMath>
                  </m:oMathPara>
                </a14:m>
                <a:endParaRPr lang="en-US" sz="1600" dirty="0">
                  <a:solidFill>
                    <a:schemeClr val="tx1"/>
                  </a:solidFill>
                  <a:latin typeface="Palatino" pitchFamily="2" charset="77"/>
                  <a:ea typeface="Palatino" pitchFamily="2" charset="77"/>
                </a:endParaRPr>
              </a:p>
            </p:txBody>
          </p:sp>
        </mc:Choice>
        <mc:Fallback xmlns="">
          <p:sp>
            <p:nvSpPr>
              <p:cNvPr id="95" name="Rounded Rectangle 94">
                <a:extLst>
                  <a:ext uri="{FF2B5EF4-FFF2-40B4-BE49-F238E27FC236}">
                    <a16:creationId xmlns:a16="http://schemas.microsoft.com/office/drawing/2014/main" id="{204F7542-CAA8-58D5-70D2-1BB48DE938C4}"/>
                  </a:ext>
                </a:extLst>
              </p:cNvPr>
              <p:cNvSpPr>
                <a:spLocks noRot="1" noChangeAspect="1" noMove="1" noResize="1" noEditPoints="1" noAdjustHandles="1" noChangeArrowheads="1" noChangeShapeType="1" noTextEdit="1"/>
              </p:cNvSpPr>
              <p:nvPr/>
            </p:nvSpPr>
            <p:spPr>
              <a:xfrm>
                <a:off x="8481519" y="1406138"/>
                <a:ext cx="829855" cy="496944"/>
              </a:xfrm>
              <a:prstGeom prst="roundRect">
                <a:avLst/>
              </a:prstGeom>
              <a:blipFill>
                <a:blip r:embed="rId4"/>
                <a:stretch>
                  <a:fillRect/>
                </a:stretch>
              </a:blipFill>
              <a:ln>
                <a:noFill/>
              </a:ln>
            </p:spPr>
            <p:txBody>
              <a:bodyPr/>
              <a:lstStyle/>
              <a:p>
                <a:r>
                  <a:rPr lang="en-US">
                    <a:noFill/>
                  </a:rPr>
                  <a:t> </a:t>
                </a:r>
              </a:p>
            </p:txBody>
          </p:sp>
        </mc:Fallback>
      </mc:AlternateContent>
      <p:cxnSp>
        <p:nvCxnSpPr>
          <p:cNvPr id="96" name="Straight Connector 95">
            <a:extLst>
              <a:ext uri="{FF2B5EF4-FFF2-40B4-BE49-F238E27FC236}">
                <a16:creationId xmlns:a16="http://schemas.microsoft.com/office/drawing/2014/main" id="{C7DEF120-70F0-8BBF-78DA-E0B16EC1C3FF}"/>
              </a:ext>
            </a:extLst>
          </p:cNvPr>
          <p:cNvCxnSpPr>
            <a:cxnSpLocks/>
          </p:cNvCxnSpPr>
          <p:nvPr/>
        </p:nvCxnSpPr>
        <p:spPr>
          <a:xfrm>
            <a:off x="7604981" y="1654610"/>
            <a:ext cx="667483"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E00EE0F-E6C5-DB80-1259-A42847F71074}"/>
              </a:ext>
            </a:extLst>
          </p:cNvPr>
          <p:cNvCxnSpPr>
            <a:cxnSpLocks/>
          </p:cNvCxnSpPr>
          <p:nvPr/>
        </p:nvCxnSpPr>
        <p:spPr>
          <a:xfrm flipV="1">
            <a:off x="6739900" y="1903082"/>
            <a:ext cx="0" cy="487095"/>
          </a:xfrm>
          <a:prstGeom prst="straightConnector1">
            <a:avLst/>
          </a:prstGeom>
          <a:ln w="381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A855C76-98C0-E84B-644B-991705C6683F}"/>
              </a:ext>
            </a:extLst>
          </p:cNvPr>
          <p:cNvCxnSpPr>
            <a:cxnSpLocks/>
          </p:cNvCxnSpPr>
          <p:nvPr/>
        </p:nvCxnSpPr>
        <p:spPr>
          <a:xfrm flipV="1">
            <a:off x="6925940" y="1911904"/>
            <a:ext cx="0" cy="478273"/>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592B7665-8A64-2E45-7D43-13870BCAEBB5}"/>
              </a:ext>
            </a:extLst>
          </p:cNvPr>
          <p:cNvCxnSpPr>
            <a:cxnSpLocks/>
            <a:stCxn id="94" idx="1"/>
            <a:endCxn id="71" idx="3"/>
          </p:cNvCxnSpPr>
          <p:nvPr/>
        </p:nvCxnSpPr>
        <p:spPr>
          <a:xfrm flipH="1" flipV="1">
            <a:off x="2679124" y="1315353"/>
            <a:ext cx="3927974" cy="339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EC807D58-CFD8-6E2C-972C-1EF23C7E354D}"/>
              </a:ext>
            </a:extLst>
          </p:cNvPr>
          <p:cNvCxnSpPr>
            <a:cxnSpLocks/>
          </p:cNvCxnSpPr>
          <p:nvPr/>
        </p:nvCxnSpPr>
        <p:spPr>
          <a:xfrm flipH="1" flipV="1">
            <a:off x="2679124" y="1165201"/>
            <a:ext cx="5923740" cy="23108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Rounded Rectangle 100">
                <a:extLst>
                  <a:ext uri="{FF2B5EF4-FFF2-40B4-BE49-F238E27FC236}">
                    <a16:creationId xmlns:a16="http://schemas.microsoft.com/office/drawing/2014/main" id="{CC6BA48C-F981-EF61-6D11-1E66ADC64323}"/>
                  </a:ext>
                </a:extLst>
              </p:cNvPr>
              <p:cNvSpPr/>
              <p:nvPr/>
            </p:nvSpPr>
            <p:spPr>
              <a:xfrm>
                <a:off x="3332355" y="4180343"/>
                <a:ext cx="1855509" cy="567277"/>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m:rPr>
                        <m:sty m:val="p"/>
                      </m:rPr>
                      <a:rPr lang="en-US" sz="1600" b="0" i="0" smtClean="0">
                        <a:solidFill>
                          <a:schemeClr val="tx1"/>
                        </a:solidFill>
                        <a:latin typeface="Cambria Math" panose="02040503050406030204" pitchFamily="18" charset="0"/>
                        <a:ea typeface="Palatino" pitchFamily="2" charset="77"/>
                      </a:rPr>
                      <m:t>AV</m:t>
                    </m:r>
                    <m:sSub>
                      <m:sSubPr>
                        <m:ctrlPr>
                          <a:rPr lang="en-US" sz="1600" b="0" i="1" smtClean="0">
                            <a:solidFill>
                              <a:schemeClr val="tx1"/>
                            </a:solidFill>
                            <a:latin typeface="Cambria Math" panose="02040503050406030204" pitchFamily="18" charset="0"/>
                            <a:ea typeface="Palatino" pitchFamily="2" charset="77"/>
                          </a:rPr>
                        </m:ctrlPr>
                      </m:sSubPr>
                      <m:e>
                        <m:r>
                          <m:rPr>
                            <m:sty m:val="p"/>
                          </m:rPr>
                          <a:rPr lang="en-US" sz="1600" b="0" i="0" smtClean="0">
                            <a:solidFill>
                              <a:schemeClr val="tx1"/>
                            </a:solidFill>
                            <a:latin typeface="Cambria Math" panose="02040503050406030204" pitchFamily="18" charset="0"/>
                            <a:ea typeface="Palatino" pitchFamily="2" charset="77"/>
                          </a:rPr>
                          <m:t>S</m:t>
                        </m:r>
                      </m:e>
                      <m:sub>
                        <m:r>
                          <a:rPr lang="en-US" sz="1600" b="0" i="0" smtClean="0">
                            <a:solidFill>
                              <a:schemeClr val="tx1"/>
                            </a:solidFill>
                            <a:latin typeface="Cambria Math" panose="02040503050406030204" pitchFamily="18" charset="0"/>
                            <a:ea typeface="Palatino" pitchFamily="2" charset="77"/>
                          </a:rPr>
                          <m:t>1</m:t>
                        </m:r>
                      </m:sub>
                    </m:sSub>
                  </m:oMath>
                </a14:m>
                <a:r>
                  <a:rPr lang="en-US" sz="1600" dirty="0">
                    <a:solidFill>
                      <a:schemeClr val="tx1"/>
                    </a:solidFill>
                    <a:latin typeface="Palatino" pitchFamily="2" charset="77"/>
                    <a:ea typeface="Palatino" pitchFamily="2" charset="77"/>
                  </a:rPr>
                  <a:t> ERC20 token</a:t>
                </a:r>
              </a:p>
            </p:txBody>
          </p:sp>
        </mc:Choice>
        <mc:Fallback xmlns="">
          <p:sp>
            <p:nvSpPr>
              <p:cNvPr id="101" name="Rounded Rectangle 100">
                <a:extLst>
                  <a:ext uri="{FF2B5EF4-FFF2-40B4-BE49-F238E27FC236}">
                    <a16:creationId xmlns:a16="http://schemas.microsoft.com/office/drawing/2014/main" id="{CC6BA48C-F981-EF61-6D11-1E66ADC64323}"/>
                  </a:ext>
                </a:extLst>
              </p:cNvPr>
              <p:cNvSpPr>
                <a:spLocks noRot="1" noChangeAspect="1" noMove="1" noResize="1" noEditPoints="1" noAdjustHandles="1" noChangeArrowheads="1" noChangeShapeType="1" noTextEdit="1"/>
              </p:cNvSpPr>
              <p:nvPr/>
            </p:nvSpPr>
            <p:spPr>
              <a:xfrm>
                <a:off x="3332355" y="4180343"/>
                <a:ext cx="1855509" cy="567277"/>
              </a:xfrm>
              <a:prstGeom prst="roundRect">
                <a:avLst/>
              </a:prstGeom>
              <a:blipFill>
                <a:blip r:embed="rId5"/>
                <a:stretch>
                  <a:fillRect t="-2222" b="-17778"/>
                </a:stretch>
              </a:blipFill>
              <a:ln>
                <a:noFill/>
              </a:ln>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D26FF19F-718D-2E96-FC4B-7F32C6B56B41}"/>
              </a:ext>
            </a:extLst>
          </p:cNvPr>
          <p:cNvCxnSpPr>
            <a:cxnSpLocks/>
          </p:cNvCxnSpPr>
          <p:nvPr/>
        </p:nvCxnSpPr>
        <p:spPr>
          <a:xfrm flipV="1">
            <a:off x="8764100" y="1903082"/>
            <a:ext cx="0" cy="453746"/>
          </a:xfrm>
          <a:prstGeom prst="straightConnector1">
            <a:avLst/>
          </a:prstGeom>
          <a:ln w="38100">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9DED1DC4-4C4E-CFB5-CF73-5DD76E106328}"/>
              </a:ext>
            </a:extLst>
          </p:cNvPr>
          <p:cNvSpPr txBox="1"/>
          <p:nvPr/>
        </p:nvSpPr>
        <p:spPr>
          <a:xfrm>
            <a:off x="3995979" y="4724706"/>
            <a:ext cx="983163" cy="584775"/>
          </a:xfrm>
          <a:prstGeom prst="rect">
            <a:avLst/>
          </a:prstGeom>
          <a:noFill/>
          <a:ln>
            <a:noFill/>
          </a:ln>
        </p:spPr>
        <p:txBody>
          <a:bodyPr wrap="square" rtlCol="0">
            <a:spAutoFit/>
          </a:bodyPr>
          <a:lstStyle/>
          <a:p>
            <a:r>
              <a:rPr lang="en-US" sz="1600" dirty="0">
                <a:latin typeface="Palatino" pitchFamily="2" charset="77"/>
                <a:ea typeface="Palatino" pitchFamily="2" charset="77"/>
              </a:rPr>
              <a:t>Custom quorum</a:t>
            </a:r>
          </a:p>
        </p:txBody>
      </p:sp>
      <p:sp>
        <p:nvSpPr>
          <p:cNvPr id="105" name="TextBox 104">
            <a:extLst>
              <a:ext uri="{FF2B5EF4-FFF2-40B4-BE49-F238E27FC236}">
                <a16:creationId xmlns:a16="http://schemas.microsoft.com/office/drawing/2014/main" id="{D77D546D-C8D3-F3F9-E4E8-CBA3DB76C8EE}"/>
              </a:ext>
            </a:extLst>
          </p:cNvPr>
          <p:cNvSpPr txBox="1"/>
          <p:nvPr/>
        </p:nvSpPr>
        <p:spPr>
          <a:xfrm>
            <a:off x="7458256" y="5055559"/>
            <a:ext cx="1716610" cy="584775"/>
          </a:xfrm>
          <a:prstGeom prst="rect">
            <a:avLst/>
          </a:prstGeom>
          <a:noFill/>
        </p:spPr>
        <p:txBody>
          <a:bodyPr wrap="square" rtlCol="0">
            <a:spAutoFit/>
          </a:bodyPr>
          <a:lstStyle/>
          <a:p>
            <a:pPr algn="ctr"/>
            <a:r>
              <a:rPr lang="en-US" sz="1600" b="1" dirty="0">
                <a:latin typeface="Palatino" pitchFamily="2" charset="77"/>
                <a:ea typeface="Palatino" pitchFamily="2" charset="77"/>
              </a:rPr>
              <a:t>EIGEN’s trust</a:t>
            </a:r>
          </a:p>
          <a:p>
            <a:pPr algn="ctr"/>
            <a:r>
              <a:rPr lang="en-US" sz="1600" b="1" dirty="0">
                <a:latin typeface="Palatino" pitchFamily="2" charset="77"/>
                <a:ea typeface="Palatino" pitchFamily="2" charset="77"/>
              </a:rPr>
              <a:t>network</a:t>
            </a:r>
          </a:p>
        </p:txBody>
      </p:sp>
      <p:cxnSp>
        <p:nvCxnSpPr>
          <p:cNvPr id="110" name="Straight Arrow Connector 109">
            <a:extLst>
              <a:ext uri="{FF2B5EF4-FFF2-40B4-BE49-F238E27FC236}">
                <a16:creationId xmlns:a16="http://schemas.microsoft.com/office/drawing/2014/main" id="{74093F34-CAB6-73D5-BF2F-659E56CF4508}"/>
              </a:ext>
            </a:extLst>
          </p:cNvPr>
          <p:cNvCxnSpPr>
            <a:cxnSpLocks/>
            <a:stCxn id="101" idx="3"/>
          </p:cNvCxnSpPr>
          <p:nvPr/>
        </p:nvCxnSpPr>
        <p:spPr>
          <a:xfrm flipV="1">
            <a:off x="5187864" y="2968032"/>
            <a:ext cx="1752884" cy="1495950"/>
          </a:xfrm>
          <a:prstGeom prst="straightConnector1">
            <a:avLst/>
          </a:prstGeom>
          <a:ln w="381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F94FFBA-C449-5D56-BD8E-75E2DD2A5E36}"/>
              </a:ext>
            </a:extLst>
          </p:cNvPr>
          <p:cNvCxnSpPr>
            <a:cxnSpLocks/>
          </p:cNvCxnSpPr>
          <p:nvPr/>
        </p:nvCxnSpPr>
        <p:spPr>
          <a:xfrm flipV="1">
            <a:off x="7114434" y="1911904"/>
            <a:ext cx="0" cy="478273"/>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79051089-FDEF-9A05-1823-3E0FA66877F5}"/>
              </a:ext>
            </a:extLst>
          </p:cNvPr>
          <p:cNvCxnSpPr>
            <a:cxnSpLocks/>
          </p:cNvCxnSpPr>
          <p:nvPr/>
        </p:nvCxnSpPr>
        <p:spPr>
          <a:xfrm flipV="1">
            <a:off x="9016734" y="1911904"/>
            <a:ext cx="0" cy="453746"/>
          </a:xfrm>
          <a:prstGeom prst="straightConnector1">
            <a:avLst/>
          </a:prstGeom>
          <a:ln w="381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4816649-DC09-453D-2790-8418155713CD}"/>
              </a:ext>
            </a:extLst>
          </p:cNvPr>
          <p:cNvPicPr>
            <a:picLocks noChangeAspect="1"/>
          </p:cNvPicPr>
          <p:nvPr/>
        </p:nvPicPr>
        <p:blipFill>
          <a:blip r:embed="rId6"/>
          <a:stretch>
            <a:fillRect/>
          </a:stretch>
        </p:blipFill>
        <p:spPr>
          <a:xfrm>
            <a:off x="115607" y="6298961"/>
            <a:ext cx="995955" cy="463736"/>
          </a:xfrm>
          <a:prstGeom prst="rect">
            <a:avLst/>
          </a:prstGeom>
        </p:spPr>
      </p:pic>
    </p:spTree>
    <p:extLst>
      <p:ext uri="{BB962C8B-B14F-4D97-AF65-F5344CB8AC3E}">
        <p14:creationId xmlns:p14="http://schemas.microsoft.com/office/powerpoint/2010/main" val="42738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4" grpId="0" animBg="1"/>
      <p:bldP spid="75" grpId="0" animBg="1"/>
      <p:bldP spid="76" grpId="0"/>
      <p:bldP spid="78" grpId="0"/>
      <p:bldP spid="79" grpId="0"/>
      <p:bldP spid="81" grpId="0"/>
      <p:bldP spid="84" grpId="0" animBg="1"/>
      <p:bldP spid="85" grpId="0" animBg="1"/>
      <p:bldP spid="86" grpId="0"/>
      <p:bldP spid="88" grpId="0"/>
      <p:bldP spid="89" grpId="0" animBg="1"/>
      <p:bldP spid="91" grpId="0"/>
      <p:bldP spid="93" grpId="0"/>
      <p:bldP spid="94" grpId="0" animBg="1"/>
      <p:bldP spid="95" grpId="0" animBg="1"/>
      <p:bldP spid="101" grpId="0" animBg="1"/>
      <p:bldP spid="104" grpId="0"/>
      <p:bldP spid="10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B2018E-6075-E9EC-30A2-2A800558A327}"/>
              </a:ext>
            </a:extLst>
          </p:cNvPr>
          <p:cNvPicPr>
            <a:picLocks noChangeAspect="1"/>
          </p:cNvPicPr>
          <p:nvPr/>
        </p:nvPicPr>
        <p:blipFill>
          <a:blip r:embed="rId3"/>
          <a:stretch>
            <a:fillRect/>
          </a:stretch>
        </p:blipFill>
        <p:spPr>
          <a:xfrm>
            <a:off x="4375339" y="2627827"/>
            <a:ext cx="3441321" cy="1602345"/>
          </a:xfrm>
          <a:prstGeom prst="rect">
            <a:avLst/>
          </a:prstGeom>
        </p:spPr>
      </p:pic>
      <p:sp>
        <p:nvSpPr>
          <p:cNvPr id="3" name="TextBox 2">
            <a:extLst>
              <a:ext uri="{FF2B5EF4-FFF2-40B4-BE49-F238E27FC236}">
                <a16:creationId xmlns:a16="http://schemas.microsoft.com/office/drawing/2014/main" id="{DC39AADA-D3B1-3F34-FDA5-C1FC2C32A57C}"/>
              </a:ext>
            </a:extLst>
          </p:cNvPr>
          <p:cNvSpPr txBox="1"/>
          <p:nvPr/>
        </p:nvSpPr>
        <p:spPr>
          <a:xfrm>
            <a:off x="-4143" y="0"/>
            <a:ext cx="2282997" cy="707886"/>
          </a:xfrm>
          <a:prstGeom prst="rect">
            <a:avLst/>
          </a:prstGeom>
          <a:noFill/>
        </p:spPr>
        <p:txBody>
          <a:bodyPr wrap="none" rtlCol="0">
            <a:spAutoFit/>
          </a:bodyPr>
          <a:lstStyle/>
          <a:p>
            <a:r>
              <a:rPr lang="en-US" sz="4000" dirty="0">
                <a:latin typeface="Palatino" pitchFamily="2" charset="77"/>
                <a:ea typeface="Palatino" pitchFamily="2" charset="77"/>
              </a:rPr>
              <a:t>Thanks!!!</a:t>
            </a:r>
          </a:p>
        </p:txBody>
      </p:sp>
    </p:spTree>
    <p:extLst>
      <p:ext uri="{BB962C8B-B14F-4D97-AF65-F5344CB8AC3E}">
        <p14:creationId xmlns:p14="http://schemas.microsoft.com/office/powerpoint/2010/main" val="188149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E307D-82F2-358F-8625-FC22634F153C}"/>
              </a:ext>
            </a:extLst>
          </p:cNvPr>
          <p:cNvSpPr txBox="1"/>
          <p:nvPr/>
        </p:nvSpPr>
        <p:spPr>
          <a:xfrm>
            <a:off x="-4143" y="0"/>
            <a:ext cx="8419292" cy="707886"/>
          </a:xfrm>
          <a:prstGeom prst="rect">
            <a:avLst/>
          </a:prstGeom>
          <a:noFill/>
        </p:spPr>
        <p:txBody>
          <a:bodyPr wrap="none" rtlCol="0">
            <a:spAutoFit/>
          </a:bodyPr>
          <a:lstStyle/>
          <a:p>
            <a:r>
              <a:rPr lang="en-US" sz="4000" dirty="0">
                <a:latin typeface="Palatino" pitchFamily="2" charset="77"/>
                <a:ea typeface="Palatino" pitchFamily="2" charset="77"/>
              </a:rPr>
              <a:t>The Four Levels of Open Innovation</a:t>
            </a:r>
          </a:p>
        </p:txBody>
      </p:sp>
      <p:pic>
        <p:nvPicPr>
          <p:cNvPr id="46" name="Picture 45">
            <a:extLst>
              <a:ext uri="{FF2B5EF4-FFF2-40B4-BE49-F238E27FC236}">
                <a16:creationId xmlns:a16="http://schemas.microsoft.com/office/drawing/2014/main" id="{BDAA1887-4B78-58F8-176D-8D09BD9ED8C3}"/>
              </a:ext>
            </a:extLst>
          </p:cNvPr>
          <p:cNvPicPr>
            <a:picLocks noChangeAspect="1"/>
          </p:cNvPicPr>
          <p:nvPr/>
        </p:nvPicPr>
        <p:blipFill>
          <a:blip r:embed="rId3"/>
          <a:stretch>
            <a:fillRect/>
          </a:stretch>
        </p:blipFill>
        <p:spPr>
          <a:xfrm>
            <a:off x="115607" y="6150625"/>
            <a:ext cx="1314534" cy="612072"/>
          </a:xfrm>
          <a:prstGeom prst="rect">
            <a:avLst/>
          </a:prstGeom>
        </p:spPr>
      </p:pic>
      <p:sp>
        <p:nvSpPr>
          <p:cNvPr id="3" name="Rounded Rectangle 2">
            <a:extLst>
              <a:ext uri="{FF2B5EF4-FFF2-40B4-BE49-F238E27FC236}">
                <a16:creationId xmlns:a16="http://schemas.microsoft.com/office/drawing/2014/main" id="{310B01A0-AFD5-2DE3-159D-3479048EA441}"/>
              </a:ext>
            </a:extLst>
          </p:cNvPr>
          <p:cNvSpPr/>
          <p:nvPr/>
        </p:nvSpPr>
        <p:spPr>
          <a:xfrm>
            <a:off x="404734" y="4394643"/>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4" name="TextBox 3">
            <a:extLst>
              <a:ext uri="{FF2B5EF4-FFF2-40B4-BE49-F238E27FC236}">
                <a16:creationId xmlns:a16="http://schemas.microsoft.com/office/drawing/2014/main" id="{4052794F-702D-9E4F-F736-BE3D377BCD1B}"/>
              </a:ext>
            </a:extLst>
          </p:cNvPr>
          <p:cNvSpPr txBox="1"/>
          <p:nvPr/>
        </p:nvSpPr>
        <p:spPr>
          <a:xfrm>
            <a:off x="709693" y="5394004"/>
            <a:ext cx="829138" cy="369332"/>
          </a:xfrm>
          <a:prstGeom prst="rect">
            <a:avLst/>
          </a:prstGeom>
          <a:noFill/>
        </p:spPr>
        <p:txBody>
          <a:bodyPr wrap="none" rtlCol="0">
            <a:spAutoFit/>
          </a:bodyPr>
          <a:lstStyle/>
          <a:p>
            <a:r>
              <a:rPr lang="en-US" dirty="0"/>
              <a:t>Bitcoin</a:t>
            </a:r>
          </a:p>
        </p:txBody>
      </p:sp>
      <p:sp>
        <p:nvSpPr>
          <p:cNvPr id="5" name="Rounded Rectangle 4">
            <a:extLst>
              <a:ext uri="{FF2B5EF4-FFF2-40B4-BE49-F238E27FC236}">
                <a16:creationId xmlns:a16="http://schemas.microsoft.com/office/drawing/2014/main" id="{8D01E918-6532-501D-B294-BADA3CB22AC8}"/>
              </a:ext>
            </a:extLst>
          </p:cNvPr>
          <p:cNvSpPr/>
          <p:nvPr/>
        </p:nvSpPr>
        <p:spPr>
          <a:xfrm>
            <a:off x="404734" y="3385315"/>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Consensus</a:t>
            </a:r>
          </a:p>
        </p:txBody>
      </p:sp>
      <p:sp>
        <p:nvSpPr>
          <p:cNvPr id="6" name="Rounded Rectangle 5">
            <a:extLst>
              <a:ext uri="{FF2B5EF4-FFF2-40B4-BE49-F238E27FC236}">
                <a16:creationId xmlns:a16="http://schemas.microsoft.com/office/drawing/2014/main" id="{28CDDE63-EB02-D8BB-DA5A-0EFEEC5B1EF7}"/>
              </a:ext>
            </a:extLst>
          </p:cNvPr>
          <p:cNvSpPr/>
          <p:nvPr/>
        </p:nvSpPr>
        <p:spPr>
          <a:xfrm>
            <a:off x="404734" y="2463357"/>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Execution</a:t>
            </a:r>
          </a:p>
        </p:txBody>
      </p:sp>
      <p:sp>
        <p:nvSpPr>
          <p:cNvPr id="7" name="Rounded Rectangle 6">
            <a:extLst>
              <a:ext uri="{FF2B5EF4-FFF2-40B4-BE49-F238E27FC236}">
                <a16:creationId xmlns:a16="http://schemas.microsoft.com/office/drawing/2014/main" id="{99DD804C-37D7-2A31-D612-949794D0F6D8}"/>
              </a:ext>
            </a:extLst>
          </p:cNvPr>
          <p:cNvSpPr/>
          <p:nvPr/>
        </p:nvSpPr>
        <p:spPr>
          <a:xfrm>
            <a:off x="404734" y="1541399"/>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a:t>
            </a:r>
          </a:p>
        </p:txBody>
      </p:sp>
      <p:grpSp>
        <p:nvGrpSpPr>
          <p:cNvPr id="65" name="Group 64">
            <a:extLst>
              <a:ext uri="{FF2B5EF4-FFF2-40B4-BE49-F238E27FC236}">
                <a16:creationId xmlns:a16="http://schemas.microsoft.com/office/drawing/2014/main" id="{89EA015A-1638-21BA-CC2D-3423314FD1D9}"/>
              </a:ext>
            </a:extLst>
          </p:cNvPr>
          <p:cNvGrpSpPr/>
          <p:nvPr/>
        </p:nvGrpSpPr>
        <p:grpSpPr>
          <a:xfrm>
            <a:off x="2551142" y="1510671"/>
            <a:ext cx="2141412" cy="4252665"/>
            <a:chOff x="2551142" y="1510671"/>
            <a:chExt cx="2141412" cy="4252665"/>
          </a:xfrm>
        </p:grpSpPr>
        <p:sp>
          <p:nvSpPr>
            <p:cNvPr id="8" name="Rounded Rectangle 7">
              <a:extLst>
                <a:ext uri="{FF2B5EF4-FFF2-40B4-BE49-F238E27FC236}">
                  <a16:creationId xmlns:a16="http://schemas.microsoft.com/office/drawing/2014/main" id="{721014B4-4C71-D14A-C31D-D12D334EEA81}"/>
                </a:ext>
              </a:extLst>
            </p:cNvPr>
            <p:cNvSpPr/>
            <p:nvPr/>
          </p:nvSpPr>
          <p:spPr>
            <a:xfrm>
              <a:off x="2865619" y="4394643"/>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9" name="TextBox 8">
              <a:extLst>
                <a:ext uri="{FF2B5EF4-FFF2-40B4-BE49-F238E27FC236}">
                  <a16:creationId xmlns:a16="http://schemas.microsoft.com/office/drawing/2014/main" id="{F6AE618D-3A67-C9B0-0068-0434310C4DAE}"/>
                </a:ext>
              </a:extLst>
            </p:cNvPr>
            <p:cNvSpPr txBox="1"/>
            <p:nvPr/>
          </p:nvSpPr>
          <p:spPr>
            <a:xfrm>
              <a:off x="3170578" y="5394004"/>
              <a:ext cx="1107098" cy="369332"/>
            </a:xfrm>
            <a:prstGeom prst="rect">
              <a:avLst/>
            </a:prstGeom>
            <a:noFill/>
          </p:spPr>
          <p:txBody>
            <a:bodyPr wrap="none" rtlCol="0">
              <a:spAutoFit/>
            </a:bodyPr>
            <a:lstStyle/>
            <a:p>
              <a:r>
                <a:rPr lang="en-US" dirty="0"/>
                <a:t>Ethereum</a:t>
              </a:r>
            </a:p>
          </p:txBody>
        </p:sp>
        <p:sp>
          <p:nvSpPr>
            <p:cNvPr id="10" name="Rounded Rectangle 9">
              <a:extLst>
                <a:ext uri="{FF2B5EF4-FFF2-40B4-BE49-F238E27FC236}">
                  <a16:creationId xmlns:a16="http://schemas.microsoft.com/office/drawing/2014/main" id="{CFFD67A2-1A0A-D07E-FB03-4D193C6CC732}"/>
                </a:ext>
              </a:extLst>
            </p:cNvPr>
            <p:cNvSpPr/>
            <p:nvPr/>
          </p:nvSpPr>
          <p:spPr>
            <a:xfrm>
              <a:off x="2865619" y="3385315"/>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Consensus</a:t>
              </a:r>
            </a:p>
          </p:txBody>
        </p:sp>
        <p:sp>
          <p:nvSpPr>
            <p:cNvPr id="11" name="Rounded Rectangle 10">
              <a:extLst>
                <a:ext uri="{FF2B5EF4-FFF2-40B4-BE49-F238E27FC236}">
                  <a16:creationId xmlns:a16="http://schemas.microsoft.com/office/drawing/2014/main" id="{69D17007-8D0C-6585-2D2B-28938C115358}"/>
                </a:ext>
              </a:extLst>
            </p:cNvPr>
            <p:cNvSpPr/>
            <p:nvPr/>
          </p:nvSpPr>
          <p:spPr>
            <a:xfrm>
              <a:off x="2865619" y="2463357"/>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Execution</a:t>
              </a:r>
            </a:p>
          </p:txBody>
        </p:sp>
        <p:sp>
          <p:nvSpPr>
            <p:cNvPr id="12" name="Rounded Rectangle 11">
              <a:extLst>
                <a:ext uri="{FF2B5EF4-FFF2-40B4-BE49-F238E27FC236}">
                  <a16:creationId xmlns:a16="http://schemas.microsoft.com/office/drawing/2014/main" id="{B054A7DE-8129-FFA4-63E6-A7AE2B0647B5}"/>
                </a:ext>
              </a:extLst>
            </p:cNvPr>
            <p:cNvSpPr/>
            <p:nvPr/>
          </p:nvSpPr>
          <p:spPr>
            <a:xfrm>
              <a:off x="2551142" y="1541399"/>
              <a:ext cx="717030"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a:t>
              </a:r>
              <a:r>
                <a:rPr lang="en-US" baseline="-25000" dirty="0"/>
                <a:t>1</a:t>
              </a:r>
            </a:p>
          </p:txBody>
        </p:sp>
        <p:sp>
          <p:nvSpPr>
            <p:cNvPr id="13" name="Rounded Rectangle 12">
              <a:extLst>
                <a:ext uri="{FF2B5EF4-FFF2-40B4-BE49-F238E27FC236}">
                  <a16:creationId xmlns:a16="http://schemas.microsoft.com/office/drawing/2014/main" id="{450312C0-B5A1-4D6A-E759-CEC93D13887A}"/>
                </a:ext>
              </a:extLst>
            </p:cNvPr>
            <p:cNvSpPr/>
            <p:nvPr/>
          </p:nvSpPr>
          <p:spPr>
            <a:xfrm>
              <a:off x="3975524" y="1510671"/>
              <a:ext cx="717030"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App</a:t>
              </a:r>
              <a:r>
                <a:rPr lang="en-US" baseline="-25000" dirty="0" err="1"/>
                <a:t>n</a:t>
              </a:r>
              <a:endParaRPr lang="en-US" baseline="-25000" dirty="0"/>
            </a:p>
          </p:txBody>
        </p:sp>
      </p:grpSp>
      <p:grpSp>
        <p:nvGrpSpPr>
          <p:cNvPr id="66" name="Group 65">
            <a:extLst>
              <a:ext uri="{FF2B5EF4-FFF2-40B4-BE49-F238E27FC236}">
                <a16:creationId xmlns:a16="http://schemas.microsoft.com/office/drawing/2014/main" id="{803D4EC2-A65D-A726-5ED0-942ED16E0675}"/>
              </a:ext>
            </a:extLst>
          </p:cNvPr>
          <p:cNvGrpSpPr/>
          <p:nvPr/>
        </p:nvGrpSpPr>
        <p:grpSpPr>
          <a:xfrm>
            <a:off x="5293867" y="1683897"/>
            <a:ext cx="2320044" cy="4048711"/>
            <a:chOff x="5293867" y="1683897"/>
            <a:chExt cx="2320044" cy="4048711"/>
          </a:xfrm>
        </p:grpSpPr>
        <p:sp>
          <p:nvSpPr>
            <p:cNvPr id="14" name="Rounded Rectangle 13">
              <a:extLst>
                <a:ext uri="{FF2B5EF4-FFF2-40B4-BE49-F238E27FC236}">
                  <a16:creationId xmlns:a16="http://schemas.microsoft.com/office/drawing/2014/main" id="{BF8B796C-0E4D-AB0D-537C-31F7730018E4}"/>
                </a:ext>
              </a:extLst>
            </p:cNvPr>
            <p:cNvSpPr/>
            <p:nvPr/>
          </p:nvSpPr>
          <p:spPr>
            <a:xfrm>
              <a:off x="5693447" y="4363915"/>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15" name="TextBox 14">
              <a:extLst>
                <a:ext uri="{FF2B5EF4-FFF2-40B4-BE49-F238E27FC236}">
                  <a16:creationId xmlns:a16="http://schemas.microsoft.com/office/drawing/2014/main" id="{0673C3CA-51D6-0618-70CB-A0885C80F3C6}"/>
                </a:ext>
              </a:extLst>
            </p:cNvPr>
            <p:cNvSpPr txBox="1"/>
            <p:nvPr/>
          </p:nvSpPr>
          <p:spPr>
            <a:xfrm>
              <a:off x="5998406" y="5363276"/>
              <a:ext cx="864852" cy="369332"/>
            </a:xfrm>
            <a:prstGeom prst="rect">
              <a:avLst/>
            </a:prstGeom>
            <a:noFill/>
          </p:spPr>
          <p:txBody>
            <a:bodyPr wrap="none" rtlCol="0">
              <a:spAutoFit/>
            </a:bodyPr>
            <a:lstStyle/>
            <a:p>
              <a:r>
                <a:rPr lang="en-US" dirty="0"/>
                <a:t>Rollups</a:t>
              </a:r>
            </a:p>
          </p:txBody>
        </p:sp>
        <p:sp>
          <p:nvSpPr>
            <p:cNvPr id="16" name="Rounded Rectangle 15">
              <a:extLst>
                <a:ext uri="{FF2B5EF4-FFF2-40B4-BE49-F238E27FC236}">
                  <a16:creationId xmlns:a16="http://schemas.microsoft.com/office/drawing/2014/main" id="{7CB66842-B4D4-8E16-D3BB-F209D20E350B}"/>
                </a:ext>
              </a:extLst>
            </p:cNvPr>
            <p:cNvSpPr/>
            <p:nvPr/>
          </p:nvSpPr>
          <p:spPr>
            <a:xfrm>
              <a:off x="5693447" y="3354587"/>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Consensus</a:t>
              </a:r>
            </a:p>
          </p:txBody>
        </p:sp>
        <p:sp>
          <p:nvSpPr>
            <p:cNvPr id="17" name="Rounded Rectangle 16">
              <a:extLst>
                <a:ext uri="{FF2B5EF4-FFF2-40B4-BE49-F238E27FC236}">
                  <a16:creationId xmlns:a16="http://schemas.microsoft.com/office/drawing/2014/main" id="{29CE33E1-DE46-C57F-8EE5-397CF6E0354E}"/>
                </a:ext>
              </a:extLst>
            </p:cNvPr>
            <p:cNvSpPr/>
            <p:nvPr/>
          </p:nvSpPr>
          <p:spPr>
            <a:xfrm>
              <a:off x="5293867" y="2451842"/>
              <a:ext cx="887235"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Exec</a:t>
              </a:r>
              <a:r>
                <a:rPr lang="en-US" baseline="-25000" dirty="0"/>
                <a:t>1</a:t>
              </a:r>
            </a:p>
          </p:txBody>
        </p:sp>
        <p:sp>
          <p:nvSpPr>
            <p:cNvPr id="21" name="Rounded Rectangle 20">
              <a:extLst>
                <a:ext uri="{FF2B5EF4-FFF2-40B4-BE49-F238E27FC236}">
                  <a16:creationId xmlns:a16="http://schemas.microsoft.com/office/drawing/2014/main" id="{033DF2E2-40FC-B463-C849-E2F46BA846AA}"/>
                </a:ext>
              </a:extLst>
            </p:cNvPr>
            <p:cNvSpPr/>
            <p:nvPr/>
          </p:nvSpPr>
          <p:spPr>
            <a:xfrm>
              <a:off x="6726676" y="2429330"/>
              <a:ext cx="887235"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Exec</a:t>
              </a:r>
              <a:r>
                <a:rPr lang="en-US" baseline="-25000" dirty="0" err="1"/>
                <a:t>m</a:t>
              </a:r>
              <a:endParaRPr lang="en-US" baseline="-25000" dirty="0"/>
            </a:p>
          </p:txBody>
        </p:sp>
        <p:sp>
          <p:nvSpPr>
            <p:cNvPr id="22" name="Rounded Rectangle 21">
              <a:extLst>
                <a:ext uri="{FF2B5EF4-FFF2-40B4-BE49-F238E27FC236}">
                  <a16:creationId xmlns:a16="http://schemas.microsoft.com/office/drawing/2014/main" id="{6B4F8835-7320-95E2-F935-0C21E4684058}"/>
                </a:ext>
              </a:extLst>
            </p:cNvPr>
            <p:cNvSpPr/>
            <p:nvPr/>
          </p:nvSpPr>
          <p:spPr>
            <a:xfrm>
              <a:off x="5293867" y="1693889"/>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42582DA6-5B46-04D6-A80E-8D7C6B931FB4}"/>
                </a:ext>
              </a:extLst>
            </p:cNvPr>
            <p:cNvSpPr/>
            <p:nvPr/>
          </p:nvSpPr>
          <p:spPr>
            <a:xfrm>
              <a:off x="5985910" y="1696388"/>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0BB64DBE-C271-2CDC-CAB7-3B1D719BE025}"/>
                </a:ext>
              </a:extLst>
            </p:cNvPr>
            <p:cNvSpPr/>
            <p:nvPr/>
          </p:nvSpPr>
          <p:spPr>
            <a:xfrm>
              <a:off x="6752905" y="1683897"/>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0318E5FE-084D-5086-FE35-D421E3CC3F92}"/>
                </a:ext>
              </a:extLst>
            </p:cNvPr>
            <p:cNvSpPr/>
            <p:nvPr/>
          </p:nvSpPr>
          <p:spPr>
            <a:xfrm>
              <a:off x="7414968" y="1686396"/>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13ACC898-AB6B-9D72-2B12-A6E0A3198A9D}"/>
              </a:ext>
            </a:extLst>
          </p:cNvPr>
          <p:cNvGrpSpPr/>
          <p:nvPr/>
        </p:nvGrpSpPr>
        <p:grpSpPr>
          <a:xfrm>
            <a:off x="8415149" y="2568461"/>
            <a:ext cx="3155303" cy="3042448"/>
            <a:chOff x="8415149" y="2568461"/>
            <a:chExt cx="3155303" cy="3042448"/>
          </a:xfrm>
        </p:grpSpPr>
        <p:sp>
          <p:nvSpPr>
            <p:cNvPr id="27" name="Rounded Rectangle 26">
              <a:extLst>
                <a:ext uri="{FF2B5EF4-FFF2-40B4-BE49-F238E27FC236}">
                  <a16:creationId xmlns:a16="http://schemas.microsoft.com/office/drawing/2014/main" id="{E21944DF-815B-A88D-48C2-D2C30DE3D4BA}"/>
                </a:ext>
              </a:extLst>
            </p:cNvPr>
            <p:cNvSpPr/>
            <p:nvPr/>
          </p:nvSpPr>
          <p:spPr>
            <a:xfrm>
              <a:off x="8917228" y="4341403"/>
              <a:ext cx="1861785"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Shared Security (Staking)</a:t>
              </a:r>
            </a:p>
          </p:txBody>
        </p:sp>
        <p:sp>
          <p:nvSpPr>
            <p:cNvPr id="28" name="TextBox 27">
              <a:extLst>
                <a:ext uri="{FF2B5EF4-FFF2-40B4-BE49-F238E27FC236}">
                  <a16:creationId xmlns:a16="http://schemas.microsoft.com/office/drawing/2014/main" id="{DF70388B-BEB2-571A-059A-A0357CB20266}"/>
                </a:ext>
              </a:extLst>
            </p:cNvPr>
            <p:cNvSpPr txBox="1"/>
            <p:nvPr/>
          </p:nvSpPr>
          <p:spPr>
            <a:xfrm>
              <a:off x="9310741" y="5241577"/>
              <a:ext cx="1195135" cy="369332"/>
            </a:xfrm>
            <a:prstGeom prst="rect">
              <a:avLst/>
            </a:prstGeom>
            <a:noFill/>
          </p:spPr>
          <p:txBody>
            <a:bodyPr wrap="none" rtlCol="0">
              <a:spAutoFit/>
            </a:bodyPr>
            <a:lstStyle/>
            <a:p>
              <a:r>
                <a:rPr lang="en-US" dirty="0" err="1"/>
                <a:t>EigenLayer</a:t>
              </a:r>
              <a:endParaRPr lang="en-US" dirty="0"/>
            </a:p>
          </p:txBody>
        </p:sp>
        <p:grpSp>
          <p:nvGrpSpPr>
            <p:cNvPr id="52" name="Group 51">
              <a:extLst>
                <a:ext uri="{FF2B5EF4-FFF2-40B4-BE49-F238E27FC236}">
                  <a16:creationId xmlns:a16="http://schemas.microsoft.com/office/drawing/2014/main" id="{490F7E06-B55E-26F0-447D-F6B7384B8B84}"/>
                </a:ext>
              </a:extLst>
            </p:cNvPr>
            <p:cNvGrpSpPr/>
            <p:nvPr/>
          </p:nvGrpSpPr>
          <p:grpSpPr>
            <a:xfrm>
              <a:off x="8415149" y="2607461"/>
              <a:ext cx="1312895" cy="1320868"/>
              <a:chOff x="8940377" y="1661385"/>
              <a:chExt cx="2320044" cy="2282762"/>
            </a:xfrm>
          </p:grpSpPr>
          <p:sp>
            <p:nvSpPr>
              <p:cNvPr id="32" name="Rounded Rectangle 31">
                <a:extLst>
                  <a:ext uri="{FF2B5EF4-FFF2-40B4-BE49-F238E27FC236}">
                    <a16:creationId xmlns:a16="http://schemas.microsoft.com/office/drawing/2014/main" id="{F99AB5D5-33B6-3A9A-1969-480125F7F309}"/>
                  </a:ext>
                </a:extLst>
              </p:cNvPr>
              <p:cNvSpPr/>
              <p:nvPr/>
            </p:nvSpPr>
            <p:spPr>
              <a:xfrm>
                <a:off x="9339957" y="3332075"/>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Consensus</a:t>
                </a:r>
                <a:r>
                  <a:rPr lang="en-US" sz="800" baseline="-25000" dirty="0"/>
                  <a:t>1</a:t>
                </a:r>
              </a:p>
            </p:txBody>
          </p:sp>
          <p:sp>
            <p:nvSpPr>
              <p:cNvPr id="38" name="Rounded Rectangle 37">
                <a:extLst>
                  <a:ext uri="{FF2B5EF4-FFF2-40B4-BE49-F238E27FC236}">
                    <a16:creationId xmlns:a16="http://schemas.microsoft.com/office/drawing/2014/main" id="{5ED43564-C213-A29B-639A-22819BC19661}"/>
                  </a:ext>
                </a:extLst>
              </p:cNvPr>
              <p:cNvSpPr/>
              <p:nvPr/>
            </p:nvSpPr>
            <p:spPr>
              <a:xfrm>
                <a:off x="8940377" y="2429330"/>
                <a:ext cx="887235"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Exec</a:t>
                </a:r>
                <a:r>
                  <a:rPr lang="en-US" sz="800" baseline="-25000" dirty="0"/>
                  <a:t>1</a:t>
                </a:r>
              </a:p>
            </p:txBody>
          </p:sp>
          <p:sp>
            <p:nvSpPr>
              <p:cNvPr id="47" name="Rounded Rectangle 46">
                <a:extLst>
                  <a:ext uri="{FF2B5EF4-FFF2-40B4-BE49-F238E27FC236}">
                    <a16:creationId xmlns:a16="http://schemas.microsoft.com/office/drawing/2014/main" id="{2B72A45D-EEC1-54D4-B0F9-712E2CBD0693}"/>
                  </a:ext>
                </a:extLst>
              </p:cNvPr>
              <p:cNvSpPr/>
              <p:nvPr/>
            </p:nvSpPr>
            <p:spPr>
              <a:xfrm>
                <a:off x="10373186" y="2406818"/>
                <a:ext cx="887235"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err="1"/>
                  <a:t>Exec</a:t>
                </a:r>
                <a:r>
                  <a:rPr lang="en-US" sz="800" baseline="-25000" dirty="0" err="1"/>
                  <a:t>m</a:t>
                </a:r>
                <a:endParaRPr lang="en-US" sz="800" baseline="-25000" dirty="0"/>
              </a:p>
            </p:txBody>
          </p:sp>
          <p:sp>
            <p:nvSpPr>
              <p:cNvPr id="48" name="Rounded Rectangle 47">
                <a:extLst>
                  <a:ext uri="{FF2B5EF4-FFF2-40B4-BE49-F238E27FC236}">
                    <a16:creationId xmlns:a16="http://schemas.microsoft.com/office/drawing/2014/main" id="{46CE356D-880C-A26F-1952-E20F59C6D814}"/>
                  </a:ext>
                </a:extLst>
              </p:cNvPr>
              <p:cNvSpPr/>
              <p:nvPr/>
            </p:nvSpPr>
            <p:spPr>
              <a:xfrm>
                <a:off x="8940377" y="1671377"/>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9" name="Rounded Rectangle 48">
                <a:extLst>
                  <a:ext uri="{FF2B5EF4-FFF2-40B4-BE49-F238E27FC236}">
                    <a16:creationId xmlns:a16="http://schemas.microsoft.com/office/drawing/2014/main" id="{4685A4C3-66FE-D4BF-80F7-672176BBE0E8}"/>
                  </a:ext>
                </a:extLst>
              </p:cNvPr>
              <p:cNvSpPr/>
              <p:nvPr/>
            </p:nvSpPr>
            <p:spPr>
              <a:xfrm>
                <a:off x="9632420" y="1673876"/>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0" name="Rounded Rectangle 49">
                <a:extLst>
                  <a:ext uri="{FF2B5EF4-FFF2-40B4-BE49-F238E27FC236}">
                    <a16:creationId xmlns:a16="http://schemas.microsoft.com/office/drawing/2014/main" id="{B2968B04-2E08-23B0-DE69-856181BE77CE}"/>
                  </a:ext>
                </a:extLst>
              </p:cNvPr>
              <p:cNvSpPr/>
              <p:nvPr/>
            </p:nvSpPr>
            <p:spPr>
              <a:xfrm>
                <a:off x="10399415" y="1661385"/>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1" name="Rounded Rectangle 50">
                <a:extLst>
                  <a:ext uri="{FF2B5EF4-FFF2-40B4-BE49-F238E27FC236}">
                    <a16:creationId xmlns:a16="http://schemas.microsoft.com/office/drawing/2014/main" id="{829A5BA5-92D9-C73E-DCD5-14FB1C4B399D}"/>
                  </a:ext>
                </a:extLst>
              </p:cNvPr>
              <p:cNvSpPr/>
              <p:nvPr/>
            </p:nvSpPr>
            <p:spPr>
              <a:xfrm>
                <a:off x="11061478" y="1663884"/>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nvGrpSpPr>
            <p:cNvPr id="53" name="Group 52">
              <a:extLst>
                <a:ext uri="{FF2B5EF4-FFF2-40B4-BE49-F238E27FC236}">
                  <a16:creationId xmlns:a16="http://schemas.microsoft.com/office/drawing/2014/main" id="{63479529-1FD4-65DD-2B3E-07753FB70F69}"/>
                </a:ext>
              </a:extLst>
            </p:cNvPr>
            <p:cNvGrpSpPr/>
            <p:nvPr/>
          </p:nvGrpSpPr>
          <p:grpSpPr>
            <a:xfrm>
              <a:off x="10257557" y="2568461"/>
              <a:ext cx="1312895" cy="1320868"/>
              <a:chOff x="8940377" y="1661385"/>
              <a:chExt cx="2320044" cy="2282762"/>
            </a:xfrm>
          </p:grpSpPr>
          <p:sp>
            <p:nvSpPr>
              <p:cNvPr id="54" name="Rounded Rectangle 53">
                <a:extLst>
                  <a:ext uri="{FF2B5EF4-FFF2-40B4-BE49-F238E27FC236}">
                    <a16:creationId xmlns:a16="http://schemas.microsoft.com/office/drawing/2014/main" id="{B64255F0-327E-9372-B934-0D77764C54AA}"/>
                  </a:ext>
                </a:extLst>
              </p:cNvPr>
              <p:cNvSpPr/>
              <p:nvPr/>
            </p:nvSpPr>
            <p:spPr>
              <a:xfrm>
                <a:off x="9339957" y="3332075"/>
                <a:ext cx="1439056"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err="1"/>
                  <a:t>Consensus</a:t>
                </a:r>
                <a:r>
                  <a:rPr lang="en-US" sz="800" baseline="-25000" dirty="0" err="1"/>
                  <a:t>n</a:t>
                </a:r>
                <a:endParaRPr lang="en-US" sz="800" baseline="-25000" dirty="0"/>
              </a:p>
            </p:txBody>
          </p:sp>
          <p:sp>
            <p:nvSpPr>
              <p:cNvPr id="55" name="Rounded Rectangle 54">
                <a:extLst>
                  <a:ext uri="{FF2B5EF4-FFF2-40B4-BE49-F238E27FC236}">
                    <a16:creationId xmlns:a16="http://schemas.microsoft.com/office/drawing/2014/main" id="{4916B26C-DA14-84D6-0E8F-F69DC0C8E2E8}"/>
                  </a:ext>
                </a:extLst>
              </p:cNvPr>
              <p:cNvSpPr/>
              <p:nvPr/>
            </p:nvSpPr>
            <p:spPr>
              <a:xfrm>
                <a:off x="8940377" y="2429330"/>
                <a:ext cx="887235"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Exec</a:t>
                </a:r>
                <a:r>
                  <a:rPr lang="en-US" sz="800" baseline="-25000" dirty="0"/>
                  <a:t>1</a:t>
                </a:r>
              </a:p>
            </p:txBody>
          </p:sp>
          <p:sp>
            <p:nvSpPr>
              <p:cNvPr id="56" name="Rounded Rectangle 55">
                <a:extLst>
                  <a:ext uri="{FF2B5EF4-FFF2-40B4-BE49-F238E27FC236}">
                    <a16:creationId xmlns:a16="http://schemas.microsoft.com/office/drawing/2014/main" id="{FA981874-072C-DE05-344F-EE8A8DE315B5}"/>
                  </a:ext>
                </a:extLst>
              </p:cNvPr>
              <p:cNvSpPr/>
              <p:nvPr/>
            </p:nvSpPr>
            <p:spPr>
              <a:xfrm>
                <a:off x="10373186" y="2406818"/>
                <a:ext cx="887235" cy="6120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err="1"/>
                  <a:t>Exec</a:t>
                </a:r>
                <a:r>
                  <a:rPr lang="en-US" sz="800" baseline="-25000" dirty="0" err="1"/>
                  <a:t>m</a:t>
                </a:r>
                <a:endParaRPr lang="en-US" sz="800" baseline="-25000" dirty="0"/>
              </a:p>
            </p:txBody>
          </p:sp>
          <p:sp>
            <p:nvSpPr>
              <p:cNvPr id="57" name="Rounded Rectangle 56">
                <a:extLst>
                  <a:ext uri="{FF2B5EF4-FFF2-40B4-BE49-F238E27FC236}">
                    <a16:creationId xmlns:a16="http://schemas.microsoft.com/office/drawing/2014/main" id="{A7F5B389-C564-4F11-659D-B98642E9B003}"/>
                  </a:ext>
                </a:extLst>
              </p:cNvPr>
              <p:cNvSpPr/>
              <p:nvPr/>
            </p:nvSpPr>
            <p:spPr>
              <a:xfrm>
                <a:off x="8940377" y="1671377"/>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8" name="Rounded Rectangle 57">
                <a:extLst>
                  <a:ext uri="{FF2B5EF4-FFF2-40B4-BE49-F238E27FC236}">
                    <a16:creationId xmlns:a16="http://schemas.microsoft.com/office/drawing/2014/main" id="{4643038F-9D9B-508C-EBCB-A387CCF4990B}"/>
                  </a:ext>
                </a:extLst>
              </p:cNvPr>
              <p:cNvSpPr/>
              <p:nvPr/>
            </p:nvSpPr>
            <p:spPr>
              <a:xfrm>
                <a:off x="9632420" y="1673876"/>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9" name="Rounded Rectangle 58">
                <a:extLst>
                  <a:ext uri="{FF2B5EF4-FFF2-40B4-BE49-F238E27FC236}">
                    <a16:creationId xmlns:a16="http://schemas.microsoft.com/office/drawing/2014/main" id="{A1F77EF2-55FC-CECD-C6AD-33E109221189}"/>
                  </a:ext>
                </a:extLst>
              </p:cNvPr>
              <p:cNvSpPr/>
              <p:nvPr/>
            </p:nvSpPr>
            <p:spPr>
              <a:xfrm>
                <a:off x="10399415" y="1661385"/>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0" name="Rounded Rectangle 59">
                <a:extLst>
                  <a:ext uri="{FF2B5EF4-FFF2-40B4-BE49-F238E27FC236}">
                    <a16:creationId xmlns:a16="http://schemas.microsoft.com/office/drawing/2014/main" id="{3290B350-2EA6-998A-8C23-10B9C9F84FC8}"/>
                  </a:ext>
                </a:extLst>
              </p:cNvPr>
              <p:cNvSpPr/>
              <p:nvPr/>
            </p:nvSpPr>
            <p:spPr>
              <a:xfrm>
                <a:off x="11061478" y="1663884"/>
                <a:ext cx="132572" cy="1535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p>
            </p:txBody>
          </p:sp>
        </p:grpSp>
      </p:grpSp>
      <p:cxnSp>
        <p:nvCxnSpPr>
          <p:cNvPr id="62" name="Straight Connector 61">
            <a:extLst>
              <a:ext uri="{FF2B5EF4-FFF2-40B4-BE49-F238E27FC236}">
                <a16:creationId xmlns:a16="http://schemas.microsoft.com/office/drawing/2014/main" id="{6A59F68D-5054-83AC-7217-8522457FDFBB}"/>
              </a:ext>
            </a:extLst>
          </p:cNvPr>
          <p:cNvCxnSpPr/>
          <p:nvPr/>
        </p:nvCxnSpPr>
        <p:spPr>
          <a:xfrm>
            <a:off x="2083633" y="929390"/>
            <a:ext cx="0" cy="4803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F0BB13B-2788-B710-4F57-A0E8D46A8B00}"/>
              </a:ext>
            </a:extLst>
          </p:cNvPr>
          <p:cNvCxnSpPr/>
          <p:nvPr/>
        </p:nvCxnSpPr>
        <p:spPr>
          <a:xfrm>
            <a:off x="4979233" y="983706"/>
            <a:ext cx="0" cy="4803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B548E63-19ED-4B6E-403B-501CCC208F8F}"/>
              </a:ext>
            </a:extLst>
          </p:cNvPr>
          <p:cNvCxnSpPr/>
          <p:nvPr/>
        </p:nvCxnSpPr>
        <p:spPr>
          <a:xfrm>
            <a:off x="8054715" y="908244"/>
            <a:ext cx="0" cy="4803218"/>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B5951208-BE68-7EDA-C2CB-307F989CAA36}"/>
              </a:ext>
            </a:extLst>
          </p:cNvPr>
          <p:cNvSpPr txBox="1"/>
          <p:nvPr/>
        </p:nvSpPr>
        <p:spPr>
          <a:xfrm>
            <a:off x="8641268" y="3997387"/>
            <a:ext cx="3246338" cy="369332"/>
          </a:xfrm>
          <a:prstGeom prst="rect">
            <a:avLst/>
          </a:prstGeom>
          <a:noFill/>
        </p:spPr>
        <p:txBody>
          <a:bodyPr wrap="none" rtlCol="0">
            <a:spAutoFit/>
          </a:bodyPr>
          <a:lstStyle/>
          <a:p>
            <a:r>
              <a:rPr lang="en-US" dirty="0"/>
              <a:t>AVS – Actively Validated Services</a:t>
            </a:r>
          </a:p>
        </p:txBody>
      </p:sp>
    </p:spTree>
    <p:extLst>
      <p:ext uri="{BB962C8B-B14F-4D97-AF65-F5344CB8AC3E}">
        <p14:creationId xmlns:p14="http://schemas.microsoft.com/office/powerpoint/2010/main" val="183995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blinds(horizontal)">
                                      <p:cBhvr>
                                        <p:cTn id="11" dur="500"/>
                                        <p:tgtEl>
                                          <p:spTgt spid="6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checkerboard(across)">
                                      <p:cBhvr>
                                        <p:cTn id="20" dur="500"/>
                                        <p:tgtEl>
                                          <p:spTgt spid="6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checkerboard(across)">
                                      <p:cBhvr>
                                        <p:cTn id="29" dur="500"/>
                                        <p:tgtEl>
                                          <p:spTgt spid="6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6D51E-9FE4-4E0C-B496-0D7E5A3CCDC7}"/>
              </a:ext>
            </a:extLst>
          </p:cNvPr>
          <p:cNvSpPr txBox="1"/>
          <p:nvPr/>
        </p:nvSpPr>
        <p:spPr>
          <a:xfrm>
            <a:off x="-4144" y="0"/>
            <a:ext cx="12196143" cy="707886"/>
          </a:xfrm>
          <a:prstGeom prst="rect">
            <a:avLst/>
          </a:prstGeom>
          <a:noFill/>
        </p:spPr>
        <p:txBody>
          <a:bodyPr wrap="square" rtlCol="0">
            <a:spAutoFit/>
          </a:bodyPr>
          <a:lstStyle/>
          <a:p>
            <a:r>
              <a:rPr lang="en-US" sz="4000" dirty="0">
                <a:latin typeface="Palatino" pitchFamily="2" charset="77"/>
                <a:ea typeface="Palatino" pitchFamily="2" charset="77"/>
              </a:rPr>
              <a:t>Mechanics of compensation</a:t>
            </a:r>
          </a:p>
        </p:txBody>
      </p:sp>
      <p:sp>
        <p:nvSpPr>
          <p:cNvPr id="201" name="TextBox 200">
            <a:extLst>
              <a:ext uri="{FF2B5EF4-FFF2-40B4-BE49-F238E27FC236}">
                <a16:creationId xmlns:a16="http://schemas.microsoft.com/office/drawing/2014/main" id="{B5DB64B4-4AAC-E5D3-2028-A0B0DEECC904}"/>
              </a:ext>
            </a:extLst>
          </p:cNvPr>
          <p:cNvSpPr txBox="1"/>
          <p:nvPr/>
        </p:nvSpPr>
        <p:spPr>
          <a:xfrm>
            <a:off x="163285" y="802603"/>
            <a:ext cx="4994507" cy="1634490"/>
          </a:xfrm>
          <a:prstGeom prst="roundRect">
            <a:avLst/>
          </a:prstGeom>
          <a:solidFill>
            <a:schemeClr val="bg1">
              <a:lumMod val="85000"/>
            </a:schemeClr>
          </a:solidFill>
        </p:spPr>
        <p:txBody>
          <a:bodyPr wrap="square" rtlCol="0">
            <a:spAutoFit/>
          </a:bodyPr>
          <a:lstStyle/>
          <a:p>
            <a:r>
              <a:rPr lang="en-US" b="1" dirty="0">
                <a:latin typeface="Palatino" pitchFamily="2" charset="77"/>
                <a:ea typeface="Palatino" pitchFamily="2" charset="77"/>
              </a:rPr>
              <a:t>Assumptions (for simplicity of explanation)</a:t>
            </a:r>
          </a:p>
          <a:p>
            <a:pPr marL="285750" indent="-285750">
              <a:buFont typeface="Arial" panose="020B0604020202020204" pitchFamily="34" charset="0"/>
              <a:buChar char="•"/>
            </a:pPr>
            <a:r>
              <a:rPr lang="en-US" dirty="0">
                <a:latin typeface="Palatino" pitchFamily="2" charset="77"/>
                <a:ea typeface="Palatino" pitchFamily="2" charset="77"/>
              </a:rPr>
              <a:t>All operators have equal stake</a:t>
            </a:r>
          </a:p>
          <a:p>
            <a:pPr marL="285750" indent="-285750">
              <a:buFont typeface="Arial" panose="020B0604020202020204" pitchFamily="34" charset="0"/>
              <a:buChar char="•"/>
            </a:pPr>
            <a:r>
              <a:rPr lang="en-US" dirty="0">
                <a:latin typeface="Palatino" pitchFamily="2" charset="77"/>
                <a:ea typeface="Palatino" pitchFamily="2" charset="77"/>
              </a:rPr>
              <a:t>They are all opted into 3 AVSs</a:t>
            </a:r>
          </a:p>
          <a:p>
            <a:pPr marL="285750" indent="-285750">
              <a:buFont typeface="Arial" panose="020B0604020202020204" pitchFamily="34" charset="0"/>
              <a:buChar char="•"/>
            </a:pPr>
            <a:r>
              <a:rPr lang="en-US" dirty="0">
                <a:latin typeface="Palatino" pitchFamily="2" charset="77"/>
                <a:ea typeface="Palatino" pitchFamily="2" charset="77"/>
              </a:rPr>
              <a:t>Operator 4 and 5 behave maliciously and </a:t>
            </a:r>
            <a:r>
              <a:rPr lang="en-US" b="1" dirty="0">
                <a:latin typeface="Palatino" pitchFamily="2" charset="77"/>
                <a:ea typeface="Palatino" pitchFamily="2" charset="77"/>
              </a:rPr>
              <a:t>succeeds in harming</a:t>
            </a:r>
            <a:r>
              <a:rPr lang="en-US" dirty="0">
                <a:latin typeface="Palatino" pitchFamily="2" charset="77"/>
                <a:ea typeface="Palatino" pitchFamily="2" charset="77"/>
              </a:rPr>
              <a:t> AVS-1</a:t>
            </a:r>
          </a:p>
        </p:txBody>
      </p:sp>
      <p:grpSp>
        <p:nvGrpSpPr>
          <p:cNvPr id="210" name="Group 209">
            <a:extLst>
              <a:ext uri="{FF2B5EF4-FFF2-40B4-BE49-F238E27FC236}">
                <a16:creationId xmlns:a16="http://schemas.microsoft.com/office/drawing/2014/main" id="{A40BCC7C-2879-1887-647A-0DB5F79ECC0C}"/>
              </a:ext>
            </a:extLst>
          </p:cNvPr>
          <p:cNvGrpSpPr/>
          <p:nvPr/>
        </p:nvGrpSpPr>
        <p:grpSpPr>
          <a:xfrm>
            <a:off x="5177389" y="532279"/>
            <a:ext cx="6687601" cy="3971302"/>
            <a:chOff x="5487578" y="1171935"/>
            <a:chExt cx="6687601" cy="3971302"/>
          </a:xfrm>
        </p:grpSpPr>
        <p:cxnSp>
          <p:nvCxnSpPr>
            <p:cNvPr id="110" name="Straight Arrow Connector 109">
              <a:extLst>
                <a:ext uri="{FF2B5EF4-FFF2-40B4-BE49-F238E27FC236}">
                  <a16:creationId xmlns:a16="http://schemas.microsoft.com/office/drawing/2014/main" id="{44FBCFCD-EFFA-54C2-AB51-B59E1E1E5C4F}"/>
                </a:ext>
              </a:extLst>
            </p:cNvPr>
            <p:cNvCxnSpPr>
              <a:cxnSpLocks/>
            </p:cNvCxnSpPr>
            <p:nvPr/>
          </p:nvCxnSpPr>
          <p:spPr>
            <a:xfrm flipV="1">
              <a:off x="5877122" y="4510690"/>
              <a:ext cx="5685442" cy="334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B23E6004-0B8E-CD9D-91DE-0B7229809A28}"/>
                </a:ext>
              </a:extLst>
            </p:cNvPr>
            <p:cNvCxnSpPr>
              <a:cxnSpLocks/>
            </p:cNvCxnSpPr>
            <p:nvPr/>
          </p:nvCxnSpPr>
          <p:spPr>
            <a:xfrm flipV="1">
              <a:off x="5877122" y="1632000"/>
              <a:ext cx="0" cy="29193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57F62212-44B6-8B13-3DEA-28DB7F987715}"/>
                </a:ext>
              </a:extLst>
            </p:cNvPr>
            <p:cNvSpPr txBox="1"/>
            <p:nvPr/>
          </p:nvSpPr>
          <p:spPr>
            <a:xfrm>
              <a:off x="5978136" y="4551369"/>
              <a:ext cx="1089568" cy="584775"/>
            </a:xfrm>
            <a:prstGeom prst="rect">
              <a:avLst/>
            </a:prstGeom>
            <a:noFill/>
          </p:spPr>
          <p:txBody>
            <a:bodyPr wrap="square" rtlCol="0">
              <a:spAutoFit/>
            </a:bodyPr>
            <a:lstStyle/>
            <a:p>
              <a:pPr algn="ctr"/>
              <a:r>
                <a:rPr lang="en-US" sz="1600" dirty="0">
                  <a:latin typeface="Palatino" pitchFamily="2" charset="77"/>
                  <a:ea typeface="Palatino" pitchFamily="2" charset="77"/>
                </a:rPr>
                <a:t>Operator 1</a:t>
              </a:r>
            </a:p>
          </p:txBody>
        </p:sp>
        <p:sp>
          <p:nvSpPr>
            <p:cNvPr id="130" name="TextBox 129">
              <a:extLst>
                <a:ext uri="{FF2B5EF4-FFF2-40B4-BE49-F238E27FC236}">
                  <a16:creationId xmlns:a16="http://schemas.microsoft.com/office/drawing/2014/main" id="{083A71D8-D7A4-B3B9-E2C8-2F584BC60A63}"/>
                </a:ext>
              </a:extLst>
            </p:cNvPr>
            <p:cNvSpPr txBox="1"/>
            <p:nvPr/>
          </p:nvSpPr>
          <p:spPr>
            <a:xfrm>
              <a:off x="5487578" y="1171935"/>
              <a:ext cx="835097" cy="369332"/>
            </a:xfrm>
            <a:prstGeom prst="rect">
              <a:avLst/>
            </a:prstGeom>
            <a:noFill/>
          </p:spPr>
          <p:txBody>
            <a:bodyPr wrap="square" rtlCol="0">
              <a:spAutoFit/>
            </a:bodyPr>
            <a:lstStyle/>
            <a:p>
              <a:r>
                <a:rPr lang="en-US" b="1" dirty="0">
                  <a:latin typeface="Palatino" pitchFamily="2" charset="77"/>
                  <a:ea typeface="Palatino" pitchFamily="2" charset="77"/>
                </a:rPr>
                <a:t>Stake</a:t>
              </a:r>
            </a:p>
          </p:txBody>
        </p:sp>
        <p:sp>
          <p:nvSpPr>
            <p:cNvPr id="190" name="Rectangle 189">
              <a:extLst>
                <a:ext uri="{FF2B5EF4-FFF2-40B4-BE49-F238E27FC236}">
                  <a16:creationId xmlns:a16="http://schemas.microsoft.com/office/drawing/2014/main" id="{A7FAB864-0220-180B-8973-3A5320161B2D}"/>
                </a:ext>
              </a:extLst>
            </p:cNvPr>
            <p:cNvSpPr/>
            <p:nvPr/>
          </p:nvSpPr>
          <p:spPr>
            <a:xfrm>
              <a:off x="6329136" y="1706969"/>
              <a:ext cx="349371" cy="2818220"/>
            </a:xfrm>
            <a:prstGeom prst="rect">
              <a:avLst/>
            </a:prstGeom>
            <a:pattFill prst="wdDnDiag">
              <a:fgClr>
                <a:schemeClr val="bg1">
                  <a:lumMod val="85000"/>
                </a:schemeClr>
              </a:fgClr>
              <a:bgClr>
                <a:schemeClr val="bg1"/>
              </a:bgClr>
            </a:patt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1" name="Rectangle 190">
              <a:extLst>
                <a:ext uri="{FF2B5EF4-FFF2-40B4-BE49-F238E27FC236}">
                  <a16:creationId xmlns:a16="http://schemas.microsoft.com/office/drawing/2014/main" id="{FA21B87A-8A8B-BC13-8A55-96BBEFF2621A}"/>
                </a:ext>
              </a:extLst>
            </p:cNvPr>
            <p:cNvSpPr/>
            <p:nvPr/>
          </p:nvSpPr>
          <p:spPr>
            <a:xfrm>
              <a:off x="7244018" y="1698660"/>
              <a:ext cx="349371" cy="2818220"/>
            </a:xfrm>
            <a:prstGeom prst="rect">
              <a:avLst/>
            </a:prstGeom>
            <a:pattFill prst="wdDnDiag">
              <a:fgClr>
                <a:schemeClr val="bg1">
                  <a:lumMod val="85000"/>
                </a:schemeClr>
              </a:fgClr>
              <a:bgClr>
                <a:schemeClr val="bg1"/>
              </a:bgClr>
            </a:patt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3" name="Rectangle 192">
              <a:extLst>
                <a:ext uri="{FF2B5EF4-FFF2-40B4-BE49-F238E27FC236}">
                  <a16:creationId xmlns:a16="http://schemas.microsoft.com/office/drawing/2014/main" id="{9853C201-853B-02F7-E4EA-DC66C243D17E}"/>
                </a:ext>
              </a:extLst>
            </p:cNvPr>
            <p:cNvSpPr/>
            <p:nvPr/>
          </p:nvSpPr>
          <p:spPr>
            <a:xfrm>
              <a:off x="8186272" y="1706969"/>
              <a:ext cx="349371" cy="2818220"/>
            </a:xfrm>
            <a:prstGeom prst="rect">
              <a:avLst/>
            </a:prstGeom>
            <a:pattFill prst="wdDnDiag">
              <a:fgClr>
                <a:schemeClr val="bg1">
                  <a:lumMod val="85000"/>
                </a:schemeClr>
              </a:fgClr>
              <a:bgClr>
                <a:schemeClr val="bg1"/>
              </a:bgClr>
            </a:patt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5" name="Rectangle 194">
              <a:extLst>
                <a:ext uri="{FF2B5EF4-FFF2-40B4-BE49-F238E27FC236}">
                  <a16:creationId xmlns:a16="http://schemas.microsoft.com/office/drawing/2014/main" id="{345DDE7E-49B5-E7E4-7328-B9805EB194F4}"/>
                </a:ext>
              </a:extLst>
            </p:cNvPr>
            <p:cNvSpPr/>
            <p:nvPr/>
          </p:nvSpPr>
          <p:spPr>
            <a:xfrm>
              <a:off x="9140221" y="1698660"/>
              <a:ext cx="349371" cy="2818220"/>
            </a:xfrm>
            <a:prstGeom prst="rect">
              <a:avLst/>
            </a:prstGeom>
            <a:pattFill prst="wdDnDiag">
              <a:fgClr>
                <a:schemeClr val="bg1">
                  <a:lumMod val="85000"/>
                </a:schemeClr>
              </a:fgClr>
              <a:bgClr>
                <a:schemeClr val="bg1"/>
              </a:bgClr>
            </a:patt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112C3539-DC98-A141-680D-2C34C03EAEB5}"/>
                </a:ext>
              </a:extLst>
            </p:cNvPr>
            <p:cNvSpPr/>
            <p:nvPr/>
          </p:nvSpPr>
          <p:spPr>
            <a:xfrm>
              <a:off x="10133964" y="1698660"/>
              <a:ext cx="349371" cy="2818220"/>
            </a:xfrm>
            <a:prstGeom prst="rect">
              <a:avLst/>
            </a:prstGeom>
            <a:pattFill prst="wdDnDiag">
              <a:fgClr>
                <a:schemeClr val="bg1">
                  <a:lumMod val="85000"/>
                </a:schemeClr>
              </a:fgClr>
              <a:bgClr>
                <a:schemeClr val="bg1"/>
              </a:bgClr>
            </a:patt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9" name="TextBox 198">
              <a:extLst>
                <a:ext uri="{FF2B5EF4-FFF2-40B4-BE49-F238E27FC236}">
                  <a16:creationId xmlns:a16="http://schemas.microsoft.com/office/drawing/2014/main" id="{7C36C90E-DE47-F533-758C-B6C382FEDB43}"/>
                </a:ext>
              </a:extLst>
            </p:cNvPr>
            <p:cNvSpPr txBox="1"/>
            <p:nvPr/>
          </p:nvSpPr>
          <p:spPr>
            <a:xfrm>
              <a:off x="10949948" y="4551369"/>
              <a:ext cx="1225231" cy="369332"/>
            </a:xfrm>
            <a:prstGeom prst="rect">
              <a:avLst/>
            </a:prstGeom>
            <a:noFill/>
          </p:spPr>
          <p:txBody>
            <a:bodyPr wrap="square" rtlCol="0">
              <a:spAutoFit/>
            </a:bodyPr>
            <a:lstStyle/>
            <a:p>
              <a:r>
                <a:rPr lang="en-US" b="1" dirty="0">
                  <a:latin typeface="Palatino" pitchFamily="2" charset="77"/>
                  <a:ea typeface="Palatino" pitchFamily="2" charset="77"/>
                </a:rPr>
                <a:t>Operators</a:t>
              </a:r>
            </a:p>
          </p:txBody>
        </p:sp>
        <p:sp>
          <p:nvSpPr>
            <p:cNvPr id="202" name="TextBox 201">
              <a:extLst>
                <a:ext uri="{FF2B5EF4-FFF2-40B4-BE49-F238E27FC236}">
                  <a16:creationId xmlns:a16="http://schemas.microsoft.com/office/drawing/2014/main" id="{AEEDF21C-898C-B6D8-176B-00FFA261AAE4}"/>
                </a:ext>
              </a:extLst>
            </p:cNvPr>
            <p:cNvSpPr txBox="1"/>
            <p:nvPr/>
          </p:nvSpPr>
          <p:spPr>
            <a:xfrm>
              <a:off x="6947001" y="4558462"/>
              <a:ext cx="1089568" cy="584775"/>
            </a:xfrm>
            <a:prstGeom prst="rect">
              <a:avLst/>
            </a:prstGeom>
            <a:noFill/>
          </p:spPr>
          <p:txBody>
            <a:bodyPr wrap="square" rtlCol="0">
              <a:spAutoFit/>
            </a:bodyPr>
            <a:lstStyle/>
            <a:p>
              <a:pPr algn="ctr"/>
              <a:r>
                <a:rPr lang="en-US" sz="1600" dirty="0">
                  <a:latin typeface="Palatino" pitchFamily="2" charset="77"/>
                  <a:ea typeface="Palatino" pitchFamily="2" charset="77"/>
                </a:rPr>
                <a:t>Operator 2</a:t>
              </a:r>
            </a:p>
          </p:txBody>
        </p:sp>
        <p:sp>
          <p:nvSpPr>
            <p:cNvPr id="203" name="TextBox 202">
              <a:extLst>
                <a:ext uri="{FF2B5EF4-FFF2-40B4-BE49-F238E27FC236}">
                  <a16:creationId xmlns:a16="http://schemas.microsoft.com/office/drawing/2014/main" id="{E5CC5B2A-C68A-E4EF-C6C1-C94649C13B39}"/>
                </a:ext>
              </a:extLst>
            </p:cNvPr>
            <p:cNvSpPr txBox="1"/>
            <p:nvPr/>
          </p:nvSpPr>
          <p:spPr>
            <a:xfrm>
              <a:off x="7897992" y="4558461"/>
              <a:ext cx="1089568" cy="584775"/>
            </a:xfrm>
            <a:prstGeom prst="rect">
              <a:avLst/>
            </a:prstGeom>
            <a:noFill/>
          </p:spPr>
          <p:txBody>
            <a:bodyPr wrap="square" rtlCol="0">
              <a:spAutoFit/>
            </a:bodyPr>
            <a:lstStyle/>
            <a:p>
              <a:pPr algn="ctr"/>
              <a:r>
                <a:rPr lang="en-US" sz="1600" dirty="0">
                  <a:latin typeface="Palatino" pitchFamily="2" charset="77"/>
                  <a:ea typeface="Palatino" pitchFamily="2" charset="77"/>
                </a:rPr>
                <a:t>Operator 3</a:t>
              </a:r>
            </a:p>
          </p:txBody>
        </p:sp>
        <p:sp>
          <p:nvSpPr>
            <p:cNvPr id="204" name="TextBox 203">
              <a:extLst>
                <a:ext uri="{FF2B5EF4-FFF2-40B4-BE49-F238E27FC236}">
                  <a16:creationId xmlns:a16="http://schemas.microsoft.com/office/drawing/2014/main" id="{960DE462-B3E4-57A8-4627-A99B0E8F5594}"/>
                </a:ext>
              </a:extLst>
            </p:cNvPr>
            <p:cNvSpPr txBox="1"/>
            <p:nvPr/>
          </p:nvSpPr>
          <p:spPr>
            <a:xfrm>
              <a:off x="8848983" y="4527421"/>
              <a:ext cx="1089568" cy="584775"/>
            </a:xfrm>
            <a:prstGeom prst="rect">
              <a:avLst/>
            </a:prstGeom>
            <a:noFill/>
          </p:spPr>
          <p:txBody>
            <a:bodyPr wrap="square" rtlCol="0">
              <a:spAutoFit/>
            </a:bodyPr>
            <a:lstStyle/>
            <a:p>
              <a:pPr algn="ctr"/>
              <a:r>
                <a:rPr lang="en-US" sz="1600" dirty="0">
                  <a:latin typeface="Palatino" pitchFamily="2" charset="77"/>
                  <a:ea typeface="Palatino" pitchFamily="2" charset="77"/>
                </a:rPr>
                <a:t>Operator 4</a:t>
              </a:r>
            </a:p>
          </p:txBody>
        </p:sp>
        <p:sp>
          <p:nvSpPr>
            <p:cNvPr id="205" name="TextBox 204">
              <a:extLst>
                <a:ext uri="{FF2B5EF4-FFF2-40B4-BE49-F238E27FC236}">
                  <a16:creationId xmlns:a16="http://schemas.microsoft.com/office/drawing/2014/main" id="{04971855-C39B-196F-9FA8-5B00E46F248E}"/>
                </a:ext>
              </a:extLst>
            </p:cNvPr>
            <p:cNvSpPr txBox="1"/>
            <p:nvPr/>
          </p:nvSpPr>
          <p:spPr>
            <a:xfrm>
              <a:off x="9799974" y="4511842"/>
              <a:ext cx="1089568" cy="584775"/>
            </a:xfrm>
            <a:prstGeom prst="rect">
              <a:avLst/>
            </a:prstGeom>
            <a:noFill/>
          </p:spPr>
          <p:txBody>
            <a:bodyPr wrap="square" rtlCol="0">
              <a:spAutoFit/>
            </a:bodyPr>
            <a:lstStyle/>
            <a:p>
              <a:pPr algn="ctr"/>
              <a:r>
                <a:rPr lang="en-US" sz="1600" dirty="0">
                  <a:latin typeface="Palatino" pitchFamily="2" charset="77"/>
                  <a:ea typeface="Palatino" pitchFamily="2" charset="77"/>
                </a:rPr>
                <a:t>Operator 5</a:t>
              </a:r>
            </a:p>
          </p:txBody>
        </p:sp>
      </p:grpSp>
      <p:sp>
        <p:nvSpPr>
          <p:cNvPr id="207" name="TextBox 206">
            <a:extLst>
              <a:ext uri="{FF2B5EF4-FFF2-40B4-BE49-F238E27FC236}">
                <a16:creationId xmlns:a16="http://schemas.microsoft.com/office/drawing/2014/main" id="{919DACF0-611C-47C0-8AAE-8E2C761388AE}"/>
              </a:ext>
            </a:extLst>
          </p:cNvPr>
          <p:cNvSpPr txBox="1"/>
          <p:nvPr/>
        </p:nvSpPr>
        <p:spPr>
          <a:xfrm>
            <a:off x="8615124" y="4365461"/>
            <a:ext cx="1749321" cy="646331"/>
          </a:xfrm>
          <a:prstGeom prst="rect">
            <a:avLst/>
          </a:prstGeom>
          <a:noFill/>
        </p:spPr>
        <p:txBody>
          <a:bodyPr wrap="square" rtlCol="0">
            <a:spAutoFit/>
          </a:bodyPr>
          <a:lstStyle/>
          <a:p>
            <a:pPr algn="ctr"/>
            <a:r>
              <a:rPr lang="en-US" dirty="0">
                <a:solidFill>
                  <a:srgbClr val="FF0000"/>
                </a:solidFill>
                <a:latin typeface="Palatino" pitchFamily="2" charset="77"/>
                <a:ea typeface="Palatino" pitchFamily="2" charset="77"/>
              </a:rPr>
              <a:t>Both operators turn malicious</a:t>
            </a:r>
          </a:p>
        </p:txBody>
      </p:sp>
      <p:sp>
        <p:nvSpPr>
          <p:cNvPr id="208" name="Rectangle 207">
            <a:extLst>
              <a:ext uri="{FF2B5EF4-FFF2-40B4-BE49-F238E27FC236}">
                <a16:creationId xmlns:a16="http://schemas.microsoft.com/office/drawing/2014/main" id="{52225828-743C-E0CE-A739-76AF03414FD1}"/>
              </a:ext>
            </a:extLst>
          </p:cNvPr>
          <p:cNvSpPr/>
          <p:nvPr/>
        </p:nvSpPr>
        <p:spPr>
          <a:xfrm>
            <a:off x="8837428" y="1061927"/>
            <a:ext cx="349371" cy="2818220"/>
          </a:xfrm>
          <a:prstGeom prst="rect">
            <a:avLst/>
          </a:prstGeom>
          <a:pattFill prst="wdDnDiag">
            <a:fgClr>
              <a:srgbClr val="FF0000"/>
            </a:fgClr>
            <a:bgClr>
              <a:schemeClr val="bg1"/>
            </a:bgClr>
          </a:pattFill>
          <a:ln w="28575">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E149D60D-1215-DB1C-E1DC-97DF43618B4D}"/>
              </a:ext>
            </a:extLst>
          </p:cNvPr>
          <p:cNvSpPr/>
          <p:nvPr/>
        </p:nvSpPr>
        <p:spPr>
          <a:xfrm>
            <a:off x="9831171" y="1048517"/>
            <a:ext cx="349371" cy="2818220"/>
          </a:xfrm>
          <a:prstGeom prst="rect">
            <a:avLst/>
          </a:prstGeom>
          <a:pattFill prst="wdDnDiag">
            <a:fgClr>
              <a:srgbClr val="FF0000"/>
            </a:fgClr>
            <a:bgClr>
              <a:schemeClr val="bg1"/>
            </a:bgClr>
          </a:pattFill>
          <a:ln w="28575">
            <a:solidFill>
              <a:srgbClr val="FF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1" name="TextBox 210">
            <a:extLst>
              <a:ext uri="{FF2B5EF4-FFF2-40B4-BE49-F238E27FC236}">
                <a16:creationId xmlns:a16="http://schemas.microsoft.com/office/drawing/2014/main" id="{BD3C7057-1458-1DB9-0DD8-221129611BBD}"/>
              </a:ext>
            </a:extLst>
          </p:cNvPr>
          <p:cNvSpPr txBox="1"/>
          <p:nvPr/>
        </p:nvSpPr>
        <p:spPr>
          <a:xfrm>
            <a:off x="163285" y="2961774"/>
            <a:ext cx="5259085" cy="2660333"/>
          </a:xfrm>
          <a:prstGeom prst="roundRect">
            <a:avLst>
              <a:gd name="adj" fmla="val 5601"/>
            </a:avLst>
          </a:prstGeom>
          <a:solidFill>
            <a:schemeClr val="accent1">
              <a:lumMod val="20000"/>
              <a:lumOff val="80000"/>
            </a:schemeClr>
          </a:solidFill>
        </p:spPr>
        <p:txBody>
          <a:bodyPr wrap="square" rtlCol="0">
            <a:spAutoFit/>
          </a:bodyPr>
          <a:lstStyle/>
          <a:p>
            <a:r>
              <a:rPr lang="en-US" b="1" dirty="0">
                <a:latin typeface="Palatino" pitchFamily="2" charset="77"/>
                <a:ea typeface="Palatino" pitchFamily="2" charset="77"/>
              </a:rPr>
              <a:t>Protocol for compensation: </a:t>
            </a: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All stake of operator 4 and operator 5 will be slashed as part of token forking.</a:t>
            </a:r>
          </a:p>
          <a:p>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 fraction of slashed stake is burnt.</a:t>
            </a:r>
          </a:p>
          <a:p>
            <a:pPr marL="285750" indent="-285750">
              <a:buFont typeface="Arial" panose="020B0604020202020204" pitchFamily="34" charset="0"/>
              <a:buChar char="•"/>
            </a:pPr>
            <a:endParaRPr lang="en-US" dirty="0">
              <a:latin typeface="Palatino" pitchFamily="2" charset="77"/>
              <a:ea typeface="Palatino" pitchFamily="2" charset="77"/>
            </a:endParaRPr>
          </a:p>
          <a:p>
            <a:pPr marL="285750" indent="-285750">
              <a:buFont typeface="Arial" panose="020B0604020202020204" pitchFamily="34" charset="0"/>
              <a:buChar char="•"/>
            </a:pPr>
            <a:r>
              <a:rPr lang="en-US" dirty="0">
                <a:latin typeface="Palatino" pitchFamily="2" charset="77"/>
                <a:ea typeface="Palatino" pitchFamily="2" charset="77"/>
              </a:rPr>
              <a:t>A fraction of slashed stake gets redistributed to each of the AVSs to which the operators were opted into.</a:t>
            </a:r>
          </a:p>
        </p:txBody>
      </p:sp>
      <p:sp>
        <p:nvSpPr>
          <p:cNvPr id="214" name="Rectangle 213">
            <a:extLst>
              <a:ext uri="{FF2B5EF4-FFF2-40B4-BE49-F238E27FC236}">
                <a16:creationId xmlns:a16="http://schemas.microsoft.com/office/drawing/2014/main" id="{8B22FD5D-C07D-4848-E1B4-F4AF8C7511E7}"/>
              </a:ext>
            </a:extLst>
          </p:cNvPr>
          <p:cNvSpPr/>
          <p:nvPr/>
        </p:nvSpPr>
        <p:spPr>
          <a:xfrm>
            <a:off x="8833914" y="3507804"/>
            <a:ext cx="345490" cy="383653"/>
          </a:xfrm>
          <a:prstGeom prst="rect">
            <a:avLst/>
          </a:prstGeom>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5" name="Rectangle 214">
            <a:extLst>
              <a:ext uri="{FF2B5EF4-FFF2-40B4-BE49-F238E27FC236}">
                <a16:creationId xmlns:a16="http://schemas.microsoft.com/office/drawing/2014/main" id="{38AEE59C-96C3-B78C-4568-65DAAD78807F}"/>
              </a:ext>
            </a:extLst>
          </p:cNvPr>
          <p:cNvSpPr/>
          <p:nvPr/>
        </p:nvSpPr>
        <p:spPr>
          <a:xfrm>
            <a:off x="9819072" y="3496720"/>
            <a:ext cx="345490" cy="383653"/>
          </a:xfrm>
          <a:prstGeom prst="rect">
            <a:avLst/>
          </a:prstGeom>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6" name="TextBox 215">
            <a:extLst>
              <a:ext uri="{FF2B5EF4-FFF2-40B4-BE49-F238E27FC236}">
                <a16:creationId xmlns:a16="http://schemas.microsoft.com/office/drawing/2014/main" id="{FAB25CFB-AD47-1A54-3B57-71BB7A41B287}"/>
              </a:ext>
            </a:extLst>
          </p:cNvPr>
          <p:cNvSpPr txBox="1"/>
          <p:nvPr/>
        </p:nvSpPr>
        <p:spPr>
          <a:xfrm>
            <a:off x="8538794" y="3895383"/>
            <a:ext cx="1089568" cy="584775"/>
          </a:xfrm>
          <a:prstGeom prst="rect">
            <a:avLst/>
          </a:prstGeom>
          <a:noFill/>
        </p:spPr>
        <p:txBody>
          <a:bodyPr wrap="square" rtlCol="0">
            <a:spAutoFit/>
          </a:bodyPr>
          <a:lstStyle/>
          <a:p>
            <a:pPr algn="ctr"/>
            <a:r>
              <a:rPr lang="en-US" sz="1600" dirty="0">
                <a:solidFill>
                  <a:srgbClr val="FF0000"/>
                </a:solidFill>
                <a:latin typeface="Palatino" pitchFamily="2" charset="77"/>
                <a:ea typeface="Palatino" pitchFamily="2" charset="77"/>
              </a:rPr>
              <a:t>Operator 4</a:t>
            </a:r>
          </a:p>
        </p:txBody>
      </p:sp>
      <p:sp>
        <p:nvSpPr>
          <p:cNvPr id="218" name="TextBox 217">
            <a:extLst>
              <a:ext uri="{FF2B5EF4-FFF2-40B4-BE49-F238E27FC236}">
                <a16:creationId xmlns:a16="http://schemas.microsoft.com/office/drawing/2014/main" id="{AD4EA9FF-F141-0D47-C449-0F840244830F}"/>
              </a:ext>
            </a:extLst>
          </p:cNvPr>
          <p:cNvSpPr txBox="1"/>
          <p:nvPr/>
        </p:nvSpPr>
        <p:spPr>
          <a:xfrm>
            <a:off x="9482389" y="3862047"/>
            <a:ext cx="1089568" cy="584775"/>
          </a:xfrm>
          <a:prstGeom prst="rect">
            <a:avLst/>
          </a:prstGeom>
          <a:noFill/>
        </p:spPr>
        <p:txBody>
          <a:bodyPr wrap="square" rtlCol="0">
            <a:spAutoFit/>
          </a:bodyPr>
          <a:lstStyle/>
          <a:p>
            <a:pPr algn="ctr"/>
            <a:r>
              <a:rPr lang="en-US" sz="1600" dirty="0">
                <a:solidFill>
                  <a:srgbClr val="FF0000"/>
                </a:solidFill>
                <a:latin typeface="Palatino" pitchFamily="2" charset="77"/>
                <a:ea typeface="Palatino" pitchFamily="2" charset="77"/>
              </a:rPr>
              <a:t>Operator 5</a:t>
            </a:r>
          </a:p>
        </p:txBody>
      </p:sp>
      <p:cxnSp>
        <p:nvCxnSpPr>
          <p:cNvPr id="222" name="Straight Connector 221">
            <a:extLst>
              <a:ext uri="{FF2B5EF4-FFF2-40B4-BE49-F238E27FC236}">
                <a16:creationId xmlns:a16="http://schemas.microsoft.com/office/drawing/2014/main" id="{D6D3338A-B389-4620-2E5D-368A2363A002}"/>
              </a:ext>
            </a:extLst>
          </p:cNvPr>
          <p:cNvCxnSpPr>
            <a:cxnSpLocks/>
          </p:cNvCxnSpPr>
          <p:nvPr/>
        </p:nvCxnSpPr>
        <p:spPr>
          <a:xfrm>
            <a:off x="8703041" y="3469448"/>
            <a:ext cx="1805684"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24" name="TextBox 223">
            <a:extLst>
              <a:ext uri="{FF2B5EF4-FFF2-40B4-BE49-F238E27FC236}">
                <a16:creationId xmlns:a16="http://schemas.microsoft.com/office/drawing/2014/main" id="{693C9D29-B766-E769-CC5C-795AF790D828}"/>
              </a:ext>
            </a:extLst>
          </p:cNvPr>
          <p:cNvSpPr txBox="1"/>
          <p:nvPr/>
        </p:nvSpPr>
        <p:spPr>
          <a:xfrm>
            <a:off x="10214617" y="3518551"/>
            <a:ext cx="1277817" cy="307777"/>
          </a:xfrm>
          <a:prstGeom prst="rect">
            <a:avLst/>
          </a:prstGeom>
          <a:noFill/>
        </p:spPr>
        <p:txBody>
          <a:bodyPr wrap="square" rtlCol="0">
            <a:spAutoFit/>
          </a:bodyPr>
          <a:lstStyle/>
          <a:p>
            <a:r>
              <a:rPr lang="en-US" sz="1400" b="1" dirty="0">
                <a:latin typeface="Palatino" pitchFamily="2" charset="77"/>
                <a:ea typeface="Palatino" pitchFamily="2" charset="77"/>
              </a:rPr>
              <a:t>Stake burnt</a:t>
            </a:r>
          </a:p>
        </p:txBody>
      </p:sp>
      <p:sp>
        <p:nvSpPr>
          <p:cNvPr id="225" name="Rectangle 224">
            <a:extLst>
              <a:ext uri="{FF2B5EF4-FFF2-40B4-BE49-F238E27FC236}">
                <a16:creationId xmlns:a16="http://schemas.microsoft.com/office/drawing/2014/main" id="{11137B49-78C1-F580-E5FE-05652014D4F0}"/>
              </a:ext>
            </a:extLst>
          </p:cNvPr>
          <p:cNvSpPr/>
          <p:nvPr/>
        </p:nvSpPr>
        <p:spPr>
          <a:xfrm>
            <a:off x="8833913" y="2789724"/>
            <a:ext cx="336714" cy="693134"/>
          </a:xfrm>
          <a:prstGeom prst="rect">
            <a:avLst/>
          </a:prstGeom>
          <a:solidFill>
            <a:schemeClr val="accent5">
              <a:lumMod val="60000"/>
              <a:lumOff val="40000"/>
            </a:schemeClr>
          </a:solid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6" name="Rectangle 225">
            <a:extLst>
              <a:ext uri="{FF2B5EF4-FFF2-40B4-BE49-F238E27FC236}">
                <a16:creationId xmlns:a16="http://schemas.microsoft.com/office/drawing/2014/main" id="{B49DD1F7-61AC-3D3A-6FEF-62ADF66AB1BA}"/>
              </a:ext>
            </a:extLst>
          </p:cNvPr>
          <p:cNvSpPr/>
          <p:nvPr/>
        </p:nvSpPr>
        <p:spPr>
          <a:xfrm>
            <a:off x="9819072" y="2789724"/>
            <a:ext cx="345490" cy="679724"/>
          </a:xfrm>
          <a:prstGeom prst="rect">
            <a:avLst/>
          </a:prstGeom>
          <a:solidFill>
            <a:schemeClr val="accent5">
              <a:lumMod val="60000"/>
              <a:lumOff val="40000"/>
            </a:schemeClr>
          </a:solid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7" name="Right Brace 226">
            <a:extLst>
              <a:ext uri="{FF2B5EF4-FFF2-40B4-BE49-F238E27FC236}">
                <a16:creationId xmlns:a16="http://schemas.microsoft.com/office/drawing/2014/main" id="{C8C89814-4925-37B5-3240-C15298D3C051}"/>
              </a:ext>
            </a:extLst>
          </p:cNvPr>
          <p:cNvSpPr/>
          <p:nvPr/>
        </p:nvSpPr>
        <p:spPr>
          <a:xfrm rot="10800000">
            <a:off x="8676544" y="3485619"/>
            <a:ext cx="89729" cy="36234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mc:AlternateContent xmlns:mc="http://schemas.openxmlformats.org/markup-compatibility/2006" xmlns:a14="http://schemas.microsoft.com/office/drawing/2010/main">
        <mc:Choice Requires="a14">
          <p:sp>
            <p:nvSpPr>
              <p:cNvPr id="228" name="TextBox 227">
                <a:extLst>
                  <a:ext uri="{FF2B5EF4-FFF2-40B4-BE49-F238E27FC236}">
                    <a16:creationId xmlns:a16="http://schemas.microsoft.com/office/drawing/2014/main" id="{1238428C-037B-4F09-D72D-6D8C61D36F39}"/>
                  </a:ext>
                </a:extLst>
              </p:cNvPr>
              <p:cNvSpPr txBox="1"/>
              <p:nvPr/>
            </p:nvSpPr>
            <p:spPr>
              <a:xfrm>
                <a:off x="8177459" y="3502061"/>
                <a:ext cx="58881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Palatino" pitchFamily="2" charset="77"/>
                            </a:rPr>
                          </m:ctrlPr>
                        </m:sSubPr>
                        <m:e>
                          <m:r>
                            <a:rPr lang="en-US" sz="1400" b="1" i="1" smtClean="0">
                              <a:latin typeface="Cambria Math" panose="02040503050406030204" pitchFamily="18" charset="0"/>
                              <a:ea typeface="Palatino" pitchFamily="2" charset="77"/>
                            </a:rPr>
                            <m:t>𝜸</m:t>
                          </m:r>
                        </m:e>
                        <m:sub>
                          <m:r>
                            <a:rPr lang="en-US" sz="1400" b="1" i="1" smtClean="0">
                              <a:latin typeface="Cambria Math" panose="02040503050406030204" pitchFamily="18" charset="0"/>
                              <a:ea typeface="Palatino" pitchFamily="2" charset="77"/>
                            </a:rPr>
                            <m:t>𝒃𝒖𝒓𝒏</m:t>
                          </m:r>
                        </m:sub>
                      </m:sSub>
                    </m:oMath>
                  </m:oMathPara>
                </a14:m>
                <a:endParaRPr lang="en-US" sz="1400" b="1" dirty="0">
                  <a:latin typeface="Palatino" pitchFamily="2" charset="77"/>
                  <a:ea typeface="Palatino" pitchFamily="2" charset="77"/>
                </a:endParaRPr>
              </a:p>
            </p:txBody>
          </p:sp>
        </mc:Choice>
        <mc:Fallback xmlns="">
          <p:sp>
            <p:nvSpPr>
              <p:cNvPr id="228" name="TextBox 227">
                <a:extLst>
                  <a:ext uri="{FF2B5EF4-FFF2-40B4-BE49-F238E27FC236}">
                    <a16:creationId xmlns:a16="http://schemas.microsoft.com/office/drawing/2014/main" id="{1238428C-037B-4F09-D72D-6D8C61D36F39}"/>
                  </a:ext>
                </a:extLst>
              </p:cNvPr>
              <p:cNvSpPr txBox="1">
                <a:spLocks noRot="1" noChangeAspect="1" noMove="1" noResize="1" noEditPoints="1" noAdjustHandles="1" noChangeArrowheads="1" noChangeShapeType="1" noTextEdit="1"/>
              </p:cNvSpPr>
              <p:nvPr/>
            </p:nvSpPr>
            <p:spPr>
              <a:xfrm>
                <a:off x="8177459" y="3502061"/>
                <a:ext cx="588814" cy="307777"/>
              </a:xfrm>
              <a:prstGeom prst="rect">
                <a:avLst/>
              </a:prstGeom>
              <a:blipFill>
                <a:blip r:embed="rId3"/>
                <a:stretch>
                  <a:fillRect b="-4000"/>
                </a:stretch>
              </a:blipFill>
            </p:spPr>
            <p:txBody>
              <a:bodyPr/>
              <a:lstStyle/>
              <a:p>
                <a:r>
                  <a:rPr lang="en-US">
                    <a:noFill/>
                  </a:rPr>
                  <a:t> </a:t>
                </a:r>
              </a:p>
            </p:txBody>
          </p:sp>
        </mc:Fallback>
      </mc:AlternateContent>
      <p:sp>
        <p:nvSpPr>
          <p:cNvPr id="229" name="Right Brace 228">
            <a:extLst>
              <a:ext uri="{FF2B5EF4-FFF2-40B4-BE49-F238E27FC236}">
                <a16:creationId xmlns:a16="http://schemas.microsoft.com/office/drawing/2014/main" id="{13BE69E5-4229-50CB-6C75-7A8CAA687D36}"/>
              </a:ext>
            </a:extLst>
          </p:cNvPr>
          <p:cNvSpPr/>
          <p:nvPr/>
        </p:nvSpPr>
        <p:spPr>
          <a:xfrm rot="10800000">
            <a:off x="8610447" y="2789723"/>
            <a:ext cx="193283" cy="66301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0" name="TextBox 229">
                <a:extLst>
                  <a:ext uri="{FF2B5EF4-FFF2-40B4-BE49-F238E27FC236}">
                    <a16:creationId xmlns:a16="http://schemas.microsoft.com/office/drawing/2014/main" id="{E5CD264D-3F3B-F429-61F0-4515EB0D05A6}"/>
                  </a:ext>
                </a:extLst>
              </p:cNvPr>
              <p:cNvSpPr txBox="1"/>
              <p:nvPr/>
            </p:nvSpPr>
            <p:spPr>
              <a:xfrm>
                <a:off x="8335948" y="2985136"/>
                <a:ext cx="230101"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Palatino" pitchFamily="2" charset="77"/>
                            </a:rPr>
                          </m:ctrlPr>
                        </m:sSubPr>
                        <m:e>
                          <m:r>
                            <a:rPr lang="en-US" sz="1400" b="1" i="1" smtClean="0">
                              <a:latin typeface="Cambria Math" panose="02040503050406030204" pitchFamily="18" charset="0"/>
                              <a:ea typeface="Palatino" pitchFamily="2" charset="77"/>
                            </a:rPr>
                            <m:t>𝜸</m:t>
                          </m:r>
                        </m:e>
                        <m:sub>
                          <m:r>
                            <a:rPr lang="en-US" sz="1400" b="1" i="1" smtClean="0">
                              <a:latin typeface="Cambria Math" panose="02040503050406030204" pitchFamily="18" charset="0"/>
                              <a:ea typeface="Palatino" pitchFamily="2" charset="77"/>
                            </a:rPr>
                            <m:t>𝟏</m:t>
                          </m:r>
                        </m:sub>
                      </m:sSub>
                    </m:oMath>
                  </m:oMathPara>
                </a14:m>
                <a:endParaRPr lang="en-US" sz="1400" b="1" dirty="0">
                  <a:latin typeface="Palatino" pitchFamily="2" charset="77"/>
                  <a:ea typeface="Palatino" pitchFamily="2" charset="77"/>
                </a:endParaRPr>
              </a:p>
            </p:txBody>
          </p:sp>
        </mc:Choice>
        <mc:Fallback xmlns="">
          <p:sp>
            <p:nvSpPr>
              <p:cNvPr id="230" name="TextBox 229">
                <a:extLst>
                  <a:ext uri="{FF2B5EF4-FFF2-40B4-BE49-F238E27FC236}">
                    <a16:creationId xmlns:a16="http://schemas.microsoft.com/office/drawing/2014/main" id="{E5CD264D-3F3B-F429-61F0-4515EB0D05A6}"/>
                  </a:ext>
                </a:extLst>
              </p:cNvPr>
              <p:cNvSpPr txBox="1">
                <a:spLocks noRot="1" noChangeAspect="1" noMove="1" noResize="1" noEditPoints="1" noAdjustHandles="1" noChangeArrowheads="1" noChangeShapeType="1" noTextEdit="1"/>
              </p:cNvSpPr>
              <p:nvPr/>
            </p:nvSpPr>
            <p:spPr>
              <a:xfrm>
                <a:off x="8335948" y="2985136"/>
                <a:ext cx="230101" cy="307777"/>
              </a:xfrm>
              <a:prstGeom prst="rect">
                <a:avLst/>
              </a:prstGeom>
              <a:blipFill>
                <a:blip r:embed="rId4"/>
                <a:stretch>
                  <a:fillRect r="-42105"/>
                </a:stretch>
              </a:blipFill>
            </p:spPr>
            <p:txBody>
              <a:bodyPr/>
              <a:lstStyle/>
              <a:p>
                <a:r>
                  <a:rPr lang="en-US">
                    <a:noFill/>
                  </a:rPr>
                  <a:t> </a:t>
                </a:r>
              </a:p>
            </p:txBody>
          </p:sp>
        </mc:Fallback>
      </mc:AlternateContent>
      <p:sp>
        <p:nvSpPr>
          <p:cNvPr id="231" name="Right Brace 230">
            <a:extLst>
              <a:ext uri="{FF2B5EF4-FFF2-40B4-BE49-F238E27FC236}">
                <a16:creationId xmlns:a16="http://schemas.microsoft.com/office/drawing/2014/main" id="{667C2191-B134-2376-F963-F3FDCE50E610}"/>
              </a:ext>
            </a:extLst>
          </p:cNvPr>
          <p:cNvSpPr/>
          <p:nvPr/>
        </p:nvSpPr>
        <p:spPr>
          <a:xfrm rot="10800000">
            <a:off x="8615123" y="1989962"/>
            <a:ext cx="175837" cy="79976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mc:AlternateContent xmlns:mc="http://schemas.openxmlformats.org/markup-compatibility/2006" xmlns:a14="http://schemas.microsoft.com/office/drawing/2010/main">
        <mc:Choice Requires="a14">
          <p:sp>
            <p:nvSpPr>
              <p:cNvPr id="232" name="TextBox 231">
                <a:extLst>
                  <a:ext uri="{FF2B5EF4-FFF2-40B4-BE49-F238E27FC236}">
                    <a16:creationId xmlns:a16="http://schemas.microsoft.com/office/drawing/2014/main" id="{18D820D6-3662-0097-290F-8F8CCB0498C5}"/>
                  </a:ext>
                </a:extLst>
              </p:cNvPr>
              <p:cNvSpPr txBox="1"/>
              <p:nvPr/>
            </p:nvSpPr>
            <p:spPr>
              <a:xfrm>
                <a:off x="8301924" y="2201822"/>
                <a:ext cx="2325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Palatino" pitchFamily="2" charset="77"/>
                            </a:rPr>
                          </m:ctrlPr>
                        </m:sSubPr>
                        <m:e>
                          <m:r>
                            <a:rPr lang="en-US" sz="1400" b="1" i="1" smtClean="0">
                              <a:latin typeface="Cambria Math" panose="02040503050406030204" pitchFamily="18" charset="0"/>
                              <a:ea typeface="Palatino" pitchFamily="2" charset="77"/>
                            </a:rPr>
                            <m:t>𝜸</m:t>
                          </m:r>
                        </m:e>
                        <m:sub>
                          <m:r>
                            <a:rPr lang="en-US" sz="1400" b="1" i="1" smtClean="0">
                              <a:latin typeface="Cambria Math" panose="02040503050406030204" pitchFamily="18" charset="0"/>
                              <a:ea typeface="Palatino" pitchFamily="2" charset="77"/>
                            </a:rPr>
                            <m:t>𝟐</m:t>
                          </m:r>
                        </m:sub>
                      </m:sSub>
                    </m:oMath>
                  </m:oMathPara>
                </a14:m>
                <a:endParaRPr lang="en-US" sz="1400" b="1" dirty="0">
                  <a:latin typeface="Palatino" pitchFamily="2" charset="77"/>
                  <a:ea typeface="Palatino" pitchFamily="2" charset="77"/>
                </a:endParaRPr>
              </a:p>
            </p:txBody>
          </p:sp>
        </mc:Choice>
        <mc:Fallback xmlns="">
          <p:sp>
            <p:nvSpPr>
              <p:cNvPr id="232" name="TextBox 231">
                <a:extLst>
                  <a:ext uri="{FF2B5EF4-FFF2-40B4-BE49-F238E27FC236}">
                    <a16:creationId xmlns:a16="http://schemas.microsoft.com/office/drawing/2014/main" id="{18D820D6-3662-0097-290F-8F8CCB0498C5}"/>
                  </a:ext>
                </a:extLst>
              </p:cNvPr>
              <p:cNvSpPr txBox="1">
                <a:spLocks noRot="1" noChangeAspect="1" noMove="1" noResize="1" noEditPoints="1" noAdjustHandles="1" noChangeArrowheads="1" noChangeShapeType="1" noTextEdit="1"/>
              </p:cNvSpPr>
              <p:nvPr/>
            </p:nvSpPr>
            <p:spPr>
              <a:xfrm>
                <a:off x="8301924" y="2201822"/>
                <a:ext cx="232518" cy="307777"/>
              </a:xfrm>
              <a:prstGeom prst="rect">
                <a:avLst/>
              </a:prstGeom>
              <a:blipFill>
                <a:blip r:embed="rId5"/>
                <a:stretch>
                  <a:fillRect r="-42105" b="-4000"/>
                </a:stretch>
              </a:blipFill>
            </p:spPr>
            <p:txBody>
              <a:bodyPr/>
              <a:lstStyle/>
              <a:p>
                <a:r>
                  <a:rPr lang="en-US">
                    <a:noFill/>
                  </a:rPr>
                  <a:t> </a:t>
                </a:r>
              </a:p>
            </p:txBody>
          </p:sp>
        </mc:Fallback>
      </mc:AlternateContent>
      <p:sp>
        <p:nvSpPr>
          <p:cNvPr id="233" name="Right Brace 232">
            <a:extLst>
              <a:ext uri="{FF2B5EF4-FFF2-40B4-BE49-F238E27FC236}">
                <a16:creationId xmlns:a16="http://schemas.microsoft.com/office/drawing/2014/main" id="{9E3FA416-518D-6942-359F-8C48C519C6E1}"/>
              </a:ext>
            </a:extLst>
          </p:cNvPr>
          <p:cNvSpPr/>
          <p:nvPr/>
        </p:nvSpPr>
        <p:spPr>
          <a:xfrm rot="10800000">
            <a:off x="8597072" y="1082198"/>
            <a:ext cx="193891" cy="90014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mc:AlternateContent xmlns:mc="http://schemas.openxmlformats.org/markup-compatibility/2006" xmlns:a14="http://schemas.microsoft.com/office/drawing/2010/main">
        <mc:Choice Requires="a14">
          <p:sp>
            <p:nvSpPr>
              <p:cNvPr id="234" name="TextBox 233">
                <a:extLst>
                  <a:ext uri="{FF2B5EF4-FFF2-40B4-BE49-F238E27FC236}">
                    <a16:creationId xmlns:a16="http://schemas.microsoft.com/office/drawing/2014/main" id="{0AD9AB02-9EB6-7EC8-498F-B6978E8BDE13}"/>
                  </a:ext>
                </a:extLst>
              </p:cNvPr>
              <p:cNvSpPr txBox="1"/>
              <p:nvPr/>
            </p:nvSpPr>
            <p:spPr>
              <a:xfrm>
                <a:off x="8282529" y="1392571"/>
                <a:ext cx="2325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ea typeface="Palatino" pitchFamily="2" charset="77"/>
                            </a:rPr>
                          </m:ctrlPr>
                        </m:sSubPr>
                        <m:e>
                          <m:r>
                            <a:rPr lang="en-US" sz="1400" b="1" i="1" smtClean="0">
                              <a:latin typeface="Cambria Math" panose="02040503050406030204" pitchFamily="18" charset="0"/>
                              <a:ea typeface="Palatino" pitchFamily="2" charset="77"/>
                            </a:rPr>
                            <m:t>𝜸</m:t>
                          </m:r>
                        </m:e>
                        <m:sub>
                          <m:r>
                            <a:rPr lang="en-US" sz="1400" b="1" i="1" smtClean="0">
                              <a:latin typeface="Cambria Math" panose="02040503050406030204" pitchFamily="18" charset="0"/>
                              <a:ea typeface="Palatino" pitchFamily="2" charset="77"/>
                            </a:rPr>
                            <m:t>𝟑</m:t>
                          </m:r>
                        </m:sub>
                      </m:sSub>
                    </m:oMath>
                  </m:oMathPara>
                </a14:m>
                <a:endParaRPr lang="en-US" sz="1400" b="1" dirty="0">
                  <a:latin typeface="Palatino" pitchFamily="2" charset="77"/>
                  <a:ea typeface="Palatino" pitchFamily="2" charset="77"/>
                </a:endParaRPr>
              </a:p>
            </p:txBody>
          </p:sp>
        </mc:Choice>
        <mc:Fallback xmlns="">
          <p:sp>
            <p:nvSpPr>
              <p:cNvPr id="234" name="TextBox 233">
                <a:extLst>
                  <a:ext uri="{FF2B5EF4-FFF2-40B4-BE49-F238E27FC236}">
                    <a16:creationId xmlns:a16="http://schemas.microsoft.com/office/drawing/2014/main" id="{0AD9AB02-9EB6-7EC8-498F-B6978E8BDE13}"/>
                  </a:ext>
                </a:extLst>
              </p:cNvPr>
              <p:cNvSpPr txBox="1">
                <a:spLocks noRot="1" noChangeAspect="1" noMove="1" noResize="1" noEditPoints="1" noAdjustHandles="1" noChangeArrowheads="1" noChangeShapeType="1" noTextEdit="1"/>
              </p:cNvSpPr>
              <p:nvPr/>
            </p:nvSpPr>
            <p:spPr>
              <a:xfrm>
                <a:off x="8282529" y="1392571"/>
                <a:ext cx="232518" cy="307777"/>
              </a:xfrm>
              <a:prstGeom prst="rect">
                <a:avLst/>
              </a:prstGeom>
              <a:blipFill>
                <a:blip r:embed="rId6"/>
                <a:stretch>
                  <a:fillRect r="-36842" b="-4000"/>
                </a:stretch>
              </a:blipFill>
            </p:spPr>
            <p:txBody>
              <a:bodyPr/>
              <a:lstStyle/>
              <a:p>
                <a:r>
                  <a:rPr lang="en-US">
                    <a:noFill/>
                  </a:rPr>
                  <a:t> </a:t>
                </a:r>
              </a:p>
            </p:txBody>
          </p:sp>
        </mc:Fallback>
      </mc:AlternateContent>
      <p:cxnSp>
        <p:nvCxnSpPr>
          <p:cNvPr id="239" name="Straight Connector 238">
            <a:extLst>
              <a:ext uri="{FF2B5EF4-FFF2-40B4-BE49-F238E27FC236}">
                <a16:creationId xmlns:a16="http://schemas.microsoft.com/office/drawing/2014/main" id="{D7DAEB95-1A90-F016-DBAC-674411A6C388}"/>
              </a:ext>
            </a:extLst>
          </p:cNvPr>
          <p:cNvCxnSpPr>
            <a:cxnSpLocks/>
          </p:cNvCxnSpPr>
          <p:nvPr/>
        </p:nvCxnSpPr>
        <p:spPr>
          <a:xfrm>
            <a:off x="8766273" y="2789723"/>
            <a:ext cx="1805684"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41" name="TextBox 240">
            <a:extLst>
              <a:ext uri="{FF2B5EF4-FFF2-40B4-BE49-F238E27FC236}">
                <a16:creationId xmlns:a16="http://schemas.microsoft.com/office/drawing/2014/main" id="{7B5EDC67-687D-329A-5197-6E10EDAC2564}"/>
              </a:ext>
            </a:extLst>
          </p:cNvPr>
          <p:cNvSpPr txBox="1"/>
          <p:nvPr/>
        </p:nvSpPr>
        <p:spPr>
          <a:xfrm>
            <a:off x="10164562" y="2825155"/>
            <a:ext cx="1805684" cy="523220"/>
          </a:xfrm>
          <a:prstGeom prst="rect">
            <a:avLst/>
          </a:prstGeom>
          <a:noFill/>
        </p:spPr>
        <p:txBody>
          <a:bodyPr wrap="square" rtlCol="0">
            <a:spAutoFit/>
          </a:bodyPr>
          <a:lstStyle/>
          <a:p>
            <a:pPr algn="ctr"/>
            <a:r>
              <a:rPr lang="en-US" sz="1400" b="1" dirty="0">
                <a:latin typeface="Palatino" pitchFamily="2" charset="77"/>
                <a:ea typeface="Palatino" pitchFamily="2" charset="77"/>
              </a:rPr>
              <a:t>Stake redistributed to AVS-1</a:t>
            </a:r>
          </a:p>
        </p:txBody>
      </p:sp>
      <p:sp>
        <p:nvSpPr>
          <p:cNvPr id="242" name="Rectangle 241">
            <a:extLst>
              <a:ext uri="{FF2B5EF4-FFF2-40B4-BE49-F238E27FC236}">
                <a16:creationId xmlns:a16="http://schemas.microsoft.com/office/drawing/2014/main" id="{FEFB2C3C-E0D8-5675-F0AE-FB8986B59641}"/>
              </a:ext>
            </a:extLst>
          </p:cNvPr>
          <p:cNvSpPr/>
          <p:nvPr/>
        </p:nvSpPr>
        <p:spPr>
          <a:xfrm>
            <a:off x="8833324" y="1982346"/>
            <a:ext cx="345490" cy="793741"/>
          </a:xfrm>
          <a:prstGeom prst="rect">
            <a:avLst/>
          </a:prstGeom>
          <a:solidFill>
            <a:schemeClr val="accent2">
              <a:lumMod val="40000"/>
              <a:lumOff val="60000"/>
            </a:schemeClr>
          </a:solid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43" name="Rectangle 242">
            <a:extLst>
              <a:ext uri="{FF2B5EF4-FFF2-40B4-BE49-F238E27FC236}">
                <a16:creationId xmlns:a16="http://schemas.microsoft.com/office/drawing/2014/main" id="{7DF0A7C1-761D-0242-F618-0835354A7233}"/>
              </a:ext>
            </a:extLst>
          </p:cNvPr>
          <p:cNvSpPr/>
          <p:nvPr/>
        </p:nvSpPr>
        <p:spPr>
          <a:xfrm>
            <a:off x="9819072" y="1988564"/>
            <a:ext cx="345490" cy="793741"/>
          </a:xfrm>
          <a:prstGeom prst="rect">
            <a:avLst/>
          </a:prstGeom>
          <a:solidFill>
            <a:schemeClr val="accent2">
              <a:lumMod val="40000"/>
              <a:lumOff val="60000"/>
            </a:schemeClr>
          </a:solid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44" name="Straight Connector 243">
            <a:extLst>
              <a:ext uri="{FF2B5EF4-FFF2-40B4-BE49-F238E27FC236}">
                <a16:creationId xmlns:a16="http://schemas.microsoft.com/office/drawing/2014/main" id="{3D94ED3E-0521-C8EE-A660-EF7CDE3CC198}"/>
              </a:ext>
            </a:extLst>
          </p:cNvPr>
          <p:cNvCxnSpPr>
            <a:cxnSpLocks/>
          </p:cNvCxnSpPr>
          <p:nvPr/>
        </p:nvCxnSpPr>
        <p:spPr>
          <a:xfrm>
            <a:off x="8703041" y="1992942"/>
            <a:ext cx="1805684" cy="0"/>
          </a:xfrm>
          <a:prstGeom prst="line">
            <a:avLst/>
          </a:prstGeom>
          <a:ln w="28575">
            <a:solidFill>
              <a:schemeClr val="tx1"/>
            </a:solidFill>
            <a:prstDash val="dash"/>
          </a:ln>
        </p:spPr>
        <p:style>
          <a:lnRef idx="1">
            <a:schemeClr val="dk1"/>
          </a:lnRef>
          <a:fillRef idx="0">
            <a:schemeClr val="dk1"/>
          </a:fillRef>
          <a:effectRef idx="0">
            <a:schemeClr val="dk1"/>
          </a:effectRef>
          <a:fontRef idx="minor">
            <a:schemeClr val="tx1"/>
          </a:fontRef>
        </p:style>
      </p:cxnSp>
      <p:sp>
        <p:nvSpPr>
          <p:cNvPr id="246" name="TextBox 245">
            <a:extLst>
              <a:ext uri="{FF2B5EF4-FFF2-40B4-BE49-F238E27FC236}">
                <a16:creationId xmlns:a16="http://schemas.microsoft.com/office/drawing/2014/main" id="{953A0D27-9728-601B-02CD-46FCB378657D}"/>
              </a:ext>
            </a:extLst>
          </p:cNvPr>
          <p:cNvSpPr txBox="1"/>
          <p:nvPr/>
        </p:nvSpPr>
        <p:spPr>
          <a:xfrm>
            <a:off x="10156572" y="2161092"/>
            <a:ext cx="1805684" cy="523220"/>
          </a:xfrm>
          <a:prstGeom prst="rect">
            <a:avLst/>
          </a:prstGeom>
          <a:noFill/>
        </p:spPr>
        <p:txBody>
          <a:bodyPr wrap="square" rtlCol="0">
            <a:spAutoFit/>
          </a:bodyPr>
          <a:lstStyle/>
          <a:p>
            <a:pPr algn="ctr"/>
            <a:r>
              <a:rPr lang="en-US" sz="1400" b="1" dirty="0">
                <a:latin typeface="Palatino" pitchFamily="2" charset="77"/>
                <a:ea typeface="Palatino" pitchFamily="2" charset="77"/>
              </a:rPr>
              <a:t>Stake redistributed to AVS-2</a:t>
            </a:r>
          </a:p>
        </p:txBody>
      </p:sp>
      <p:sp>
        <p:nvSpPr>
          <p:cNvPr id="247" name="Rectangle 246">
            <a:extLst>
              <a:ext uri="{FF2B5EF4-FFF2-40B4-BE49-F238E27FC236}">
                <a16:creationId xmlns:a16="http://schemas.microsoft.com/office/drawing/2014/main" id="{6F0165C1-B486-18FC-5004-D8069A43C1A6}"/>
              </a:ext>
            </a:extLst>
          </p:cNvPr>
          <p:cNvSpPr/>
          <p:nvPr/>
        </p:nvSpPr>
        <p:spPr>
          <a:xfrm>
            <a:off x="8837428" y="1067313"/>
            <a:ext cx="341386" cy="907415"/>
          </a:xfrm>
          <a:prstGeom prst="rect">
            <a:avLst/>
          </a:prstGeom>
          <a:solidFill>
            <a:schemeClr val="accent4">
              <a:lumMod val="40000"/>
              <a:lumOff val="60000"/>
            </a:schemeClr>
          </a:solid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C1574E8F-01B6-B4D6-7D1C-6424C79D0866}"/>
              </a:ext>
            </a:extLst>
          </p:cNvPr>
          <p:cNvSpPr/>
          <p:nvPr/>
        </p:nvSpPr>
        <p:spPr>
          <a:xfrm>
            <a:off x="9823176" y="1055855"/>
            <a:ext cx="341386" cy="907415"/>
          </a:xfrm>
          <a:prstGeom prst="rect">
            <a:avLst/>
          </a:prstGeom>
          <a:solidFill>
            <a:schemeClr val="accent4">
              <a:lumMod val="40000"/>
              <a:lumOff val="60000"/>
            </a:schemeClr>
          </a:solid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49" name="TextBox 248">
            <a:extLst>
              <a:ext uri="{FF2B5EF4-FFF2-40B4-BE49-F238E27FC236}">
                <a16:creationId xmlns:a16="http://schemas.microsoft.com/office/drawing/2014/main" id="{8483C87B-9B94-17A0-5196-1584FD9B21E0}"/>
              </a:ext>
            </a:extLst>
          </p:cNvPr>
          <p:cNvSpPr txBox="1"/>
          <p:nvPr/>
        </p:nvSpPr>
        <p:spPr>
          <a:xfrm>
            <a:off x="10177849" y="1284849"/>
            <a:ext cx="1805684" cy="523220"/>
          </a:xfrm>
          <a:prstGeom prst="rect">
            <a:avLst/>
          </a:prstGeom>
          <a:noFill/>
        </p:spPr>
        <p:txBody>
          <a:bodyPr wrap="square" rtlCol="0">
            <a:spAutoFit/>
          </a:bodyPr>
          <a:lstStyle/>
          <a:p>
            <a:pPr algn="ctr"/>
            <a:r>
              <a:rPr lang="en-US" sz="1400" b="1" dirty="0">
                <a:latin typeface="Palatino" pitchFamily="2" charset="77"/>
                <a:ea typeface="Palatino" pitchFamily="2" charset="77"/>
              </a:rPr>
              <a:t>Stake redistributed to AVS-3</a:t>
            </a:r>
          </a:p>
        </p:txBody>
      </p:sp>
      <mc:AlternateContent xmlns:mc="http://schemas.openxmlformats.org/markup-compatibility/2006" xmlns:a14="http://schemas.microsoft.com/office/drawing/2010/main">
        <mc:Choice Requires="a14">
          <p:sp>
            <p:nvSpPr>
              <p:cNvPr id="250" name="TextBox 249">
                <a:extLst>
                  <a:ext uri="{FF2B5EF4-FFF2-40B4-BE49-F238E27FC236}">
                    <a16:creationId xmlns:a16="http://schemas.microsoft.com/office/drawing/2014/main" id="{110D179B-4936-6078-0391-50DAB12EFA51}"/>
                  </a:ext>
                </a:extLst>
              </p:cNvPr>
              <p:cNvSpPr txBox="1"/>
              <p:nvPr/>
            </p:nvSpPr>
            <p:spPr>
              <a:xfrm>
                <a:off x="6636812" y="5290457"/>
                <a:ext cx="4240263" cy="369332"/>
              </a:xfrm>
              <a:prstGeom prst="rect">
                <a:avLst/>
              </a:prstGeom>
              <a:noFill/>
            </p:spPr>
            <p:txBody>
              <a:bodyPr wrap="none" rtlCol="0">
                <a:spAutoFit/>
              </a:bodyPr>
              <a:lstStyle/>
              <a:p>
                <a:r>
                  <a:rPr lang="en-US" b="1" dirty="0">
                    <a:latin typeface="Palatino" pitchFamily="2" charset="77"/>
                    <a:ea typeface="Palatino" pitchFamily="2" charset="77"/>
                  </a:rPr>
                  <a:t>Burning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latin typeface="Palatino" pitchFamily="2" charset="77"/>
                    <a:ea typeface="Palatino" pitchFamily="2" charset="77"/>
                  </a:rPr>
                  <a:t> Protection against </a:t>
                </a:r>
                <a:r>
                  <a:rPr lang="en-US" b="1" dirty="0" err="1">
                    <a:latin typeface="Palatino" pitchFamily="2" charset="77"/>
                    <a:ea typeface="Palatino" pitchFamily="2" charset="77"/>
                  </a:rPr>
                  <a:t>griefing</a:t>
                </a:r>
                <a:endParaRPr lang="en-US" b="1" dirty="0">
                  <a:latin typeface="Palatino" pitchFamily="2" charset="77"/>
                  <a:ea typeface="Palatino" pitchFamily="2" charset="77"/>
                </a:endParaRPr>
              </a:p>
            </p:txBody>
          </p:sp>
        </mc:Choice>
        <mc:Fallback xmlns="">
          <p:sp>
            <p:nvSpPr>
              <p:cNvPr id="250" name="TextBox 249">
                <a:extLst>
                  <a:ext uri="{FF2B5EF4-FFF2-40B4-BE49-F238E27FC236}">
                    <a16:creationId xmlns:a16="http://schemas.microsoft.com/office/drawing/2014/main" id="{110D179B-4936-6078-0391-50DAB12EFA51}"/>
                  </a:ext>
                </a:extLst>
              </p:cNvPr>
              <p:cNvSpPr txBox="1">
                <a:spLocks noRot="1" noChangeAspect="1" noMove="1" noResize="1" noEditPoints="1" noAdjustHandles="1" noChangeArrowheads="1" noChangeShapeType="1" noTextEdit="1"/>
              </p:cNvSpPr>
              <p:nvPr/>
            </p:nvSpPr>
            <p:spPr>
              <a:xfrm>
                <a:off x="6636812" y="5290457"/>
                <a:ext cx="4240263" cy="369332"/>
              </a:xfrm>
              <a:prstGeom prst="rect">
                <a:avLst/>
              </a:prstGeom>
              <a:blipFill>
                <a:blip r:embed="rId7"/>
                <a:stretch>
                  <a:fillRect l="-1194" t="-6667" r="-299"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1" name="TextBox 250">
                <a:extLst>
                  <a:ext uri="{FF2B5EF4-FFF2-40B4-BE49-F238E27FC236}">
                    <a16:creationId xmlns:a16="http://schemas.microsoft.com/office/drawing/2014/main" id="{9E302C0F-103F-E54A-74DD-EE38DD221370}"/>
                  </a:ext>
                </a:extLst>
              </p:cNvPr>
              <p:cNvSpPr txBox="1"/>
              <p:nvPr/>
            </p:nvSpPr>
            <p:spPr>
              <a:xfrm>
                <a:off x="6651872" y="5825050"/>
                <a:ext cx="5567550" cy="369332"/>
              </a:xfrm>
              <a:prstGeom prst="rect">
                <a:avLst/>
              </a:prstGeom>
              <a:noFill/>
            </p:spPr>
            <p:txBody>
              <a:bodyPr wrap="none" rtlCol="0">
                <a:spAutoFit/>
              </a:bodyPr>
              <a:lstStyle/>
              <a:p>
                <a:r>
                  <a:rPr lang="en-US" b="1" dirty="0">
                    <a:latin typeface="Palatino" pitchFamily="2" charset="77"/>
                    <a:ea typeface="Palatino" pitchFamily="2" charset="77"/>
                  </a:rPr>
                  <a:t>Redistribution </a:t>
                </a:r>
                <a14:m>
                  <m:oMath xmlns:m="http://schemas.openxmlformats.org/officeDocument/2006/math">
                    <m:r>
                      <a:rPr lang="en-US" b="1" i="1" smtClean="0">
                        <a:latin typeface="Cambria Math" panose="02040503050406030204" pitchFamily="18" charset="0"/>
                        <a:ea typeface="Cambria Math" panose="02040503050406030204" pitchFamily="18" charset="0"/>
                      </a:rPr>
                      <m:t>⟹</m:t>
                    </m:r>
                  </m:oMath>
                </a14:m>
                <a:r>
                  <a:rPr lang="en-US" b="1" dirty="0">
                    <a:latin typeface="Palatino" pitchFamily="2" charset="77"/>
                    <a:ea typeface="Palatino" pitchFamily="2" charset="77"/>
                  </a:rPr>
                  <a:t> Compensation to harmed parties</a:t>
                </a:r>
              </a:p>
            </p:txBody>
          </p:sp>
        </mc:Choice>
        <mc:Fallback xmlns="">
          <p:sp>
            <p:nvSpPr>
              <p:cNvPr id="251" name="TextBox 250">
                <a:extLst>
                  <a:ext uri="{FF2B5EF4-FFF2-40B4-BE49-F238E27FC236}">
                    <a16:creationId xmlns:a16="http://schemas.microsoft.com/office/drawing/2014/main" id="{9E302C0F-103F-E54A-74DD-EE38DD221370}"/>
                  </a:ext>
                </a:extLst>
              </p:cNvPr>
              <p:cNvSpPr txBox="1">
                <a:spLocks noRot="1" noChangeAspect="1" noMove="1" noResize="1" noEditPoints="1" noAdjustHandles="1" noChangeArrowheads="1" noChangeShapeType="1" noTextEdit="1"/>
              </p:cNvSpPr>
              <p:nvPr/>
            </p:nvSpPr>
            <p:spPr>
              <a:xfrm>
                <a:off x="6651872" y="5825050"/>
                <a:ext cx="5567550" cy="369332"/>
              </a:xfrm>
              <a:prstGeom prst="rect">
                <a:avLst/>
              </a:prstGeom>
              <a:blipFill>
                <a:blip r:embed="rId8"/>
                <a:stretch>
                  <a:fillRect l="-911" t="-6667" b="-2333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D660A61C-0037-DAD8-D6DA-B7B51FA7863D}"/>
              </a:ext>
            </a:extLst>
          </p:cNvPr>
          <p:cNvPicPr>
            <a:picLocks noChangeAspect="1"/>
          </p:cNvPicPr>
          <p:nvPr/>
        </p:nvPicPr>
        <p:blipFill>
          <a:blip r:embed="rId9"/>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338184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1">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1">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1">
                                            <p:txEl>
                                              <p:pRg st="3" end="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1">
                                            <p:txEl>
                                              <p:pRg st="5" end="5"/>
                                            </p:txEl>
                                          </p:spTgt>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nodeType="afterEffect">
                                  <p:stCondLst>
                                    <p:cond delay="500"/>
                                  </p:stCondLst>
                                  <p:childTnLst>
                                    <p:set>
                                      <p:cBhvr>
                                        <p:cTn id="61" dur="1" fill="hold">
                                          <p:stCondLst>
                                            <p:cond delay="0"/>
                                          </p:stCondLst>
                                        </p:cTn>
                                        <p:tgtEl>
                                          <p:spTgt spid="222"/>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2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22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2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30"/>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2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41"/>
                                        </p:tgtEl>
                                        <p:attrNameLst>
                                          <p:attrName>style.visibility</p:attrName>
                                        </p:attrNameLst>
                                      </p:cBhvr>
                                      <p:to>
                                        <p:strVal val="visible"/>
                                      </p:to>
                                    </p:set>
                                  </p:childTnLst>
                                </p:cTn>
                              </p:par>
                            </p:childTnLst>
                          </p:cTn>
                        </p:par>
                        <p:par>
                          <p:cTn id="74" fill="hold">
                            <p:stCondLst>
                              <p:cond delay="500"/>
                            </p:stCondLst>
                            <p:childTnLst>
                              <p:par>
                                <p:cTn id="75" presetID="1" presetClass="entr" presetSubtype="0" fill="hold" grpId="0" nodeType="afterEffect">
                                  <p:stCondLst>
                                    <p:cond delay="500"/>
                                  </p:stCondLst>
                                  <p:childTnLst>
                                    <p:set>
                                      <p:cBhvr>
                                        <p:cTn id="76" dur="1" fill="hold">
                                          <p:stCondLst>
                                            <p:cond delay="0"/>
                                          </p:stCondLst>
                                        </p:cTn>
                                        <p:tgtEl>
                                          <p:spTgt spid="23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43"/>
                                        </p:tgtEl>
                                        <p:attrNameLst>
                                          <p:attrName>style.visibility</p:attrName>
                                        </p:attrNameLst>
                                      </p:cBhvr>
                                      <p:to>
                                        <p:strVal val="visible"/>
                                      </p:to>
                                    </p:set>
                                  </p:childTnLst>
                                </p:cTn>
                              </p:par>
                            </p:childTnLst>
                          </p:cTn>
                        </p:par>
                        <p:par>
                          <p:cTn id="87" fill="hold">
                            <p:stCondLst>
                              <p:cond delay="1000"/>
                            </p:stCondLst>
                            <p:childTnLst>
                              <p:par>
                                <p:cTn id="88" presetID="1" presetClass="entr" presetSubtype="0" fill="hold" grpId="0" nodeType="afterEffect">
                                  <p:stCondLst>
                                    <p:cond delay="500"/>
                                  </p:stCondLst>
                                  <p:childTnLst>
                                    <p:set>
                                      <p:cBhvr>
                                        <p:cTn id="89" dur="1" fill="hold">
                                          <p:stCondLst>
                                            <p:cond delay="0"/>
                                          </p:stCondLst>
                                        </p:cTn>
                                        <p:tgtEl>
                                          <p:spTgt spid="24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47"/>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48"/>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34"/>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33"/>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5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207" grpId="0"/>
      <p:bldP spid="208" grpId="0" animBg="1"/>
      <p:bldP spid="209" grpId="0" animBg="1"/>
      <p:bldP spid="211" grpId="0" animBg="1"/>
      <p:bldP spid="214" grpId="0" animBg="1"/>
      <p:bldP spid="215" grpId="0" animBg="1"/>
      <p:bldP spid="216" grpId="0"/>
      <p:bldP spid="218" grpId="0"/>
      <p:bldP spid="224" grpId="0"/>
      <p:bldP spid="225" grpId="0" animBg="1"/>
      <p:bldP spid="226" grpId="0" animBg="1"/>
      <p:bldP spid="227" grpId="0" animBg="1"/>
      <p:bldP spid="228" grpId="0"/>
      <p:bldP spid="229" grpId="0" animBg="1"/>
      <p:bldP spid="230" grpId="0"/>
      <p:bldP spid="231" grpId="0" animBg="1"/>
      <p:bldP spid="232" grpId="0"/>
      <p:bldP spid="233" grpId="0" animBg="1"/>
      <p:bldP spid="234" grpId="0"/>
      <p:bldP spid="241" grpId="0"/>
      <p:bldP spid="242" grpId="0" animBg="1"/>
      <p:bldP spid="243" grpId="0" animBg="1"/>
      <p:bldP spid="246" grpId="0"/>
      <p:bldP spid="247" grpId="0" animBg="1"/>
      <p:bldP spid="248" grpId="0" animBg="1"/>
      <p:bldP spid="249" grpId="0"/>
      <p:bldP spid="250" grpId="0"/>
      <p:bldP spid="2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3FD8C065-C3DD-5DB3-1638-51B45970F281}"/>
              </a:ext>
            </a:extLst>
          </p:cNvPr>
          <p:cNvSpPr/>
          <p:nvPr/>
        </p:nvSpPr>
        <p:spPr>
          <a:xfrm rot="5400000" flipV="1">
            <a:off x="5055396" y="1860380"/>
            <a:ext cx="5660513" cy="2682197"/>
          </a:xfrm>
          <a:prstGeom prst="parallelogram">
            <a:avLst>
              <a:gd name="adj" fmla="val 67907"/>
            </a:avLst>
          </a:prstGeom>
          <a:solidFill>
            <a:schemeClr val="accent1">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947F32D-9F8D-C30C-8BEE-70E6A9843306}"/>
              </a:ext>
            </a:extLst>
          </p:cNvPr>
          <p:cNvSpPr/>
          <p:nvPr/>
        </p:nvSpPr>
        <p:spPr>
          <a:xfrm>
            <a:off x="1216750" y="1259684"/>
            <a:ext cx="4346204" cy="476189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80B616D-DAB7-2B03-49CF-F9D0656B6093}"/>
              </a:ext>
            </a:extLst>
          </p:cNvPr>
          <p:cNvSpPr/>
          <p:nvPr/>
        </p:nvSpPr>
        <p:spPr>
          <a:xfrm>
            <a:off x="5562954" y="1259684"/>
            <a:ext cx="2436773" cy="475061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76B5C98-E124-856E-F172-7F78977C212A}"/>
              </a:ext>
            </a:extLst>
          </p:cNvPr>
          <p:cNvCxnSpPr>
            <a:cxnSpLocks/>
          </p:cNvCxnSpPr>
          <p:nvPr/>
        </p:nvCxnSpPr>
        <p:spPr>
          <a:xfrm>
            <a:off x="1188221" y="6021576"/>
            <a:ext cx="737756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4D49060-0C13-E273-36C1-AA58D6254D02}"/>
              </a:ext>
            </a:extLst>
          </p:cNvPr>
          <p:cNvCxnSpPr>
            <a:cxnSpLocks/>
          </p:cNvCxnSpPr>
          <p:nvPr/>
        </p:nvCxnSpPr>
        <p:spPr>
          <a:xfrm flipV="1">
            <a:off x="1188221" y="960699"/>
            <a:ext cx="0" cy="506087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2281088-E9E2-303D-516D-59D8CEEAD2E7}"/>
              </a:ext>
            </a:extLst>
          </p:cNvPr>
          <p:cNvSpPr txBox="1"/>
          <p:nvPr/>
        </p:nvSpPr>
        <p:spPr>
          <a:xfrm>
            <a:off x="7196431" y="6117446"/>
            <a:ext cx="1556836" cy="369332"/>
          </a:xfrm>
          <a:prstGeom prst="rect">
            <a:avLst/>
          </a:prstGeom>
          <a:noFill/>
        </p:spPr>
        <p:txBody>
          <a:bodyPr wrap="square" rtlCol="0">
            <a:spAutoFit/>
          </a:bodyPr>
          <a:lstStyle/>
          <a:p>
            <a:r>
              <a:rPr lang="en-US" b="1" dirty="0">
                <a:latin typeface="Palatino" pitchFamily="2" charset="77"/>
                <a:ea typeface="Palatino" pitchFamily="2" charset="77"/>
              </a:rPr>
              <a:t>Agreement</a:t>
            </a:r>
          </a:p>
        </p:txBody>
      </p:sp>
      <p:sp>
        <p:nvSpPr>
          <p:cNvPr id="13" name="TextBox 12">
            <a:extLst>
              <a:ext uri="{FF2B5EF4-FFF2-40B4-BE49-F238E27FC236}">
                <a16:creationId xmlns:a16="http://schemas.microsoft.com/office/drawing/2014/main" id="{E61CE2BE-D905-0010-0173-699D1BCF5F4D}"/>
              </a:ext>
            </a:extLst>
          </p:cNvPr>
          <p:cNvSpPr txBox="1"/>
          <p:nvPr/>
        </p:nvSpPr>
        <p:spPr>
          <a:xfrm>
            <a:off x="287734" y="890352"/>
            <a:ext cx="813043" cy="369332"/>
          </a:xfrm>
          <a:prstGeom prst="rect">
            <a:avLst/>
          </a:prstGeom>
          <a:noFill/>
        </p:spPr>
        <p:txBody>
          <a:bodyPr wrap="square" rtlCol="0">
            <a:spAutoFit/>
          </a:bodyPr>
          <a:lstStyle/>
          <a:p>
            <a:r>
              <a:rPr lang="en-US" b="1" dirty="0">
                <a:latin typeface="Palatino" pitchFamily="2" charset="77"/>
                <a:ea typeface="Palatino" pitchFamily="2" charset="77"/>
              </a:rPr>
              <a:t>Scope</a:t>
            </a:r>
          </a:p>
        </p:txBody>
      </p:sp>
      <p:sp>
        <p:nvSpPr>
          <p:cNvPr id="14" name="Oval 13">
            <a:extLst>
              <a:ext uri="{FF2B5EF4-FFF2-40B4-BE49-F238E27FC236}">
                <a16:creationId xmlns:a16="http://schemas.microsoft.com/office/drawing/2014/main" id="{EEFC5795-46F1-5C3C-4EC0-E20926DC4F5A}"/>
              </a:ext>
            </a:extLst>
          </p:cNvPr>
          <p:cNvSpPr>
            <a:spLocks noChangeAspect="1"/>
          </p:cNvSpPr>
          <p:nvPr/>
        </p:nvSpPr>
        <p:spPr>
          <a:xfrm>
            <a:off x="6770468" y="5257804"/>
            <a:ext cx="185195" cy="182880"/>
          </a:xfrm>
          <a:prstGeom prst="ellips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2BDC5D9-42AF-C795-B90D-F92759F01C85}"/>
              </a:ext>
            </a:extLst>
          </p:cNvPr>
          <p:cNvSpPr>
            <a:spLocks noChangeAspect="1"/>
          </p:cNvSpPr>
          <p:nvPr/>
        </p:nvSpPr>
        <p:spPr>
          <a:xfrm>
            <a:off x="2111013" y="2261791"/>
            <a:ext cx="185195" cy="182880"/>
          </a:xfrm>
          <a:prstGeom prst="ellipse">
            <a:avLst/>
          </a:prstGeom>
          <a:solidFill>
            <a:schemeClr val="accent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3B01010-703E-320F-9F6C-346A6B3E7145}"/>
              </a:ext>
            </a:extLst>
          </p:cNvPr>
          <p:cNvSpPr>
            <a:spLocks noChangeAspect="1"/>
          </p:cNvSpPr>
          <p:nvPr/>
        </p:nvSpPr>
        <p:spPr>
          <a:xfrm>
            <a:off x="6742692" y="2577591"/>
            <a:ext cx="185195" cy="182880"/>
          </a:xfrm>
          <a:prstGeom prst="ellipse">
            <a:avLst/>
          </a:prstGeom>
          <a:solidFill>
            <a:schemeClr val="accent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F65294C-F088-39F8-2116-43A87B9283FE}"/>
              </a:ext>
            </a:extLst>
          </p:cNvPr>
          <p:cNvSpPr txBox="1"/>
          <p:nvPr/>
        </p:nvSpPr>
        <p:spPr>
          <a:xfrm>
            <a:off x="5609895" y="4598253"/>
            <a:ext cx="2473692" cy="646331"/>
          </a:xfrm>
          <a:prstGeom prst="rect">
            <a:avLst/>
          </a:prstGeom>
          <a:noFill/>
        </p:spPr>
        <p:txBody>
          <a:bodyPr wrap="square" rtlCol="0">
            <a:spAutoFit/>
          </a:bodyPr>
          <a:lstStyle/>
          <a:p>
            <a:pPr algn="ctr"/>
            <a:r>
              <a:rPr lang="en-US" b="1" dirty="0">
                <a:latin typeface="Palatino" pitchFamily="2" charset="77"/>
                <a:ea typeface="Palatino" pitchFamily="2" charset="77"/>
              </a:rPr>
              <a:t>Objectively </a:t>
            </a:r>
          </a:p>
          <a:p>
            <a:pPr algn="ctr"/>
            <a:r>
              <a:rPr lang="en-US" b="1" dirty="0">
                <a:latin typeface="Palatino" pitchFamily="2" charset="77"/>
                <a:ea typeface="Palatino" pitchFamily="2" charset="77"/>
              </a:rPr>
              <a:t>attributable faults </a:t>
            </a:r>
          </a:p>
        </p:txBody>
      </p:sp>
      <p:sp>
        <p:nvSpPr>
          <p:cNvPr id="18" name="TextBox 17">
            <a:extLst>
              <a:ext uri="{FF2B5EF4-FFF2-40B4-BE49-F238E27FC236}">
                <a16:creationId xmlns:a16="http://schemas.microsoft.com/office/drawing/2014/main" id="{E96529DF-1631-1C74-90C0-DE692DD388F0}"/>
              </a:ext>
            </a:extLst>
          </p:cNvPr>
          <p:cNvSpPr txBox="1"/>
          <p:nvPr/>
        </p:nvSpPr>
        <p:spPr>
          <a:xfrm>
            <a:off x="1019048" y="1877768"/>
            <a:ext cx="2446023" cy="369332"/>
          </a:xfrm>
          <a:prstGeom prst="rect">
            <a:avLst/>
          </a:prstGeom>
          <a:noFill/>
        </p:spPr>
        <p:txBody>
          <a:bodyPr wrap="square" rtlCol="0">
            <a:spAutoFit/>
          </a:bodyPr>
          <a:lstStyle/>
          <a:p>
            <a:pPr algn="ctr"/>
            <a:r>
              <a:rPr lang="en-US" b="1" dirty="0">
                <a:solidFill>
                  <a:schemeClr val="accent2"/>
                </a:solidFill>
                <a:latin typeface="Palatino" pitchFamily="2" charset="77"/>
                <a:ea typeface="Palatino" pitchFamily="2" charset="77"/>
              </a:rPr>
              <a:t>Subjective faults </a:t>
            </a:r>
          </a:p>
        </p:txBody>
      </p:sp>
      <p:sp>
        <p:nvSpPr>
          <p:cNvPr id="19" name="TextBox 18">
            <a:extLst>
              <a:ext uri="{FF2B5EF4-FFF2-40B4-BE49-F238E27FC236}">
                <a16:creationId xmlns:a16="http://schemas.microsoft.com/office/drawing/2014/main" id="{7E9CC1CE-1C67-5E97-AFE4-CD65EC1A5C48}"/>
              </a:ext>
            </a:extLst>
          </p:cNvPr>
          <p:cNvSpPr txBox="1"/>
          <p:nvPr/>
        </p:nvSpPr>
        <p:spPr>
          <a:xfrm>
            <a:off x="5824504" y="1913564"/>
            <a:ext cx="2138703" cy="646331"/>
          </a:xfrm>
          <a:prstGeom prst="rect">
            <a:avLst/>
          </a:prstGeom>
          <a:noFill/>
        </p:spPr>
        <p:txBody>
          <a:bodyPr wrap="square" rtlCol="0">
            <a:spAutoFit/>
          </a:bodyPr>
          <a:lstStyle/>
          <a:p>
            <a:pPr algn="ctr"/>
            <a:r>
              <a:rPr lang="en-US" b="1" dirty="0">
                <a:solidFill>
                  <a:schemeClr val="accent1"/>
                </a:solidFill>
                <a:latin typeface="Palatino" pitchFamily="2" charset="77"/>
                <a:ea typeface="Palatino" pitchFamily="2" charset="77"/>
              </a:rPr>
              <a:t>Intersubjectively attributable faults </a:t>
            </a:r>
          </a:p>
        </p:txBody>
      </p:sp>
      <p:sp>
        <p:nvSpPr>
          <p:cNvPr id="20" name="TextBox 19">
            <a:extLst>
              <a:ext uri="{FF2B5EF4-FFF2-40B4-BE49-F238E27FC236}">
                <a16:creationId xmlns:a16="http://schemas.microsoft.com/office/drawing/2014/main" id="{A398B6E5-FFE7-DB18-932F-707D20EBDA0E}"/>
              </a:ext>
            </a:extLst>
          </p:cNvPr>
          <p:cNvSpPr txBox="1"/>
          <p:nvPr/>
        </p:nvSpPr>
        <p:spPr>
          <a:xfrm>
            <a:off x="1188221" y="3031756"/>
            <a:ext cx="3297838" cy="954107"/>
          </a:xfrm>
          <a:prstGeom prst="rect">
            <a:avLst/>
          </a:prstGeom>
          <a:noFill/>
        </p:spPr>
        <p:txBody>
          <a:bodyPr wrap="square" rtlCol="0">
            <a:spAutoFit/>
          </a:bodyPr>
          <a:lstStyle/>
          <a:p>
            <a:r>
              <a:rPr lang="en-US" sz="1400" b="1" dirty="0">
                <a:solidFill>
                  <a:schemeClr val="accent2"/>
                </a:solidFill>
                <a:latin typeface="Palatino" pitchFamily="2" charset="77"/>
                <a:ea typeface="Palatino" pitchFamily="2" charset="77"/>
              </a:rPr>
              <a:t>Examples</a:t>
            </a:r>
          </a:p>
          <a:p>
            <a:pPr marL="285750" indent="-285750">
              <a:buFont typeface="Arial" panose="020B0604020202020204" pitchFamily="34" charset="0"/>
              <a:buChar char="•"/>
            </a:pPr>
            <a:r>
              <a:rPr lang="en-US" sz="1400" dirty="0">
                <a:solidFill>
                  <a:schemeClr val="accent2"/>
                </a:solidFill>
                <a:latin typeface="Palatino" pitchFamily="2" charset="77"/>
                <a:ea typeface="Palatino" pitchFamily="2" charset="77"/>
              </a:rPr>
              <a:t>Is Paris the most beautiful city?</a:t>
            </a:r>
          </a:p>
          <a:p>
            <a:pPr marL="285750" indent="-285750">
              <a:buFont typeface="Arial" panose="020B0604020202020204" pitchFamily="34" charset="0"/>
              <a:buChar char="•"/>
            </a:pPr>
            <a:r>
              <a:rPr lang="en-US" sz="1400" dirty="0">
                <a:solidFill>
                  <a:schemeClr val="accent2"/>
                </a:solidFill>
                <a:latin typeface="Palatino" pitchFamily="2" charset="77"/>
                <a:ea typeface="Palatino" pitchFamily="2" charset="77"/>
              </a:rPr>
              <a:t>What will be the price for an NFT in 1 year?</a:t>
            </a:r>
          </a:p>
        </p:txBody>
      </p:sp>
      <p:sp>
        <p:nvSpPr>
          <p:cNvPr id="21" name="TextBox 20">
            <a:extLst>
              <a:ext uri="{FF2B5EF4-FFF2-40B4-BE49-F238E27FC236}">
                <a16:creationId xmlns:a16="http://schemas.microsoft.com/office/drawing/2014/main" id="{B57130EE-E16B-4227-A63E-AB85C70B9628}"/>
              </a:ext>
            </a:extLst>
          </p:cNvPr>
          <p:cNvSpPr txBox="1"/>
          <p:nvPr/>
        </p:nvSpPr>
        <p:spPr>
          <a:xfrm>
            <a:off x="1100777" y="2444257"/>
            <a:ext cx="2822527" cy="584775"/>
          </a:xfrm>
          <a:prstGeom prst="rect">
            <a:avLst/>
          </a:prstGeom>
          <a:noFill/>
        </p:spPr>
        <p:txBody>
          <a:bodyPr wrap="square" rtlCol="0">
            <a:spAutoFit/>
          </a:bodyPr>
          <a:lstStyle/>
          <a:p>
            <a:pPr algn="ctr"/>
            <a:r>
              <a:rPr lang="en-US" sz="1600" dirty="0">
                <a:solidFill>
                  <a:schemeClr val="accent2"/>
                </a:solidFill>
                <a:latin typeface="Palatino" pitchFamily="2" charset="77"/>
                <a:ea typeface="Palatino" pitchFamily="2" charset="77"/>
              </a:rPr>
              <a:t>No guaranteed agreement among observers</a:t>
            </a:r>
          </a:p>
        </p:txBody>
      </p:sp>
      <p:sp>
        <p:nvSpPr>
          <p:cNvPr id="22" name="TextBox 21">
            <a:extLst>
              <a:ext uri="{FF2B5EF4-FFF2-40B4-BE49-F238E27FC236}">
                <a16:creationId xmlns:a16="http://schemas.microsoft.com/office/drawing/2014/main" id="{C128111E-9909-DBCF-F06B-7DD9C15E61D9}"/>
              </a:ext>
            </a:extLst>
          </p:cNvPr>
          <p:cNvSpPr txBox="1"/>
          <p:nvPr/>
        </p:nvSpPr>
        <p:spPr>
          <a:xfrm>
            <a:off x="7963207" y="2102517"/>
            <a:ext cx="2473692" cy="954107"/>
          </a:xfrm>
          <a:prstGeom prst="rect">
            <a:avLst/>
          </a:prstGeom>
          <a:noFill/>
        </p:spPr>
        <p:txBody>
          <a:bodyPr wrap="square" rtlCol="0">
            <a:spAutoFit/>
          </a:bodyPr>
          <a:lstStyle/>
          <a:p>
            <a:r>
              <a:rPr lang="en-US" sz="1400" b="1" dirty="0">
                <a:solidFill>
                  <a:schemeClr val="accent1"/>
                </a:solidFill>
                <a:latin typeface="Palatino" pitchFamily="2" charset="77"/>
                <a:ea typeface="Palatino" pitchFamily="2" charset="77"/>
              </a:rPr>
              <a:t>Examples:</a:t>
            </a:r>
          </a:p>
          <a:p>
            <a:pPr marL="285750" indent="-285750">
              <a:buFont typeface="Arial" panose="020B0604020202020204" pitchFamily="34" charset="0"/>
              <a:buChar char="•"/>
            </a:pPr>
            <a:r>
              <a:rPr lang="en-US" sz="1400" dirty="0">
                <a:solidFill>
                  <a:schemeClr val="accent1"/>
                </a:solidFill>
                <a:latin typeface="Palatino" pitchFamily="2" charset="77"/>
                <a:ea typeface="Palatino" pitchFamily="2" charset="77"/>
              </a:rPr>
              <a:t>Is 1 BTC = 1 USD ?</a:t>
            </a:r>
          </a:p>
          <a:p>
            <a:pPr marL="285750" indent="-285750">
              <a:buFont typeface="Arial" panose="020B0604020202020204" pitchFamily="34" charset="0"/>
              <a:buChar char="•"/>
            </a:pPr>
            <a:r>
              <a:rPr lang="en-US" sz="1400" dirty="0">
                <a:solidFill>
                  <a:schemeClr val="accent1"/>
                </a:solidFill>
                <a:latin typeface="Palatino" pitchFamily="2" charset="77"/>
                <a:ea typeface="Palatino" pitchFamily="2" charset="77"/>
              </a:rPr>
              <a:t>Is data available?</a:t>
            </a:r>
          </a:p>
          <a:p>
            <a:pPr marL="285750" indent="-285750">
              <a:buFont typeface="Arial" panose="020B0604020202020204" pitchFamily="34" charset="0"/>
              <a:buChar char="•"/>
            </a:pPr>
            <a:r>
              <a:rPr lang="en-US" sz="1400" dirty="0">
                <a:solidFill>
                  <a:schemeClr val="accent1"/>
                </a:solidFill>
                <a:latin typeface="Palatino" pitchFamily="2" charset="77"/>
                <a:ea typeface="Palatino" pitchFamily="2" charset="77"/>
              </a:rPr>
              <a:t>Is AI inference right?</a:t>
            </a:r>
          </a:p>
        </p:txBody>
      </p:sp>
      <p:sp>
        <p:nvSpPr>
          <p:cNvPr id="26" name="TextBox 25">
            <a:extLst>
              <a:ext uri="{FF2B5EF4-FFF2-40B4-BE49-F238E27FC236}">
                <a16:creationId xmlns:a16="http://schemas.microsoft.com/office/drawing/2014/main" id="{6ABC2B5C-8B63-35CD-9B87-3EAD52C806A6}"/>
              </a:ext>
            </a:extLst>
          </p:cNvPr>
          <p:cNvSpPr txBox="1"/>
          <p:nvPr/>
        </p:nvSpPr>
        <p:spPr>
          <a:xfrm>
            <a:off x="5982054" y="2845865"/>
            <a:ext cx="1723435" cy="830997"/>
          </a:xfrm>
          <a:prstGeom prst="rect">
            <a:avLst/>
          </a:prstGeom>
          <a:noFill/>
        </p:spPr>
        <p:txBody>
          <a:bodyPr wrap="square" rtlCol="0">
            <a:spAutoFit/>
          </a:bodyPr>
          <a:lstStyle/>
          <a:p>
            <a:pPr algn="ctr"/>
            <a:r>
              <a:rPr lang="en-US" sz="1600" dirty="0">
                <a:solidFill>
                  <a:schemeClr val="accent1"/>
                </a:solidFill>
                <a:latin typeface="Palatino" pitchFamily="2" charset="77"/>
                <a:ea typeface="Palatino" pitchFamily="2" charset="77"/>
              </a:rPr>
              <a:t>Broad agreement among external observers</a:t>
            </a:r>
          </a:p>
        </p:txBody>
      </p:sp>
      <p:sp>
        <p:nvSpPr>
          <p:cNvPr id="27" name="TextBox 26">
            <a:extLst>
              <a:ext uri="{FF2B5EF4-FFF2-40B4-BE49-F238E27FC236}">
                <a16:creationId xmlns:a16="http://schemas.microsoft.com/office/drawing/2014/main" id="{7A0A603E-9B2A-2F28-27C2-0F4B7D9C936D}"/>
              </a:ext>
            </a:extLst>
          </p:cNvPr>
          <p:cNvSpPr txBox="1"/>
          <p:nvPr/>
        </p:nvSpPr>
        <p:spPr>
          <a:xfrm>
            <a:off x="5795121" y="5425527"/>
            <a:ext cx="2143648" cy="584775"/>
          </a:xfrm>
          <a:prstGeom prst="rect">
            <a:avLst/>
          </a:prstGeom>
          <a:noFill/>
        </p:spPr>
        <p:txBody>
          <a:bodyPr wrap="square" rtlCol="0">
            <a:spAutoFit/>
          </a:bodyPr>
          <a:lstStyle/>
          <a:p>
            <a:pPr algn="ctr"/>
            <a:r>
              <a:rPr lang="en-US" sz="1600" dirty="0">
                <a:latin typeface="Palatino" pitchFamily="2" charset="77"/>
                <a:ea typeface="Palatino" pitchFamily="2" charset="77"/>
              </a:rPr>
              <a:t>Purely mathematical and cryptographic</a:t>
            </a:r>
          </a:p>
        </p:txBody>
      </p:sp>
      <p:sp>
        <p:nvSpPr>
          <p:cNvPr id="4" name="TextBox 3">
            <a:extLst>
              <a:ext uri="{FF2B5EF4-FFF2-40B4-BE49-F238E27FC236}">
                <a16:creationId xmlns:a16="http://schemas.microsoft.com/office/drawing/2014/main" id="{3B33A0F2-A888-8086-DBBB-9889A0537B3A}"/>
              </a:ext>
            </a:extLst>
          </p:cNvPr>
          <p:cNvSpPr txBox="1"/>
          <p:nvPr/>
        </p:nvSpPr>
        <p:spPr>
          <a:xfrm>
            <a:off x="7999727" y="5029040"/>
            <a:ext cx="2473691" cy="738664"/>
          </a:xfrm>
          <a:prstGeom prst="rect">
            <a:avLst/>
          </a:prstGeom>
          <a:noFill/>
        </p:spPr>
        <p:txBody>
          <a:bodyPr wrap="square" rtlCol="0">
            <a:spAutoFit/>
          </a:bodyPr>
          <a:lstStyle/>
          <a:p>
            <a:r>
              <a:rPr lang="en-US" sz="1400" b="1" dirty="0">
                <a:latin typeface="Palatino" pitchFamily="2" charset="77"/>
                <a:ea typeface="Palatino" pitchFamily="2" charset="77"/>
              </a:rPr>
              <a:t>Examples:</a:t>
            </a:r>
          </a:p>
          <a:p>
            <a:pPr marL="285750" indent="-285750">
              <a:buFont typeface="Arial" panose="020B0604020202020204" pitchFamily="34" charset="0"/>
              <a:buChar char="•"/>
            </a:pPr>
            <a:r>
              <a:rPr lang="en-US" sz="1400" dirty="0">
                <a:latin typeface="Palatino" pitchFamily="2" charset="77"/>
                <a:ea typeface="Palatino" pitchFamily="2" charset="77"/>
              </a:rPr>
              <a:t>EVM code execution</a:t>
            </a:r>
          </a:p>
          <a:p>
            <a:pPr marL="285750" indent="-285750">
              <a:buFont typeface="Arial" panose="020B0604020202020204" pitchFamily="34" charset="0"/>
              <a:buChar char="•"/>
            </a:pPr>
            <a:r>
              <a:rPr lang="en-US" sz="1400" dirty="0">
                <a:latin typeface="Palatino" pitchFamily="2" charset="77"/>
                <a:ea typeface="Palatino" pitchFamily="2" charset="77"/>
              </a:rPr>
              <a:t>Double signing</a:t>
            </a:r>
          </a:p>
        </p:txBody>
      </p:sp>
      <p:sp>
        <p:nvSpPr>
          <p:cNvPr id="9" name="Right Arrow 8">
            <a:extLst>
              <a:ext uri="{FF2B5EF4-FFF2-40B4-BE49-F238E27FC236}">
                <a16:creationId xmlns:a16="http://schemas.microsoft.com/office/drawing/2014/main" id="{2D6AF272-DE3D-E4C5-44B4-D403DA0199C0}"/>
              </a:ext>
            </a:extLst>
          </p:cNvPr>
          <p:cNvSpPr/>
          <p:nvPr/>
        </p:nvSpPr>
        <p:spPr>
          <a:xfrm>
            <a:off x="5611950" y="1185533"/>
            <a:ext cx="461467" cy="6134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192D328-6F11-992A-41DD-9FAE4A5EA68D}"/>
              </a:ext>
            </a:extLst>
          </p:cNvPr>
          <p:cNvSpPr txBox="1"/>
          <p:nvPr/>
        </p:nvSpPr>
        <p:spPr>
          <a:xfrm>
            <a:off x="6120358" y="1219291"/>
            <a:ext cx="1327223" cy="584775"/>
          </a:xfrm>
          <a:prstGeom prst="rect">
            <a:avLst/>
          </a:prstGeom>
          <a:noFill/>
        </p:spPr>
        <p:txBody>
          <a:bodyPr wrap="square" rtlCol="0">
            <a:spAutoFit/>
          </a:bodyPr>
          <a:lstStyle/>
          <a:p>
            <a:r>
              <a:rPr lang="en-US" sz="1600" dirty="0">
                <a:latin typeface="Palatino" pitchFamily="2" charset="77"/>
                <a:ea typeface="Palatino" pitchFamily="2" charset="77"/>
              </a:rPr>
              <a:t>High </a:t>
            </a:r>
          </a:p>
          <a:p>
            <a:r>
              <a:rPr lang="en-US" sz="1600" dirty="0">
                <a:latin typeface="Palatino" pitchFamily="2" charset="77"/>
                <a:ea typeface="Palatino" pitchFamily="2" charset="77"/>
              </a:rPr>
              <a:t>agreement</a:t>
            </a:r>
          </a:p>
        </p:txBody>
      </p:sp>
      <p:sp>
        <p:nvSpPr>
          <p:cNvPr id="11" name="Right Arrow 10">
            <a:extLst>
              <a:ext uri="{FF2B5EF4-FFF2-40B4-BE49-F238E27FC236}">
                <a16:creationId xmlns:a16="http://schemas.microsoft.com/office/drawing/2014/main" id="{1A24DE2A-D60C-2E6B-BE5B-E39859C8F46C}"/>
              </a:ext>
            </a:extLst>
          </p:cNvPr>
          <p:cNvSpPr/>
          <p:nvPr/>
        </p:nvSpPr>
        <p:spPr>
          <a:xfrm rot="10800000">
            <a:off x="5048911" y="1201612"/>
            <a:ext cx="461467" cy="61345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E90D68A1-522F-235F-5138-4AA894EF665D}"/>
              </a:ext>
            </a:extLst>
          </p:cNvPr>
          <p:cNvSpPr txBox="1"/>
          <p:nvPr/>
        </p:nvSpPr>
        <p:spPr>
          <a:xfrm>
            <a:off x="3700008" y="1195980"/>
            <a:ext cx="1327223" cy="584775"/>
          </a:xfrm>
          <a:prstGeom prst="rect">
            <a:avLst/>
          </a:prstGeom>
          <a:noFill/>
        </p:spPr>
        <p:txBody>
          <a:bodyPr wrap="square" rtlCol="0">
            <a:spAutoFit/>
          </a:bodyPr>
          <a:lstStyle/>
          <a:p>
            <a:r>
              <a:rPr lang="en-US" sz="1600" dirty="0">
                <a:latin typeface="Palatino" pitchFamily="2" charset="77"/>
                <a:ea typeface="Palatino" pitchFamily="2" charset="77"/>
              </a:rPr>
              <a:t>Low </a:t>
            </a:r>
          </a:p>
          <a:p>
            <a:r>
              <a:rPr lang="en-US" sz="1600" dirty="0">
                <a:latin typeface="Palatino" pitchFamily="2" charset="77"/>
                <a:ea typeface="Palatino" pitchFamily="2" charset="77"/>
              </a:rPr>
              <a:t>agreement</a:t>
            </a:r>
          </a:p>
        </p:txBody>
      </p:sp>
      <p:sp>
        <p:nvSpPr>
          <p:cNvPr id="2" name="TextBox 1">
            <a:extLst>
              <a:ext uri="{FF2B5EF4-FFF2-40B4-BE49-F238E27FC236}">
                <a16:creationId xmlns:a16="http://schemas.microsoft.com/office/drawing/2014/main" id="{5FEE307D-82F2-358F-8625-FC22634F153C}"/>
              </a:ext>
            </a:extLst>
          </p:cNvPr>
          <p:cNvSpPr txBox="1"/>
          <p:nvPr/>
        </p:nvSpPr>
        <p:spPr>
          <a:xfrm>
            <a:off x="-4143" y="0"/>
            <a:ext cx="6205994" cy="707886"/>
          </a:xfrm>
          <a:prstGeom prst="rect">
            <a:avLst/>
          </a:prstGeom>
          <a:noFill/>
        </p:spPr>
        <p:txBody>
          <a:bodyPr wrap="none" rtlCol="0">
            <a:spAutoFit/>
          </a:bodyPr>
          <a:lstStyle/>
          <a:p>
            <a:r>
              <a:rPr lang="en-US" sz="4000" dirty="0">
                <a:latin typeface="Palatino" pitchFamily="2" charset="77"/>
                <a:ea typeface="Palatino" pitchFamily="2" charset="77"/>
              </a:rPr>
              <a:t>Taxonomy of Digital Tasks</a:t>
            </a:r>
          </a:p>
        </p:txBody>
      </p:sp>
      <p:cxnSp>
        <p:nvCxnSpPr>
          <p:cNvPr id="28" name="Straight Arrow Connector 27">
            <a:extLst>
              <a:ext uri="{FF2B5EF4-FFF2-40B4-BE49-F238E27FC236}">
                <a16:creationId xmlns:a16="http://schemas.microsoft.com/office/drawing/2014/main" id="{D661EBAB-71F3-A095-E588-74A911AC671C}"/>
              </a:ext>
            </a:extLst>
          </p:cNvPr>
          <p:cNvCxnSpPr>
            <a:cxnSpLocks/>
          </p:cNvCxnSpPr>
          <p:nvPr/>
        </p:nvCxnSpPr>
        <p:spPr>
          <a:xfrm flipV="1">
            <a:off x="6601010" y="3982438"/>
            <a:ext cx="2951204" cy="20177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88B0E57-148E-AC77-386C-61C40060D511}"/>
              </a:ext>
            </a:extLst>
          </p:cNvPr>
          <p:cNvSpPr txBox="1"/>
          <p:nvPr/>
        </p:nvSpPr>
        <p:spPr>
          <a:xfrm>
            <a:off x="9065187" y="4228921"/>
            <a:ext cx="1005403" cy="369332"/>
          </a:xfrm>
          <a:prstGeom prst="rect">
            <a:avLst/>
          </a:prstGeom>
          <a:noFill/>
        </p:spPr>
        <p:txBody>
          <a:bodyPr wrap="none" rtlCol="0">
            <a:spAutoFit/>
          </a:bodyPr>
          <a:lstStyle/>
          <a:p>
            <a:r>
              <a:rPr lang="en-US" b="1" dirty="0">
                <a:latin typeface="Palatino" pitchFamily="2" charset="77"/>
                <a:ea typeface="Palatino" pitchFamily="2" charset="77"/>
              </a:rPr>
              <a:t>Manual</a:t>
            </a:r>
          </a:p>
        </p:txBody>
      </p:sp>
      <p:sp>
        <p:nvSpPr>
          <p:cNvPr id="39" name="Oval 38">
            <a:extLst>
              <a:ext uri="{FF2B5EF4-FFF2-40B4-BE49-F238E27FC236}">
                <a16:creationId xmlns:a16="http://schemas.microsoft.com/office/drawing/2014/main" id="{090AE5F8-1B10-7DD0-DCEC-5FC22FAB7794}"/>
              </a:ext>
            </a:extLst>
          </p:cNvPr>
          <p:cNvSpPr>
            <a:spLocks noChangeAspect="1"/>
          </p:cNvSpPr>
          <p:nvPr/>
        </p:nvSpPr>
        <p:spPr>
          <a:xfrm>
            <a:off x="8473184" y="1554898"/>
            <a:ext cx="185195" cy="18288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AE9D769E-E50A-EF5A-BC2E-ACE83E093FC9}"/>
              </a:ext>
            </a:extLst>
          </p:cNvPr>
          <p:cNvSpPr txBox="1"/>
          <p:nvPr/>
        </p:nvSpPr>
        <p:spPr>
          <a:xfrm>
            <a:off x="8675275" y="1440101"/>
            <a:ext cx="1708288" cy="830997"/>
          </a:xfrm>
          <a:prstGeom prst="rect">
            <a:avLst/>
          </a:prstGeom>
          <a:noFill/>
        </p:spPr>
        <p:txBody>
          <a:bodyPr wrap="square" rtlCol="0">
            <a:spAutoFit/>
          </a:bodyPr>
          <a:lstStyle/>
          <a:p>
            <a:r>
              <a:rPr lang="en-US" sz="1600" dirty="0">
                <a:solidFill>
                  <a:schemeClr val="accent1"/>
                </a:solidFill>
                <a:latin typeface="Palatino" pitchFamily="2" charset="77"/>
                <a:ea typeface="Palatino" pitchFamily="2" charset="77"/>
              </a:rPr>
              <a:t>Kleros</a:t>
            </a:r>
          </a:p>
          <a:p>
            <a:r>
              <a:rPr lang="en-US" sz="1600" dirty="0">
                <a:solidFill>
                  <a:schemeClr val="accent1"/>
                </a:solidFill>
                <a:latin typeface="Palatino" pitchFamily="2" charset="77"/>
                <a:ea typeface="Palatino" pitchFamily="2" charset="77"/>
              </a:rPr>
              <a:t>(Manual system of jurors)</a:t>
            </a:r>
          </a:p>
        </p:txBody>
      </p:sp>
      <p:sp>
        <p:nvSpPr>
          <p:cNvPr id="47" name="TextBox 46">
            <a:extLst>
              <a:ext uri="{FF2B5EF4-FFF2-40B4-BE49-F238E27FC236}">
                <a16:creationId xmlns:a16="http://schemas.microsoft.com/office/drawing/2014/main" id="{962A1642-BE77-8E9E-A7BE-2A7178E7579E}"/>
              </a:ext>
            </a:extLst>
          </p:cNvPr>
          <p:cNvSpPr txBox="1"/>
          <p:nvPr/>
        </p:nvSpPr>
        <p:spPr>
          <a:xfrm>
            <a:off x="5529379" y="6144784"/>
            <a:ext cx="1364476" cy="369332"/>
          </a:xfrm>
          <a:prstGeom prst="rect">
            <a:avLst/>
          </a:prstGeom>
          <a:noFill/>
        </p:spPr>
        <p:txBody>
          <a:bodyPr wrap="none" rtlCol="0">
            <a:spAutoFit/>
          </a:bodyPr>
          <a:lstStyle/>
          <a:p>
            <a:r>
              <a:rPr lang="en-US" b="1" dirty="0">
                <a:latin typeface="Palatino" pitchFamily="2" charset="77"/>
                <a:ea typeface="Palatino" pitchFamily="2" charset="77"/>
              </a:rPr>
              <a:t>Automated</a:t>
            </a:r>
          </a:p>
        </p:txBody>
      </p:sp>
      <p:sp>
        <p:nvSpPr>
          <p:cNvPr id="49" name="TextBox 48">
            <a:extLst>
              <a:ext uri="{FF2B5EF4-FFF2-40B4-BE49-F238E27FC236}">
                <a16:creationId xmlns:a16="http://schemas.microsoft.com/office/drawing/2014/main" id="{C4DFD8C9-ECF5-8226-FDFA-35D354F1E432}"/>
              </a:ext>
            </a:extLst>
          </p:cNvPr>
          <p:cNvSpPr txBox="1"/>
          <p:nvPr/>
        </p:nvSpPr>
        <p:spPr>
          <a:xfrm>
            <a:off x="6073743" y="2862924"/>
            <a:ext cx="1708288" cy="338554"/>
          </a:xfrm>
          <a:prstGeom prst="rect">
            <a:avLst/>
          </a:prstGeom>
          <a:noFill/>
        </p:spPr>
        <p:txBody>
          <a:bodyPr wrap="square" rtlCol="0">
            <a:spAutoFit/>
          </a:bodyPr>
          <a:lstStyle/>
          <a:p>
            <a:r>
              <a:rPr lang="en-US" sz="1600" dirty="0">
                <a:solidFill>
                  <a:schemeClr val="accent1"/>
                </a:solidFill>
                <a:latin typeface="Palatino" pitchFamily="2" charset="77"/>
                <a:ea typeface="Palatino" pitchFamily="2" charset="77"/>
              </a:rPr>
              <a:t>EIGEN staking</a:t>
            </a:r>
          </a:p>
        </p:txBody>
      </p:sp>
      <p:sp>
        <p:nvSpPr>
          <p:cNvPr id="50" name="TextBox 49">
            <a:extLst>
              <a:ext uri="{FF2B5EF4-FFF2-40B4-BE49-F238E27FC236}">
                <a16:creationId xmlns:a16="http://schemas.microsoft.com/office/drawing/2014/main" id="{00F15328-D601-4FE1-5B52-6A05AE6FD125}"/>
              </a:ext>
            </a:extLst>
          </p:cNvPr>
          <p:cNvSpPr txBox="1"/>
          <p:nvPr/>
        </p:nvSpPr>
        <p:spPr>
          <a:xfrm>
            <a:off x="9376949" y="3356062"/>
            <a:ext cx="1441322" cy="646331"/>
          </a:xfrm>
          <a:prstGeom prst="rect">
            <a:avLst/>
          </a:prstGeom>
          <a:noFill/>
        </p:spPr>
        <p:txBody>
          <a:bodyPr wrap="square" rtlCol="0">
            <a:spAutoFit/>
          </a:bodyPr>
          <a:lstStyle/>
          <a:p>
            <a:pPr algn="ctr"/>
            <a:r>
              <a:rPr lang="en-US" b="1" dirty="0">
                <a:latin typeface="Palatino" pitchFamily="2" charset="77"/>
                <a:ea typeface="Palatino" pitchFamily="2" charset="77"/>
              </a:rPr>
              <a:t>Execution speed</a:t>
            </a:r>
          </a:p>
        </p:txBody>
      </p:sp>
    </p:spTree>
    <p:extLst>
      <p:ext uri="{BB962C8B-B14F-4D97-AF65-F5344CB8AC3E}">
        <p14:creationId xmlns:p14="http://schemas.microsoft.com/office/powerpoint/2010/main" val="30046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mph" presetSubtype="0" grpId="1" nodeType="clickEffect">
                                  <p:stCondLst>
                                    <p:cond delay="0"/>
                                  </p:stCondLst>
                                  <p:childTnLst>
                                    <p:set>
                                      <p:cBhvr>
                                        <p:cTn id="66" dur="indefinite"/>
                                        <p:tgtEl>
                                          <p:spTgt spid="8"/>
                                        </p:tgtEl>
                                        <p:attrNameLst>
                                          <p:attrName>style.opacity</p:attrName>
                                        </p:attrNameLst>
                                      </p:cBhvr>
                                      <p:to>
                                        <p:strVal val="0.02"/>
                                      </p:to>
                                    </p:set>
                                    <p:animEffect filter="image" prLst="opacity: 0.02">
                                      <p:cBhvr rctx="IE">
                                        <p:cTn id="67" dur="indefinite"/>
                                        <p:tgtEl>
                                          <p:spTgt spid="8"/>
                                        </p:tgtEl>
                                      </p:cBhvr>
                                    </p:animEffect>
                                  </p:childTnLst>
                                </p:cTn>
                              </p:par>
                              <p:par>
                                <p:cTn id="68" presetID="9" presetClass="emph" presetSubtype="0" grpId="1" nodeType="withEffect">
                                  <p:stCondLst>
                                    <p:cond delay="0"/>
                                  </p:stCondLst>
                                  <p:childTnLst>
                                    <p:set>
                                      <p:cBhvr>
                                        <p:cTn id="69" dur="indefinite"/>
                                        <p:tgtEl>
                                          <p:spTgt spid="7"/>
                                        </p:tgtEl>
                                        <p:attrNameLst>
                                          <p:attrName>style.opacity</p:attrName>
                                        </p:attrNameLst>
                                      </p:cBhvr>
                                      <p:to>
                                        <p:strVal val="0.02"/>
                                      </p:to>
                                    </p:set>
                                    <p:animEffect filter="image" prLst="opacity: 0.02">
                                      <p:cBhvr rctx="IE">
                                        <p:cTn id="70" dur="indefinite"/>
                                        <p:tgtEl>
                                          <p:spTgt spid="7"/>
                                        </p:tgtEl>
                                      </p:cBhvr>
                                    </p:animEffect>
                                  </p:childTnLst>
                                </p:cTn>
                              </p:par>
                              <p:par>
                                <p:cTn id="71" presetID="9" presetClass="emph" presetSubtype="0" nodeType="withEffect">
                                  <p:stCondLst>
                                    <p:cond delay="0"/>
                                  </p:stCondLst>
                                  <p:childTnLst>
                                    <p:set>
                                      <p:cBhvr>
                                        <p:cTn id="72" dur="indefinite"/>
                                        <p:tgtEl>
                                          <p:spTgt spid="5"/>
                                        </p:tgtEl>
                                        <p:attrNameLst>
                                          <p:attrName>style.opacity</p:attrName>
                                        </p:attrNameLst>
                                      </p:cBhvr>
                                      <p:to>
                                        <p:strVal val="0.02"/>
                                      </p:to>
                                    </p:set>
                                    <p:animEffect filter="image" prLst="opacity: 0.02">
                                      <p:cBhvr rctx="IE">
                                        <p:cTn id="73" dur="indefinite"/>
                                        <p:tgtEl>
                                          <p:spTgt spid="5"/>
                                        </p:tgtEl>
                                      </p:cBhvr>
                                    </p:animEffect>
                                  </p:childTnLst>
                                </p:cTn>
                              </p:par>
                              <p:par>
                                <p:cTn id="74" presetID="9" presetClass="emph" presetSubtype="0" nodeType="withEffect">
                                  <p:stCondLst>
                                    <p:cond delay="0"/>
                                  </p:stCondLst>
                                  <p:childTnLst>
                                    <p:set>
                                      <p:cBhvr>
                                        <p:cTn id="75" dur="indefinite"/>
                                        <p:tgtEl>
                                          <p:spTgt spid="6"/>
                                        </p:tgtEl>
                                        <p:attrNameLst>
                                          <p:attrName>style.opacity</p:attrName>
                                        </p:attrNameLst>
                                      </p:cBhvr>
                                      <p:to>
                                        <p:strVal val="0.02"/>
                                      </p:to>
                                    </p:set>
                                    <p:animEffect filter="image" prLst="opacity: 0.02">
                                      <p:cBhvr rctx="IE">
                                        <p:cTn id="76" dur="indefinite"/>
                                        <p:tgtEl>
                                          <p:spTgt spid="6"/>
                                        </p:tgtEl>
                                      </p:cBhvr>
                                    </p:animEffect>
                                  </p:childTnLst>
                                </p:cTn>
                              </p:par>
                              <p:par>
                                <p:cTn id="77" presetID="9" presetClass="emph" presetSubtype="0" grpId="1" nodeType="withEffect">
                                  <p:stCondLst>
                                    <p:cond delay="0"/>
                                  </p:stCondLst>
                                  <p:childTnLst>
                                    <p:set>
                                      <p:cBhvr>
                                        <p:cTn id="78" dur="indefinite"/>
                                        <p:tgtEl>
                                          <p:spTgt spid="12"/>
                                        </p:tgtEl>
                                        <p:attrNameLst>
                                          <p:attrName>style.opacity</p:attrName>
                                        </p:attrNameLst>
                                      </p:cBhvr>
                                      <p:to>
                                        <p:strVal val="0.02"/>
                                      </p:to>
                                    </p:set>
                                    <p:animEffect filter="image" prLst="opacity: 0.02">
                                      <p:cBhvr rctx="IE">
                                        <p:cTn id="79" dur="indefinite"/>
                                        <p:tgtEl>
                                          <p:spTgt spid="12"/>
                                        </p:tgtEl>
                                      </p:cBhvr>
                                    </p:animEffect>
                                  </p:childTnLst>
                                </p:cTn>
                              </p:par>
                              <p:par>
                                <p:cTn id="80" presetID="9" presetClass="emph" presetSubtype="0" grpId="1" nodeType="withEffect">
                                  <p:stCondLst>
                                    <p:cond delay="0"/>
                                  </p:stCondLst>
                                  <p:childTnLst>
                                    <p:set>
                                      <p:cBhvr>
                                        <p:cTn id="81" dur="indefinite"/>
                                        <p:tgtEl>
                                          <p:spTgt spid="13"/>
                                        </p:tgtEl>
                                        <p:attrNameLst>
                                          <p:attrName>style.opacity</p:attrName>
                                        </p:attrNameLst>
                                      </p:cBhvr>
                                      <p:to>
                                        <p:strVal val="0.02"/>
                                      </p:to>
                                    </p:set>
                                    <p:animEffect filter="image" prLst="opacity: 0.02">
                                      <p:cBhvr rctx="IE">
                                        <p:cTn id="82" dur="indefinite"/>
                                        <p:tgtEl>
                                          <p:spTgt spid="13"/>
                                        </p:tgtEl>
                                      </p:cBhvr>
                                    </p:animEffect>
                                  </p:childTnLst>
                                </p:cTn>
                              </p:par>
                              <p:par>
                                <p:cTn id="83" presetID="9" presetClass="emph" presetSubtype="0" grpId="1" nodeType="withEffect">
                                  <p:stCondLst>
                                    <p:cond delay="0"/>
                                  </p:stCondLst>
                                  <p:childTnLst>
                                    <p:set>
                                      <p:cBhvr>
                                        <p:cTn id="84" dur="indefinite"/>
                                        <p:tgtEl>
                                          <p:spTgt spid="14"/>
                                        </p:tgtEl>
                                        <p:attrNameLst>
                                          <p:attrName>style.opacity</p:attrName>
                                        </p:attrNameLst>
                                      </p:cBhvr>
                                      <p:to>
                                        <p:strVal val="0.02"/>
                                      </p:to>
                                    </p:set>
                                    <p:animEffect filter="image" prLst="opacity: 0.02">
                                      <p:cBhvr rctx="IE">
                                        <p:cTn id="85" dur="indefinite"/>
                                        <p:tgtEl>
                                          <p:spTgt spid="14"/>
                                        </p:tgtEl>
                                      </p:cBhvr>
                                    </p:animEffect>
                                  </p:childTnLst>
                                </p:cTn>
                              </p:par>
                              <p:par>
                                <p:cTn id="86" presetID="9" presetClass="emph" presetSubtype="0" grpId="1" nodeType="withEffect">
                                  <p:stCondLst>
                                    <p:cond delay="0"/>
                                  </p:stCondLst>
                                  <p:childTnLst>
                                    <p:set>
                                      <p:cBhvr>
                                        <p:cTn id="87" dur="indefinite"/>
                                        <p:tgtEl>
                                          <p:spTgt spid="15"/>
                                        </p:tgtEl>
                                        <p:attrNameLst>
                                          <p:attrName>style.opacity</p:attrName>
                                        </p:attrNameLst>
                                      </p:cBhvr>
                                      <p:to>
                                        <p:strVal val="0.02"/>
                                      </p:to>
                                    </p:set>
                                    <p:animEffect filter="image" prLst="opacity: 0.02">
                                      <p:cBhvr rctx="IE">
                                        <p:cTn id="88" dur="indefinite"/>
                                        <p:tgtEl>
                                          <p:spTgt spid="15"/>
                                        </p:tgtEl>
                                      </p:cBhvr>
                                    </p:animEffect>
                                  </p:childTnLst>
                                </p:cTn>
                              </p:par>
                              <p:par>
                                <p:cTn id="89" presetID="9" presetClass="emph" presetSubtype="0" grpId="1" nodeType="withEffect">
                                  <p:stCondLst>
                                    <p:cond delay="0"/>
                                  </p:stCondLst>
                                  <p:childTnLst>
                                    <p:set>
                                      <p:cBhvr>
                                        <p:cTn id="90" dur="indefinite"/>
                                        <p:tgtEl>
                                          <p:spTgt spid="17"/>
                                        </p:tgtEl>
                                        <p:attrNameLst>
                                          <p:attrName>style.opacity</p:attrName>
                                        </p:attrNameLst>
                                      </p:cBhvr>
                                      <p:to>
                                        <p:strVal val="0.02"/>
                                      </p:to>
                                    </p:set>
                                    <p:animEffect filter="image" prLst="opacity: 0.02">
                                      <p:cBhvr rctx="IE">
                                        <p:cTn id="91" dur="indefinite"/>
                                        <p:tgtEl>
                                          <p:spTgt spid="17"/>
                                        </p:tgtEl>
                                      </p:cBhvr>
                                    </p:animEffect>
                                  </p:childTnLst>
                                </p:cTn>
                              </p:par>
                              <p:par>
                                <p:cTn id="92" presetID="9" presetClass="emph" presetSubtype="0" grpId="1" nodeType="withEffect">
                                  <p:stCondLst>
                                    <p:cond delay="0"/>
                                  </p:stCondLst>
                                  <p:childTnLst>
                                    <p:set>
                                      <p:cBhvr>
                                        <p:cTn id="93" dur="indefinite"/>
                                        <p:tgtEl>
                                          <p:spTgt spid="18"/>
                                        </p:tgtEl>
                                        <p:attrNameLst>
                                          <p:attrName>style.opacity</p:attrName>
                                        </p:attrNameLst>
                                      </p:cBhvr>
                                      <p:to>
                                        <p:strVal val="0.02"/>
                                      </p:to>
                                    </p:set>
                                    <p:animEffect filter="image" prLst="opacity: 0.02">
                                      <p:cBhvr rctx="IE">
                                        <p:cTn id="94" dur="indefinite"/>
                                        <p:tgtEl>
                                          <p:spTgt spid="18"/>
                                        </p:tgtEl>
                                      </p:cBhvr>
                                    </p:animEffect>
                                  </p:childTnLst>
                                </p:cTn>
                              </p:par>
                              <p:par>
                                <p:cTn id="95" presetID="9" presetClass="emph" presetSubtype="0" grpId="1" nodeType="withEffect">
                                  <p:stCondLst>
                                    <p:cond delay="0"/>
                                  </p:stCondLst>
                                  <p:childTnLst>
                                    <p:set>
                                      <p:cBhvr>
                                        <p:cTn id="96" dur="indefinite"/>
                                        <p:tgtEl>
                                          <p:spTgt spid="20"/>
                                        </p:tgtEl>
                                        <p:attrNameLst>
                                          <p:attrName>style.opacity</p:attrName>
                                        </p:attrNameLst>
                                      </p:cBhvr>
                                      <p:to>
                                        <p:strVal val="0.02"/>
                                      </p:to>
                                    </p:set>
                                    <p:animEffect filter="image" prLst="opacity: 0.02">
                                      <p:cBhvr rctx="IE">
                                        <p:cTn id="97" dur="indefinite"/>
                                        <p:tgtEl>
                                          <p:spTgt spid="20"/>
                                        </p:tgtEl>
                                      </p:cBhvr>
                                    </p:animEffect>
                                  </p:childTnLst>
                                </p:cTn>
                              </p:par>
                              <p:par>
                                <p:cTn id="98" presetID="9" presetClass="emph" presetSubtype="0" grpId="1" nodeType="withEffect">
                                  <p:stCondLst>
                                    <p:cond delay="0"/>
                                  </p:stCondLst>
                                  <p:childTnLst>
                                    <p:set>
                                      <p:cBhvr>
                                        <p:cTn id="99" dur="indefinite"/>
                                        <p:tgtEl>
                                          <p:spTgt spid="21"/>
                                        </p:tgtEl>
                                        <p:attrNameLst>
                                          <p:attrName>style.opacity</p:attrName>
                                        </p:attrNameLst>
                                      </p:cBhvr>
                                      <p:to>
                                        <p:strVal val="0.02"/>
                                      </p:to>
                                    </p:set>
                                    <p:animEffect filter="image" prLst="opacity: 0.02">
                                      <p:cBhvr rctx="IE">
                                        <p:cTn id="100" dur="indefinite"/>
                                        <p:tgtEl>
                                          <p:spTgt spid="21"/>
                                        </p:tgtEl>
                                      </p:cBhvr>
                                    </p:animEffect>
                                  </p:childTnLst>
                                </p:cTn>
                              </p:par>
                              <p:par>
                                <p:cTn id="101" presetID="9" presetClass="emph" presetSubtype="0" grpId="1" nodeType="withEffect">
                                  <p:stCondLst>
                                    <p:cond delay="0"/>
                                  </p:stCondLst>
                                  <p:childTnLst>
                                    <p:set>
                                      <p:cBhvr>
                                        <p:cTn id="102" dur="indefinite"/>
                                        <p:tgtEl>
                                          <p:spTgt spid="27"/>
                                        </p:tgtEl>
                                        <p:attrNameLst>
                                          <p:attrName>style.opacity</p:attrName>
                                        </p:attrNameLst>
                                      </p:cBhvr>
                                      <p:to>
                                        <p:strVal val="0.02"/>
                                      </p:to>
                                    </p:set>
                                    <p:animEffect filter="image" prLst="opacity: 0.02">
                                      <p:cBhvr rctx="IE">
                                        <p:cTn id="103" dur="indefinite"/>
                                        <p:tgtEl>
                                          <p:spTgt spid="27"/>
                                        </p:tgtEl>
                                      </p:cBhvr>
                                    </p:animEffect>
                                  </p:childTnLst>
                                </p:cTn>
                              </p:par>
                              <p:par>
                                <p:cTn id="104" presetID="9" presetClass="emph" presetSubtype="0" grpId="1" nodeType="withEffect">
                                  <p:stCondLst>
                                    <p:cond delay="0"/>
                                  </p:stCondLst>
                                  <p:childTnLst>
                                    <p:set>
                                      <p:cBhvr>
                                        <p:cTn id="105" dur="indefinite"/>
                                        <p:tgtEl>
                                          <p:spTgt spid="4"/>
                                        </p:tgtEl>
                                        <p:attrNameLst>
                                          <p:attrName>style.opacity</p:attrName>
                                        </p:attrNameLst>
                                      </p:cBhvr>
                                      <p:to>
                                        <p:strVal val="0.05"/>
                                      </p:to>
                                    </p:set>
                                    <p:animEffect filter="image" prLst="opacity: 0.05">
                                      <p:cBhvr rctx="IE">
                                        <p:cTn id="106" dur="indefinite"/>
                                        <p:tgtEl>
                                          <p:spTgt spid="4"/>
                                        </p:tgtEl>
                                      </p:cBhvr>
                                    </p:animEffect>
                                  </p:childTnLst>
                                </p:cTn>
                              </p:par>
                              <p:par>
                                <p:cTn id="107" presetID="9" presetClass="emph" presetSubtype="0" grpId="1" nodeType="withEffect">
                                  <p:stCondLst>
                                    <p:cond delay="0"/>
                                  </p:stCondLst>
                                  <p:childTnLst>
                                    <p:set>
                                      <p:cBhvr>
                                        <p:cTn id="108" dur="indefinite"/>
                                        <p:tgtEl>
                                          <p:spTgt spid="9"/>
                                        </p:tgtEl>
                                        <p:attrNameLst>
                                          <p:attrName>style.opacity</p:attrName>
                                        </p:attrNameLst>
                                      </p:cBhvr>
                                      <p:to>
                                        <p:strVal val="0.05"/>
                                      </p:to>
                                    </p:set>
                                    <p:animEffect filter="image" prLst="opacity: 0.05">
                                      <p:cBhvr rctx="IE">
                                        <p:cTn id="109" dur="indefinite"/>
                                        <p:tgtEl>
                                          <p:spTgt spid="9"/>
                                        </p:tgtEl>
                                      </p:cBhvr>
                                    </p:animEffect>
                                  </p:childTnLst>
                                </p:cTn>
                              </p:par>
                              <p:par>
                                <p:cTn id="110" presetID="9" presetClass="emph" presetSubtype="0" grpId="1" nodeType="withEffect">
                                  <p:stCondLst>
                                    <p:cond delay="0"/>
                                  </p:stCondLst>
                                  <p:childTnLst>
                                    <p:set>
                                      <p:cBhvr>
                                        <p:cTn id="111" dur="indefinite"/>
                                        <p:tgtEl>
                                          <p:spTgt spid="10"/>
                                        </p:tgtEl>
                                        <p:attrNameLst>
                                          <p:attrName>style.opacity</p:attrName>
                                        </p:attrNameLst>
                                      </p:cBhvr>
                                      <p:to>
                                        <p:strVal val="0.05"/>
                                      </p:to>
                                    </p:set>
                                    <p:animEffect filter="image" prLst="opacity: 0.05">
                                      <p:cBhvr rctx="IE">
                                        <p:cTn id="112" dur="indefinite"/>
                                        <p:tgtEl>
                                          <p:spTgt spid="10"/>
                                        </p:tgtEl>
                                      </p:cBhvr>
                                    </p:animEffect>
                                  </p:childTnLst>
                                </p:cTn>
                              </p:par>
                              <p:par>
                                <p:cTn id="113" presetID="9" presetClass="emph" presetSubtype="0" grpId="1" nodeType="withEffect">
                                  <p:stCondLst>
                                    <p:cond delay="0"/>
                                  </p:stCondLst>
                                  <p:childTnLst>
                                    <p:set>
                                      <p:cBhvr>
                                        <p:cTn id="114" dur="indefinite"/>
                                        <p:tgtEl>
                                          <p:spTgt spid="11"/>
                                        </p:tgtEl>
                                        <p:attrNameLst>
                                          <p:attrName>style.opacity</p:attrName>
                                        </p:attrNameLst>
                                      </p:cBhvr>
                                      <p:to>
                                        <p:strVal val="0.05"/>
                                      </p:to>
                                    </p:set>
                                    <p:animEffect filter="image" prLst="opacity: 0.05">
                                      <p:cBhvr rctx="IE">
                                        <p:cTn id="115" dur="indefinite"/>
                                        <p:tgtEl>
                                          <p:spTgt spid="11"/>
                                        </p:tgtEl>
                                      </p:cBhvr>
                                    </p:animEffect>
                                  </p:childTnLst>
                                </p:cTn>
                              </p:par>
                              <p:par>
                                <p:cTn id="116" presetID="9" presetClass="emph" presetSubtype="0" grpId="1" nodeType="withEffect">
                                  <p:stCondLst>
                                    <p:cond delay="0"/>
                                  </p:stCondLst>
                                  <p:childTnLst>
                                    <p:set>
                                      <p:cBhvr>
                                        <p:cTn id="117" dur="indefinite"/>
                                        <p:tgtEl>
                                          <p:spTgt spid="23"/>
                                        </p:tgtEl>
                                        <p:attrNameLst>
                                          <p:attrName>style.opacity</p:attrName>
                                        </p:attrNameLst>
                                      </p:cBhvr>
                                      <p:to>
                                        <p:strVal val="0.05"/>
                                      </p:to>
                                    </p:set>
                                    <p:animEffect filter="image" prLst="opacity: 0.05">
                                      <p:cBhvr rctx="IE">
                                        <p:cTn id="118" dur="indefinite"/>
                                        <p:tgtEl>
                                          <p:spTgt spid="23"/>
                                        </p:tgtEl>
                                      </p:cBhvr>
                                    </p:animEffect>
                                  </p:childTnLst>
                                </p:cTn>
                              </p:par>
                              <p:par>
                                <p:cTn id="119" presetID="9" presetClass="emph" presetSubtype="0" grpId="1" nodeType="withEffect">
                                  <p:stCondLst>
                                    <p:cond delay="0"/>
                                  </p:stCondLst>
                                  <p:childTnLst>
                                    <p:set>
                                      <p:cBhvr>
                                        <p:cTn id="120" dur="indefinite"/>
                                        <p:tgtEl>
                                          <p:spTgt spid="22"/>
                                        </p:tgtEl>
                                        <p:attrNameLst>
                                          <p:attrName>style.opacity</p:attrName>
                                        </p:attrNameLst>
                                      </p:cBhvr>
                                      <p:to>
                                        <p:strVal val="0.05"/>
                                      </p:to>
                                    </p:set>
                                    <p:animEffect filter="image" prLst="opacity: 0.05">
                                      <p:cBhvr rctx="IE">
                                        <p:cTn id="121" dur="indefinite"/>
                                        <p:tgtEl>
                                          <p:spTgt spid="22"/>
                                        </p:tgtEl>
                                      </p:cBhvr>
                                    </p:animEffect>
                                  </p:childTnLst>
                                </p:cTn>
                              </p:par>
                              <p:par>
                                <p:cTn id="122" presetID="9" presetClass="emph" presetSubtype="0" grpId="1" nodeType="withEffect">
                                  <p:stCondLst>
                                    <p:cond delay="0"/>
                                  </p:stCondLst>
                                  <p:childTnLst>
                                    <p:set>
                                      <p:cBhvr>
                                        <p:cTn id="123" dur="indefinite"/>
                                        <p:tgtEl>
                                          <p:spTgt spid="26"/>
                                        </p:tgtEl>
                                        <p:attrNameLst>
                                          <p:attrName>style.opacity</p:attrName>
                                        </p:attrNameLst>
                                      </p:cBhvr>
                                      <p:to>
                                        <p:strVal val="0.02"/>
                                      </p:to>
                                    </p:set>
                                    <p:animEffect filter="image" prLst="opacity: 0.02">
                                      <p:cBhvr rctx="IE">
                                        <p:cTn id="124" dur="indefinite"/>
                                        <p:tgtEl>
                                          <p:spTgt spid="26"/>
                                        </p:tgtEl>
                                      </p:cBhvr>
                                    </p:animEffect>
                                  </p:childTnLst>
                                </p:cTn>
                              </p:par>
                              <p:par>
                                <p:cTn id="125" presetID="1" presetClass="exit" presetSubtype="0" fill="hold" grpId="1" nodeType="withEffect">
                                  <p:stCondLst>
                                    <p:cond delay="0"/>
                                  </p:stCondLst>
                                  <p:childTnLst>
                                    <p:set>
                                      <p:cBhvr>
                                        <p:cTn id="126" dur="1" fill="hold">
                                          <p:stCondLst>
                                            <p:cond delay="0"/>
                                          </p:stCondLst>
                                        </p:cTn>
                                        <p:tgtEl>
                                          <p:spTgt spid="16"/>
                                        </p:tgtEl>
                                        <p:attrNameLst>
                                          <p:attrName>style.visibility</p:attrName>
                                        </p:attrNameLst>
                                      </p:cBhvr>
                                      <p:to>
                                        <p:strVal val="hidden"/>
                                      </p:to>
                                    </p:set>
                                  </p:childTnLst>
                                </p:cTn>
                              </p:par>
                              <p:par>
                                <p:cTn id="127" presetID="9" presetClass="entr" presetSubtype="0" fill="hold" grpId="0" nodeType="withEffect">
                                  <p:stCondLst>
                                    <p:cond delay="0"/>
                                  </p:stCondLst>
                                  <p:childTnLst>
                                    <p:set>
                                      <p:cBhvr>
                                        <p:cTn id="128" dur="1" fill="hold">
                                          <p:stCondLst>
                                            <p:cond delay="0"/>
                                          </p:stCondLst>
                                        </p:cTn>
                                        <p:tgtEl>
                                          <p:spTgt spid="38"/>
                                        </p:tgtEl>
                                        <p:attrNameLst>
                                          <p:attrName>style.visibility</p:attrName>
                                        </p:attrNameLst>
                                      </p:cBhvr>
                                      <p:to>
                                        <p:strVal val="visible"/>
                                      </p:to>
                                    </p:set>
                                    <p:animEffect transition="in" filter="dissolve">
                                      <p:cBhvr>
                                        <p:cTn id="129" dur="500"/>
                                        <p:tgtEl>
                                          <p:spTgt spid="38"/>
                                        </p:tgtEl>
                                      </p:cBhvr>
                                    </p:animEffect>
                                  </p:childTnLst>
                                </p:cTn>
                              </p:par>
                              <p:par>
                                <p:cTn id="130" presetID="9" presetClass="entr" presetSubtype="0" fill="hold" nodeType="withEffect">
                                  <p:stCondLst>
                                    <p:cond delay="0"/>
                                  </p:stCondLst>
                                  <p:childTnLst>
                                    <p:set>
                                      <p:cBhvr>
                                        <p:cTn id="131" dur="1" fill="hold">
                                          <p:stCondLst>
                                            <p:cond delay="0"/>
                                          </p:stCondLst>
                                        </p:cTn>
                                        <p:tgtEl>
                                          <p:spTgt spid="28"/>
                                        </p:tgtEl>
                                        <p:attrNameLst>
                                          <p:attrName>style.visibility</p:attrName>
                                        </p:attrNameLst>
                                      </p:cBhvr>
                                      <p:to>
                                        <p:strVal val="visible"/>
                                      </p:to>
                                    </p:set>
                                    <p:animEffect transition="in" filter="dissolve">
                                      <p:cBhvr>
                                        <p:cTn id="132" dur="500"/>
                                        <p:tgtEl>
                                          <p:spTgt spid="28"/>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dissolve">
                                      <p:cBhvr>
                                        <p:cTn id="135" dur="500"/>
                                        <p:tgtEl>
                                          <p:spTgt spid="3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50"/>
                                        </p:tgtEl>
                                        <p:attrNameLst>
                                          <p:attrName>style.visibility</p:attrName>
                                        </p:attrNameLst>
                                      </p:cBhvr>
                                      <p:to>
                                        <p:strVal val="visible"/>
                                      </p:to>
                                    </p:set>
                                    <p:animEffect transition="in" filter="dissolve">
                                      <p:cBhvr>
                                        <p:cTn id="141" dur="500"/>
                                        <p:tgtEl>
                                          <p:spTgt spid="5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49"/>
                                        </p:tgtEl>
                                        <p:attrNameLst>
                                          <p:attrName>style.visibility</p:attrName>
                                        </p:attrNameLst>
                                      </p:cBhvr>
                                      <p:to>
                                        <p:strVal val="visible"/>
                                      </p:to>
                                    </p:set>
                                    <p:animEffect transition="in" filter="dissolve">
                                      <p:cBhvr>
                                        <p:cTn id="146" dur="500"/>
                                        <p:tgtEl>
                                          <p:spTgt spid="49"/>
                                        </p:tgtEl>
                                      </p:cBhvr>
                                    </p:animEffect>
                                  </p:childTnLst>
                                </p:cTn>
                              </p:par>
                              <p:par>
                                <p:cTn id="147" presetID="1" presetClass="entr" presetSubtype="0" fill="hold" grpId="2" nodeType="with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39"/>
                                        </p:tgtEl>
                                        <p:attrNameLst>
                                          <p:attrName>style.visibility</p:attrName>
                                        </p:attrNameLst>
                                      </p:cBhvr>
                                      <p:to>
                                        <p:strVal val="visible"/>
                                      </p:to>
                                    </p:set>
                                    <p:animEffect transition="in" filter="dissolve">
                                      <p:cBhvr>
                                        <p:cTn id="153" dur="500"/>
                                        <p:tgtEl>
                                          <p:spTgt spid="3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dissolve">
                                      <p:cBhvr>
                                        <p:cTn id="15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8" grpId="1" animBg="1"/>
      <p:bldP spid="7" grpId="0" animBg="1"/>
      <p:bldP spid="7" grpId="1" animBg="1"/>
      <p:bldP spid="12" grpId="0"/>
      <p:bldP spid="12" grpId="1"/>
      <p:bldP spid="13" grpId="0"/>
      <p:bldP spid="13" grpId="1"/>
      <p:bldP spid="14" grpId="0" animBg="1"/>
      <p:bldP spid="14" grpId="1" animBg="1"/>
      <p:bldP spid="15" grpId="0" animBg="1"/>
      <p:bldP spid="15" grpId="1" animBg="1"/>
      <p:bldP spid="16" grpId="0" animBg="1"/>
      <p:bldP spid="16" grpId="1" animBg="1"/>
      <p:bldP spid="16" grpId="2" animBg="1"/>
      <p:bldP spid="17" grpId="0"/>
      <p:bldP spid="17" grpId="1"/>
      <p:bldP spid="18" grpId="0"/>
      <p:bldP spid="18" grpId="1"/>
      <p:bldP spid="19" grpId="0"/>
      <p:bldP spid="20" grpId="0"/>
      <p:bldP spid="20" grpId="1"/>
      <p:bldP spid="21" grpId="0"/>
      <p:bldP spid="21" grpId="1"/>
      <p:bldP spid="22" grpId="0"/>
      <p:bldP spid="22" grpId="1"/>
      <p:bldP spid="26" grpId="0"/>
      <p:bldP spid="26" grpId="1"/>
      <p:bldP spid="27" grpId="0"/>
      <p:bldP spid="27" grpId="1"/>
      <p:bldP spid="4" grpId="0"/>
      <p:bldP spid="4" grpId="1"/>
      <p:bldP spid="9" grpId="0" animBg="1"/>
      <p:bldP spid="9" grpId="1" animBg="1"/>
      <p:bldP spid="10" grpId="0"/>
      <p:bldP spid="10" grpId="1"/>
      <p:bldP spid="11" grpId="0" animBg="1"/>
      <p:bldP spid="11" grpId="1" animBg="1"/>
      <p:bldP spid="23" grpId="0"/>
      <p:bldP spid="23" grpId="1"/>
      <p:bldP spid="38" grpId="0"/>
      <p:bldP spid="39" grpId="0" animBg="1"/>
      <p:bldP spid="40" grpId="0"/>
      <p:bldP spid="47" grpId="0"/>
      <p:bldP spid="49" grpId="0"/>
      <p:bldP spid="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EA7B69-87E7-A458-E382-2EE0E42AC14C}"/>
              </a:ext>
            </a:extLst>
          </p:cNvPr>
          <p:cNvSpPr txBox="1"/>
          <p:nvPr/>
        </p:nvSpPr>
        <p:spPr>
          <a:xfrm>
            <a:off x="-4143" y="0"/>
            <a:ext cx="12196143" cy="707886"/>
          </a:xfrm>
          <a:prstGeom prst="rect">
            <a:avLst/>
          </a:prstGeom>
          <a:noFill/>
        </p:spPr>
        <p:txBody>
          <a:bodyPr wrap="square" rtlCol="0">
            <a:spAutoFit/>
          </a:bodyPr>
          <a:lstStyle/>
          <a:p>
            <a:r>
              <a:rPr lang="en-US" sz="4000" dirty="0">
                <a:latin typeface="Palatino" pitchFamily="2" charset="77"/>
                <a:ea typeface="Palatino" pitchFamily="2" charset="77"/>
              </a:rPr>
              <a:t>Examples of Setup &amp; Execution Phase</a:t>
            </a:r>
          </a:p>
        </p:txBody>
      </p:sp>
      <p:graphicFrame>
        <p:nvGraphicFramePr>
          <p:cNvPr id="4" name="Table 3">
            <a:extLst>
              <a:ext uri="{FF2B5EF4-FFF2-40B4-BE49-F238E27FC236}">
                <a16:creationId xmlns:a16="http://schemas.microsoft.com/office/drawing/2014/main" id="{9BAA3730-345B-4752-19F0-0713630375AE}"/>
              </a:ext>
            </a:extLst>
          </p:cNvPr>
          <p:cNvGraphicFramePr>
            <a:graphicFrameLocks noGrp="1"/>
          </p:cNvGraphicFramePr>
          <p:nvPr/>
        </p:nvGraphicFramePr>
        <p:xfrm>
          <a:off x="0" y="1657495"/>
          <a:ext cx="2087781" cy="2386947"/>
        </p:xfrm>
        <a:graphic>
          <a:graphicData uri="http://schemas.openxmlformats.org/drawingml/2006/table">
            <a:tbl>
              <a:tblPr firstRow="1" bandRow="1">
                <a:tableStyleId>{5C22544A-7EE6-4342-B048-85BDC9FD1C3A}</a:tableStyleId>
              </a:tblPr>
              <a:tblGrid>
                <a:gridCol w="2087781">
                  <a:extLst>
                    <a:ext uri="{9D8B030D-6E8A-4147-A177-3AD203B41FA5}">
                      <a16:colId xmlns:a16="http://schemas.microsoft.com/office/drawing/2014/main" val="4021743872"/>
                    </a:ext>
                  </a:extLst>
                </a:gridCol>
              </a:tblGrid>
              <a:tr h="558147">
                <a:tc>
                  <a:txBody>
                    <a:bodyPr/>
                    <a:lstStyle/>
                    <a:p>
                      <a:pPr algn="ctr"/>
                      <a:r>
                        <a:rPr lang="en-US" dirty="0">
                          <a:latin typeface="Palatino" pitchFamily="2" charset="77"/>
                          <a:ea typeface="Palatino" pitchFamily="2" charset="77"/>
                        </a:rPr>
                        <a:t>Phases</a:t>
                      </a:r>
                    </a:p>
                  </a:txBody>
                  <a:tcPr>
                    <a:solidFill>
                      <a:schemeClr val="tx1"/>
                    </a:solidFill>
                  </a:tcPr>
                </a:tc>
                <a:extLst>
                  <a:ext uri="{0D108BD9-81ED-4DB2-BD59-A6C34878D82A}">
                    <a16:rowId xmlns:a16="http://schemas.microsoft.com/office/drawing/2014/main" val="1414927776"/>
                  </a:ext>
                </a:extLst>
              </a:tr>
              <a:tr h="810182">
                <a:tc>
                  <a:txBody>
                    <a:bodyPr/>
                    <a:lstStyle/>
                    <a:p>
                      <a:pPr algn="ctr"/>
                      <a:r>
                        <a:rPr lang="en-US" b="1" dirty="0">
                          <a:solidFill>
                            <a:schemeClr val="bg1"/>
                          </a:solidFill>
                          <a:latin typeface="Palatino" pitchFamily="2" charset="77"/>
                          <a:ea typeface="Palatino" pitchFamily="2" charset="77"/>
                        </a:rPr>
                        <a:t>Setup phase:</a:t>
                      </a:r>
                      <a:br>
                        <a:rPr lang="en-US" b="1" dirty="0">
                          <a:solidFill>
                            <a:schemeClr val="bg1"/>
                          </a:solidFill>
                          <a:latin typeface="Palatino" pitchFamily="2" charset="77"/>
                          <a:ea typeface="Palatino" pitchFamily="2" charset="77"/>
                        </a:rPr>
                      </a:br>
                      <a:r>
                        <a:rPr lang="en-US" b="1" dirty="0">
                          <a:solidFill>
                            <a:schemeClr val="bg1"/>
                          </a:solidFill>
                          <a:latin typeface="Palatino" pitchFamily="2" charset="77"/>
                          <a:ea typeface="Palatino" pitchFamily="2" charset="77"/>
                        </a:rPr>
                        <a:t>Pre-agree on a rule</a:t>
                      </a:r>
                    </a:p>
                  </a:txBody>
                  <a:tcPr>
                    <a:solidFill>
                      <a:schemeClr val="accent1">
                        <a:lumMod val="75000"/>
                      </a:schemeClr>
                    </a:solidFill>
                  </a:tcPr>
                </a:tc>
                <a:extLst>
                  <a:ext uri="{0D108BD9-81ED-4DB2-BD59-A6C34878D82A}">
                    <a16:rowId xmlns:a16="http://schemas.microsoft.com/office/drawing/2014/main" val="1939137789"/>
                  </a:ext>
                </a:extLst>
              </a:tr>
              <a:tr h="342747">
                <a:tc>
                  <a:txBody>
                    <a:bodyPr/>
                    <a:lstStyle/>
                    <a:p>
                      <a:pPr algn="ctr"/>
                      <a:endParaRPr lang="en-US" b="1" dirty="0">
                        <a:solidFill>
                          <a:schemeClr val="bg1"/>
                        </a:solidFill>
                        <a:latin typeface="Palatino" pitchFamily="2" charset="77"/>
                        <a:ea typeface="Palatino" pitchFamily="2" charset="77"/>
                      </a:endParaRPr>
                    </a:p>
                    <a:p>
                      <a:pPr algn="ctr"/>
                      <a:r>
                        <a:rPr lang="en-US" b="1" dirty="0">
                          <a:solidFill>
                            <a:schemeClr val="bg1"/>
                          </a:solidFill>
                          <a:latin typeface="Palatino" pitchFamily="2" charset="77"/>
                          <a:ea typeface="Palatino" pitchFamily="2" charset="77"/>
                        </a:rPr>
                        <a:t>Execution phase:</a:t>
                      </a:r>
                    </a:p>
                    <a:p>
                      <a:pPr algn="ctr"/>
                      <a:r>
                        <a:rPr lang="en-US" b="1" dirty="0">
                          <a:solidFill>
                            <a:schemeClr val="bg1"/>
                          </a:solidFill>
                          <a:latin typeface="Palatino" pitchFamily="2" charset="77"/>
                          <a:ea typeface="Palatino" pitchFamily="2" charset="77"/>
                        </a:rPr>
                        <a:t>Execute the rule</a:t>
                      </a:r>
                    </a:p>
                  </a:txBody>
                  <a:tcPr>
                    <a:solidFill>
                      <a:schemeClr val="accent2"/>
                    </a:solidFill>
                  </a:tcPr>
                </a:tc>
                <a:extLst>
                  <a:ext uri="{0D108BD9-81ED-4DB2-BD59-A6C34878D82A}">
                    <a16:rowId xmlns:a16="http://schemas.microsoft.com/office/drawing/2014/main" val="2687921683"/>
                  </a:ext>
                </a:extLst>
              </a:tr>
            </a:tbl>
          </a:graphicData>
        </a:graphic>
      </p:graphicFrame>
      <p:graphicFrame>
        <p:nvGraphicFramePr>
          <p:cNvPr id="5" name="Table 4">
            <a:extLst>
              <a:ext uri="{FF2B5EF4-FFF2-40B4-BE49-F238E27FC236}">
                <a16:creationId xmlns:a16="http://schemas.microsoft.com/office/drawing/2014/main" id="{C146BF86-953F-4EC6-67A9-DBCCD9A35213}"/>
              </a:ext>
            </a:extLst>
          </p:cNvPr>
          <p:cNvGraphicFramePr>
            <a:graphicFrameLocks noGrp="1"/>
          </p:cNvGraphicFramePr>
          <p:nvPr/>
        </p:nvGraphicFramePr>
        <p:xfrm>
          <a:off x="3878322" y="1668637"/>
          <a:ext cx="1760283" cy="2364662"/>
        </p:xfrm>
        <a:graphic>
          <a:graphicData uri="http://schemas.openxmlformats.org/drawingml/2006/table">
            <a:tbl>
              <a:tblPr firstRow="1" bandRow="1">
                <a:tableStyleId>{5C22544A-7EE6-4342-B048-85BDC9FD1C3A}</a:tableStyleId>
              </a:tblPr>
              <a:tblGrid>
                <a:gridCol w="1760283">
                  <a:extLst>
                    <a:ext uri="{9D8B030D-6E8A-4147-A177-3AD203B41FA5}">
                      <a16:colId xmlns:a16="http://schemas.microsoft.com/office/drawing/2014/main" val="1516152691"/>
                    </a:ext>
                  </a:extLst>
                </a:gridCol>
              </a:tblGrid>
              <a:tr h="558147">
                <a:tc>
                  <a:txBody>
                    <a:bodyPr/>
                    <a:lstStyle/>
                    <a:p>
                      <a:pPr algn="ctr"/>
                      <a:r>
                        <a:rPr lang="en-US" dirty="0" err="1">
                          <a:latin typeface="Palatino" pitchFamily="2" charset="77"/>
                          <a:ea typeface="Palatino" pitchFamily="2" charset="77"/>
                        </a:rPr>
                        <a:t>PoW</a:t>
                      </a:r>
                      <a:r>
                        <a:rPr lang="en-US" dirty="0">
                          <a:latin typeface="Palatino" pitchFamily="2" charset="77"/>
                          <a:ea typeface="Palatino" pitchFamily="2" charset="77"/>
                        </a:rPr>
                        <a:t> consensus</a:t>
                      </a:r>
                    </a:p>
                  </a:txBody>
                  <a:tcPr>
                    <a:solidFill>
                      <a:schemeClr val="tx1"/>
                    </a:solidFill>
                  </a:tcPr>
                </a:tc>
                <a:extLst>
                  <a:ext uri="{0D108BD9-81ED-4DB2-BD59-A6C34878D82A}">
                    <a16:rowId xmlns:a16="http://schemas.microsoft.com/office/drawing/2014/main" val="1414927776"/>
                  </a:ext>
                </a:extLst>
              </a:tr>
              <a:tr h="810182">
                <a:tc>
                  <a:txBody>
                    <a:bodyPr/>
                    <a:lstStyle/>
                    <a:p>
                      <a:pPr algn="ctr"/>
                      <a:r>
                        <a:rPr lang="en-US" dirty="0">
                          <a:latin typeface="Palatino" pitchFamily="2" charset="77"/>
                          <a:ea typeface="Palatino" pitchFamily="2" charset="77"/>
                        </a:rPr>
                        <a:t>Longest-chain rule (LCR)</a:t>
                      </a:r>
                    </a:p>
                  </a:txBody>
                  <a:tcPr>
                    <a:solidFill>
                      <a:schemeClr val="accent1">
                        <a:lumMod val="20000"/>
                        <a:lumOff val="80000"/>
                      </a:schemeClr>
                    </a:solidFill>
                  </a:tcPr>
                </a:tc>
                <a:extLst>
                  <a:ext uri="{0D108BD9-81ED-4DB2-BD59-A6C34878D82A}">
                    <a16:rowId xmlns:a16="http://schemas.microsoft.com/office/drawing/2014/main" val="1939137789"/>
                  </a:ext>
                </a:extLst>
              </a:tr>
              <a:tr h="342747">
                <a:tc>
                  <a:txBody>
                    <a:bodyPr/>
                    <a:lstStyle/>
                    <a:p>
                      <a:pPr algn="ctr"/>
                      <a:r>
                        <a:rPr lang="en-US" dirty="0">
                          <a:latin typeface="Palatino" pitchFamily="2" charset="77"/>
                          <a:ea typeface="Palatino" pitchFamily="2" charset="77"/>
                        </a:rPr>
                        <a:t>Decide on latest block (per LCR)</a:t>
                      </a:r>
                    </a:p>
                  </a:txBody>
                  <a:tcPr>
                    <a:solidFill>
                      <a:schemeClr val="accent2">
                        <a:lumMod val="20000"/>
                        <a:lumOff val="80000"/>
                      </a:schemeClr>
                    </a:solidFill>
                  </a:tcPr>
                </a:tc>
                <a:extLst>
                  <a:ext uri="{0D108BD9-81ED-4DB2-BD59-A6C34878D82A}">
                    <a16:rowId xmlns:a16="http://schemas.microsoft.com/office/drawing/2014/main" val="2687921683"/>
                  </a:ext>
                </a:extLst>
              </a:tr>
            </a:tbl>
          </a:graphicData>
        </a:graphic>
      </p:graphicFrame>
      <p:graphicFrame>
        <p:nvGraphicFramePr>
          <p:cNvPr id="6" name="Table 5">
            <a:extLst>
              <a:ext uri="{FF2B5EF4-FFF2-40B4-BE49-F238E27FC236}">
                <a16:creationId xmlns:a16="http://schemas.microsoft.com/office/drawing/2014/main" id="{A0C68CAD-F84D-C518-E7F0-73E00A03D8B5}"/>
              </a:ext>
            </a:extLst>
          </p:cNvPr>
          <p:cNvGraphicFramePr>
            <a:graphicFrameLocks noGrp="1"/>
          </p:cNvGraphicFramePr>
          <p:nvPr/>
        </p:nvGraphicFramePr>
        <p:xfrm>
          <a:off x="5657052" y="1679780"/>
          <a:ext cx="2104347" cy="2357904"/>
        </p:xfrm>
        <a:graphic>
          <a:graphicData uri="http://schemas.openxmlformats.org/drawingml/2006/table">
            <a:tbl>
              <a:tblPr firstRow="1" bandRow="1">
                <a:tableStyleId>{5C22544A-7EE6-4342-B048-85BDC9FD1C3A}</a:tableStyleId>
              </a:tblPr>
              <a:tblGrid>
                <a:gridCol w="2104347">
                  <a:extLst>
                    <a:ext uri="{9D8B030D-6E8A-4147-A177-3AD203B41FA5}">
                      <a16:colId xmlns:a16="http://schemas.microsoft.com/office/drawing/2014/main" val="15596677"/>
                    </a:ext>
                  </a:extLst>
                </a:gridCol>
              </a:tblGrid>
              <a:tr h="576528">
                <a:tc>
                  <a:txBody>
                    <a:bodyPr/>
                    <a:lstStyle/>
                    <a:p>
                      <a:pPr algn="ctr"/>
                      <a:r>
                        <a:rPr lang="en-US" dirty="0">
                          <a:latin typeface="Palatino" pitchFamily="2" charset="77"/>
                          <a:ea typeface="Palatino" pitchFamily="2" charset="77"/>
                        </a:rPr>
                        <a:t>Weak subjectivity</a:t>
                      </a:r>
                    </a:p>
                  </a:txBody>
                  <a:tcPr>
                    <a:solidFill>
                      <a:schemeClr val="tx1"/>
                    </a:solidFill>
                  </a:tcPr>
                </a:tc>
                <a:extLst>
                  <a:ext uri="{0D108BD9-81ED-4DB2-BD59-A6C34878D82A}">
                    <a16:rowId xmlns:a16="http://schemas.microsoft.com/office/drawing/2014/main" val="1414927776"/>
                  </a:ext>
                </a:extLst>
              </a:tr>
              <a:tr h="836863">
                <a:tc>
                  <a:txBody>
                    <a:bodyPr/>
                    <a:lstStyle/>
                    <a:p>
                      <a:pPr algn="ctr"/>
                      <a:r>
                        <a:rPr lang="en-US" dirty="0">
                          <a:latin typeface="Palatino" pitchFamily="2" charset="77"/>
                          <a:ea typeface="Palatino" pitchFamily="2" charset="77"/>
                        </a:rPr>
                        <a:t>Weak subjectivity checkpoint rule</a:t>
                      </a:r>
                    </a:p>
                  </a:txBody>
                  <a:tcPr>
                    <a:solidFill>
                      <a:schemeClr val="accent1">
                        <a:lumMod val="20000"/>
                        <a:lumOff val="80000"/>
                      </a:schemeClr>
                    </a:solidFill>
                  </a:tcPr>
                </a:tc>
                <a:extLst>
                  <a:ext uri="{0D108BD9-81ED-4DB2-BD59-A6C34878D82A}">
                    <a16:rowId xmlns:a16="http://schemas.microsoft.com/office/drawing/2014/main" val="1939137789"/>
                  </a:ext>
                </a:extLst>
              </a:tr>
              <a:tr h="9445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Palatino" pitchFamily="2" charset="77"/>
                          <a:ea typeface="Palatino" pitchFamily="2" charset="77"/>
                        </a:rPr>
                        <a:t>Computation of weak subjectivity checkpoint</a:t>
                      </a:r>
                    </a:p>
                  </a:txBody>
                  <a:tcPr>
                    <a:solidFill>
                      <a:schemeClr val="accent2">
                        <a:lumMod val="20000"/>
                        <a:lumOff val="80000"/>
                      </a:schemeClr>
                    </a:solidFill>
                  </a:tcPr>
                </a:tc>
                <a:extLst>
                  <a:ext uri="{0D108BD9-81ED-4DB2-BD59-A6C34878D82A}">
                    <a16:rowId xmlns:a16="http://schemas.microsoft.com/office/drawing/2014/main" val="2687921683"/>
                  </a:ext>
                </a:extLst>
              </a:tr>
            </a:tbl>
          </a:graphicData>
        </a:graphic>
      </p:graphicFrame>
      <p:graphicFrame>
        <p:nvGraphicFramePr>
          <p:cNvPr id="7" name="Table 6">
            <a:extLst>
              <a:ext uri="{FF2B5EF4-FFF2-40B4-BE49-F238E27FC236}">
                <a16:creationId xmlns:a16="http://schemas.microsoft.com/office/drawing/2014/main" id="{A4BCCE73-6504-32A2-D0DF-C13697DD58A2}"/>
              </a:ext>
            </a:extLst>
          </p:cNvPr>
          <p:cNvGraphicFramePr>
            <a:graphicFrameLocks noGrp="1"/>
          </p:cNvGraphicFramePr>
          <p:nvPr/>
        </p:nvGraphicFramePr>
        <p:xfrm>
          <a:off x="7772974" y="1679780"/>
          <a:ext cx="2194693" cy="2364662"/>
        </p:xfrm>
        <a:graphic>
          <a:graphicData uri="http://schemas.openxmlformats.org/drawingml/2006/table">
            <a:tbl>
              <a:tblPr firstRow="1" bandRow="1">
                <a:tableStyleId>{5C22544A-7EE6-4342-B048-85BDC9FD1C3A}</a:tableStyleId>
              </a:tblPr>
              <a:tblGrid>
                <a:gridCol w="2194693">
                  <a:extLst>
                    <a:ext uri="{9D8B030D-6E8A-4147-A177-3AD203B41FA5}">
                      <a16:colId xmlns:a16="http://schemas.microsoft.com/office/drawing/2014/main" val="3066947131"/>
                    </a:ext>
                  </a:extLst>
                </a:gridCol>
              </a:tblGrid>
              <a:tr h="578180">
                <a:tc>
                  <a:txBody>
                    <a:bodyPr/>
                    <a:lstStyle/>
                    <a:p>
                      <a:pPr algn="ctr"/>
                      <a:r>
                        <a:rPr lang="en-US" dirty="0">
                          <a:latin typeface="Palatino" pitchFamily="2" charset="77"/>
                          <a:ea typeface="Palatino" pitchFamily="2" charset="77"/>
                        </a:rPr>
                        <a:t>Rollup</a:t>
                      </a:r>
                    </a:p>
                  </a:txBody>
                  <a:tcPr>
                    <a:solidFill>
                      <a:schemeClr val="tx1"/>
                    </a:solidFill>
                  </a:tcPr>
                </a:tc>
                <a:extLst>
                  <a:ext uri="{0D108BD9-81ED-4DB2-BD59-A6C34878D82A}">
                    <a16:rowId xmlns:a16="http://schemas.microsoft.com/office/drawing/2014/main" val="1414927776"/>
                  </a:ext>
                </a:extLst>
              </a:tr>
              <a:tr h="839262">
                <a:tc>
                  <a:txBody>
                    <a:bodyPr/>
                    <a:lstStyle/>
                    <a:p>
                      <a:pPr algn="ctr"/>
                      <a:r>
                        <a:rPr lang="en-US" dirty="0">
                          <a:latin typeface="Palatino" pitchFamily="2" charset="77"/>
                          <a:ea typeface="Palatino" pitchFamily="2" charset="77"/>
                        </a:rPr>
                        <a:t>Follow bridge contract</a:t>
                      </a:r>
                    </a:p>
                  </a:txBody>
                  <a:tcPr>
                    <a:solidFill>
                      <a:schemeClr val="accent1">
                        <a:lumMod val="20000"/>
                        <a:lumOff val="80000"/>
                      </a:schemeClr>
                    </a:solidFill>
                  </a:tcPr>
                </a:tc>
                <a:extLst>
                  <a:ext uri="{0D108BD9-81ED-4DB2-BD59-A6C34878D82A}">
                    <a16:rowId xmlns:a16="http://schemas.microsoft.com/office/drawing/2014/main" val="1939137789"/>
                  </a:ext>
                </a:extLst>
              </a:tr>
              <a:tr h="947220">
                <a:tc>
                  <a:txBody>
                    <a:bodyPr/>
                    <a:lstStyle/>
                    <a:p>
                      <a:pPr algn="ctr"/>
                      <a:r>
                        <a:rPr lang="en-US" dirty="0">
                          <a:latin typeface="Palatino" pitchFamily="2" charset="77"/>
                          <a:ea typeface="Palatino" pitchFamily="2" charset="77"/>
                        </a:rPr>
                        <a:t>Decide on current rollup block  (using bridge state)</a:t>
                      </a:r>
                    </a:p>
                  </a:txBody>
                  <a:tcPr>
                    <a:solidFill>
                      <a:schemeClr val="accent2">
                        <a:lumMod val="20000"/>
                        <a:lumOff val="80000"/>
                      </a:schemeClr>
                    </a:solidFill>
                  </a:tcPr>
                </a:tc>
                <a:extLst>
                  <a:ext uri="{0D108BD9-81ED-4DB2-BD59-A6C34878D82A}">
                    <a16:rowId xmlns:a16="http://schemas.microsoft.com/office/drawing/2014/main" val="2687921683"/>
                  </a:ext>
                </a:extLst>
              </a:tr>
            </a:tbl>
          </a:graphicData>
        </a:graphic>
      </p:graphicFrame>
      <p:graphicFrame>
        <p:nvGraphicFramePr>
          <p:cNvPr id="8" name="Table 7">
            <a:extLst>
              <a:ext uri="{FF2B5EF4-FFF2-40B4-BE49-F238E27FC236}">
                <a16:creationId xmlns:a16="http://schemas.microsoft.com/office/drawing/2014/main" id="{BD267110-09E0-00C5-B5F7-7894F6755CDB}"/>
              </a:ext>
            </a:extLst>
          </p:cNvPr>
          <p:cNvGraphicFramePr>
            <a:graphicFrameLocks noGrp="1"/>
          </p:cNvGraphicFramePr>
          <p:nvPr/>
        </p:nvGraphicFramePr>
        <p:xfrm>
          <a:off x="9990817" y="1682527"/>
          <a:ext cx="2122794" cy="2386947"/>
        </p:xfrm>
        <a:graphic>
          <a:graphicData uri="http://schemas.openxmlformats.org/drawingml/2006/table">
            <a:tbl>
              <a:tblPr firstRow="1" bandRow="1">
                <a:tableStyleId>{5C22544A-7EE6-4342-B048-85BDC9FD1C3A}</a:tableStyleId>
              </a:tblPr>
              <a:tblGrid>
                <a:gridCol w="2122794">
                  <a:extLst>
                    <a:ext uri="{9D8B030D-6E8A-4147-A177-3AD203B41FA5}">
                      <a16:colId xmlns:a16="http://schemas.microsoft.com/office/drawing/2014/main" val="3131057442"/>
                    </a:ext>
                  </a:extLst>
                </a:gridCol>
              </a:tblGrid>
              <a:tr h="558147">
                <a:tc>
                  <a:txBody>
                    <a:bodyPr/>
                    <a:lstStyle/>
                    <a:p>
                      <a:pPr algn="ctr"/>
                      <a:r>
                        <a:rPr lang="en-US" dirty="0">
                          <a:latin typeface="Palatino" pitchFamily="2" charset="77"/>
                          <a:ea typeface="Palatino" pitchFamily="2" charset="77"/>
                        </a:rPr>
                        <a:t>Sovereign Rollup</a:t>
                      </a:r>
                    </a:p>
                  </a:txBody>
                  <a:tcPr>
                    <a:solidFill>
                      <a:schemeClr val="tx1"/>
                    </a:solidFill>
                  </a:tcPr>
                </a:tc>
                <a:extLst>
                  <a:ext uri="{0D108BD9-81ED-4DB2-BD59-A6C34878D82A}">
                    <a16:rowId xmlns:a16="http://schemas.microsoft.com/office/drawing/2014/main" val="1414927776"/>
                  </a:ext>
                </a:extLst>
              </a:tr>
              <a:tr h="810182">
                <a:tc>
                  <a:txBody>
                    <a:bodyPr/>
                    <a:lstStyle/>
                    <a:p>
                      <a:pPr algn="ctr"/>
                      <a:r>
                        <a:rPr lang="en-US" dirty="0">
                          <a:latin typeface="Palatino" pitchFamily="2" charset="77"/>
                          <a:ea typeface="Palatino" pitchFamily="2" charset="77"/>
                        </a:rPr>
                        <a:t>Example: Follow social consensus to revert hacks</a:t>
                      </a:r>
                    </a:p>
                  </a:txBody>
                  <a:tcPr>
                    <a:solidFill>
                      <a:schemeClr val="accent1">
                        <a:lumMod val="20000"/>
                        <a:lumOff val="80000"/>
                      </a:schemeClr>
                    </a:solidFill>
                  </a:tcPr>
                </a:tc>
                <a:extLst>
                  <a:ext uri="{0D108BD9-81ED-4DB2-BD59-A6C34878D82A}">
                    <a16:rowId xmlns:a16="http://schemas.microsoft.com/office/drawing/2014/main" val="1939137789"/>
                  </a:ext>
                </a:extLst>
              </a:tr>
              <a:tr h="342747">
                <a:tc>
                  <a:txBody>
                    <a:bodyPr/>
                    <a:lstStyle/>
                    <a:p>
                      <a:pPr algn="ctr"/>
                      <a:r>
                        <a:rPr lang="en-US" dirty="0">
                          <a:latin typeface="Palatino" pitchFamily="2" charset="77"/>
                          <a:ea typeface="Palatino" pitchFamily="2" charset="77"/>
                        </a:rPr>
                        <a:t>Decide on current rollup block (using social consensus)</a:t>
                      </a:r>
                    </a:p>
                  </a:txBody>
                  <a:tcPr>
                    <a:solidFill>
                      <a:schemeClr val="accent2">
                        <a:lumMod val="20000"/>
                        <a:lumOff val="80000"/>
                      </a:schemeClr>
                    </a:solidFill>
                  </a:tcPr>
                </a:tc>
                <a:extLst>
                  <a:ext uri="{0D108BD9-81ED-4DB2-BD59-A6C34878D82A}">
                    <a16:rowId xmlns:a16="http://schemas.microsoft.com/office/drawing/2014/main" val="2687921683"/>
                  </a:ext>
                </a:extLst>
              </a:tr>
            </a:tbl>
          </a:graphicData>
        </a:graphic>
      </p:graphicFrame>
      <p:graphicFrame>
        <p:nvGraphicFramePr>
          <p:cNvPr id="9" name="Table 8">
            <a:extLst>
              <a:ext uri="{FF2B5EF4-FFF2-40B4-BE49-F238E27FC236}">
                <a16:creationId xmlns:a16="http://schemas.microsoft.com/office/drawing/2014/main" id="{0FF6029C-B7F2-1B79-E9F9-F62CD0E23C14}"/>
              </a:ext>
            </a:extLst>
          </p:cNvPr>
          <p:cNvGraphicFramePr>
            <a:graphicFrameLocks noGrp="1"/>
          </p:cNvGraphicFramePr>
          <p:nvPr/>
        </p:nvGraphicFramePr>
        <p:xfrm>
          <a:off x="2102910" y="1673020"/>
          <a:ext cx="1760283" cy="2364663"/>
        </p:xfrm>
        <a:graphic>
          <a:graphicData uri="http://schemas.openxmlformats.org/drawingml/2006/table">
            <a:tbl>
              <a:tblPr firstRow="1" bandRow="1">
                <a:tableStyleId>{5C22544A-7EE6-4342-B048-85BDC9FD1C3A}</a:tableStyleId>
              </a:tblPr>
              <a:tblGrid>
                <a:gridCol w="1760283">
                  <a:extLst>
                    <a:ext uri="{9D8B030D-6E8A-4147-A177-3AD203B41FA5}">
                      <a16:colId xmlns:a16="http://schemas.microsoft.com/office/drawing/2014/main" val="3725190079"/>
                    </a:ext>
                  </a:extLst>
                </a:gridCol>
              </a:tblGrid>
              <a:tr h="561689">
                <a:tc>
                  <a:txBody>
                    <a:bodyPr/>
                    <a:lstStyle/>
                    <a:p>
                      <a:pPr algn="ctr"/>
                      <a:r>
                        <a:rPr lang="en-US" dirty="0">
                          <a:latin typeface="Palatino" pitchFamily="2" charset="77"/>
                          <a:ea typeface="Palatino" pitchFamily="2" charset="77"/>
                        </a:rPr>
                        <a:t>US Gov.</a:t>
                      </a:r>
                    </a:p>
                  </a:txBody>
                  <a:tcPr>
                    <a:solidFill>
                      <a:schemeClr val="tx1"/>
                    </a:solidFill>
                  </a:tcPr>
                </a:tc>
                <a:extLst>
                  <a:ext uri="{0D108BD9-81ED-4DB2-BD59-A6C34878D82A}">
                    <a16:rowId xmlns:a16="http://schemas.microsoft.com/office/drawing/2014/main" val="1414927776"/>
                  </a:ext>
                </a:extLst>
              </a:tr>
              <a:tr h="882771">
                <a:tc>
                  <a:txBody>
                    <a:bodyPr/>
                    <a:lstStyle/>
                    <a:p>
                      <a:pPr algn="ctr"/>
                      <a:r>
                        <a:rPr lang="en-US" dirty="0">
                          <a:latin typeface="Palatino" pitchFamily="2" charset="77"/>
                          <a:ea typeface="Palatino" pitchFamily="2" charset="77"/>
                        </a:rPr>
                        <a:t>US Constitution</a:t>
                      </a:r>
                    </a:p>
                  </a:txBody>
                  <a:tcPr>
                    <a:solidFill>
                      <a:schemeClr val="accent1">
                        <a:lumMod val="20000"/>
                        <a:lumOff val="80000"/>
                      </a:schemeClr>
                    </a:solidFill>
                  </a:tcPr>
                </a:tc>
                <a:extLst>
                  <a:ext uri="{0D108BD9-81ED-4DB2-BD59-A6C34878D82A}">
                    <a16:rowId xmlns:a16="http://schemas.microsoft.com/office/drawing/2014/main" val="1939137789"/>
                  </a:ext>
                </a:extLst>
              </a:tr>
              <a:tr h="920203">
                <a:tc>
                  <a:txBody>
                    <a:bodyPr/>
                    <a:lstStyle/>
                    <a:p>
                      <a:pPr algn="ctr"/>
                      <a:r>
                        <a:rPr lang="en-US" dirty="0">
                          <a:latin typeface="Palatino" pitchFamily="2" charset="77"/>
                          <a:ea typeface="Palatino" pitchFamily="2" charset="77"/>
                        </a:rPr>
                        <a:t>Laws passed compliant with constitution</a:t>
                      </a:r>
                    </a:p>
                  </a:txBody>
                  <a:tcPr>
                    <a:solidFill>
                      <a:schemeClr val="accent2">
                        <a:lumMod val="20000"/>
                        <a:lumOff val="80000"/>
                      </a:schemeClr>
                    </a:solidFill>
                  </a:tcPr>
                </a:tc>
                <a:extLst>
                  <a:ext uri="{0D108BD9-81ED-4DB2-BD59-A6C34878D82A}">
                    <a16:rowId xmlns:a16="http://schemas.microsoft.com/office/drawing/2014/main" val="2687921683"/>
                  </a:ext>
                </a:extLst>
              </a:tr>
            </a:tbl>
          </a:graphicData>
        </a:graphic>
      </p:graphicFrame>
      <p:pic>
        <p:nvPicPr>
          <p:cNvPr id="2" name="Picture 1">
            <a:extLst>
              <a:ext uri="{FF2B5EF4-FFF2-40B4-BE49-F238E27FC236}">
                <a16:creationId xmlns:a16="http://schemas.microsoft.com/office/drawing/2014/main" id="{64CB74AD-2180-2C7D-741E-2A338D3B3A3D}"/>
              </a:ext>
            </a:extLst>
          </p:cNvPr>
          <p:cNvPicPr>
            <a:picLocks noChangeAspect="1"/>
          </p:cNvPicPr>
          <p:nvPr/>
        </p:nvPicPr>
        <p:blipFill>
          <a:blip r:embed="rId3"/>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278337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E307D-82F2-358F-8625-FC22634F153C}"/>
              </a:ext>
            </a:extLst>
          </p:cNvPr>
          <p:cNvSpPr txBox="1"/>
          <p:nvPr/>
        </p:nvSpPr>
        <p:spPr>
          <a:xfrm>
            <a:off x="-4143" y="0"/>
            <a:ext cx="9395072" cy="707886"/>
          </a:xfrm>
          <a:prstGeom prst="rect">
            <a:avLst/>
          </a:prstGeom>
          <a:noFill/>
        </p:spPr>
        <p:txBody>
          <a:bodyPr wrap="none" rtlCol="0">
            <a:spAutoFit/>
          </a:bodyPr>
          <a:lstStyle/>
          <a:p>
            <a:r>
              <a:rPr lang="en-US" sz="4000" dirty="0">
                <a:latin typeface="Palatino" pitchFamily="2" charset="77"/>
                <a:ea typeface="Palatino" pitchFamily="2" charset="77"/>
              </a:rPr>
              <a:t>Core Problem: </a:t>
            </a:r>
            <a:r>
              <a:rPr lang="en-US" sz="4000" dirty="0" err="1">
                <a:latin typeface="Palatino" pitchFamily="2" charset="77"/>
                <a:ea typeface="Palatino" pitchFamily="2" charset="77"/>
              </a:rPr>
              <a:t>Cryptoeconomic</a:t>
            </a:r>
            <a:r>
              <a:rPr lang="en-US" sz="4000" dirty="0">
                <a:latin typeface="Palatino" pitchFamily="2" charset="77"/>
                <a:ea typeface="Palatino" pitchFamily="2" charset="77"/>
              </a:rPr>
              <a:t> security </a:t>
            </a:r>
          </a:p>
        </p:txBody>
      </p:sp>
      <p:sp>
        <p:nvSpPr>
          <p:cNvPr id="25" name="Oval 24">
            <a:extLst>
              <a:ext uri="{FF2B5EF4-FFF2-40B4-BE49-F238E27FC236}">
                <a16:creationId xmlns:a16="http://schemas.microsoft.com/office/drawing/2014/main" id="{EE0A82C7-F030-F86D-9CBA-073C727FCD41}"/>
              </a:ext>
            </a:extLst>
          </p:cNvPr>
          <p:cNvSpPr/>
          <p:nvPr/>
        </p:nvSpPr>
        <p:spPr>
          <a:xfrm>
            <a:off x="2024085" y="4505647"/>
            <a:ext cx="332509" cy="320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EC80D2-944E-B1FD-3342-273854C871FA}"/>
              </a:ext>
            </a:extLst>
          </p:cNvPr>
          <p:cNvSpPr/>
          <p:nvPr/>
        </p:nvSpPr>
        <p:spPr>
          <a:xfrm>
            <a:off x="2639623" y="4505647"/>
            <a:ext cx="332509" cy="320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3C5D070-4FC5-B4BA-709E-E78F26C3825E}"/>
              </a:ext>
            </a:extLst>
          </p:cNvPr>
          <p:cNvSpPr/>
          <p:nvPr/>
        </p:nvSpPr>
        <p:spPr>
          <a:xfrm>
            <a:off x="4988959" y="4505647"/>
            <a:ext cx="332509" cy="32063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Snip Diagonal Corner Rectangle 30">
            <a:extLst>
              <a:ext uri="{FF2B5EF4-FFF2-40B4-BE49-F238E27FC236}">
                <a16:creationId xmlns:a16="http://schemas.microsoft.com/office/drawing/2014/main" id="{E0703C48-FB26-FEB2-6C01-43E9A310737F}"/>
              </a:ext>
            </a:extLst>
          </p:cNvPr>
          <p:cNvSpPr/>
          <p:nvPr/>
        </p:nvSpPr>
        <p:spPr>
          <a:xfrm>
            <a:off x="195285" y="2023704"/>
            <a:ext cx="973777" cy="356260"/>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AVS-1</a:t>
            </a:r>
          </a:p>
        </p:txBody>
      </p:sp>
      <p:sp>
        <p:nvSpPr>
          <p:cNvPr id="33" name="Snip Diagonal Corner Rectangle 32">
            <a:extLst>
              <a:ext uri="{FF2B5EF4-FFF2-40B4-BE49-F238E27FC236}">
                <a16:creationId xmlns:a16="http://schemas.microsoft.com/office/drawing/2014/main" id="{C1E8AA5D-D9A9-FE2B-F311-83FB259EADB8}"/>
              </a:ext>
            </a:extLst>
          </p:cNvPr>
          <p:cNvSpPr/>
          <p:nvPr/>
        </p:nvSpPr>
        <p:spPr>
          <a:xfrm>
            <a:off x="1737098" y="2023704"/>
            <a:ext cx="973777" cy="356260"/>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AVS-2</a:t>
            </a:r>
          </a:p>
        </p:txBody>
      </p:sp>
      <p:sp>
        <p:nvSpPr>
          <p:cNvPr id="34" name="Snip Diagonal Corner Rectangle 33">
            <a:extLst>
              <a:ext uri="{FF2B5EF4-FFF2-40B4-BE49-F238E27FC236}">
                <a16:creationId xmlns:a16="http://schemas.microsoft.com/office/drawing/2014/main" id="{CE06023E-3D91-AED0-C240-EA9713433008}"/>
              </a:ext>
            </a:extLst>
          </p:cNvPr>
          <p:cNvSpPr/>
          <p:nvPr/>
        </p:nvSpPr>
        <p:spPr>
          <a:xfrm>
            <a:off x="5129087" y="2046395"/>
            <a:ext cx="1303118" cy="356260"/>
          </a:xfrm>
          <a:prstGeom prst="snip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AVS-100</a:t>
            </a:r>
          </a:p>
        </p:txBody>
      </p:sp>
      <p:sp>
        <p:nvSpPr>
          <p:cNvPr id="35" name="TextBox 34">
            <a:extLst>
              <a:ext uri="{FF2B5EF4-FFF2-40B4-BE49-F238E27FC236}">
                <a16:creationId xmlns:a16="http://schemas.microsoft.com/office/drawing/2014/main" id="{AD5B4A51-7C68-A7D4-5B0D-368A6D61AE65}"/>
              </a:ext>
            </a:extLst>
          </p:cNvPr>
          <p:cNvSpPr txBox="1"/>
          <p:nvPr/>
        </p:nvSpPr>
        <p:spPr>
          <a:xfrm>
            <a:off x="3780009" y="4541273"/>
            <a:ext cx="401072" cy="369332"/>
          </a:xfrm>
          <a:prstGeom prst="rect">
            <a:avLst/>
          </a:prstGeom>
          <a:noFill/>
        </p:spPr>
        <p:txBody>
          <a:bodyPr wrap="none" rtlCol="0">
            <a:spAutoFit/>
          </a:bodyPr>
          <a:lstStyle/>
          <a:p>
            <a:r>
              <a:rPr lang="en-US" dirty="0"/>
              <a:t>….</a:t>
            </a:r>
          </a:p>
        </p:txBody>
      </p:sp>
      <p:sp>
        <p:nvSpPr>
          <p:cNvPr id="36" name="Rounded Rectangle 35">
            <a:extLst>
              <a:ext uri="{FF2B5EF4-FFF2-40B4-BE49-F238E27FC236}">
                <a16:creationId xmlns:a16="http://schemas.microsoft.com/office/drawing/2014/main" id="{7B0EE917-741F-F133-E2B8-F92D1106B2CB}"/>
              </a:ext>
            </a:extLst>
          </p:cNvPr>
          <p:cNvSpPr/>
          <p:nvPr/>
        </p:nvSpPr>
        <p:spPr>
          <a:xfrm>
            <a:off x="2805877" y="3090846"/>
            <a:ext cx="1851660" cy="582931"/>
          </a:xfrm>
          <a:prstGeom prst="roundRect">
            <a:avLst/>
          </a:prstGeom>
          <a:noFill/>
          <a:ln w="28575">
            <a:solidFill>
              <a:schemeClr val="accent2">
                <a:lumMod val="75000"/>
              </a:schemeClr>
            </a:solidFill>
          </a:ln>
          <a:effectLst>
            <a:glow rad="635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Palatino" pitchFamily="2" charset="77"/>
                <a:ea typeface="Palatino" pitchFamily="2" charset="77"/>
              </a:rPr>
              <a:t>EigenLayer</a:t>
            </a:r>
            <a:endParaRPr lang="en-US" dirty="0">
              <a:solidFill>
                <a:schemeClr val="tx1"/>
              </a:solidFill>
              <a:latin typeface="Palatino" pitchFamily="2" charset="77"/>
              <a:ea typeface="Palatino" pitchFamily="2" charset="77"/>
            </a:endParaRPr>
          </a:p>
        </p:txBody>
      </p:sp>
      <p:cxnSp>
        <p:nvCxnSpPr>
          <p:cNvPr id="37" name="Straight Arrow Connector 36">
            <a:extLst>
              <a:ext uri="{FF2B5EF4-FFF2-40B4-BE49-F238E27FC236}">
                <a16:creationId xmlns:a16="http://schemas.microsoft.com/office/drawing/2014/main" id="{86E46632-638A-1C4C-1544-0CA0F81EC8C5}"/>
              </a:ext>
            </a:extLst>
          </p:cNvPr>
          <p:cNvCxnSpPr>
            <a:stCxn id="25" idx="0"/>
          </p:cNvCxnSpPr>
          <p:nvPr/>
        </p:nvCxnSpPr>
        <p:spPr>
          <a:xfrm flipV="1">
            <a:off x="2190340" y="3673777"/>
            <a:ext cx="1541367" cy="831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9E29800-F659-406B-5A34-6C124A5F1E1F}"/>
              </a:ext>
            </a:extLst>
          </p:cNvPr>
          <p:cNvCxnSpPr>
            <a:stCxn id="29" idx="0"/>
            <a:endCxn id="36" idx="2"/>
          </p:cNvCxnSpPr>
          <p:nvPr/>
        </p:nvCxnSpPr>
        <p:spPr>
          <a:xfrm flipV="1">
            <a:off x="2805878" y="3673777"/>
            <a:ext cx="925829" cy="831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04DBF63-9BBB-6900-8475-2160ECD103EA}"/>
              </a:ext>
            </a:extLst>
          </p:cNvPr>
          <p:cNvCxnSpPr>
            <a:stCxn id="30" idx="0"/>
            <a:endCxn id="36" idx="2"/>
          </p:cNvCxnSpPr>
          <p:nvPr/>
        </p:nvCxnSpPr>
        <p:spPr>
          <a:xfrm flipH="1" flipV="1">
            <a:off x="3731707" y="3673777"/>
            <a:ext cx="1423507" cy="831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EB420A2-6433-B0BF-D650-E5712A783D64}"/>
              </a:ext>
            </a:extLst>
          </p:cNvPr>
          <p:cNvCxnSpPr>
            <a:stCxn id="36" idx="0"/>
            <a:endCxn id="31" idx="1"/>
          </p:cNvCxnSpPr>
          <p:nvPr/>
        </p:nvCxnSpPr>
        <p:spPr>
          <a:xfrm flipH="1" flipV="1">
            <a:off x="682174" y="2379964"/>
            <a:ext cx="3049533" cy="710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CD87BD0-898E-3E97-D98B-AE6B4CA41E04}"/>
              </a:ext>
            </a:extLst>
          </p:cNvPr>
          <p:cNvCxnSpPr>
            <a:stCxn id="36" idx="0"/>
            <a:endCxn id="33" idx="1"/>
          </p:cNvCxnSpPr>
          <p:nvPr/>
        </p:nvCxnSpPr>
        <p:spPr>
          <a:xfrm flipH="1" flipV="1">
            <a:off x="2223987" y="2379964"/>
            <a:ext cx="1507720" cy="710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02B4537-84EF-43C7-94D2-789F768FDAD6}"/>
              </a:ext>
            </a:extLst>
          </p:cNvPr>
          <p:cNvCxnSpPr>
            <a:cxnSpLocks/>
            <a:stCxn id="36" idx="0"/>
            <a:endCxn id="34" idx="1"/>
          </p:cNvCxnSpPr>
          <p:nvPr/>
        </p:nvCxnSpPr>
        <p:spPr>
          <a:xfrm flipV="1">
            <a:off x="3731707" y="2402655"/>
            <a:ext cx="2048939" cy="688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E552FDD-1816-67A1-F9FC-77A18FC13F0E}"/>
              </a:ext>
            </a:extLst>
          </p:cNvPr>
          <p:cNvSpPr txBox="1"/>
          <p:nvPr/>
        </p:nvSpPr>
        <p:spPr>
          <a:xfrm>
            <a:off x="2356594" y="5152851"/>
            <a:ext cx="2418611" cy="369332"/>
          </a:xfrm>
          <a:prstGeom prst="rect">
            <a:avLst/>
          </a:prstGeom>
          <a:noFill/>
        </p:spPr>
        <p:txBody>
          <a:bodyPr wrap="none" rtlCol="0">
            <a:spAutoFit/>
          </a:bodyPr>
          <a:lstStyle/>
          <a:p>
            <a:r>
              <a:rPr lang="en-US" dirty="0"/>
              <a:t>Validators commit stake</a:t>
            </a:r>
          </a:p>
        </p:txBody>
      </p:sp>
      <p:sp>
        <p:nvSpPr>
          <p:cNvPr id="45" name="TextBox 44">
            <a:extLst>
              <a:ext uri="{FF2B5EF4-FFF2-40B4-BE49-F238E27FC236}">
                <a16:creationId xmlns:a16="http://schemas.microsoft.com/office/drawing/2014/main" id="{775D4DE3-08DF-B1BA-C9A4-81B2EDB479AF}"/>
              </a:ext>
            </a:extLst>
          </p:cNvPr>
          <p:cNvSpPr txBox="1"/>
          <p:nvPr/>
        </p:nvSpPr>
        <p:spPr>
          <a:xfrm>
            <a:off x="6738923" y="1130386"/>
            <a:ext cx="4916773" cy="5632311"/>
          </a:xfrm>
          <a:prstGeom prst="rect">
            <a:avLst/>
          </a:prstGeom>
          <a:noFill/>
        </p:spPr>
        <p:txBody>
          <a:bodyPr wrap="square" rtlCol="0">
            <a:spAutoFit/>
          </a:bodyPr>
          <a:lstStyle/>
          <a:p>
            <a:pPr marL="342900" indent="-342900">
              <a:buFont typeface="+mj-lt"/>
              <a:buAutoNum type="arabicPeriod"/>
            </a:pPr>
            <a:r>
              <a:rPr lang="en-US" sz="2400" dirty="0"/>
              <a:t>Validators commit stake </a:t>
            </a:r>
          </a:p>
          <a:p>
            <a:pPr marL="342900" indent="-342900">
              <a:buFont typeface="+mj-lt"/>
              <a:buAutoNum type="arabicPeriod"/>
            </a:pPr>
            <a:endParaRPr lang="en-US" sz="2400" dirty="0"/>
          </a:p>
          <a:p>
            <a:pPr marL="342900" indent="-342900">
              <a:buFont typeface="+mj-lt"/>
              <a:buAutoNum type="arabicPeriod"/>
            </a:pPr>
            <a:r>
              <a:rPr lang="en-US" sz="2400" dirty="0" err="1"/>
              <a:t>Opt</a:t>
            </a:r>
            <a:r>
              <a:rPr lang="en-US" sz="2400" dirty="0"/>
              <a:t> in to performing tasks</a:t>
            </a:r>
          </a:p>
          <a:p>
            <a:pPr marL="342900" indent="-342900">
              <a:buFont typeface="+mj-lt"/>
              <a:buAutoNum type="arabicPeriod"/>
            </a:pPr>
            <a:endParaRPr lang="en-US" sz="2400" dirty="0"/>
          </a:p>
          <a:p>
            <a:pPr marL="342900" indent="-342900">
              <a:buFont typeface="+mj-lt"/>
              <a:buAutoNum type="arabicPeriod"/>
            </a:pPr>
            <a:r>
              <a:rPr lang="en-US" sz="2400" dirty="0"/>
              <a:t>These tasks are called “AVS”: </a:t>
            </a:r>
          </a:p>
          <a:p>
            <a:pPr lvl="1"/>
            <a:r>
              <a:rPr lang="en-US" sz="2400" dirty="0"/>
              <a:t>Actively Validated Services </a:t>
            </a:r>
          </a:p>
          <a:p>
            <a:pPr lvl="1"/>
            <a:endParaRPr lang="en-US" sz="2400" dirty="0"/>
          </a:p>
          <a:p>
            <a:pPr marL="342900" indent="-342900">
              <a:buFont typeface="+mj-lt"/>
              <a:buAutoNum type="arabicPeriod"/>
            </a:pPr>
            <a:r>
              <a:rPr lang="en-US" sz="2400" dirty="0"/>
              <a:t>Key question: </a:t>
            </a:r>
          </a:p>
          <a:p>
            <a:pPr lvl="1"/>
            <a:r>
              <a:rPr lang="en-US" sz="2400" dirty="0"/>
              <a:t>How to ensure nodes perform the tasks correctly? </a:t>
            </a:r>
          </a:p>
          <a:p>
            <a:pPr lvl="1"/>
            <a:endParaRPr lang="en-US" sz="2400" dirty="0"/>
          </a:p>
          <a:p>
            <a:pPr marL="342900" indent="-342900">
              <a:buFont typeface="+mj-lt"/>
              <a:buAutoNum type="arabicPeriod"/>
            </a:pPr>
            <a:r>
              <a:rPr lang="en-US" sz="2400" dirty="0" err="1"/>
              <a:t>Cryptoeconomic</a:t>
            </a:r>
            <a:r>
              <a:rPr lang="en-US" sz="2400" dirty="0"/>
              <a:t> security</a:t>
            </a:r>
          </a:p>
          <a:p>
            <a:pPr lvl="1"/>
            <a:r>
              <a:rPr lang="en-US" sz="2400" dirty="0"/>
              <a:t>If nodes do not perform the task correctly, they will lose a measurable amount of deposit.</a:t>
            </a:r>
          </a:p>
        </p:txBody>
      </p:sp>
      <p:pic>
        <p:nvPicPr>
          <p:cNvPr id="46" name="Picture 45">
            <a:extLst>
              <a:ext uri="{FF2B5EF4-FFF2-40B4-BE49-F238E27FC236}">
                <a16:creationId xmlns:a16="http://schemas.microsoft.com/office/drawing/2014/main" id="{BDAA1887-4B78-58F8-176D-8D09BD9ED8C3}"/>
              </a:ext>
            </a:extLst>
          </p:cNvPr>
          <p:cNvPicPr>
            <a:picLocks noChangeAspect="1"/>
          </p:cNvPicPr>
          <p:nvPr/>
        </p:nvPicPr>
        <p:blipFill>
          <a:blip r:embed="rId3"/>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25907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6CC79-8958-0A25-4A0C-E4A7E3B5C2CA}"/>
              </a:ext>
            </a:extLst>
          </p:cNvPr>
          <p:cNvSpPr txBox="1"/>
          <p:nvPr/>
        </p:nvSpPr>
        <p:spPr>
          <a:xfrm>
            <a:off x="-4142" y="0"/>
            <a:ext cx="12196142" cy="646331"/>
          </a:xfrm>
          <a:prstGeom prst="rect">
            <a:avLst/>
          </a:prstGeom>
          <a:noFill/>
        </p:spPr>
        <p:txBody>
          <a:bodyPr wrap="square" rtlCol="0">
            <a:spAutoFit/>
          </a:bodyPr>
          <a:lstStyle/>
          <a:p>
            <a:r>
              <a:rPr lang="en-US" sz="3600" dirty="0">
                <a:latin typeface="Palatino" pitchFamily="2" charset="77"/>
                <a:ea typeface="Palatino" pitchFamily="2" charset="77"/>
              </a:rPr>
              <a:t>Attributability and security</a:t>
            </a:r>
          </a:p>
        </p:txBody>
      </p:sp>
      <p:pic>
        <p:nvPicPr>
          <p:cNvPr id="10" name="Picture 9">
            <a:extLst>
              <a:ext uri="{FF2B5EF4-FFF2-40B4-BE49-F238E27FC236}">
                <a16:creationId xmlns:a16="http://schemas.microsoft.com/office/drawing/2014/main" id="{5EB32C23-F706-1D91-9679-B20DD4970B9F}"/>
              </a:ext>
            </a:extLst>
          </p:cNvPr>
          <p:cNvPicPr>
            <a:picLocks noChangeAspect="1"/>
          </p:cNvPicPr>
          <p:nvPr/>
        </p:nvPicPr>
        <p:blipFill>
          <a:blip r:embed="rId3"/>
          <a:stretch>
            <a:fillRect/>
          </a:stretch>
        </p:blipFill>
        <p:spPr>
          <a:xfrm>
            <a:off x="115607" y="6150625"/>
            <a:ext cx="1314534" cy="612072"/>
          </a:xfrm>
          <a:prstGeom prst="rect">
            <a:avLst/>
          </a:prstGeom>
        </p:spPr>
      </p:pic>
      <p:graphicFrame>
        <p:nvGraphicFramePr>
          <p:cNvPr id="17" name="Table 16">
            <a:extLst>
              <a:ext uri="{FF2B5EF4-FFF2-40B4-BE49-F238E27FC236}">
                <a16:creationId xmlns:a16="http://schemas.microsoft.com/office/drawing/2014/main" id="{BF54A7FD-4AD7-2BBE-7A15-7D01D939F0E7}"/>
              </a:ext>
            </a:extLst>
          </p:cNvPr>
          <p:cNvGraphicFramePr>
            <a:graphicFrameLocks noGrp="1"/>
          </p:cNvGraphicFramePr>
          <p:nvPr>
            <p:extLst>
              <p:ext uri="{D42A27DB-BD31-4B8C-83A1-F6EECF244321}">
                <p14:modId xmlns:p14="http://schemas.microsoft.com/office/powerpoint/2010/main" val="1705203255"/>
              </p:ext>
            </p:extLst>
          </p:nvPr>
        </p:nvGraphicFramePr>
        <p:xfrm>
          <a:off x="593766" y="1280765"/>
          <a:ext cx="10558917" cy="3590238"/>
        </p:xfrm>
        <a:graphic>
          <a:graphicData uri="http://schemas.openxmlformats.org/drawingml/2006/table">
            <a:tbl>
              <a:tblPr firstRow="1" bandRow="1">
                <a:tableStyleId>{5C22544A-7EE6-4342-B048-85BDC9FD1C3A}</a:tableStyleId>
              </a:tblPr>
              <a:tblGrid>
                <a:gridCol w="2681485">
                  <a:extLst>
                    <a:ext uri="{9D8B030D-6E8A-4147-A177-3AD203B41FA5}">
                      <a16:colId xmlns:a16="http://schemas.microsoft.com/office/drawing/2014/main" val="4021743872"/>
                    </a:ext>
                  </a:extLst>
                </a:gridCol>
                <a:gridCol w="2848512">
                  <a:extLst>
                    <a:ext uri="{9D8B030D-6E8A-4147-A177-3AD203B41FA5}">
                      <a16:colId xmlns:a16="http://schemas.microsoft.com/office/drawing/2014/main" val="3790440451"/>
                    </a:ext>
                  </a:extLst>
                </a:gridCol>
                <a:gridCol w="2514460">
                  <a:extLst>
                    <a:ext uri="{9D8B030D-6E8A-4147-A177-3AD203B41FA5}">
                      <a16:colId xmlns:a16="http://schemas.microsoft.com/office/drawing/2014/main" val="3725190079"/>
                    </a:ext>
                  </a:extLst>
                </a:gridCol>
                <a:gridCol w="2514460">
                  <a:extLst>
                    <a:ext uri="{9D8B030D-6E8A-4147-A177-3AD203B41FA5}">
                      <a16:colId xmlns:a16="http://schemas.microsoft.com/office/drawing/2014/main" val="1444773650"/>
                    </a:ext>
                  </a:extLst>
                </a:gridCol>
              </a:tblGrid>
              <a:tr h="558147">
                <a:tc>
                  <a:txBody>
                    <a:bodyPr/>
                    <a:lstStyle/>
                    <a:p>
                      <a:pPr algn="ctr"/>
                      <a:r>
                        <a:rPr lang="en-US" dirty="0">
                          <a:latin typeface="Palatino" pitchFamily="2" charset="77"/>
                          <a:ea typeface="Palatino" pitchFamily="2" charset="77"/>
                        </a:rPr>
                        <a:t>Faults in digital tasks</a:t>
                      </a:r>
                    </a:p>
                  </a:txBody>
                  <a:tcPr>
                    <a:solidFill>
                      <a:schemeClr val="tx1"/>
                    </a:solidFill>
                  </a:tcPr>
                </a:tc>
                <a:tc>
                  <a:txBody>
                    <a:bodyPr/>
                    <a:lstStyle/>
                    <a:p>
                      <a:pPr algn="ctr"/>
                      <a:r>
                        <a:rPr lang="en-US" dirty="0">
                          <a:latin typeface="Palatino" pitchFamily="2" charset="77"/>
                          <a:ea typeface="Palatino" pitchFamily="2" charset="77"/>
                        </a:rPr>
                        <a:t>Attributability</a:t>
                      </a:r>
                    </a:p>
                  </a:txBody>
                  <a:tcPr>
                    <a:solidFill>
                      <a:schemeClr val="tx1"/>
                    </a:solidFill>
                  </a:tcPr>
                </a:tc>
                <a:tc>
                  <a:txBody>
                    <a:bodyPr/>
                    <a:lstStyle/>
                    <a:p>
                      <a:pPr algn="ctr"/>
                      <a:r>
                        <a:rPr lang="en-US" dirty="0">
                          <a:latin typeface="Palatino" pitchFamily="2" charset="77"/>
                          <a:ea typeface="Palatino" pitchFamily="2" charset="77"/>
                        </a:rPr>
                        <a:t>Examples</a:t>
                      </a:r>
                    </a:p>
                  </a:txBody>
                  <a:tcPr>
                    <a:solidFill>
                      <a:schemeClr val="tx1"/>
                    </a:solidFill>
                  </a:tcPr>
                </a:tc>
                <a:tc>
                  <a:txBody>
                    <a:bodyPr/>
                    <a:lstStyle/>
                    <a:p>
                      <a:pPr algn="ctr"/>
                      <a:r>
                        <a:rPr lang="en-US" dirty="0">
                          <a:latin typeface="Palatino" pitchFamily="2" charset="77"/>
                          <a:ea typeface="Palatino" pitchFamily="2" charset="77"/>
                        </a:rPr>
                        <a:t>Security model</a:t>
                      </a:r>
                    </a:p>
                  </a:txBody>
                  <a:tcPr>
                    <a:solidFill>
                      <a:schemeClr val="tx1"/>
                    </a:solidFill>
                  </a:tcPr>
                </a:tc>
                <a:extLst>
                  <a:ext uri="{0D108BD9-81ED-4DB2-BD59-A6C34878D82A}">
                    <a16:rowId xmlns:a16="http://schemas.microsoft.com/office/drawing/2014/main" val="1414927776"/>
                  </a:ext>
                </a:extLst>
              </a:tr>
              <a:tr h="338411">
                <a:tc rowSpan="2">
                  <a:txBody>
                    <a:bodyPr/>
                    <a:lstStyle/>
                    <a:p>
                      <a:pPr algn="ctr"/>
                      <a:endParaRPr lang="en-US" dirty="0">
                        <a:latin typeface="Palatino" pitchFamily="2" charset="77"/>
                        <a:ea typeface="Palatino" pitchFamily="2" charset="77"/>
                      </a:endParaRPr>
                    </a:p>
                    <a:p>
                      <a:pPr algn="ctr"/>
                      <a:r>
                        <a:rPr lang="en-US" dirty="0">
                          <a:latin typeface="Palatino" pitchFamily="2" charset="77"/>
                          <a:ea typeface="Palatino" pitchFamily="2" charset="77"/>
                        </a:rPr>
                        <a:t>Objective faults</a:t>
                      </a:r>
                    </a:p>
                  </a:txBody>
                  <a:tcPr>
                    <a:solidFill>
                      <a:schemeClr val="bg1">
                        <a:lumMod val="95000"/>
                      </a:schemeClr>
                    </a:solidFill>
                  </a:tcPr>
                </a:tc>
                <a:tc>
                  <a:txBody>
                    <a:bodyPr/>
                    <a:lstStyle/>
                    <a:p>
                      <a:pPr algn="ctr"/>
                      <a:r>
                        <a:rPr lang="en-US" dirty="0">
                          <a:latin typeface="Palatino" pitchFamily="2" charset="77"/>
                          <a:ea typeface="Palatino" pitchFamily="2" charset="77"/>
                        </a:rPr>
                        <a:t>Proactively attributable</a:t>
                      </a:r>
                    </a:p>
                  </a:txBody>
                  <a:tcPr>
                    <a:solidFill>
                      <a:schemeClr val="bg2">
                        <a:lumMod val="75000"/>
                      </a:schemeClr>
                    </a:solidFill>
                  </a:tcPr>
                </a:tc>
                <a:tc>
                  <a:txBody>
                    <a:bodyPr/>
                    <a:lstStyle/>
                    <a:p>
                      <a:pPr algn="ctr"/>
                      <a:r>
                        <a:rPr lang="en-US" dirty="0">
                          <a:latin typeface="Palatino" pitchFamily="2" charset="77"/>
                          <a:ea typeface="Palatino" pitchFamily="2" charset="77"/>
                        </a:rPr>
                        <a:t>Deterministic Validity</a:t>
                      </a:r>
                    </a:p>
                  </a:txBody>
                  <a:tcPr>
                    <a:solidFill>
                      <a:schemeClr val="bg2">
                        <a:lumMod val="75000"/>
                      </a:schemeClr>
                    </a:solidFill>
                  </a:tcPr>
                </a:tc>
                <a:tc>
                  <a:txBody>
                    <a:bodyPr/>
                    <a:lstStyle/>
                    <a:p>
                      <a:pPr algn="ctr"/>
                      <a:r>
                        <a:rPr lang="en-US" dirty="0">
                          <a:latin typeface="Palatino" pitchFamily="2" charset="77"/>
                          <a:ea typeface="Palatino" pitchFamily="2" charset="77"/>
                        </a:rPr>
                        <a:t>ZK, CE</a:t>
                      </a:r>
                    </a:p>
                  </a:txBody>
                  <a:tcPr>
                    <a:solidFill>
                      <a:schemeClr val="bg2">
                        <a:lumMod val="75000"/>
                      </a:schemeClr>
                    </a:solidFill>
                  </a:tcPr>
                </a:tc>
                <a:extLst>
                  <a:ext uri="{0D108BD9-81ED-4DB2-BD59-A6C34878D82A}">
                    <a16:rowId xmlns:a16="http://schemas.microsoft.com/office/drawing/2014/main" val="1939137789"/>
                  </a:ext>
                </a:extLst>
              </a:tr>
              <a:tr h="471771">
                <a:tc vMerge="1">
                  <a:txBody>
                    <a:bodyPr/>
                    <a:lstStyle/>
                    <a:p>
                      <a:endParaRPr lang="en-US"/>
                    </a:p>
                  </a:txBody>
                  <a:tcPr/>
                </a:tc>
                <a:tc>
                  <a:txBody>
                    <a:bodyPr/>
                    <a:lstStyle/>
                    <a:p>
                      <a:pPr algn="ctr"/>
                      <a:r>
                        <a:rPr lang="en-US" dirty="0">
                          <a:latin typeface="Palatino" pitchFamily="2" charset="77"/>
                          <a:ea typeface="Palatino" pitchFamily="2" charset="77"/>
                        </a:rPr>
                        <a:t>Retroactively attributable</a:t>
                      </a:r>
                    </a:p>
                  </a:txBody>
                  <a:tcPr>
                    <a:solidFill>
                      <a:schemeClr val="bg2">
                        <a:lumMod val="90000"/>
                      </a:schemeClr>
                    </a:solidFill>
                  </a:tcPr>
                </a:tc>
                <a:tc>
                  <a:txBody>
                    <a:bodyPr/>
                    <a:lstStyle/>
                    <a:p>
                      <a:pPr algn="ctr"/>
                      <a:r>
                        <a:rPr lang="en-US" dirty="0">
                          <a:latin typeface="Palatino" pitchFamily="2" charset="77"/>
                          <a:ea typeface="Palatino" pitchFamily="2" charset="77"/>
                        </a:rPr>
                        <a:t>Reorgs</a:t>
                      </a:r>
                    </a:p>
                  </a:txBody>
                  <a:tcPr>
                    <a:solidFill>
                      <a:schemeClr val="bg2">
                        <a:lumMod val="90000"/>
                      </a:schemeClr>
                    </a:solidFill>
                  </a:tcPr>
                </a:tc>
                <a:tc>
                  <a:txBody>
                    <a:bodyPr/>
                    <a:lstStyle/>
                    <a:p>
                      <a:pPr algn="ctr"/>
                      <a:r>
                        <a:rPr lang="en-US" dirty="0">
                          <a:latin typeface="Palatino" pitchFamily="2" charset="77"/>
                          <a:ea typeface="Palatino" pitchFamily="2" charset="77"/>
                        </a:rPr>
                        <a:t>CE</a:t>
                      </a:r>
                    </a:p>
                  </a:txBody>
                  <a:tcPr>
                    <a:solidFill>
                      <a:schemeClr val="bg2">
                        <a:lumMod val="90000"/>
                      </a:schemeClr>
                    </a:solidFill>
                  </a:tcPr>
                </a:tc>
                <a:extLst>
                  <a:ext uri="{0D108BD9-81ED-4DB2-BD59-A6C34878D82A}">
                    <a16:rowId xmlns:a16="http://schemas.microsoft.com/office/drawing/2014/main" val="1962935278"/>
                  </a:ext>
                </a:extLst>
              </a:tr>
              <a:tr h="338411">
                <a:tc rowSpan="2">
                  <a:txBody>
                    <a:bodyPr/>
                    <a:lstStyle/>
                    <a:p>
                      <a:pPr algn="ctr"/>
                      <a:endParaRPr lang="en-US" dirty="0">
                        <a:latin typeface="Palatino" pitchFamily="2" charset="77"/>
                        <a:ea typeface="Palatino" pitchFamily="2" charset="77"/>
                      </a:endParaRPr>
                    </a:p>
                    <a:p>
                      <a:pPr algn="ctr"/>
                      <a:r>
                        <a:rPr lang="en-US" dirty="0">
                          <a:latin typeface="Palatino" pitchFamily="2" charset="77"/>
                          <a:ea typeface="Palatino" pitchFamily="2" charset="77"/>
                        </a:rPr>
                        <a:t>Intersubjective faults</a:t>
                      </a:r>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Palatino" pitchFamily="2" charset="77"/>
                          <a:ea typeface="Palatino" pitchFamily="2" charset="77"/>
                        </a:rPr>
                        <a:t>Retroactively attributable</a:t>
                      </a:r>
                    </a:p>
                  </a:txBody>
                  <a:tcPr>
                    <a:solidFill>
                      <a:schemeClr val="accent2">
                        <a:lumMod val="60000"/>
                        <a:lumOff val="40000"/>
                      </a:schemeClr>
                    </a:solidFill>
                  </a:tcPr>
                </a:tc>
                <a:tc>
                  <a:txBody>
                    <a:bodyPr/>
                    <a:lstStyle/>
                    <a:p>
                      <a:pPr algn="ctr"/>
                      <a:r>
                        <a:rPr lang="en-US" dirty="0">
                          <a:latin typeface="Palatino" pitchFamily="2" charset="77"/>
                          <a:ea typeface="Palatino" pitchFamily="2" charset="77"/>
                        </a:rPr>
                        <a:t>Oracle price feed, validity (without slashing contracts)</a:t>
                      </a:r>
                    </a:p>
                  </a:txBody>
                  <a:tcPr>
                    <a:solidFill>
                      <a:schemeClr val="accent2">
                        <a:lumMod val="60000"/>
                        <a:lumOff val="40000"/>
                      </a:schemeClr>
                    </a:solidFill>
                  </a:tcPr>
                </a:tc>
                <a:tc>
                  <a:txBody>
                    <a:bodyPr/>
                    <a:lstStyle/>
                    <a:p>
                      <a:pPr algn="ctr"/>
                      <a:r>
                        <a:rPr lang="en-US" dirty="0">
                          <a:latin typeface="Palatino" pitchFamily="2" charset="77"/>
                          <a:ea typeface="Palatino" pitchFamily="2" charset="77"/>
                        </a:rPr>
                        <a:t>CE-New</a:t>
                      </a:r>
                    </a:p>
                  </a:txBody>
                  <a:tcPr>
                    <a:solidFill>
                      <a:schemeClr val="accent2">
                        <a:lumMod val="60000"/>
                        <a:lumOff val="40000"/>
                      </a:schemeClr>
                    </a:solidFill>
                  </a:tcPr>
                </a:tc>
                <a:extLst>
                  <a:ext uri="{0D108BD9-81ED-4DB2-BD59-A6C34878D82A}">
                    <a16:rowId xmlns:a16="http://schemas.microsoft.com/office/drawing/2014/main" val="2687921683"/>
                  </a:ext>
                </a:extLst>
              </a:tr>
              <a:tr h="515240">
                <a:tc vMerge="1">
                  <a:txBody>
                    <a:bodyPr/>
                    <a:lstStyle/>
                    <a:p>
                      <a:endParaRPr lang="en-US"/>
                    </a:p>
                  </a:txBody>
                  <a:tcPr/>
                </a:tc>
                <a:tc>
                  <a:txBody>
                    <a:bodyPr/>
                    <a:lstStyle/>
                    <a:p>
                      <a:pPr algn="ctr"/>
                      <a:r>
                        <a:rPr lang="en-US" dirty="0">
                          <a:latin typeface="Palatino" pitchFamily="2" charset="77"/>
                          <a:ea typeface="Palatino" pitchFamily="2" charset="77"/>
                        </a:rPr>
                        <a:t>Concurrently attributable</a:t>
                      </a:r>
                    </a:p>
                  </a:txBody>
                  <a:tcPr>
                    <a:solidFill>
                      <a:schemeClr val="accent2">
                        <a:lumMod val="40000"/>
                        <a:lumOff val="60000"/>
                      </a:schemeClr>
                    </a:solidFill>
                  </a:tcPr>
                </a:tc>
                <a:tc>
                  <a:txBody>
                    <a:bodyPr/>
                    <a:lstStyle/>
                    <a:p>
                      <a:pPr algn="ctr"/>
                      <a:r>
                        <a:rPr lang="en-US" dirty="0">
                          <a:latin typeface="Palatino" pitchFamily="2" charset="77"/>
                          <a:ea typeface="Palatino" pitchFamily="2" charset="77"/>
                        </a:rPr>
                        <a:t>Data withholding, Censorship</a:t>
                      </a:r>
                    </a:p>
                  </a:txBody>
                  <a:tcPr>
                    <a:solidFill>
                      <a:schemeClr val="accent2">
                        <a:lumMod val="40000"/>
                        <a:lumOff val="60000"/>
                      </a:schemeClr>
                    </a:solidFill>
                  </a:tcPr>
                </a:tc>
                <a:tc>
                  <a:txBody>
                    <a:bodyPr/>
                    <a:lstStyle/>
                    <a:p>
                      <a:pPr algn="ctr"/>
                      <a:r>
                        <a:rPr lang="en-US" dirty="0">
                          <a:latin typeface="Palatino" pitchFamily="2" charset="77"/>
                          <a:ea typeface="Palatino" pitchFamily="2" charset="77"/>
                        </a:rPr>
                        <a:t>CE-New</a:t>
                      </a:r>
                    </a:p>
                  </a:txBody>
                  <a:tcPr>
                    <a:solidFill>
                      <a:schemeClr val="accent2">
                        <a:lumMod val="40000"/>
                        <a:lumOff val="60000"/>
                      </a:schemeClr>
                    </a:solidFill>
                  </a:tcPr>
                </a:tc>
                <a:extLst>
                  <a:ext uri="{0D108BD9-81ED-4DB2-BD59-A6C34878D82A}">
                    <a16:rowId xmlns:a16="http://schemas.microsoft.com/office/drawing/2014/main" val="1453616112"/>
                  </a:ext>
                </a:extLst>
              </a:tr>
              <a:tr h="417767">
                <a:tc>
                  <a:txBody>
                    <a:bodyPr/>
                    <a:lstStyle/>
                    <a:p>
                      <a:pPr algn="ctr"/>
                      <a:r>
                        <a:rPr lang="en-US" dirty="0">
                          <a:latin typeface="Palatino" pitchFamily="2" charset="77"/>
                          <a:ea typeface="Palatino" pitchFamily="2" charset="77"/>
                        </a:rPr>
                        <a:t>Non-attributable faults</a:t>
                      </a:r>
                    </a:p>
                  </a:txBody>
                  <a:tcPr>
                    <a:solidFill>
                      <a:schemeClr val="accent6">
                        <a:lumMod val="20000"/>
                        <a:lumOff val="80000"/>
                      </a:schemeClr>
                    </a:solidFill>
                  </a:tcPr>
                </a:tc>
                <a:tc>
                  <a:txBody>
                    <a:bodyPr/>
                    <a:lstStyle/>
                    <a:p>
                      <a:pPr algn="ctr"/>
                      <a:r>
                        <a:rPr lang="en-US" dirty="0">
                          <a:latin typeface="Palatino" pitchFamily="2" charset="77"/>
                          <a:ea typeface="Palatino" pitchFamily="2" charset="77"/>
                        </a:rPr>
                        <a:t>None</a:t>
                      </a:r>
                    </a:p>
                  </a:txBody>
                  <a:tcPr>
                    <a:solidFill>
                      <a:schemeClr val="accent6">
                        <a:lumMod val="20000"/>
                        <a:lumOff val="80000"/>
                      </a:schemeClr>
                    </a:solidFill>
                  </a:tcPr>
                </a:tc>
                <a:tc>
                  <a:txBody>
                    <a:bodyPr/>
                    <a:lstStyle/>
                    <a:p>
                      <a:pPr algn="ctr"/>
                      <a:r>
                        <a:rPr lang="en-US" dirty="0">
                          <a:latin typeface="Palatino" pitchFamily="2" charset="77"/>
                          <a:ea typeface="Palatino" pitchFamily="2" charset="77"/>
                        </a:rPr>
                        <a:t>Revealing secret shares</a:t>
                      </a:r>
                    </a:p>
                  </a:txBody>
                  <a:tcPr>
                    <a:solidFill>
                      <a:schemeClr val="accent6">
                        <a:lumMod val="20000"/>
                        <a:lumOff val="80000"/>
                      </a:schemeClr>
                    </a:solidFill>
                  </a:tcPr>
                </a:tc>
                <a:tc>
                  <a:txBody>
                    <a:bodyPr/>
                    <a:lstStyle/>
                    <a:p>
                      <a:pPr algn="ctr"/>
                      <a:endParaRPr lang="en-US" dirty="0">
                        <a:latin typeface="Palatino" pitchFamily="2" charset="77"/>
                        <a:ea typeface="Palatino" pitchFamily="2" charset="77"/>
                      </a:endParaRPr>
                    </a:p>
                  </a:txBody>
                  <a:tcPr>
                    <a:solidFill>
                      <a:schemeClr val="accent6">
                        <a:lumMod val="20000"/>
                        <a:lumOff val="80000"/>
                      </a:schemeClr>
                    </a:solidFill>
                  </a:tcPr>
                </a:tc>
                <a:extLst>
                  <a:ext uri="{0D108BD9-81ED-4DB2-BD59-A6C34878D82A}">
                    <a16:rowId xmlns:a16="http://schemas.microsoft.com/office/drawing/2014/main" val="2990817208"/>
                  </a:ext>
                </a:extLst>
              </a:tr>
            </a:tbl>
          </a:graphicData>
        </a:graphic>
      </p:graphicFrame>
    </p:spTree>
    <p:extLst>
      <p:ext uri="{BB962C8B-B14F-4D97-AF65-F5344CB8AC3E}">
        <p14:creationId xmlns:p14="http://schemas.microsoft.com/office/powerpoint/2010/main" val="38588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6CC79-8958-0A25-4A0C-E4A7E3B5C2CA}"/>
              </a:ext>
            </a:extLst>
          </p:cNvPr>
          <p:cNvSpPr txBox="1"/>
          <p:nvPr/>
        </p:nvSpPr>
        <p:spPr>
          <a:xfrm>
            <a:off x="-4142" y="0"/>
            <a:ext cx="12196142" cy="646331"/>
          </a:xfrm>
          <a:prstGeom prst="rect">
            <a:avLst/>
          </a:prstGeom>
          <a:noFill/>
        </p:spPr>
        <p:txBody>
          <a:bodyPr wrap="square" rtlCol="0">
            <a:spAutoFit/>
          </a:bodyPr>
          <a:lstStyle/>
          <a:p>
            <a:r>
              <a:rPr lang="en-US" sz="3600" dirty="0">
                <a:latin typeface="Palatino" pitchFamily="2" charset="77"/>
                <a:ea typeface="Palatino" pitchFamily="2" charset="77"/>
              </a:rPr>
              <a:t>Four Types of Coordination Enforcement</a:t>
            </a:r>
          </a:p>
        </p:txBody>
      </p:sp>
      <p:pic>
        <p:nvPicPr>
          <p:cNvPr id="10" name="Picture 9">
            <a:extLst>
              <a:ext uri="{FF2B5EF4-FFF2-40B4-BE49-F238E27FC236}">
                <a16:creationId xmlns:a16="http://schemas.microsoft.com/office/drawing/2014/main" id="{5EB32C23-F706-1D91-9679-B20DD4970B9F}"/>
              </a:ext>
            </a:extLst>
          </p:cNvPr>
          <p:cNvPicPr>
            <a:picLocks noChangeAspect="1"/>
          </p:cNvPicPr>
          <p:nvPr/>
        </p:nvPicPr>
        <p:blipFill>
          <a:blip r:embed="rId3"/>
          <a:stretch>
            <a:fillRect/>
          </a:stretch>
        </p:blipFill>
        <p:spPr>
          <a:xfrm>
            <a:off x="115607" y="6150625"/>
            <a:ext cx="1314534" cy="612072"/>
          </a:xfrm>
          <a:prstGeom prst="rect">
            <a:avLst/>
          </a:prstGeom>
        </p:spPr>
      </p:pic>
      <p:graphicFrame>
        <p:nvGraphicFramePr>
          <p:cNvPr id="3" name="Diagram 2">
            <a:extLst>
              <a:ext uri="{FF2B5EF4-FFF2-40B4-BE49-F238E27FC236}">
                <a16:creationId xmlns:a16="http://schemas.microsoft.com/office/drawing/2014/main" id="{D7D05190-AEEA-C860-CBD2-E98CE7D6B8D0}"/>
              </a:ext>
            </a:extLst>
          </p:cNvPr>
          <p:cNvGraphicFramePr/>
          <p:nvPr>
            <p:extLst>
              <p:ext uri="{D42A27DB-BD31-4B8C-83A1-F6EECF244321}">
                <p14:modId xmlns:p14="http://schemas.microsoft.com/office/powerpoint/2010/main" val="4242824917"/>
              </p:ext>
            </p:extLst>
          </p:nvPr>
        </p:nvGraphicFramePr>
        <p:xfrm>
          <a:off x="1430141" y="921047"/>
          <a:ext cx="5000978" cy="52295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Down Arrow 4">
            <a:extLst>
              <a:ext uri="{FF2B5EF4-FFF2-40B4-BE49-F238E27FC236}">
                <a16:creationId xmlns:a16="http://schemas.microsoft.com/office/drawing/2014/main" id="{0A7665E0-D68C-EB46-7CE4-593E341583DE}"/>
              </a:ext>
            </a:extLst>
          </p:cNvPr>
          <p:cNvSpPr/>
          <p:nvPr/>
        </p:nvSpPr>
        <p:spPr>
          <a:xfrm>
            <a:off x="5797730" y="1405712"/>
            <a:ext cx="219555" cy="48859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58274CB-12D5-68DF-D481-CEF6894AFFD2}"/>
              </a:ext>
            </a:extLst>
          </p:cNvPr>
          <p:cNvSpPr txBox="1"/>
          <p:nvPr/>
        </p:nvSpPr>
        <p:spPr>
          <a:xfrm>
            <a:off x="5229021" y="6291700"/>
            <a:ext cx="1576527" cy="646331"/>
          </a:xfrm>
          <a:prstGeom prst="rect">
            <a:avLst/>
          </a:prstGeom>
          <a:noFill/>
        </p:spPr>
        <p:txBody>
          <a:bodyPr wrap="square" rtlCol="0">
            <a:spAutoFit/>
          </a:bodyPr>
          <a:lstStyle/>
          <a:p>
            <a:r>
              <a:rPr lang="en-US" dirty="0"/>
              <a:t>Robustness </a:t>
            </a:r>
          </a:p>
          <a:p>
            <a:r>
              <a:rPr lang="en-US" dirty="0"/>
              <a:t>increases</a:t>
            </a:r>
          </a:p>
        </p:txBody>
      </p:sp>
    </p:spTree>
    <p:extLst>
      <p:ext uri="{BB962C8B-B14F-4D97-AF65-F5344CB8AC3E}">
        <p14:creationId xmlns:p14="http://schemas.microsoft.com/office/powerpoint/2010/main" val="852386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B8A630-D8AA-0084-30F7-752AE518209C}"/>
              </a:ext>
            </a:extLst>
          </p:cNvPr>
          <p:cNvSpPr txBox="1"/>
          <p:nvPr/>
        </p:nvSpPr>
        <p:spPr>
          <a:xfrm>
            <a:off x="-4142" y="0"/>
            <a:ext cx="12196142" cy="707886"/>
          </a:xfrm>
          <a:prstGeom prst="rect">
            <a:avLst/>
          </a:prstGeom>
          <a:noFill/>
        </p:spPr>
        <p:txBody>
          <a:bodyPr wrap="square" rtlCol="0">
            <a:spAutoFit/>
          </a:bodyPr>
          <a:lstStyle/>
          <a:p>
            <a:r>
              <a:rPr lang="en-US" sz="4000" dirty="0">
                <a:latin typeface="Palatino" pitchFamily="2" charset="77"/>
                <a:ea typeface="Palatino" pitchFamily="2" charset="77"/>
              </a:rPr>
              <a:t>Slashing by forking in a Blockchain: Self-Enforcing</a:t>
            </a:r>
          </a:p>
        </p:txBody>
      </p:sp>
      <p:sp>
        <p:nvSpPr>
          <p:cNvPr id="5" name="Rectangle 4">
            <a:extLst>
              <a:ext uri="{FF2B5EF4-FFF2-40B4-BE49-F238E27FC236}">
                <a16:creationId xmlns:a16="http://schemas.microsoft.com/office/drawing/2014/main" id="{3F3C46EE-F9E5-3621-4305-EFC6E668ED77}"/>
              </a:ext>
            </a:extLst>
          </p:cNvPr>
          <p:cNvSpPr/>
          <p:nvPr/>
        </p:nvSpPr>
        <p:spPr>
          <a:xfrm>
            <a:off x="1626457" y="1094282"/>
            <a:ext cx="3081602" cy="538147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30AF95AB-ADAB-0DCC-CC62-D2A80905CD49}"/>
              </a:ext>
            </a:extLst>
          </p:cNvPr>
          <p:cNvGrpSpPr/>
          <p:nvPr/>
        </p:nvGrpSpPr>
        <p:grpSpPr>
          <a:xfrm>
            <a:off x="1528997" y="1231490"/>
            <a:ext cx="3179062" cy="4705176"/>
            <a:chOff x="3414171" y="0"/>
            <a:chExt cx="4089298" cy="7049035"/>
          </a:xfrm>
        </p:grpSpPr>
        <p:sp>
          <p:nvSpPr>
            <p:cNvPr id="7" name="Rounded Rectangle 6">
              <a:extLst>
                <a:ext uri="{FF2B5EF4-FFF2-40B4-BE49-F238E27FC236}">
                  <a16:creationId xmlns:a16="http://schemas.microsoft.com/office/drawing/2014/main" id="{7D9590E1-87D4-995B-FF1D-75B1441385BC}"/>
                </a:ext>
              </a:extLst>
            </p:cNvPr>
            <p:cNvSpPr/>
            <p:nvPr/>
          </p:nvSpPr>
          <p:spPr>
            <a:xfrm>
              <a:off x="5415743" y="77213"/>
              <a:ext cx="592920" cy="52322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1972EF5-D2FF-EDC0-382A-0BDBD0F53274}"/>
                </a:ext>
              </a:extLst>
            </p:cNvPr>
            <p:cNvSpPr/>
            <p:nvPr/>
          </p:nvSpPr>
          <p:spPr>
            <a:xfrm>
              <a:off x="5415740" y="957121"/>
              <a:ext cx="592920" cy="52322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5C5FBC76-C763-02F1-5602-9DF19A8DC802}"/>
                </a:ext>
              </a:extLst>
            </p:cNvPr>
            <p:cNvSpPr/>
            <p:nvPr/>
          </p:nvSpPr>
          <p:spPr>
            <a:xfrm>
              <a:off x="5415741" y="1834503"/>
              <a:ext cx="592920" cy="52322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05A61BEC-6799-BE66-07AC-D27EB67F0CD9}"/>
                </a:ext>
              </a:extLst>
            </p:cNvPr>
            <p:cNvSpPr/>
            <p:nvPr/>
          </p:nvSpPr>
          <p:spPr>
            <a:xfrm>
              <a:off x="5415740" y="2711885"/>
              <a:ext cx="592920" cy="52322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54E56008-624C-3683-7792-9676FA8D4102}"/>
                </a:ext>
              </a:extLst>
            </p:cNvPr>
            <p:cNvSpPr/>
            <p:nvPr/>
          </p:nvSpPr>
          <p:spPr>
            <a:xfrm>
              <a:off x="6459679" y="3584290"/>
              <a:ext cx="592920" cy="52322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9BBCFB3F-2848-FF82-24E7-A778D364D9AF}"/>
                </a:ext>
              </a:extLst>
            </p:cNvPr>
            <p:cNvSpPr/>
            <p:nvPr/>
          </p:nvSpPr>
          <p:spPr>
            <a:xfrm>
              <a:off x="6459680" y="4443992"/>
              <a:ext cx="592920" cy="52322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A528324C-93D5-1182-DF0E-4D04DFDE1C11}"/>
                </a:ext>
              </a:extLst>
            </p:cNvPr>
            <p:cNvSpPr/>
            <p:nvPr/>
          </p:nvSpPr>
          <p:spPr>
            <a:xfrm>
              <a:off x="6459681" y="5339051"/>
              <a:ext cx="592920" cy="523220"/>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13DFAA9-BE57-836B-2711-A9D7FE04ACFE}"/>
                </a:ext>
              </a:extLst>
            </p:cNvPr>
            <p:cNvCxnSpPr>
              <a:cxnSpLocks/>
              <a:stCxn id="7" idx="2"/>
              <a:endCxn id="8" idx="0"/>
            </p:cNvCxnSpPr>
            <p:nvPr/>
          </p:nvCxnSpPr>
          <p:spPr>
            <a:xfrm flipH="1">
              <a:off x="5712201" y="600433"/>
              <a:ext cx="3" cy="3566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8D3471-AEBD-E4D2-368A-4C6D2FBBE6F4}"/>
                </a:ext>
              </a:extLst>
            </p:cNvPr>
            <p:cNvCxnSpPr>
              <a:cxnSpLocks/>
              <a:stCxn id="8" idx="2"/>
              <a:endCxn id="9" idx="0"/>
            </p:cNvCxnSpPr>
            <p:nvPr/>
          </p:nvCxnSpPr>
          <p:spPr>
            <a:xfrm>
              <a:off x="5712201" y="1480341"/>
              <a:ext cx="1" cy="3541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D500E-A0A7-63D9-43D5-33F722055BF4}"/>
                </a:ext>
              </a:extLst>
            </p:cNvPr>
            <p:cNvCxnSpPr>
              <a:cxnSpLocks/>
              <a:stCxn id="9" idx="2"/>
              <a:endCxn id="10" idx="0"/>
            </p:cNvCxnSpPr>
            <p:nvPr/>
          </p:nvCxnSpPr>
          <p:spPr>
            <a:xfrm flipH="1">
              <a:off x="5712201" y="2357723"/>
              <a:ext cx="1" cy="3541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urved Connector 16">
              <a:extLst>
                <a:ext uri="{FF2B5EF4-FFF2-40B4-BE49-F238E27FC236}">
                  <a16:creationId xmlns:a16="http://schemas.microsoft.com/office/drawing/2014/main" id="{4225C95F-979B-4D8C-BC5A-BBDBFA82C638}"/>
                </a:ext>
              </a:extLst>
            </p:cNvPr>
            <p:cNvCxnSpPr>
              <a:cxnSpLocks/>
              <a:stCxn id="10" idx="2"/>
              <a:endCxn id="11" idx="0"/>
            </p:cNvCxnSpPr>
            <p:nvPr/>
          </p:nvCxnSpPr>
          <p:spPr>
            <a:xfrm rot="16200000" flipH="1">
              <a:off x="6059578" y="2887727"/>
              <a:ext cx="349185" cy="1043939"/>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C78D0E2-A892-3790-A8ED-CDF3F13043C0}"/>
                </a:ext>
              </a:extLst>
            </p:cNvPr>
            <p:cNvCxnSpPr>
              <a:cxnSpLocks/>
              <a:stCxn id="11" idx="2"/>
              <a:endCxn id="12" idx="0"/>
            </p:cNvCxnSpPr>
            <p:nvPr/>
          </p:nvCxnSpPr>
          <p:spPr>
            <a:xfrm>
              <a:off x="6756140" y="4107510"/>
              <a:ext cx="1" cy="3364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9DA127F-42BB-37BE-38F8-93362F4B8795}"/>
                </a:ext>
              </a:extLst>
            </p:cNvPr>
            <p:cNvCxnSpPr>
              <a:cxnSpLocks/>
              <a:stCxn id="12" idx="2"/>
              <a:endCxn id="13" idx="0"/>
            </p:cNvCxnSpPr>
            <p:nvPr/>
          </p:nvCxnSpPr>
          <p:spPr>
            <a:xfrm>
              <a:off x="6756141" y="4967212"/>
              <a:ext cx="1" cy="3718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a:extLst>
                <a:ext uri="{FF2B5EF4-FFF2-40B4-BE49-F238E27FC236}">
                  <a16:creationId xmlns:a16="http://schemas.microsoft.com/office/drawing/2014/main" id="{0278F18D-2D67-FD53-E215-B4AC901926AE}"/>
                </a:ext>
              </a:extLst>
            </p:cNvPr>
            <p:cNvSpPr/>
            <p:nvPr/>
          </p:nvSpPr>
          <p:spPr>
            <a:xfrm>
              <a:off x="5415740" y="3587940"/>
              <a:ext cx="592920" cy="523220"/>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02BB17C5-C0CD-978C-5EBB-00A99910DDB7}"/>
                </a:ext>
              </a:extLst>
            </p:cNvPr>
            <p:cNvCxnSpPr>
              <a:cxnSpLocks/>
              <a:stCxn id="10" idx="2"/>
              <a:endCxn id="20" idx="0"/>
            </p:cNvCxnSpPr>
            <p:nvPr/>
          </p:nvCxnSpPr>
          <p:spPr>
            <a:xfrm>
              <a:off x="5712201" y="3235105"/>
              <a:ext cx="0" cy="3528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2" name="Graphic 21" descr="Badge Tick1 with solid fill">
              <a:extLst>
                <a:ext uri="{FF2B5EF4-FFF2-40B4-BE49-F238E27FC236}">
                  <a16:creationId xmlns:a16="http://schemas.microsoft.com/office/drawing/2014/main" id="{D137837D-5188-E44B-6AF7-B7CEF588D0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22274" y="0"/>
              <a:ext cx="365760" cy="365760"/>
            </a:xfrm>
            <a:prstGeom prst="rect">
              <a:avLst/>
            </a:prstGeom>
          </p:spPr>
        </p:pic>
        <p:pic>
          <p:nvPicPr>
            <p:cNvPr id="23" name="Graphic 22" descr="Badge Tick1 with solid fill">
              <a:extLst>
                <a:ext uri="{FF2B5EF4-FFF2-40B4-BE49-F238E27FC236}">
                  <a16:creationId xmlns:a16="http://schemas.microsoft.com/office/drawing/2014/main" id="{81341ED9-579B-DCE4-F729-89DC00CC03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22272" y="894243"/>
              <a:ext cx="365760" cy="365760"/>
            </a:xfrm>
            <a:prstGeom prst="rect">
              <a:avLst/>
            </a:prstGeom>
          </p:spPr>
        </p:pic>
        <p:pic>
          <p:nvPicPr>
            <p:cNvPr id="24" name="Graphic 23" descr="Badge Tick1 with solid fill">
              <a:extLst>
                <a:ext uri="{FF2B5EF4-FFF2-40B4-BE49-F238E27FC236}">
                  <a16:creationId xmlns:a16="http://schemas.microsoft.com/office/drawing/2014/main" id="{DCEEFC8E-EE78-CE74-98B8-DB1880F43D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20885" y="1782792"/>
              <a:ext cx="365760" cy="365760"/>
            </a:xfrm>
            <a:prstGeom prst="rect">
              <a:avLst/>
            </a:prstGeom>
          </p:spPr>
        </p:pic>
        <p:pic>
          <p:nvPicPr>
            <p:cNvPr id="25" name="Graphic 24" descr="Badge Tick1 with solid fill">
              <a:extLst>
                <a:ext uri="{FF2B5EF4-FFF2-40B4-BE49-F238E27FC236}">
                  <a16:creationId xmlns:a16="http://schemas.microsoft.com/office/drawing/2014/main" id="{C84D1617-4B86-EA1C-B560-B4C620A20C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22272" y="2645540"/>
              <a:ext cx="365760" cy="365760"/>
            </a:xfrm>
            <a:prstGeom prst="rect">
              <a:avLst/>
            </a:prstGeom>
          </p:spPr>
        </p:pic>
        <p:pic>
          <p:nvPicPr>
            <p:cNvPr id="26" name="Graphic 25" descr="Badge Tick1 with solid fill">
              <a:extLst>
                <a:ext uri="{FF2B5EF4-FFF2-40B4-BE49-F238E27FC236}">
                  <a16:creationId xmlns:a16="http://schemas.microsoft.com/office/drawing/2014/main" id="{56223397-2FA6-4DC5-03FA-6713E60517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6260" y="3452324"/>
              <a:ext cx="365760" cy="365760"/>
            </a:xfrm>
            <a:prstGeom prst="rect">
              <a:avLst/>
            </a:prstGeom>
          </p:spPr>
        </p:pic>
        <p:pic>
          <p:nvPicPr>
            <p:cNvPr id="27" name="Graphic 26" descr="Badge Tick1 with solid fill">
              <a:extLst>
                <a:ext uri="{FF2B5EF4-FFF2-40B4-BE49-F238E27FC236}">
                  <a16:creationId xmlns:a16="http://schemas.microsoft.com/office/drawing/2014/main" id="{A142D2F7-691B-4D79-5730-2B32AD9EE0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6260" y="4327500"/>
              <a:ext cx="365760" cy="365760"/>
            </a:xfrm>
            <a:prstGeom prst="rect">
              <a:avLst/>
            </a:prstGeom>
          </p:spPr>
        </p:pic>
        <p:pic>
          <p:nvPicPr>
            <p:cNvPr id="28" name="Graphic 27" descr="Badge Tick1 with solid fill">
              <a:extLst>
                <a:ext uri="{FF2B5EF4-FFF2-40B4-BE49-F238E27FC236}">
                  <a16:creationId xmlns:a16="http://schemas.microsoft.com/office/drawing/2014/main" id="{64D1EA9B-B72B-BDBC-0FB5-2F0A232BD3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99031" y="5234901"/>
              <a:ext cx="365760" cy="365760"/>
            </a:xfrm>
            <a:prstGeom prst="rect">
              <a:avLst/>
            </a:prstGeom>
          </p:spPr>
        </p:pic>
        <p:pic>
          <p:nvPicPr>
            <p:cNvPr id="29" name="Graphic 28" descr="Badge Cross with solid fill">
              <a:extLst>
                <a:ext uri="{FF2B5EF4-FFF2-40B4-BE49-F238E27FC236}">
                  <a16:creationId xmlns:a16="http://schemas.microsoft.com/office/drawing/2014/main" id="{AD028486-B9CD-BCC6-46C9-887AAA0D00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22272" y="3508288"/>
              <a:ext cx="365760" cy="365760"/>
            </a:xfrm>
            <a:prstGeom prst="rect">
              <a:avLst/>
            </a:prstGeom>
          </p:spPr>
        </p:pic>
        <p:sp>
          <p:nvSpPr>
            <p:cNvPr id="30" name="TextBox 29">
              <a:extLst>
                <a:ext uri="{FF2B5EF4-FFF2-40B4-BE49-F238E27FC236}">
                  <a16:creationId xmlns:a16="http://schemas.microsoft.com/office/drawing/2014/main" id="{DE07B112-BD20-95A2-390D-2BBEFC22217A}"/>
                </a:ext>
              </a:extLst>
            </p:cNvPr>
            <p:cNvSpPr txBox="1"/>
            <p:nvPr/>
          </p:nvSpPr>
          <p:spPr>
            <a:xfrm>
              <a:off x="3414171" y="3691168"/>
              <a:ext cx="1975167" cy="523220"/>
            </a:xfrm>
            <a:prstGeom prst="rect">
              <a:avLst/>
            </a:prstGeom>
            <a:noFill/>
          </p:spPr>
          <p:txBody>
            <a:bodyPr wrap="square" rtlCol="0">
              <a:spAutoFit/>
            </a:bodyPr>
            <a:lstStyle/>
            <a:p>
              <a:pPr algn="ctr"/>
              <a:r>
                <a:rPr lang="en-US" sz="1400" dirty="0">
                  <a:latin typeface="Palatino" pitchFamily="2" charset="77"/>
                  <a:ea typeface="Palatino" pitchFamily="2" charset="77"/>
                </a:rPr>
                <a:t>Majority malicious</a:t>
              </a:r>
            </a:p>
            <a:p>
              <a:pPr algn="ctr"/>
              <a:r>
                <a:rPr lang="en-US" sz="1400" dirty="0">
                  <a:latin typeface="Palatino" pitchFamily="2" charset="77"/>
                  <a:ea typeface="Palatino" pitchFamily="2" charset="77"/>
                </a:rPr>
                <a:t>(tyranny-of-majority)</a:t>
              </a:r>
            </a:p>
          </p:txBody>
        </p:sp>
        <p:pic>
          <p:nvPicPr>
            <p:cNvPr id="31" name="Picture 30" descr="A cartoon of a cell phone&#10;&#10;Description automatically generated">
              <a:extLst>
                <a:ext uri="{FF2B5EF4-FFF2-40B4-BE49-F238E27FC236}">
                  <a16:creationId xmlns:a16="http://schemas.microsoft.com/office/drawing/2014/main" id="{351623CF-BA60-9CA9-F5BF-FFE26E05C97F}"/>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254576" y="6166724"/>
              <a:ext cx="581314" cy="882311"/>
            </a:xfrm>
            <a:prstGeom prst="rect">
              <a:avLst/>
            </a:prstGeom>
          </p:spPr>
        </p:pic>
        <p:sp>
          <p:nvSpPr>
            <p:cNvPr id="32" name="TextBox 31">
              <a:extLst>
                <a:ext uri="{FF2B5EF4-FFF2-40B4-BE49-F238E27FC236}">
                  <a16:creationId xmlns:a16="http://schemas.microsoft.com/office/drawing/2014/main" id="{BBD74BE3-F411-ABF0-DFC2-2D56037A0138}"/>
                </a:ext>
              </a:extLst>
            </p:cNvPr>
            <p:cNvSpPr txBox="1"/>
            <p:nvPr/>
          </p:nvSpPr>
          <p:spPr>
            <a:xfrm>
              <a:off x="5682120" y="6525815"/>
              <a:ext cx="1821349" cy="461094"/>
            </a:xfrm>
            <a:prstGeom prst="rect">
              <a:avLst/>
            </a:prstGeom>
            <a:noFill/>
          </p:spPr>
          <p:txBody>
            <a:bodyPr wrap="square" rtlCol="0">
              <a:spAutoFit/>
            </a:bodyPr>
            <a:lstStyle/>
            <a:p>
              <a:pPr algn="ctr"/>
              <a:r>
                <a:rPr lang="en-US" sz="1400" dirty="0">
                  <a:latin typeface="Palatino" pitchFamily="2" charset="77"/>
                  <a:ea typeface="Palatino" pitchFamily="2" charset="77"/>
                </a:rPr>
                <a:t>Any client</a:t>
              </a:r>
            </a:p>
          </p:txBody>
        </p:sp>
        <p:cxnSp>
          <p:nvCxnSpPr>
            <p:cNvPr id="33" name="Curved Connector 32">
              <a:extLst>
                <a:ext uri="{FF2B5EF4-FFF2-40B4-BE49-F238E27FC236}">
                  <a16:creationId xmlns:a16="http://schemas.microsoft.com/office/drawing/2014/main" id="{B174670F-99A7-7EC0-6244-91F6B9B459EC}"/>
                </a:ext>
              </a:extLst>
            </p:cNvPr>
            <p:cNvCxnSpPr>
              <a:cxnSpLocks/>
              <a:stCxn id="31" idx="0"/>
              <a:endCxn id="13" idx="1"/>
            </p:cNvCxnSpPr>
            <p:nvPr/>
          </p:nvCxnSpPr>
          <p:spPr>
            <a:xfrm rot="5400000" flipH="1" flipV="1">
              <a:off x="5719426" y="5426469"/>
              <a:ext cx="566063" cy="914448"/>
            </a:xfrm>
            <a:prstGeom prst="curvedConnector2">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877E121F-E44B-B649-8E90-B901B73D3AF2}"/>
              </a:ext>
            </a:extLst>
          </p:cNvPr>
          <p:cNvSpPr txBox="1"/>
          <p:nvPr/>
        </p:nvSpPr>
        <p:spPr>
          <a:xfrm>
            <a:off x="5171607" y="1283029"/>
            <a:ext cx="5666282" cy="3970318"/>
          </a:xfrm>
          <a:prstGeom prst="rect">
            <a:avLst/>
          </a:prstGeom>
          <a:noFill/>
        </p:spPr>
        <p:txBody>
          <a:bodyPr wrap="square" rtlCol="0">
            <a:spAutoFit/>
          </a:bodyPr>
          <a:lstStyle/>
          <a:p>
            <a:pPr marL="342900" indent="-342900">
              <a:buFont typeface="+mj-lt"/>
              <a:buAutoNum type="arabicPeriod"/>
            </a:pPr>
            <a:r>
              <a:rPr lang="en-US" dirty="0"/>
              <a:t>If a majority of validators sign an invalid block this is a problem. </a:t>
            </a:r>
          </a:p>
          <a:p>
            <a:pPr marL="342900" indent="-342900">
              <a:buFont typeface="+mj-lt"/>
              <a:buAutoNum type="arabicPeriod"/>
            </a:pPr>
            <a:endParaRPr lang="en-US" dirty="0"/>
          </a:p>
          <a:p>
            <a:pPr marL="342900" indent="-342900">
              <a:buFont typeface="+mj-lt"/>
              <a:buAutoNum type="arabicPeriod"/>
            </a:pPr>
            <a:r>
              <a:rPr lang="en-US" dirty="0"/>
              <a:t>The core solution to this problem: clients do not accept invalid blocks. </a:t>
            </a:r>
          </a:p>
          <a:p>
            <a:pPr marL="342900" indent="-342900">
              <a:buFont typeface="+mj-lt"/>
              <a:buAutoNum type="arabicPeriod"/>
            </a:pPr>
            <a:endParaRPr lang="en-US" dirty="0"/>
          </a:p>
          <a:p>
            <a:pPr marL="342900" indent="-342900">
              <a:buFont typeface="+mj-lt"/>
              <a:buAutoNum type="arabicPeriod"/>
            </a:pPr>
            <a:r>
              <a:rPr lang="en-US" dirty="0"/>
              <a:t>Thus the majority-signed block is forked, and the malicious validators are slashed (they lose their stake).</a:t>
            </a:r>
          </a:p>
          <a:p>
            <a:pPr marL="342900" indent="-342900">
              <a:buFont typeface="+mj-lt"/>
              <a:buAutoNum type="arabicPeriod"/>
            </a:pPr>
            <a:endParaRPr lang="en-US" dirty="0"/>
          </a:p>
          <a:p>
            <a:pPr marL="342900" indent="-342900">
              <a:buFont typeface="+mj-lt"/>
              <a:buAutoNum type="arabicPeriod"/>
            </a:pPr>
            <a:r>
              <a:rPr lang="en-US" dirty="0"/>
              <a:t>Note: this is only possible for the execution code that the clients validate.</a:t>
            </a:r>
          </a:p>
          <a:p>
            <a:pPr marL="342900" indent="-342900">
              <a:buFont typeface="+mj-lt"/>
              <a:buAutoNum type="arabicPeriod"/>
            </a:pPr>
            <a:endParaRPr lang="en-US" dirty="0"/>
          </a:p>
          <a:p>
            <a:pPr marL="342900" indent="-342900">
              <a:buFont typeface="+mj-lt"/>
              <a:buAutoNum type="arabicPeriod"/>
            </a:pPr>
            <a:r>
              <a:rPr lang="en-US" dirty="0"/>
              <a:t>Note: slashing only works for assets for which the blockchain is the final ledger of record.</a:t>
            </a:r>
          </a:p>
        </p:txBody>
      </p:sp>
      <p:pic>
        <p:nvPicPr>
          <p:cNvPr id="38" name="Picture 37">
            <a:extLst>
              <a:ext uri="{FF2B5EF4-FFF2-40B4-BE49-F238E27FC236}">
                <a16:creationId xmlns:a16="http://schemas.microsoft.com/office/drawing/2014/main" id="{55FD558C-1B68-A61E-1269-343FBB40BAF0}"/>
              </a:ext>
            </a:extLst>
          </p:cNvPr>
          <p:cNvPicPr>
            <a:picLocks noChangeAspect="1"/>
          </p:cNvPicPr>
          <p:nvPr/>
        </p:nvPicPr>
        <p:blipFill>
          <a:blip r:embed="rId9"/>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293552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blinds(horizontal)">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7">
                                            <p:txEl>
                                              <p:pRg st="2" end="2"/>
                                            </p:txEl>
                                          </p:spTgt>
                                        </p:tgtEl>
                                        <p:attrNameLst>
                                          <p:attrName>style.visibility</p:attrName>
                                        </p:attrNameLst>
                                      </p:cBhvr>
                                      <p:to>
                                        <p:strVal val="visible"/>
                                      </p:to>
                                    </p:set>
                                    <p:animEffect transition="in" filter="blinds(horizontal)">
                                      <p:cBhvr>
                                        <p:cTn id="12" dur="500"/>
                                        <p:tgtEl>
                                          <p:spTgt spid="3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7">
                                            <p:txEl>
                                              <p:pRg st="4" end="4"/>
                                            </p:txEl>
                                          </p:spTgt>
                                        </p:tgtEl>
                                        <p:attrNameLst>
                                          <p:attrName>style.visibility</p:attrName>
                                        </p:attrNameLst>
                                      </p:cBhvr>
                                      <p:to>
                                        <p:strVal val="visible"/>
                                      </p:to>
                                    </p:set>
                                    <p:animEffect transition="in" filter="checkerboard(across)">
                                      <p:cBhvr>
                                        <p:cTn id="17" dur="500"/>
                                        <p:tgtEl>
                                          <p:spTgt spid="3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7">
                                            <p:txEl>
                                              <p:pRg st="6" end="6"/>
                                            </p:txEl>
                                          </p:spTgt>
                                        </p:tgtEl>
                                        <p:attrNameLst>
                                          <p:attrName>style.visibility</p:attrName>
                                        </p:attrNameLst>
                                      </p:cBhvr>
                                      <p:to>
                                        <p:strVal val="visible"/>
                                      </p:to>
                                    </p:set>
                                    <p:animEffect transition="in" filter="checkerboard(across)">
                                      <p:cBhvr>
                                        <p:cTn id="22" dur="500"/>
                                        <p:tgtEl>
                                          <p:spTgt spid="3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7">
                                            <p:txEl>
                                              <p:pRg st="8" end="8"/>
                                            </p:txEl>
                                          </p:spTgt>
                                        </p:tgtEl>
                                        <p:attrNameLst>
                                          <p:attrName>style.visibility</p:attrName>
                                        </p:attrNameLst>
                                      </p:cBhvr>
                                      <p:to>
                                        <p:strVal val="visible"/>
                                      </p:to>
                                    </p:set>
                                    <p:animEffect transition="in" filter="blinds(horizontal)">
                                      <p:cBhvr>
                                        <p:cTn id="27" dur="500"/>
                                        <p:tgtEl>
                                          <p:spTgt spid="3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E6CC79-8958-0A25-4A0C-E4A7E3B5C2CA}"/>
              </a:ext>
            </a:extLst>
          </p:cNvPr>
          <p:cNvSpPr txBox="1"/>
          <p:nvPr/>
        </p:nvSpPr>
        <p:spPr>
          <a:xfrm>
            <a:off x="-4142" y="0"/>
            <a:ext cx="12196142" cy="707886"/>
          </a:xfrm>
          <a:prstGeom prst="rect">
            <a:avLst/>
          </a:prstGeom>
          <a:noFill/>
        </p:spPr>
        <p:txBody>
          <a:bodyPr wrap="square" rtlCol="0">
            <a:spAutoFit/>
          </a:bodyPr>
          <a:lstStyle/>
          <a:p>
            <a:r>
              <a:rPr lang="en-US" sz="4000" dirty="0" err="1">
                <a:latin typeface="Palatino" pitchFamily="2" charset="77"/>
                <a:ea typeface="Palatino" pitchFamily="2" charset="77"/>
              </a:rPr>
              <a:t>Cryptoeconomics</a:t>
            </a:r>
            <a:r>
              <a:rPr lang="en-US" sz="4000" dirty="0">
                <a:latin typeface="Palatino" pitchFamily="2" charset="77"/>
                <a:ea typeface="Palatino" pitchFamily="2" charset="77"/>
              </a:rPr>
              <a:t> for Arbitrary Tasks: Open Problem</a:t>
            </a:r>
          </a:p>
        </p:txBody>
      </p:sp>
      <p:sp>
        <p:nvSpPr>
          <p:cNvPr id="2" name="TextBox 1">
            <a:extLst>
              <a:ext uri="{FF2B5EF4-FFF2-40B4-BE49-F238E27FC236}">
                <a16:creationId xmlns:a16="http://schemas.microsoft.com/office/drawing/2014/main" id="{6AA2CB00-B00A-4272-DD47-7334ECAD4F7C}"/>
              </a:ext>
            </a:extLst>
          </p:cNvPr>
          <p:cNvSpPr txBox="1"/>
          <p:nvPr/>
        </p:nvSpPr>
        <p:spPr>
          <a:xfrm>
            <a:off x="3683023" y="861119"/>
            <a:ext cx="3929748" cy="715089"/>
          </a:xfrm>
          <a:prstGeom prst="roundRect">
            <a:avLst/>
          </a:prstGeom>
          <a:solidFill>
            <a:schemeClr val="bg1">
              <a:lumMod val="95000"/>
            </a:schemeClr>
          </a:solidFill>
        </p:spPr>
        <p:txBody>
          <a:bodyPr wrap="square" rtlCol="0">
            <a:spAutoFit/>
          </a:bodyPr>
          <a:lstStyle/>
          <a:p>
            <a:pPr algn="ctr"/>
            <a:r>
              <a:rPr lang="en-US" dirty="0">
                <a:latin typeface="Palatino" pitchFamily="2" charset="77"/>
                <a:ea typeface="Palatino" pitchFamily="2" charset="77"/>
              </a:rPr>
              <a:t>Current mechanisms for resolving intersubjectively attributable faults</a:t>
            </a:r>
          </a:p>
        </p:txBody>
      </p:sp>
      <p:sp>
        <p:nvSpPr>
          <p:cNvPr id="3" name="TextBox 2">
            <a:extLst>
              <a:ext uri="{FF2B5EF4-FFF2-40B4-BE49-F238E27FC236}">
                <a16:creationId xmlns:a16="http://schemas.microsoft.com/office/drawing/2014/main" id="{EA2CD7AC-C37B-6783-CE82-6F55FB3740D9}"/>
              </a:ext>
            </a:extLst>
          </p:cNvPr>
          <p:cNvSpPr txBox="1"/>
          <p:nvPr/>
        </p:nvSpPr>
        <p:spPr>
          <a:xfrm>
            <a:off x="262218" y="2800734"/>
            <a:ext cx="3020138" cy="1021556"/>
          </a:xfrm>
          <a:prstGeom prst="roundRect">
            <a:avLst/>
          </a:prstGeom>
          <a:solidFill>
            <a:schemeClr val="accent2">
              <a:lumMod val="20000"/>
              <a:lumOff val="80000"/>
            </a:schemeClr>
          </a:solidFill>
        </p:spPr>
        <p:txBody>
          <a:bodyPr wrap="square" rtlCol="0">
            <a:spAutoFit/>
          </a:bodyPr>
          <a:lstStyle/>
          <a:p>
            <a:r>
              <a:rPr lang="en-US" dirty="0">
                <a:latin typeface="Palatino" pitchFamily="2" charset="77"/>
                <a:ea typeface="Palatino" pitchFamily="2" charset="77"/>
              </a:rPr>
              <a:t>Slash the stake of operators who diverged from </a:t>
            </a:r>
            <a:r>
              <a:rPr lang="en-US">
                <a:latin typeface="Palatino" pitchFamily="2" charset="77"/>
                <a:ea typeface="Palatino" pitchFamily="2" charset="77"/>
              </a:rPr>
              <a:t>the majority</a:t>
            </a:r>
            <a:endParaRPr lang="en-US" dirty="0">
              <a:latin typeface="Palatino" pitchFamily="2" charset="77"/>
              <a:ea typeface="Palatino" pitchFamily="2" charset="77"/>
            </a:endParaRPr>
          </a:p>
        </p:txBody>
      </p:sp>
      <p:sp>
        <p:nvSpPr>
          <p:cNvPr id="5" name="TextBox 4">
            <a:extLst>
              <a:ext uri="{FF2B5EF4-FFF2-40B4-BE49-F238E27FC236}">
                <a16:creationId xmlns:a16="http://schemas.microsoft.com/office/drawing/2014/main" id="{D993A851-1935-0A9D-0679-1E085A2E43B2}"/>
              </a:ext>
            </a:extLst>
          </p:cNvPr>
          <p:cNvSpPr txBox="1"/>
          <p:nvPr/>
        </p:nvSpPr>
        <p:spPr>
          <a:xfrm>
            <a:off x="4529347" y="2800734"/>
            <a:ext cx="3020138" cy="1021556"/>
          </a:xfrm>
          <a:prstGeom prst="roundRect">
            <a:avLst/>
          </a:prstGeom>
          <a:solidFill>
            <a:schemeClr val="accent6">
              <a:lumMod val="20000"/>
              <a:lumOff val="80000"/>
            </a:schemeClr>
          </a:solidFill>
        </p:spPr>
        <p:txBody>
          <a:bodyPr wrap="square" rtlCol="0">
            <a:spAutoFit/>
          </a:bodyPr>
          <a:lstStyle/>
          <a:p>
            <a:r>
              <a:rPr lang="en-US" dirty="0">
                <a:latin typeface="Palatino" pitchFamily="2" charset="77"/>
                <a:ea typeface="Palatino" pitchFamily="2" charset="77"/>
              </a:rPr>
              <a:t>Use a “committee” to slash the  operators whose responses are not “true”</a:t>
            </a:r>
          </a:p>
        </p:txBody>
      </p:sp>
      <p:sp>
        <p:nvSpPr>
          <p:cNvPr id="6" name="TextBox 5">
            <a:extLst>
              <a:ext uri="{FF2B5EF4-FFF2-40B4-BE49-F238E27FC236}">
                <a16:creationId xmlns:a16="http://schemas.microsoft.com/office/drawing/2014/main" id="{D548608D-4A4F-766C-45FB-6793BD748678}"/>
              </a:ext>
            </a:extLst>
          </p:cNvPr>
          <p:cNvSpPr txBox="1"/>
          <p:nvPr/>
        </p:nvSpPr>
        <p:spPr>
          <a:xfrm>
            <a:off x="8796474" y="2800734"/>
            <a:ext cx="2905532" cy="715089"/>
          </a:xfrm>
          <a:prstGeom prst="roundRect">
            <a:avLst/>
          </a:prstGeom>
          <a:solidFill>
            <a:schemeClr val="accent1">
              <a:lumMod val="20000"/>
              <a:lumOff val="80000"/>
            </a:schemeClr>
          </a:solidFill>
        </p:spPr>
        <p:txBody>
          <a:bodyPr wrap="square" rtlCol="0">
            <a:spAutoFit/>
          </a:bodyPr>
          <a:lstStyle/>
          <a:p>
            <a:r>
              <a:rPr lang="en-US" dirty="0">
                <a:latin typeface="Palatino" pitchFamily="2" charset="77"/>
                <a:ea typeface="Palatino" pitchFamily="2" charset="77"/>
              </a:rPr>
              <a:t>Slash the stake by forking the chain</a:t>
            </a:r>
          </a:p>
        </p:txBody>
      </p:sp>
      <p:sp>
        <p:nvSpPr>
          <p:cNvPr id="7" name="TextBox 6">
            <a:extLst>
              <a:ext uri="{FF2B5EF4-FFF2-40B4-BE49-F238E27FC236}">
                <a16:creationId xmlns:a16="http://schemas.microsoft.com/office/drawing/2014/main" id="{21327DD9-0C26-2E1D-2318-A9610FB03842}"/>
              </a:ext>
            </a:extLst>
          </p:cNvPr>
          <p:cNvSpPr txBox="1"/>
          <p:nvPr/>
        </p:nvSpPr>
        <p:spPr>
          <a:xfrm>
            <a:off x="262218" y="2392110"/>
            <a:ext cx="1815711" cy="408623"/>
          </a:xfrm>
          <a:prstGeom prst="roundRect">
            <a:avLst/>
          </a:prstGeom>
          <a:solidFill>
            <a:schemeClr val="accent2">
              <a:lumMod val="60000"/>
              <a:lumOff val="40000"/>
            </a:schemeClr>
          </a:solidFill>
        </p:spPr>
        <p:txBody>
          <a:bodyPr wrap="none" rtlCol="0">
            <a:spAutoFit/>
          </a:bodyPr>
          <a:lstStyle/>
          <a:p>
            <a:r>
              <a:rPr lang="en-US" dirty="0">
                <a:latin typeface="Palatino" pitchFamily="2" charset="77"/>
                <a:ea typeface="Palatino" pitchFamily="2" charset="77"/>
              </a:rPr>
              <a:t>Majority voting</a:t>
            </a:r>
          </a:p>
        </p:txBody>
      </p:sp>
      <p:sp>
        <p:nvSpPr>
          <p:cNvPr id="8" name="TextBox 7">
            <a:extLst>
              <a:ext uri="{FF2B5EF4-FFF2-40B4-BE49-F238E27FC236}">
                <a16:creationId xmlns:a16="http://schemas.microsoft.com/office/drawing/2014/main" id="{86647F1E-AD4B-CEB9-05EB-D019189B1F8D}"/>
              </a:ext>
            </a:extLst>
          </p:cNvPr>
          <p:cNvSpPr txBox="1"/>
          <p:nvPr/>
        </p:nvSpPr>
        <p:spPr>
          <a:xfrm>
            <a:off x="4529346" y="2392111"/>
            <a:ext cx="1359528" cy="408623"/>
          </a:xfrm>
          <a:prstGeom prst="roundRect">
            <a:avLst/>
          </a:prstGeom>
          <a:solidFill>
            <a:schemeClr val="accent6">
              <a:lumMod val="60000"/>
              <a:lumOff val="40000"/>
            </a:schemeClr>
          </a:solidFill>
        </p:spPr>
        <p:txBody>
          <a:bodyPr wrap="none" rtlCol="0">
            <a:spAutoFit/>
          </a:bodyPr>
          <a:lstStyle/>
          <a:p>
            <a:r>
              <a:rPr lang="en-US" dirty="0">
                <a:latin typeface="Palatino" pitchFamily="2" charset="77"/>
                <a:ea typeface="Palatino" pitchFamily="2" charset="77"/>
              </a:rPr>
              <a:t>Committee</a:t>
            </a:r>
          </a:p>
        </p:txBody>
      </p:sp>
      <p:sp>
        <p:nvSpPr>
          <p:cNvPr id="9" name="TextBox 8">
            <a:extLst>
              <a:ext uri="{FF2B5EF4-FFF2-40B4-BE49-F238E27FC236}">
                <a16:creationId xmlns:a16="http://schemas.microsoft.com/office/drawing/2014/main" id="{E4F26E78-B008-765E-E1EF-F8807B60DC21}"/>
              </a:ext>
            </a:extLst>
          </p:cNvPr>
          <p:cNvSpPr txBox="1"/>
          <p:nvPr/>
        </p:nvSpPr>
        <p:spPr>
          <a:xfrm>
            <a:off x="8796474" y="2392111"/>
            <a:ext cx="2237099" cy="408623"/>
          </a:xfrm>
          <a:prstGeom prst="roundRect">
            <a:avLst/>
          </a:prstGeom>
          <a:solidFill>
            <a:schemeClr val="accent1">
              <a:lumMod val="60000"/>
              <a:lumOff val="40000"/>
            </a:schemeClr>
          </a:solidFill>
        </p:spPr>
        <p:txBody>
          <a:bodyPr wrap="none" rtlCol="0">
            <a:spAutoFit/>
          </a:bodyPr>
          <a:lstStyle/>
          <a:p>
            <a:r>
              <a:rPr lang="en-US" dirty="0">
                <a:latin typeface="Palatino" pitchFamily="2" charset="77"/>
                <a:ea typeface="Palatino" pitchFamily="2" charset="77"/>
              </a:rPr>
              <a:t>Slashing-by-forking</a:t>
            </a:r>
          </a:p>
        </p:txBody>
      </p:sp>
      <p:sp>
        <p:nvSpPr>
          <p:cNvPr id="11" name="Left Brace 10">
            <a:extLst>
              <a:ext uri="{FF2B5EF4-FFF2-40B4-BE49-F238E27FC236}">
                <a16:creationId xmlns:a16="http://schemas.microsoft.com/office/drawing/2014/main" id="{41D7E82B-C18F-0085-3930-E63D79A5C9C4}"/>
              </a:ext>
            </a:extLst>
          </p:cNvPr>
          <p:cNvSpPr/>
          <p:nvPr/>
        </p:nvSpPr>
        <p:spPr>
          <a:xfrm rot="16200000">
            <a:off x="3701540" y="587279"/>
            <a:ext cx="408624" cy="7287267"/>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2EA1AE3B-45F9-5C36-A98F-2295147097E8}"/>
              </a:ext>
            </a:extLst>
          </p:cNvPr>
          <p:cNvSpPr txBox="1"/>
          <p:nvPr/>
        </p:nvSpPr>
        <p:spPr>
          <a:xfrm>
            <a:off x="2718587" y="4534767"/>
            <a:ext cx="2374529" cy="646331"/>
          </a:xfrm>
          <a:prstGeom prst="rect">
            <a:avLst/>
          </a:prstGeom>
          <a:noFill/>
        </p:spPr>
        <p:txBody>
          <a:bodyPr wrap="square" rtlCol="0">
            <a:spAutoFit/>
          </a:bodyPr>
          <a:lstStyle/>
          <a:p>
            <a:pPr algn="ctr"/>
            <a:r>
              <a:rPr lang="en-US" dirty="0">
                <a:solidFill>
                  <a:srgbClr val="FF0000"/>
                </a:solidFill>
                <a:latin typeface="Palatino" pitchFamily="2" charset="77"/>
                <a:ea typeface="Palatino" pitchFamily="2" charset="77"/>
              </a:rPr>
              <a:t>Vulnerable to tyranny-of-majority</a:t>
            </a:r>
          </a:p>
        </p:txBody>
      </p:sp>
      <p:sp>
        <p:nvSpPr>
          <p:cNvPr id="13" name="TextBox 12">
            <a:extLst>
              <a:ext uri="{FF2B5EF4-FFF2-40B4-BE49-F238E27FC236}">
                <a16:creationId xmlns:a16="http://schemas.microsoft.com/office/drawing/2014/main" id="{8EF77246-E792-7E62-7869-C4E53793A403}"/>
              </a:ext>
            </a:extLst>
          </p:cNvPr>
          <p:cNvSpPr txBox="1"/>
          <p:nvPr/>
        </p:nvSpPr>
        <p:spPr>
          <a:xfrm>
            <a:off x="8665878" y="3733406"/>
            <a:ext cx="3020138" cy="646331"/>
          </a:xfrm>
          <a:prstGeom prst="rect">
            <a:avLst/>
          </a:prstGeom>
          <a:noFill/>
        </p:spPr>
        <p:txBody>
          <a:bodyPr wrap="square" rtlCol="0">
            <a:spAutoFit/>
          </a:bodyPr>
          <a:lstStyle/>
          <a:p>
            <a:pPr algn="ctr"/>
            <a:r>
              <a:rPr lang="en-US" b="1" dirty="0">
                <a:solidFill>
                  <a:schemeClr val="accent1"/>
                </a:solidFill>
                <a:latin typeface="Palatino" pitchFamily="2" charset="77"/>
                <a:ea typeface="Palatino" pitchFamily="2" charset="77"/>
              </a:rPr>
              <a:t>Social consensus</a:t>
            </a:r>
            <a:r>
              <a:rPr lang="en-US" dirty="0">
                <a:solidFill>
                  <a:schemeClr val="accent1"/>
                </a:solidFill>
                <a:latin typeface="Palatino" pitchFamily="2" charset="77"/>
                <a:ea typeface="Palatino" pitchFamily="2" charset="77"/>
              </a:rPr>
              <a:t>: an </a:t>
            </a:r>
            <a:r>
              <a:rPr lang="en-US" i="1" dirty="0">
                <a:solidFill>
                  <a:schemeClr val="accent1"/>
                </a:solidFill>
                <a:latin typeface="Palatino" pitchFamily="2" charset="77"/>
                <a:ea typeface="Palatino" pitchFamily="2" charset="77"/>
              </a:rPr>
              <a:t>unsized</a:t>
            </a:r>
            <a:r>
              <a:rPr lang="en-US" dirty="0">
                <a:solidFill>
                  <a:schemeClr val="accent1"/>
                </a:solidFill>
                <a:latin typeface="Palatino" pitchFamily="2" charset="77"/>
                <a:ea typeface="Palatino" pitchFamily="2" charset="77"/>
              </a:rPr>
              <a:t> and </a:t>
            </a:r>
            <a:r>
              <a:rPr lang="en-US" i="1" dirty="0">
                <a:solidFill>
                  <a:schemeClr val="accent1"/>
                </a:solidFill>
                <a:latin typeface="Palatino" pitchFamily="2" charset="77"/>
                <a:ea typeface="Palatino" pitchFamily="2" charset="77"/>
              </a:rPr>
              <a:t>limitless</a:t>
            </a:r>
            <a:r>
              <a:rPr lang="en-US" dirty="0">
                <a:solidFill>
                  <a:schemeClr val="accent1"/>
                </a:solidFill>
                <a:latin typeface="Palatino" pitchFamily="2" charset="77"/>
                <a:ea typeface="Palatino" pitchFamily="2" charset="77"/>
              </a:rPr>
              <a:t> group</a:t>
            </a:r>
          </a:p>
        </p:txBody>
      </p:sp>
      <p:cxnSp>
        <p:nvCxnSpPr>
          <p:cNvPr id="15" name="Elbow Connector 14">
            <a:extLst>
              <a:ext uri="{FF2B5EF4-FFF2-40B4-BE49-F238E27FC236}">
                <a16:creationId xmlns:a16="http://schemas.microsoft.com/office/drawing/2014/main" id="{36EC16E2-4FEF-81E1-D31F-9FF0522E0A16}"/>
              </a:ext>
            </a:extLst>
          </p:cNvPr>
          <p:cNvCxnSpPr>
            <a:cxnSpLocks/>
            <a:stCxn id="2" idx="2"/>
            <a:endCxn id="7" idx="0"/>
          </p:cNvCxnSpPr>
          <p:nvPr/>
        </p:nvCxnSpPr>
        <p:spPr>
          <a:xfrm rot="5400000">
            <a:off x="3001035" y="-254752"/>
            <a:ext cx="815902" cy="4477823"/>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42E4571F-10E9-75BD-C066-55D551B36208}"/>
              </a:ext>
            </a:extLst>
          </p:cNvPr>
          <p:cNvCxnSpPr>
            <a:cxnSpLocks/>
            <a:stCxn id="2" idx="2"/>
            <a:endCxn id="9" idx="0"/>
          </p:cNvCxnSpPr>
          <p:nvPr/>
        </p:nvCxnSpPr>
        <p:spPr>
          <a:xfrm rot="16200000" flipH="1">
            <a:off x="7373509" y="-149405"/>
            <a:ext cx="815903" cy="426712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46DE14D9-D22A-BF9D-AF38-0B559CADFFE8}"/>
              </a:ext>
            </a:extLst>
          </p:cNvPr>
          <p:cNvCxnSpPr>
            <a:cxnSpLocks/>
            <a:stCxn id="2" idx="2"/>
            <a:endCxn id="8" idx="0"/>
          </p:cNvCxnSpPr>
          <p:nvPr/>
        </p:nvCxnSpPr>
        <p:spPr>
          <a:xfrm rot="5400000">
            <a:off x="5020553" y="1764766"/>
            <a:ext cx="815903" cy="43878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EB32C23-F706-1D91-9679-B20DD4970B9F}"/>
              </a:ext>
            </a:extLst>
          </p:cNvPr>
          <p:cNvPicPr>
            <a:picLocks noChangeAspect="1"/>
          </p:cNvPicPr>
          <p:nvPr/>
        </p:nvPicPr>
        <p:blipFill>
          <a:blip r:embed="rId3"/>
          <a:stretch>
            <a:fillRect/>
          </a:stretch>
        </p:blipFill>
        <p:spPr>
          <a:xfrm>
            <a:off x="115607" y="6150625"/>
            <a:ext cx="1314534" cy="612072"/>
          </a:xfrm>
          <a:prstGeom prst="rect">
            <a:avLst/>
          </a:prstGeom>
        </p:spPr>
      </p:pic>
      <p:sp>
        <p:nvSpPr>
          <p:cNvPr id="14" name="TextBox 13">
            <a:extLst>
              <a:ext uri="{FF2B5EF4-FFF2-40B4-BE49-F238E27FC236}">
                <a16:creationId xmlns:a16="http://schemas.microsoft.com/office/drawing/2014/main" id="{0AB8E64B-5A4C-AF0F-17E3-40CAAFBC3FDE}"/>
              </a:ext>
            </a:extLst>
          </p:cNvPr>
          <p:cNvSpPr txBox="1"/>
          <p:nvPr/>
        </p:nvSpPr>
        <p:spPr>
          <a:xfrm>
            <a:off x="2961813" y="5523541"/>
            <a:ext cx="7410829" cy="783193"/>
          </a:xfrm>
          <a:prstGeom prst="roundRect">
            <a:avLst/>
          </a:prstGeom>
          <a:solidFill>
            <a:schemeClr val="bg1">
              <a:lumMod val="95000"/>
            </a:schemeClr>
          </a:solidFill>
        </p:spPr>
        <p:txBody>
          <a:bodyPr wrap="square" rtlCol="0">
            <a:spAutoFit/>
          </a:bodyPr>
          <a:lstStyle/>
          <a:p>
            <a:pPr algn="ctr"/>
            <a:r>
              <a:rPr lang="en-US" sz="2000" b="1" dirty="0">
                <a:latin typeface="Palatino" pitchFamily="2" charset="77"/>
                <a:ea typeface="Palatino" pitchFamily="2" charset="77"/>
              </a:rPr>
              <a:t>Open Problem</a:t>
            </a:r>
            <a:r>
              <a:rPr lang="en-US" sz="2000" dirty="0">
                <a:latin typeface="Palatino" pitchFamily="2" charset="77"/>
                <a:ea typeface="Palatino" pitchFamily="2" charset="77"/>
              </a:rPr>
              <a:t>: How do we extend the </a:t>
            </a:r>
            <a:r>
              <a:rPr lang="en-US" sz="2000" dirty="0" err="1">
                <a:latin typeface="Palatino" pitchFamily="2" charset="77"/>
                <a:ea typeface="Palatino" pitchFamily="2" charset="77"/>
              </a:rPr>
              <a:t>cryptoeconomics</a:t>
            </a:r>
            <a:r>
              <a:rPr lang="en-US" sz="2000" dirty="0">
                <a:latin typeface="Palatino" pitchFamily="2" charset="77"/>
                <a:ea typeface="Palatino" pitchFamily="2" charset="77"/>
              </a:rPr>
              <a:t> to any intersubjectively attributable fault without forking the chain? </a:t>
            </a:r>
          </a:p>
        </p:txBody>
      </p:sp>
    </p:spTree>
    <p:extLst>
      <p:ext uri="{BB962C8B-B14F-4D97-AF65-F5344CB8AC3E}">
        <p14:creationId xmlns:p14="http://schemas.microsoft.com/office/powerpoint/2010/main" val="214188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grpId="1"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checkerboard(across)">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8" grpId="0" animBg="1"/>
      <p:bldP spid="9" grpId="0" animBg="1"/>
      <p:bldP spid="11" grpId="0" animBg="1"/>
      <p:bldP spid="12" grpId="0"/>
      <p:bldP spid="13" grpId="0"/>
      <p:bldP spid="14"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16D51E-9FE4-4E0C-B496-0D7E5A3CCDC7}"/>
              </a:ext>
            </a:extLst>
          </p:cNvPr>
          <p:cNvSpPr txBox="1"/>
          <p:nvPr/>
        </p:nvSpPr>
        <p:spPr>
          <a:xfrm>
            <a:off x="-4143" y="0"/>
            <a:ext cx="12196143" cy="707886"/>
          </a:xfrm>
          <a:prstGeom prst="rect">
            <a:avLst/>
          </a:prstGeom>
          <a:noFill/>
        </p:spPr>
        <p:txBody>
          <a:bodyPr wrap="square" rtlCol="0">
            <a:spAutoFit/>
          </a:bodyPr>
          <a:lstStyle/>
          <a:p>
            <a:r>
              <a:rPr lang="en-US" sz="4000" dirty="0">
                <a:latin typeface="Palatino" pitchFamily="2" charset="77"/>
                <a:ea typeface="Palatino" pitchFamily="2" charset="77"/>
              </a:rPr>
              <a:t>Core Idea 1: Setup &amp; Execution Phase</a:t>
            </a:r>
          </a:p>
        </p:txBody>
      </p:sp>
      <p:sp>
        <p:nvSpPr>
          <p:cNvPr id="3" name="TextBox 2">
            <a:extLst>
              <a:ext uri="{FF2B5EF4-FFF2-40B4-BE49-F238E27FC236}">
                <a16:creationId xmlns:a16="http://schemas.microsoft.com/office/drawing/2014/main" id="{49317D40-3059-3EC3-A74D-A4B70DD047F0}"/>
              </a:ext>
            </a:extLst>
          </p:cNvPr>
          <p:cNvSpPr txBox="1"/>
          <p:nvPr/>
        </p:nvSpPr>
        <p:spPr>
          <a:xfrm>
            <a:off x="9619958" y="4714280"/>
            <a:ext cx="1702215" cy="1021556"/>
          </a:xfrm>
          <a:prstGeom prst="roundRect">
            <a:avLst/>
          </a:prstGeom>
          <a:noFill/>
          <a:ln>
            <a:noFill/>
          </a:ln>
        </p:spPr>
        <p:txBody>
          <a:bodyPr wrap="square" rtlCol="0">
            <a:spAutoFit/>
          </a:bodyPr>
          <a:lstStyle/>
          <a:p>
            <a:pPr algn="ctr"/>
            <a:r>
              <a:rPr lang="en-US" dirty="0">
                <a:latin typeface="Palatino" pitchFamily="2" charset="77"/>
                <a:ea typeface="Palatino" pitchFamily="2" charset="77"/>
              </a:rPr>
              <a:t>Development timeline of any commons</a:t>
            </a:r>
          </a:p>
        </p:txBody>
      </p:sp>
      <p:sp>
        <p:nvSpPr>
          <p:cNvPr id="6" name="TextBox 5">
            <a:extLst>
              <a:ext uri="{FF2B5EF4-FFF2-40B4-BE49-F238E27FC236}">
                <a16:creationId xmlns:a16="http://schemas.microsoft.com/office/drawing/2014/main" id="{2DF9C280-4545-C4BD-04C0-44740E33E325}"/>
              </a:ext>
            </a:extLst>
          </p:cNvPr>
          <p:cNvSpPr txBox="1"/>
          <p:nvPr/>
        </p:nvSpPr>
        <p:spPr>
          <a:xfrm>
            <a:off x="5931886" y="3598747"/>
            <a:ext cx="1933257" cy="408623"/>
          </a:xfrm>
          <a:prstGeom prst="roundRect">
            <a:avLst/>
          </a:prstGeom>
          <a:solidFill>
            <a:schemeClr val="accent2"/>
          </a:solidFill>
        </p:spPr>
        <p:txBody>
          <a:bodyPr wrap="square" rtlCol="0">
            <a:spAutoFit/>
          </a:bodyPr>
          <a:lstStyle/>
          <a:p>
            <a:pPr algn="ctr"/>
            <a:r>
              <a:rPr lang="en-US" dirty="0">
                <a:solidFill>
                  <a:schemeClr val="bg1"/>
                </a:solidFill>
                <a:latin typeface="Palatino" pitchFamily="2" charset="77"/>
                <a:ea typeface="Palatino" pitchFamily="2" charset="77"/>
              </a:rPr>
              <a:t>Execution phase</a:t>
            </a:r>
          </a:p>
        </p:txBody>
      </p:sp>
      <p:sp>
        <p:nvSpPr>
          <p:cNvPr id="5" name="TextBox 4">
            <a:extLst>
              <a:ext uri="{FF2B5EF4-FFF2-40B4-BE49-F238E27FC236}">
                <a16:creationId xmlns:a16="http://schemas.microsoft.com/office/drawing/2014/main" id="{A93592B1-8808-B7F0-33AC-6A863D611A44}"/>
              </a:ext>
            </a:extLst>
          </p:cNvPr>
          <p:cNvSpPr txBox="1"/>
          <p:nvPr/>
        </p:nvSpPr>
        <p:spPr>
          <a:xfrm>
            <a:off x="902824" y="3598747"/>
            <a:ext cx="1481845" cy="408623"/>
          </a:xfrm>
          <a:prstGeom prst="roundRect">
            <a:avLst/>
          </a:prstGeom>
          <a:solidFill>
            <a:schemeClr val="accent1"/>
          </a:solidFill>
        </p:spPr>
        <p:txBody>
          <a:bodyPr wrap="square" rtlCol="0">
            <a:spAutoFit/>
          </a:bodyPr>
          <a:lstStyle/>
          <a:p>
            <a:pPr algn="ctr"/>
            <a:r>
              <a:rPr lang="en-US" dirty="0">
                <a:solidFill>
                  <a:schemeClr val="bg1"/>
                </a:solidFill>
                <a:latin typeface="Palatino" pitchFamily="2" charset="77"/>
                <a:ea typeface="Palatino" pitchFamily="2" charset="77"/>
              </a:rPr>
              <a:t>Setup phase</a:t>
            </a:r>
          </a:p>
        </p:txBody>
      </p:sp>
      <p:sp>
        <p:nvSpPr>
          <p:cNvPr id="7" name="TextBox 6">
            <a:extLst>
              <a:ext uri="{FF2B5EF4-FFF2-40B4-BE49-F238E27FC236}">
                <a16:creationId xmlns:a16="http://schemas.microsoft.com/office/drawing/2014/main" id="{FD213CAC-64C6-D217-CF1F-98C7E07987AC}"/>
              </a:ext>
            </a:extLst>
          </p:cNvPr>
          <p:cNvSpPr txBox="1"/>
          <p:nvPr/>
        </p:nvSpPr>
        <p:spPr>
          <a:xfrm>
            <a:off x="902824" y="3054659"/>
            <a:ext cx="3669175" cy="351651"/>
          </a:xfrm>
          <a:prstGeom prst="roundRect">
            <a:avLst>
              <a:gd name="adj" fmla="val 7625"/>
            </a:avLst>
          </a:prstGeom>
          <a:solidFill>
            <a:schemeClr val="accent1">
              <a:lumMod val="20000"/>
              <a:lumOff val="80000"/>
            </a:schemeClr>
          </a:solidFill>
        </p:spPr>
        <p:txBody>
          <a:bodyPr wrap="square" rtlCol="0">
            <a:spAutoFit/>
          </a:bodyPr>
          <a:lstStyle/>
          <a:p>
            <a:r>
              <a:rPr lang="en-US" sz="1600" dirty="0">
                <a:latin typeface="Palatino" pitchFamily="2" charset="77"/>
                <a:ea typeface="Palatino" pitchFamily="2" charset="77"/>
              </a:rPr>
              <a:t>Rules of coordination are </a:t>
            </a:r>
            <a:r>
              <a:rPr lang="en-US" sz="1600" b="1" dirty="0">
                <a:latin typeface="Palatino" pitchFamily="2" charset="77"/>
                <a:ea typeface="Palatino" pitchFamily="2" charset="77"/>
              </a:rPr>
              <a:t>codified</a:t>
            </a:r>
          </a:p>
        </p:txBody>
      </p:sp>
      <p:sp>
        <p:nvSpPr>
          <p:cNvPr id="8" name="TextBox 7">
            <a:extLst>
              <a:ext uri="{FF2B5EF4-FFF2-40B4-BE49-F238E27FC236}">
                <a16:creationId xmlns:a16="http://schemas.microsoft.com/office/drawing/2014/main" id="{2F2EDB01-1BED-F767-EAC5-30CA6E298334}"/>
              </a:ext>
            </a:extLst>
          </p:cNvPr>
          <p:cNvSpPr txBox="1"/>
          <p:nvPr/>
        </p:nvSpPr>
        <p:spPr>
          <a:xfrm>
            <a:off x="5884495" y="3005542"/>
            <a:ext cx="4647755" cy="374571"/>
          </a:xfrm>
          <a:prstGeom prst="roundRect">
            <a:avLst/>
          </a:prstGeom>
          <a:solidFill>
            <a:schemeClr val="accent2">
              <a:lumMod val="20000"/>
              <a:lumOff val="80000"/>
            </a:schemeClr>
          </a:solidFill>
        </p:spPr>
        <p:txBody>
          <a:bodyPr wrap="square" rtlCol="0">
            <a:spAutoFit/>
          </a:bodyPr>
          <a:lstStyle/>
          <a:p>
            <a:r>
              <a:rPr lang="en-US" sz="1600" dirty="0">
                <a:latin typeface="Palatino" pitchFamily="2" charset="77"/>
                <a:ea typeface="Palatino" pitchFamily="2" charset="77"/>
              </a:rPr>
              <a:t>Fork on </a:t>
            </a:r>
            <a:r>
              <a:rPr lang="en-US" sz="1600" b="1" dirty="0">
                <a:latin typeface="Palatino" pitchFamily="2" charset="77"/>
                <a:ea typeface="Palatino" pitchFamily="2" charset="77"/>
              </a:rPr>
              <a:t>pre-agreed </a:t>
            </a:r>
            <a:r>
              <a:rPr lang="en-US" sz="1600" dirty="0">
                <a:latin typeface="Palatino" pitchFamily="2" charset="77"/>
                <a:ea typeface="Palatino" pitchFamily="2" charset="77"/>
              </a:rPr>
              <a:t>events that are </a:t>
            </a:r>
            <a:r>
              <a:rPr lang="en-US" sz="1600" b="1" dirty="0">
                <a:latin typeface="Palatino" pitchFamily="2" charset="77"/>
                <a:ea typeface="Palatino" pitchFamily="2" charset="77"/>
              </a:rPr>
              <a:t>self-evident</a:t>
            </a:r>
            <a:r>
              <a:rPr lang="en-US" sz="1600" dirty="0">
                <a:latin typeface="Palatino" pitchFamily="2" charset="77"/>
                <a:ea typeface="Palatino" pitchFamily="2" charset="77"/>
              </a:rPr>
              <a:t>.</a:t>
            </a:r>
          </a:p>
        </p:txBody>
      </p:sp>
      <p:cxnSp>
        <p:nvCxnSpPr>
          <p:cNvPr id="12" name="Straight Arrow Connector 11">
            <a:extLst>
              <a:ext uri="{FF2B5EF4-FFF2-40B4-BE49-F238E27FC236}">
                <a16:creationId xmlns:a16="http://schemas.microsoft.com/office/drawing/2014/main" id="{650DFF9D-5D3C-D45A-CCD4-3D8EB0B96ED7}"/>
              </a:ext>
            </a:extLst>
          </p:cNvPr>
          <p:cNvCxnSpPr>
            <a:cxnSpLocks/>
          </p:cNvCxnSpPr>
          <p:nvPr/>
        </p:nvCxnSpPr>
        <p:spPr>
          <a:xfrm>
            <a:off x="1792773" y="5142630"/>
            <a:ext cx="798653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E2BE74C9-B329-05DB-FE13-CF40E6A60F3F}"/>
              </a:ext>
            </a:extLst>
          </p:cNvPr>
          <p:cNvSpPr/>
          <p:nvPr/>
        </p:nvSpPr>
        <p:spPr>
          <a:xfrm>
            <a:off x="1804348" y="4917082"/>
            <a:ext cx="360117" cy="19232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4E03D117-5D58-39C0-A394-658E30B8B2D0}"/>
              </a:ext>
            </a:extLst>
          </p:cNvPr>
          <p:cNvCxnSpPr>
            <a:cxnSpLocks/>
            <a:stCxn id="5" idx="2"/>
          </p:cNvCxnSpPr>
          <p:nvPr/>
        </p:nvCxnSpPr>
        <p:spPr>
          <a:xfrm>
            <a:off x="1643747" y="4007370"/>
            <a:ext cx="340659" cy="823947"/>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FEF52F9-7776-AA66-BD62-04560AB1E961}"/>
              </a:ext>
            </a:extLst>
          </p:cNvPr>
          <p:cNvSpPr/>
          <p:nvPr/>
        </p:nvSpPr>
        <p:spPr>
          <a:xfrm>
            <a:off x="2173578" y="4917082"/>
            <a:ext cx="7421834" cy="19232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D487E26-9DAB-08AC-0CBB-CC4F6C408BA3}"/>
              </a:ext>
            </a:extLst>
          </p:cNvPr>
          <p:cNvSpPr txBox="1"/>
          <p:nvPr/>
        </p:nvSpPr>
        <p:spPr>
          <a:xfrm>
            <a:off x="977077" y="5592420"/>
            <a:ext cx="1196501" cy="584775"/>
          </a:xfrm>
          <a:prstGeom prst="rect">
            <a:avLst/>
          </a:prstGeom>
          <a:noFill/>
        </p:spPr>
        <p:txBody>
          <a:bodyPr wrap="square" rtlCol="0">
            <a:spAutoFit/>
          </a:bodyPr>
          <a:lstStyle/>
          <a:p>
            <a:pPr algn="ctr"/>
            <a:r>
              <a:rPr lang="en-US" sz="1600" dirty="0">
                <a:solidFill>
                  <a:schemeClr val="accent1">
                    <a:lumMod val="75000"/>
                  </a:schemeClr>
                </a:solidFill>
                <a:latin typeface="Palatino" pitchFamily="2" charset="77"/>
                <a:ea typeface="Palatino" pitchFamily="2" charset="77"/>
              </a:rPr>
              <a:t>Genesis of the system</a:t>
            </a:r>
          </a:p>
        </p:txBody>
      </p:sp>
      <p:sp>
        <p:nvSpPr>
          <p:cNvPr id="28" name="Left Brace 27">
            <a:extLst>
              <a:ext uri="{FF2B5EF4-FFF2-40B4-BE49-F238E27FC236}">
                <a16:creationId xmlns:a16="http://schemas.microsoft.com/office/drawing/2014/main" id="{815C7B98-48C2-84A7-A0AF-97C239AE976B}"/>
              </a:ext>
            </a:extLst>
          </p:cNvPr>
          <p:cNvSpPr/>
          <p:nvPr/>
        </p:nvSpPr>
        <p:spPr>
          <a:xfrm rot="16200000">
            <a:off x="1797049" y="5280057"/>
            <a:ext cx="339221" cy="347773"/>
          </a:xfrm>
          <a:prstGeom prst="lef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0E3454B-288C-B30A-03F4-C879D182505E}"/>
              </a:ext>
            </a:extLst>
          </p:cNvPr>
          <p:cNvCxnSpPr>
            <a:cxnSpLocks/>
            <a:stCxn id="6" idx="2"/>
            <a:endCxn id="19" idx="0"/>
          </p:cNvCxnSpPr>
          <p:nvPr/>
        </p:nvCxnSpPr>
        <p:spPr>
          <a:xfrm flipH="1">
            <a:off x="5884495" y="4007370"/>
            <a:ext cx="1014020" cy="909712"/>
          </a:xfrm>
          <a:prstGeom prst="straightConnector1">
            <a:avLst/>
          </a:prstGeom>
          <a:ln w="38100">
            <a:solidFill>
              <a:schemeClr val="accent2"/>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C9C77CA-27B5-539E-C699-8B2BD2958881}"/>
              </a:ext>
            </a:extLst>
          </p:cNvPr>
          <p:cNvPicPr>
            <a:picLocks noChangeAspect="1"/>
          </p:cNvPicPr>
          <p:nvPr/>
        </p:nvPicPr>
        <p:blipFill>
          <a:blip r:embed="rId3"/>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247059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5" grpId="0" animBg="1"/>
      <p:bldP spid="7" grpId="0" animBg="1"/>
      <p:bldP spid="8" grpId="0" animBg="1"/>
      <p:bldP spid="16" grpId="0" animBg="1"/>
      <p:bldP spid="19" grpId="0" animBg="1"/>
      <p:bldP spid="23" grpId="0"/>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ED0F57F-B749-1DDA-2680-BFBA365F244F}"/>
              </a:ext>
            </a:extLst>
          </p:cNvPr>
          <p:cNvSpPr/>
          <p:nvPr/>
        </p:nvSpPr>
        <p:spPr>
          <a:xfrm>
            <a:off x="6026612" y="-5474"/>
            <a:ext cx="6165388"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7E16D51E-9FE4-4E0C-B496-0D7E5A3CCDC7}"/>
              </a:ext>
            </a:extLst>
          </p:cNvPr>
          <p:cNvSpPr txBox="1"/>
          <p:nvPr/>
        </p:nvSpPr>
        <p:spPr>
          <a:xfrm>
            <a:off x="0" y="1830"/>
            <a:ext cx="6200736" cy="707886"/>
          </a:xfrm>
          <a:prstGeom prst="rect">
            <a:avLst/>
          </a:prstGeom>
          <a:noFill/>
        </p:spPr>
        <p:txBody>
          <a:bodyPr wrap="none" rtlCol="0">
            <a:spAutoFit/>
          </a:bodyPr>
          <a:lstStyle/>
          <a:p>
            <a:r>
              <a:rPr lang="en-US" sz="4000" dirty="0">
                <a:latin typeface="Palatino" pitchFamily="2" charset="77"/>
                <a:ea typeface="Palatino" pitchFamily="2" charset="77"/>
              </a:rPr>
              <a:t>Core Idea 2: Token forking</a:t>
            </a:r>
          </a:p>
        </p:txBody>
      </p:sp>
      <p:sp>
        <p:nvSpPr>
          <p:cNvPr id="4" name="TextBox 3">
            <a:extLst>
              <a:ext uri="{FF2B5EF4-FFF2-40B4-BE49-F238E27FC236}">
                <a16:creationId xmlns:a16="http://schemas.microsoft.com/office/drawing/2014/main" id="{F0593A82-F7CD-2ED4-1E9C-4CC323888BBE}"/>
              </a:ext>
            </a:extLst>
          </p:cNvPr>
          <p:cNvSpPr txBox="1"/>
          <p:nvPr/>
        </p:nvSpPr>
        <p:spPr>
          <a:xfrm>
            <a:off x="1059559" y="1070814"/>
            <a:ext cx="4322667" cy="715089"/>
          </a:xfrm>
          <a:prstGeom prst="roundRect">
            <a:avLst/>
          </a:prstGeom>
          <a:solidFill>
            <a:schemeClr val="accent2">
              <a:lumMod val="20000"/>
              <a:lumOff val="80000"/>
            </a:schemeClr>
          </a:solidFill>
        </p:spPr>
        <p:txBody>
          <a:bodyPr wrap="square">
            <a:spAutoFit/>
          </a:bodyPr>
          <a:lstStyle/>
          <a:p>
            <a:pPr algn="ctr"/>
            <a:r>
              <a:rPr lang="en-US" dirty="0">
                <a:latin typeface="Palatino" pitchFamily="2" charset="77"/>
                <a:ea typeface="Palatino" pitchFamily="2" charset="77"/>
              </a:rPr>
              <a:t>Value of a token arises from social consensus considering it as valuable</a:t>
            </a:r>
          </a:p>
        </p:txBody>
      </p:sp>
      <p:sp>
        <p:nvSpPr>
          <p:cNvPr id="5" name="TextBox 4">
            <a:extLst>
              <a:ext uri="{FF2B5EF4-FFF2-40B4-BE49-F238E27FC236}">
                <a16:creationId xmlns:a16="http://schemas.microsoft.com/office/drawing/2014/main" id="{CD1B8C60-7A64-9F03-44C3-3FEAB8D98B3B}"/>
              </a:ext>
            </a:extLst>
          </p:cNvPr>
          <p:cNvSpPr txBox="1"/>
          <p:nvPr/>
        </p:nvSpPr>
        <p:spPr>
          <a:xfrm>
            <a:off x="1059558" y="2552642"/>
            <a:ext cx="4322668" cy="1021556"/>
          </a:xfrm>
          <a:prstGeom prst="roundRect">
            <a:avLst/>
          </a:prstGeom>
          <a:solidFill>
            <a:schemeClr val="accent6">
              <a:lumMod val="20000"/>
              <a:lumOff val="80000"/>
            </a:schemeClr>
          </a:solidFill>
        </p:spPr>
        <p:txBody>
          <a:bodyPr wrap="square">
            <a:spAutoFit/>
          </a:bodyPr>
          <a:lstStyle/>
          <a:p>
            <a:pPr algn="ctr"/>
            <a:r>
              <a:rPr lang="en-US" dirty="0">
                <a:latin typeface="Palatino" pitchFamily="2" charset="77"/>
                <a:ea typeface="Palatino" pitchFamily="2" charset="77"/>
              </a:rPr>
              <a:t>Fork only token without forking the chain state and use social consensus to induce value to the token fork</a:t>
            </a:r>
          </a:p>
        </p:txBody>
      </p:sp>
      <p:sp>
        <p:nvSpPr>
          <p:cNvPr id="10" name="TextBox 9">
            <a:extLst>
              <a:ext uri="{FF2B5EF4-FFF2-40B4-BE49-F238E27FC236}">
                <a16:creationId xmlns:a16="http://schemas.microsoft.com/office/drawing/2014/main" id="{5BABA551-3E7F-02E8-9D5A-823EED5D2BD4}"/>
              </a:ext>
            </a:extLst>
          </p:cNvPr>
          <p:cNvSpPr txBox="1"/>
          <p:nvPr/>
        </p:nvSpPr>
        <p:spPr>
          <a:xfrm rot="20743051">
            <a:off x="407777" y="813793"/>
            <a:ext cx="1303562" cy="338554"/>
          </a:xfrm>
          <a:prstGeom prst="rect">
            <a:avLst/>
          </a:prstGeom>
          <a:solidFill>
            <a:schemeClr val="accent2"/>
          </a:solidFill>
        </p:spPr>
        <p:txBody>
          <a:bodyPr wrap="none" rtlCol="0">
            <a:spAutoFit/>
          </a:bodyPr>
          <a:lstStyle/>
          <a:p>
            <a:r>
              <a:rPr lang="en-US" sz="1600" dirty="0">
                <a:solidFill>
                  <a:schemeClr val="bg1"/>
                </a:solidFill>
                <a:latin typeface="Palatino" pitchFamily="2" charset="77"/>
                <a:ea typeface="Palatino" pitchFamily="2" charset="77"/>
              </a:rPr>
              <a:t>Observation</a:t>
            </a:r>
          </a:p>
        </p:txBody>
      </p:sp>
      <p:sp>
        <p:nvSpPr>
          <p:cNvPr id="11" name="TextBox 10">
            <a:extLst>
              <a:ext uri="{FF2B5EF4-FFF2-40B4-BE49-F238E27FC236}">
                <a16:creationId xmlns:a16="http://schemas.microsoft.com/office/drawing/2014/main" id="{723E5CBC-E8FC-CCD1-CEBC-DA4B80DB05C3}"/>
              </a:ext>
            </a:extLst>
          </p:cNvPr>
          <p:cNvSpPr txBox="1"/>
          <p:nvPr/>
        </p:nvSpPr>
        <p:spPr>
          <a:xfrm rot="20743051">
            <a:off x="571434" y="2162111"/>
            <a:ext cx="2122697" cy="338554"/>
          </a:xfrm>
          <a:prstGeom prst="rect">
            <a:avLst/>
          </a:prstGeom>
          <a:solidFill>
            <a:schemeClr val="accent6"/>
          </a:solidFill>
        </p:spPr>
        <p:txBody>
          <a:bodyPr wrap="none" rtlCol="0">
            <a:spAutoFit/>
          </a:bodyPr>
          <a:lstStyle/>
          <a:p>
            <a:r>
              <a:rPr lang="en-US" sz="1600" dirty="0">
                <a:solidFill>
                  <a:schemeClr val="bg1"/>
                </a:solidFill>
                <a:latin typeface="Palatino" pitchFamily="2" charset="77"/>
                <a:ea typeface="Palatino" pitchFamily="2" charset="77"/>
              </a:rPr>
              <a:t>Idea: Fork only token</a:t>
            </a:r>
          </a:p>
        </p:txBody>
      </p:sp>
      <p:grpSp>
        <p:nvGrpSpPr>
          <p:cNvPr id="86" name="Group 85">
            <a:extLst>
              <a:ext uri="{FF2B5EF4-FFF2-40B4-BE49-F238E27FC236}">
                <a16:creationId xmlns:a16="http://schemas.microsoft.com/office/drawing/2014/main" id="{277D44AA-8459-5933-3ECB-EF7ADED96831}"/>
              </a:ext>
            </a:extLst>
          </p:cNvPr>
          <p:cNvGrpSpPr/>
          <p:nvPr/>
        </p:nvGrpSpPr>
        <p:grpSpPr>
          <a:xfrm>
            <a:off x="7937351" y="2505416"/>
            <a:ext cx="2027758" cy="1707659"/>
            <a:chOff x="8165534" y="2728138"/>
            <a:chExt cx="2027758" cy="1707659"/>
          </a:xfrm>
        </p:grpSpPr>
        <p:cxnSp>
          <p:nvCxnSpPr>
            <p:cNvPr id="16" name="Straight Arrow Connector 15">
              <a:extLst>
                <a:ext uri="{FF2B5EF4-FFF2-40B4-BE49-F238E27FC236}">
                  <a16:creationId xmlns:a16="http://schemas.microsoft.com/office/drawing/2014/main" id="{D8FFF507-6843-3A0F-17A6-5C038074669E}"/>
                </a:ext>
              </a:extLst>
            </p:cNvPr>
            <p:cNvCxnSpPr>
              <a:cxnSpLocks/>
              <a:stCxn id="45" idx="2"/>
            </p:cNvCxnSpPr>
            <p:nvPr/>
          </p:nvCxnSpPr>
          <p:spPr>
            <a:xfrm flipH="1">
              <a:off x="8970231" y="2728138"/>
              <a:ext cx="1" cy="5934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E713A2A3-0D01-A1F8-2C43-9DCEA3F4AF7F}"/>
                </a:ext>
              </a:extLst>
            </p:cNvPr>
            <p:cNvGrpSpPr/>
            <p:nvPr/>
          </p:nvGrpSpPr>
          <p:grpSpPr>
            <a:xfrm>
              <a:off x="8279125" y="3348979"/>
              <a:ext cx="1914167" cy="1086818"/>
              <a:chOff x="5415741" y="-979701"/>
              <a:chExt cx="2406200" cy="1312889"/>
            </a:xfrm>
          </p:grpSpPr>
          <p:sp>
            <p:nvSpPr>
              <p:cNvPr id="43" name="Rounded Rectangle 42">
                <a:extLst>
                  <a:ext uri="{FF2B5EF4-FFF2-40B4-BE49-F238E27FC236}">
                    <a16:creationId xmlns:a16="http://schemas.microsoft.com/office/drawing/2014/main" id="{2FBFDC66-DC8A-C232-817C-166DDAFA818F}"/>
                  </a:ext>
                </a:extLst>
              </p:cNvPr>
              <p:cNvSpPr/>
              <p:nvPr/>
            </p:nvSpPr>
            <p:spPr>
              <a:xfrm>
                <a:off x="5415741" y="-979701"/>
                <a:ext cx="2406200" cy="1312889"/>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ounded Rectangle 43">
                <a:extLst>
                  <a:ext uri="{FF2B5EF4-FFF2-40B4-BE49-F238E27FC236}">
                    <a16:creationId xmlns:a16="http://schemas.microsoft.com/office/drawing/2014/main" id="{37F231CF-F034-6D6C-B5A7-45B8A9C4CD82}"/>
                  </a:ext>
                </a:extLst>
              </p:cNvPr>
              <p:cNvSpPr/>
              <p:nvPr/>
            </p:nvSpPr>
            <p:spPr>
              <a:xfrm>
                <a:off x="5973577" y="-838120"/>
                <a:ext cx="1456938" cy="354979"/>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latin typeface="Palatino" pitchFamily="2" charset="77"/>
                    <a:ea typeface="Palatino" pitchFamily="2" charset="77"/>
                  </a:rPr>
                  <a:t>EigenLayer</a:t>
                </a:r>
                <a:endParaRPr lang="en-US" sz="1400" b="1" dirty="0">
                  <a:solidFill>
                    <a:schemeClr val="bg1"/>
                  </a:solidFill>
                  <a:latin typeface="Palatino" pitchFamily="2" charset="77"/>
                  <a:ea typeface="Palatino" pitchFamily="2" charset="77"/>
                </a:endParaRPr>
              </a:p>
            </p:txBody>
          </p:sp>
        </p:grpSp>
        <p:pic>
          <p:nvPicPr>
            <p:cNvPr id="37" name="Graphic 36" descr="Badge Tick1 with solid fill">
              <a:extLst>
                <a:ext uri="{FF2B5EF4-FFF2-40B4-BE49-F238E27FC236}">
                  <a16:creationId xmlns:a16="http://schemas.microsoft.com/office/drawing/2014/main" id="{A234A420-86E5-F122-1B99-27856E6989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65534" y="3310330"/>
              <a:ext cx="290968" cy="302779"/>
            </a:xfrm>
            <a:prstGeom prst="rect">
              <a:avLst/>
            </a:prstGeom>
          </p:spPr>
        </p:pic>
        <mc:AlternateContent xmlns:mc="http://schemas.openxmlformats.org/markup-compatibility/2006" xmlns:a14="http://schemas.microsoft.com/office/drawing/2010/main">
          <mc:Choice Requires="a14">
            <p:sp>
              <p:nvSpPr>
                <p:cNvPr id="40" name="Rounded Rectangle 39">
                  <a:extLst>
                    <a:ext uri="{FF2B5EF4-FFF2-40B4-BE49-F238E27FC236}">
                      <a16:creationId xmlns:a16="http://schemas.microsoft.com/office/drawing/2014/main" id="{3900AA23-858E-E5B7-3E38-D111376F5E8D}"/>
                    </a:ext>
                  </a:extLst>
                </p:cNvPr>
                <p:cNvSpPr/>
                <p:nvPr/>
              </p:nvSpPr>
              <p:spPr>
                <a:xfrm>
                  <a:off x="8379718" y="4068084"/>
                  <a:ext cx="660366" cy="293854"/>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b="1" i="0" smtClean="0">
                            <a:solidFill>
                              <a:schemeClr val="bg1"/>
                            </a:solidFill>
                            <a:latin typeface="Cambria Math" panose="02040503050406030204" pitchFamily="18" charset="0"/>
                            <a:ea typeface="Palatino" pitchFamily="2" charset="77"/>
                          </a:rPr>
                          <m:t>𝐄𝐈𝐆𝐄𝐍</m:t>
                        </m:r>
                      </m:oMath>
                    </m:oMathPara>
                  </a14:m>
                  <a:endParaRPr lang="en-US" sz="1400" b="1" dirty="0">
                    <a:solidFill>
                      <a:schemeClr val="bg1"/>
                    </a:solidFill>
                    <a:latin typeface="Palatino" pitchFamily="2" charset="77"/>
                    <a:ea typeface="Palatino" pitchFamily="2" charset="77"/>
                  </a:endParaRPr>
                </a:p>
              </p:txBody>
            </p:sp>
          </mc:Choice>
          <mc:Fallback xmlns="">
            <p:sp>
              <p:nvSpPr>
                <p:cNvPr id="40" name="Rounded Rectangle 39">
                  <a:extLst>
                    <a:ext uri="{FF2B5EF4-FFF2-40B4-BE49-F238E27FC236}">
                      <a16:creationId xmlns:a16="http://schemas.microsoft.com/office/drawing/2014/main" id="{3900AA23-858E-E5B7-3E38-D111376F5E8D}"/>
                    </a:ext>
                  </a:extLst>
                </p:cNvPr>
                <p:cNvSpPr>
                  <a:spLocks noRot="1" noChangeAspect="1" noMove="1" noResize="1" noEditPoints="1" noAdjustHandles="1" noChangeArrowheads="1" noChangeShapeType="1" noTextEdit="1"/>
                </p:cNvSpPr>
                <p:nvPr/>
              </p:nvSpPr>
              <p:spPr>
                <a:xfrm>
                  <a:off x="8379718" y="4068084"/>
                  <a:ext cx="660366" cy="293854"/>
                </a:xfrm>
                <a:prstGeom prst="roundRect">
                  <a:avLst/>
                </a:prstGeom>
                <a:blipFill>
                  <a:blip r:embed="rId5"/>
                  <a:stretch>
                    <a:fillRect/>
                  </a:stretch>
                </a:blipFill>
                <a:ln>
                  <a:noFill/>
                </a:ln>
              </p:spPr>
              <p:txBody>
                <a:bodyPr/>
                <a:lstStyle/>
                <a:p>
                  <a:r>
                    <a:rPr lang="en-US">
                      <a:noFill/>
                    </a:rPr>
                    <a:t> </a:t>
                  </a:r>
                </a:p>
              </p:txBody>
            </p:sp>
          </mc:Fallback>
        </mc:AlternateContent>
        <p:pic>
          <p:nvPicPr>
            <p:cNvPr id="42" name="Graphic 41" descr="Badge Cross with solid fill">
              <a:extLst>
                <a:ext uri="{FF2B5EF4-FFF2-40B4-BE49-F238E27FC236}">
                  <a16:creationId xmlns:a16="http://schemas.microsoft.com/office/drawing/2014/main" id="{A1A499D9-ECED-D201-1DF1-EF404A6604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39558" y="3716348"/>
              <a:ext cx="290968" cy="302778"/>
            </a:xfrm>
            <a:prstGeom prst="rect">
              <a:avLst/>
            </a:prstGeom>
          </p:spPr>
        </p:pic>
      </p:grpSp>
      <p:grpSp>
        <p:nvGrpSpPr>
          <p:cNvPr id="97" name="Group 96">
            <a:extLst>
              <a:ext uri="{FF2B5EF4-FFF2-40B4-BE49-F238E27FC236}">
                <a16:creationId xmlns:a16="http://schemas.microsoft.com/office/drawing/2014/main" id="{1802CFD7-1B5E-66E4-8B4F-09650661DBED}"/>
              </a:ext>
            </a:extLst>
          </p:cNvPr>
          <p:cNvGrpSpPr/>
          <p:nvPr/>
        </p:nvGrpSpPr>
        <p:grpSpPr>
          <a:xfrm>
            <a:off x="8921649" y="4131703"/>
            <a:ext cx="2741008" cy="1590860"/>
            <a:chOff x="8921649" y="4131703"/>
            <a:chExt cx="2741008" cy="1590860"/>
          </a:xfrm>
        </p:grpSpPr>
        <p:sp>
          <p:nvSpPr>
            <p:cNvPr id="18" name="TextBox 17">
              <a:extLst>
                <a:ext uri="{FF2B5EF4-FFF2-40B4-BE49-F238E27FC236}">
                  <a16:creationId xmlns:a16="http://schemas.microsoft.com/office/drawing/2014/main" id="{EB228731-941F-762D-3710-E24CAF7B4597}"/>
                </a:ext>
              </a:extLst>
            </p:cNvPr>
            <p:cNvSpPr txBox="1"/>
            <p:nvPr/>
          </p:nvSpPr>
          <p:spPr>
            <a:xfrm>
              <a:off x="8921649" y="5384009"/>
              <a:ext cx="2741008" cy="338554"/>
            </a:xfrm>
            <a:prstGeom prst="rect">
              <a:avLst/>
            </a:prstGeom>
            <a:noFill/>
          </p:spPr>
          <p:txBody>
            <a:bodyPr wrap="square" rtlCol="0">
              <a:spAutoFit/>
            </a:bodyPr>
            <a:lstStyle/>
            <a:p>
              <a:pPr algn="ctr"/>
              <a:r>
                <a:rPr lang="en-US" sz="1600" dirty="0">
                  <a:solidFill>
                    <a:schemeClr val="tx1"/>
                  </a:solidFill>
                  <a:latin typeface="Palatino" pitchFamily="2" charset="77"/>
                  <a:ea typeface="Palatino" pitchFamily="2" charset="77"/>
                </a:rPr>
                <a:t>EIGEN users</a:t>
              </a:r>
            </a:p>
          </p:txBody>
        </p:sp>
        <p:pic>
          <p:nvPicPr>
            <p:cNvPr id="21" name="Picture 20" descr="A yellow cell phone with a red handle&#10;&#10;Description automatically generated">
              <a:extLst>
                <a:ext uri="{FF2B5EF4-FFF2-40B4-BE49-F238E27FC236}">
                  <a16:creationId xmlns:a16="http://schemas.microsoft.com/office/drawing/2014/main" id="{F44C2CF6-5178-B699-8DB6-7B35DD208C76}"/>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598155" y="4735437"/>
              <a:ext cx="623271" cy="648572"/>
            </a:xfrm>
            <a:prstGeom prst="rect">
              <a:avLst/>
            </a:prstGeom>
          </p:spPr>
        </p:pic>
        <p:cxnSp>
          <p:nvCxnSpPr>
            <p:cNvPr id="33" name="Curved Connector 32">
              <a:extLst>
                <a:ext uri="{FF2B5EF4-FFF2-40B4-BE49-F238E27FC236}">
                  <a16:creationId xmlns:a16="http://schemas.microsoft.com/office/drawing/2014/main" id="{048C976A-9CE8-01DC-0A78-625766F4B023}"/>
                </a:ext>
              </a:extLst>
            </p:cNvPr>
            <p:cNvCxnSpPr>
              <a:cxnSpLocks/>
              <a:stCxn id="21" idx="1"/>
              <a:endCxn id="38" idx="2"/>
            </p:cNvCxnSpPr>
            <p:nvPr/>
          </p:nvCxnSpPr>
          <p:spPr>
            <a:xfrm rot="10800000">
              <a:off x="9492251" y="4131703"/>
              <a:ext cx="105905" cy="928020"/>
            </a:xfrm>
            <a:prstGeom prst="curvedConnector2">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38D8F5D1-8145-FA64-CDD1-0793A406648B}"/>
              </a:ext>
            </a:extLst>
          </p:cNvPr>
          <p:cNvGrpSpPr/>
          <p:nvPr/>
        </p:nvGrpSpPr>
        <p:grpSpPr>
          <a:xfrm>
            <a:off x="6424190" y="79285"/>
            <a:ext cx="3520902" cy="2648854"/>
            <a:chOff x="6936691" y="107575"/>
            <a:chExt cx="3520902" cy="2648854"/>
          </a:xfrm>
        </p:grpSpPr>
        <p:cxnSp>
          <p:nvCxnSpPr>
            <p:cNvPr id="14" name="Straight Arrow Connector 13">
              <a:extLst>
                <a:ext uri="{FF2B5EF4-FFF2-40B4-BE49-F238E27FC236}">
                  <a16:creationId xmlns:a16="http://schemas.microsoft.com/office/drawing/2014/main" id="{7AF5A93B-A3B6-F346-1150-CAF2A3CA14B6}"/>
                </a:ext>
              </a:extLst>
            </p:cNvPr>
            <p:cNvCxnSpPr>
              <a:cxnSpLocks/>
              <a:stCxn id="47" idx="2"/>
              <a:endCxn id="45" idx="0"/>
            </p:cNvCxnSpPr>
            <p:nvPr/>
          </p:nvCxnSpPr>
          <p:spPr>
            <a:xfrm>
              <a:off x="9482733" y="1168518"/>
              <a:ext cx="0" cy="5010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E21A801B-DE2A-BDBE-BA89-53FD21C7CAB0}"/>
                </a:ext>
              </a:extLst>
            </p:cNvPr>
            <p:cNvGrpSpPr/>
            <p:nvPr/>
          </p:nvGrpSpPr>
          <p:grpSpPr>
            <a:xfrm>
              <a:off x="8507875" y="223903"/>
              <a:ext cx="1949718" cy="944615"/>
              <a:chOff x="5415593" y="-198027"/>
              <a:chExt cx="2450888" cy="1141105"/>
            </a:xfrm>
          </p:grpSpPr>
          <p:sp>
            <p:nvSpPr>
              <p:cNvPr id="47" name="Rounded Rectangle 46">
                <a:extLst>
                  <a:ext uri="{FF2B5EF4-FFF2-40B4-BE49-F238E27FC236}">
                    <a16:creationId xmlns:a16="http://schemas.microsoft.com/office/drawing/2014/main" id="{93E90BC8-5BB3-4453-4BBE-65BACC69BB5C}"/>
                  </a:ext>
                </a:extLst>
              </p:cNvPr>
              <p:cNvSpPr/>
              <p:nvPr/>
            </p:nvSpPr>
            <p:spPr>
              <a:xfrm>
                <a:off x="5415593" y="-198027"/>
                <a:ext cx="2450888" cy="1141105"/>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a:extLst>
                  <a:ext uri="{FF2B5EF4-FFF2-40B4-BE49-F238E27FC236}">
                    <a16:creationId xmlns:a16="http://schemas.microsoft.com/office/drawing/2014/main" id="{27314726-D874-50F5-5113-E7AE78D187AC}"/>
                  </a:ext>
                </a:extLst>
              </p:cNvPr>
              <p:cNvSpPr/>
              <p:nvPr/>
            </p:nvSpPr>
            <p:spPr>
              <a:xfrm>
                <a:off x="5946007" y="-91555"/>
                <a:ext cx="1419547" cy="354979"/>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latin typeface="Palatino" pitchFamily="2" charset="77"/>
                    <a:ea typeface="Palatino" pitchFamily="2" charset="77"/>
                  </a:rPr>
                  <a:t>EigenLayer</a:t>
                </a:r>
                <a:endParaRPr lang="en-US" sz="1400" b="1" dirty="0">
                  <a:solidFill>
                    <a:schemeClr val="bg1"/>
                  </a:solidFill>
                  <a:latin typeface="Palatino" pitchFamily="2" charset="77"/>
                  <a:ea typeface="Palatino" pitchFamily="2" charset="77"/>
                </a:endParaRPr>
              </a:p>
            </p:txBody>
          </p:sp>
        </p:grpSp>
        <p:pic>
          <p:nvPicPr>
            <p:cNvPr id="17" name="Graphic 16" descr="Badge Tick1 with solid fill">
              <a:extLst>
                <a:ext uri="{FF2B5EF4-FFF2-40B4-BE49-F238E27FC236}">
                  <a16:creationId xmlns:a16="http://schemas.microsoft.com/office/drawing/2014/main" id="{3A5B269A-1587-D71D-1D73-D15EAFD90C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4282" y="107575"/>
              <a:ext cx="290967" cy="302779"/>
            </a:xfrm>
            <a:prstGeom prst="rect">
              <a:avLst/>
            </a:prstGeom>
          </p:spPr>
        </p:pic>
        <p:cxnSp>
          <p:nvCxnSpPr>
            <p:cNvPr id="24" name="Straight Arrow Connector 23">
              <a:extLst>
                <a:ext uri="{FF2B5EF4-FFF2-40B4-BE49-F238E27FC236}">
                  <a16:creationId xmlns:a16="http://schemas.microsoft.com/office/drawing/2014/main" id="{22527451-6778-7AD3-8946-0DCAA3CB7935}"/>
                </a:ext>
              </a:extLst>
            </p:cNvPr>
            <p:cNvCxnSpPr>
              <a:cxnSpLocks/>
              <a:stCxn id="28" idx="0"/>
              <a:endCxn id="48" idx="2"/>
            </p:cNvCxnSpPr>
            <p:nvPr/>
          </p:nvCxnSpPr>
          <p:spPr>
            <a:xfrm flipV="1">
              <a:off x="9494463" y="605895"/>
              <a:ext cx="0" cy="208584"/>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00D7C92C-07B1-015E-BC9C-665B11B743FD}"/>
                </a:ext>
              </a:extLst>
            </p:cNvPr>
            <p:cNvGrpSpPr/>
            <p:nvPr/>
          </p:nvGrpSpPr>
          <p:grpSpPr>
            <a:xfrm>
              <a:off x="8507872" y="1669610"/>
              <a:ext cx="1949717" cy="1086819"/>
              <a:chOff x="5415743" y="-686527"/>
              <a:chExt cx="2450888" cy="1312889"/>
            </a:xfrm>
          </p:grpSpPr>
          <p:sp>
            <p:nvSpPr>
              <p:cNvPr id="45" name="Rounded Rectangle 44">
                <a:extLst>
                  <a:ext uri="{FF2B5EF4-FFF2-40B4-BE49-F238E27FC236}">
                    <a16:creationId xmlns:a16="http://schemas.microsoft.com/office/drawing/2014/main" id="{8159FFD8-05A7-6B56-7BE0-90C98EE759B3}"/>
                  </a:ext>
                </a:extLst>
              </p:cNvPr>
              <p:cNvSpPr/>
              <p:nvPr/>
            </p:nvSpPr>
            <p:spPr>
              <a:xfrm>
                <a:off x="5415743" y="-686527"/>
                <a:ext cx="2450888" cy="1312889"/>
              </a:xfrm>
              <a:prstGeom prst="round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C105A443-C363-F83D-A329-9F22C5A8E6EA}"/>
                  </a:ext>
                </a:extLst>
              </p:cNvPr>
              <p:cNvSpPr/>
              <p:nvPr/>
            </p:nvSpPr>
            <p:spPr>
              <a:xfrm>
                <a:off x="5946158" y="-512431"/>
                <a:ext cx="1419546" cy="354979"/>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bg1"/>
                    </a:solidFill>
                    <a:latin typeface="Palatino" pitchFamily="2" charset="77"/>
                    <a:ea typeface="Palatino" pitchFamily="2" charset="77"/>
                  </a:rPr>
                  <a:t>EigenLayer</a:t>
                </a:r>
                <a:endParaRPr lang="en-US" sz="1400" b="1" dirty="0">
                  <a:solidFill>
                    <a:schemeClr val="bg1"/>
                  </a:solidFill>
                  <a:latin typeface="Palatino" pitchFamily="2" charset="77"/>
                  <a:ea typeface="Palatino" pitchFamily="2" charset="77"/>
                </a:endParaRPr>
              </a:p>
            </p:txBody>
          </p:sp>
        </p:grpSp>
        <p:pic>
          <p:nvPicPr>
            <p:cNvPr id="26" name="Graphic 25" descr="Badge Tick1 with solid fill">
              <a:extLst>
                <a:ext uri="{FF2B5EF4-FFF2-40B4-BE49-F238E27FC236}">
                  <a16:creationId xmlns:a16="http://schemas.microsoft.com/office/drawing/2014/main" id="{A56CC115-D0FC-AF60-559A-91913B27CBE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5849" y="1657875"/>
              <a:ext cx="290968" cy="302779"/>
            </a:xfrm>
            <a:prstGeom prst="rect">
              <a:avLst/>
            </a:prstGeom>
          </p:spPr>
        </p:pic>
        <p:cxnSp>
          <p:nvCxnSpPr>
            <p:cNvPr id="27" name="Straight Arrow Connector 26">
              <a:extLst>
                <a:ext uri="{FF2B5EF4-FFF2-40B4-BE49-F238E27FC236}">
                  <a16:creationId xmlns:a16="http://schemas.microsoft.com/office/drawing/2014/main" id="{9169D225-B934-3918-EF0B-28C19C157A0C}"/>
                </a:ext>
              </a:extLst>
            </p:cNvPr>
            <p:cNvCxnSpPr>
              <a:cxnSpLocks/>
              <a:stCxn id="30" idx="0"/>
              <a:endCxn id="46" idx="2"/>
            </p:cNvCxnSpPr>
            <p:nvPr/>
          </p:nvCxnSpPr>
          <p:spPr>
            <a:xfrm flipH="1" flipV="1">
              <a:off x="9494462" y="2107582"/>
              <a:ext cx="11159" cy="196191"/>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E66D3272-1323-9F90-D6F6-E35C7D4752A3}"/>
                </a:ext>
              </a:extLst>
            </p:cNvPr>
            <p:cNvSpPr/>
            <p:nvPr/>
          </p:nvSpPr>
          <p:spPr>
            <a:xfrm>
              <a:off x="9080190" y="814479"/>
              <a:ext cx="828545" cy="293854"/>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Palatino" pitchFamily="2" charset="77"/>
                  <a:ea typeface="Palatino" pitchFamily="2" charset="77"/>
                </a:rPr>
                <a:t>EIGEN</a:t>
              </a:r>
            </a:p>
          </p:txBody>
        </p:sp>
        <p:pic>
          <p:nvPicPr>
            <p:cNvPr id="29" name="Graphic 28" descr="Badge Tick1 with solid fill">
              <a:extLst>
                <a:ext uri="{FF2B5EF4-FFF2-40B4-BE49-F238E27FC236}">
                  <a16:creationId xmlns:a16="http://schemas.microsoft.com/office/drawing/2014/main" id="{2800024E-0174-CD1C-63B8-54044E6CA0C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74409" y="611977"/>
              <a:ext cx="290968" cy="302779"/>
            </a:xfrm>
            <a:prstGeom prst="rect">
              <a:avLst/>
            </a:prstGeom>
          </p:spPr>
        </p:pic>
        <p:sp>
          <p:nvSpPr>
            <p:cNvPr id="30" name="Rounded Rectangle 29">
              <a:extLst>
                <a:ext uri="{FF2B5EF4-FFF2-40B4-BE49-F238E27FC236}">
                  <a16:creationId xmlns:a16="http://schemas.microsoft.com/office/drawing/2014/main" id="{861981B5-0127-7817-7AEC-FBD86C9752D3}"/>
                </a:ext>
              </a:extLst>
            </p:cNvPr>
            <p:cNvSpPr/>
            <p:nvPr/>
          </p:nvSpPr>
          <p:spPr>
            <a:xfrm>
              <a:off x="9091348" y="2303773"/>
              <a:ext cx="828545" cy="293854"/>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Palatino" pitchFamily="2" charset="77"/>
                  <a:ea typeface="Palatino" pitchFamily="2" charset="77"/>
                </a:rPr>
                <a:t>EIGEN</a:t>
              </a:r>
            </a:p>
          </p:txBody>
        </p:sp>
        <p:pic>
          <p:nvPicPr>
            <p:cNvPr id="31" name="Graphic 30" descr="Badge Tick1 with solid fill">
              <a:extLst>
                <a:ext uri="{FF2B5EF4-FFF2-40B4-BE49-F238E27FC236}">
                  <a16:creationId xmlns:a16="http://schemas.microsoft.com/office/drawing/2014/main" id="{8D18C08A-24E4-850D-4A4D-F45D241D8927}"/>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9768129" y="2144226"/>
              <a:ext cx="290968" cy="302779"/>
            </a:xfrm>
            <a:prstGeom prst="rect">
              <a:avLst/>
            </a:prstGeom>
          </p:spPr>
        </p:pic>
        <p:sp>
          <p:nvSpPr>
            <p:cNvPr id="35" name="TextBox 34">
              <a:extLst>
                <a:ext uri="{FF2B5EF4-FFF2-40B4-BE49-F238E27FC236}">
                  <a16:creationId xmlns:a16="http://schemas.microsoft.com/office/drawing/2014/main" id="{AF028905-0C1C-A88A-BB13-494652BC99B4}"/>
                </a:ext>
              </a:extLst>
            </p:cNvPr>
            <p:cNvSpPr txBox="1"/>
            <p:nvPr/>
          </p:nvSpPr>
          <p:spPr>
            <a:xfrm>
              <a:off x="6936691" y="448450"/>
              <a:ext cx="1578866" cy="584775"/>
            </a:xfrm>
            <a:prstGeom prst="rect">
              <a:avLst/>
            </a:prstGeom>
            <a:noFill/>
          </p:spPr>
          <p:txBody>
            <a:bodyPr wrap="square" rtlCol="0">
              <a:spAutoFit/>
            </a:bodyPr>
            <a:lstStyle/>
            <a:p>
              <a:pPr algn="ctr"/>
              <a:r>
                <a:rPr lang="en-US" sz="1600" dirty="0">
                  <a:latin typeface="Palatino" pitchFamily="2" charset="77"/>
                  <a:ea typeface="Palatino" pitchFamily="2" charset="77"/>
                </a:rPr>
                <a:t>Ethereum blocks</a:t>
              </a:r>
            </a:p>
          </p:txBody>
        </p:sp>
      </p:grpSp>
      <p:sp>
        <p:nvSpPr>
          <p:cNvPr id="71" name="TextBox 70">
            <a:extLst>
              <a:ext uri="{FF2B5EF4-FFF2-40B4-BE49-F238E27FC236}">
                <a16:creationId xmlns:a16="http://schemas.microsoft.com/office/drawing/2014/main" id="{F7F538D2-72EE-F22B-9815-CB2E31F8E61C}"/>
              </a:ext>
            </a:extLst>
          </p:cNvPr>
          <p:cNvSpPr txBox="1"/>
          <p:nvPr/>
        </p:nvSpPr>
        <p:spPr>
          <a:xfrm>
            <a:off x="5965758" y="3272082"/>
            <a:ext cx="1979319" cy="830997"/>
          </a:xfrm>
          <a:prstGeom prst="rect">
            <a:avLst/>
          </a:prstGeom>
          <a:noFill/>
        </p:spPr>
        <p:txBody>
          <a:bodyPr wrap="square" rtlCol="0">
            <a:spAutoFit/>
          </a:bodyPr>
          <a:lstStyle/>
          <a:p>
            <a:pPr algn="ctr"/>
            <a:r>
              <a:rPr lang="en-US" sz="1600" b="1" dirty="0">
                <a:solidFill>
                  <a:srgbClr val="FF0000"/>
                </a:solidFill>
                <a:latin typeface="Palatino" pitchFamily="2" charset="77"/>
                <a:ea typeface="Palatino" pitchFamily="2" charset="77"/>
              </a:rPr>
              <a:t>Majority of EIGEN </a:t>
            </a:r>
            <a:r>
              <a:rPr lang="en-US" sz="1600" b="1" dirty="0" err="1">
                <a:solidFill>
                  <a:srgbClr val="FF0000"/>
                </a:solidFill>
                <a:latin typeface="Palatino" pitchFamily="2" charset="77"/>
                <a:ea typeface="Palatino" pitchFamily="2" charset="77"/>
              </a:rPr>
              <a:t>stakers</a:t>
            </a:r>
            <a:r>
              <a:rPr lang="en-US" sz="1600" b="1" dirty="0">
                <a:solidFill>
                  <a:srgbClr val="FF0000"/>
                </a:solidFill>
                <a:latin typeface="Palatino" pitchFamily="2" charset="77"/>
                <a:ea typeface="Palatino" pitchFamily="2" charset="77"/>
              </a:rPr>
              <a:t> turned malicious</a:t>
            </a:r>
          </a:p>
        </p:txBody>
      </p:sp>
      <p:sp>
        <p:nvSpPr>
          <p:cNvPr id="77" name="TextBox 76">
            <a:extLst>
              <a:ext uri="{FF2B5EF4-FFF2-40B4-BE49-F238E27FC236}">
                <a16:creationId xmlns:a16="http://schemas.microsoft.com/office/drawing/2014/main" id="{596335DA-0F74-1D44-EB15-BDB5456E6DB9}"/>
              </a:ext>
            </a:extLst>
          </p:cNvPr>
          <p:cNvSpPr txBox="1"/>
          <p:nvPr/>
        </p:nvSpPr>
        <p:spPr>
          <a:xfrm>
            <a:off x="549747" y="4153141"/>
            <a:ext cx="5101242" cy="408623"/>
          </a:xfrm>
          <a:prstGeom prst="roundRect">
            <a:avLst/>
          </a:prstGeom>
          <a:solidFill>
            <a:schemeClr val="tx1"/>
          </a:solidFill>
        </p:spPr>
        <p:txBody>
          <a:bodyPr wrap="square">
            <a:spAutoFit/>
          </a:bodyPr>
          <a:lstStyle/>
          <a:p>
            <a:r>
              <a:rPr lang="en-US" b="1" dirty="0">
                <a:solidFill>
                  <a:schemeClr val="bg1"/>
                </a:solidFill>
                <a:latin typeface="Palatino" pitchFamily="2" charset="77"/>
                <a:ea typeface="Palatino" pitchFamily="2" charset="77"/>
              </a:rPr>
              <a:t>Doesn’t overload Ethereum’s social consensus</a:t>
            </a:r>
          </a:p>
        </p:txBody>
      </p:sp>
      <p:grpSp>
        <p:nvGrpSpPr>
          <p:cNvPr id="93" name="Group 92">
            <a:extLst>
              <a:ext uri="{FF2B5EF4-FFF2-40B4-BE49-F238E27FC236}">
                <a16:creationId xmlns:a16="http://schemas.microsoft.com/office/drawing/2014/main" id="{24FE2650-58E8-1D9E-9DA4-167AA180EE2E}"/>
              </a:ext>
            </a:extLst>
          </p:cNvPr>
          <p:cNvGrpSpPr/>
          <p:nvPr/>
        </p:nvGrpSpPr>
        <p:grpSpPr>
          <a:xfrm>
            <a:off x="9074217" y="3280235"/>
            <a:ext cx="3226603" cy="1077218"/>
            <a:chOff x="9089711" y="3304881"/>
            <a:chExt cx="3226603" cy="1077218"/>
          </a:xfrm>
        </p:grpSpPr>
        <p:sp>
          <p:nvSpPr>
            <p:cNvPr id="72" name="TextBox 71">
              <a:extLst>
                <a:ext uri="{FF2B5EF4-FFF2-40B4-BE49-F238E27FC236}">
                  <a16:creationId xmlns:a16="http://schemas.microsoft.com/office/drawing/2014/main" id="{E0E1A9D7-3D8B-C802-6C58-034A3F0DC22E}"/>
                </a:ext>
              </a:extLst>
            </p:cNvPr>
            <p:cNvSpPr txBox="1"/>
            <p:nvPr/>
          </p:nvSpPr>
          <p:spPr>
            <a:xfrm>
              <a:off x="9904739" y="3304881"/>
              <a:ext cx="2411575" cy="1077218"/>
            </a:xfrm>
            <a:prstGeom prst="rect">
              <a:avLst/>
            </a:prstGeom>
            <a:noFill/>
          </p:spPr>
          <p:txBody>
            <a:bodyPr wrap="square" rtlCol="0">
              <a:spAutoFit/>
            </a:bodyPr>
            <a:lstStyle/>
            <a:p>
              <a:pPr algn="ctr"/>
              <a:r>
                <a:rPr lang="en-US" sz="1600" b="1" dirty="0">
                  <a:solidFill>
                    <a:schemeClr val="accent1"/>
                  </a:solidFill>
                  <a:latin typeface="Palatino" pitchFamily="2" charset="77"/>
                  <a:ea typeface="Palatino" pitchFamily="2" charset="77"/>
                </a:rPr>
                <a:t>Malicious </a:t>
              </a:r>
              <a:r>
                <a:rPr lang="en-US" sz="1600" b="1" dirty="0" err="1">
                  <a:solidFill>
                    <a:schemeClr val="accent1"/>
                  </a:solidFill>
                  <a:latin typeface="Palatino" pitchFamily="2" charset="77"/>
                  <a:ea typeface="Palatino" pitchFamily="2" charset="77"/>
                </a:rPr>
                <a:t>stakers</a:t>
              </a:r>
              <a:r>
                <a:rPr lang="en-US" sz="1600" b="1" dirty="0">
                  <a:solidFill>
                    <a:schemeClr val="accent1"/>
                  </a:solidFill>
                  <a:latin typeface="Palatino" pitchFamily="2" charset="77"/>
                  <a:ea typeface="Palatino" pitchFamily="2" charset="77"/>
                </a:rPr>
                <a:t> are penalized by restricting them from being able to redeem tokens</a:t>
              </a:r>
            </a:p>
          </p:txBody>
        </p:sp>
        <mc:AlternateContent xmlns:mc="http://schemas.openxmlformats.org/markup-compatibility/2006" xmlns:a14="http://schemas.microsoft.com/office/drawing/2010/main">
          <mc:Choice Requires="a14">
            <p:sp>
              <p:nvSpPr>
                <p:cNvPr id="38" name="Rounded Rectangle 37">
                  <a:extLst>
                    <a:ext uri="{FF2B5EF4-FFF2-40B4-BE49-F238E27FC236}">
                      <a16:creationId xmlns:a16="http://schemas.microsoft.com/office/drawing/2014/main" id="{CEDB88DE-24C2-CE8E-798B-6F3691FC6BDD}"/>
                    </a:ext>
                  </a:extLst>
                </p:cNvPr>
                <p:cNvSpPr/>
                <p:nvPr/>
              </p:nvSpPr>
              <p:spPr>
                <a:xfrm>
                  <a:off x="9177561" y="3862495"/>
                  <a:ext cx="660366" cy="293854"/>
                </a:xfrm>
                <a:prstGeom prst="round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1400" b="1" i="1" smtClean="0">
                                <a:solidFill>
                                  <a:schemeClr val="bg1"/>
                                </a:solidFill>
                                <a:latin typeface="Cambria Math" panose="02040503050406030204" pitchFamily="18" charset="0"/>
                                <a:ea typeface="Palatino" pitchFamily="2" charset="77"/>
                              </a:rPr>
                            </m:ctrlPr>
                          </m:accPr>
                          <m:e>
                            <m:r>
                              <a:rPr lang="en-US" sz="1400" b="1" i="0" smtClean="0">
                                <a:solidFill>
                                  <a:schemeClr val="bg1"/>
                                </a:solidFill>
                                <a:latin typeface="Cambria Math" panose="02040503050406030204" pitchFamily="18" charset="0"/>
                                <a:ea typeface="Palatino" pitchFamily="2" charset="77"/>
                              </a:rPr>
                              <m:t>𝐄𝐈𝐆𝐄𝐍</m:t>
                            </m:r>
                          </m:e>
                        </m:acc>
                      </m:oMath>
                    </m:oMathPara>
                  </a14:m>
                  <a:endParaRPr lang="en-US" sz="1400" b="1" dirty="0">
                    <a:solidFill>
                      <a:schemeClr val="bg1"/>
                    </a:solidFill>
                    <a:latin typeface="Palatino" pitchFamily="2" charset="77"/>
                    <a:ea typeface="Palatino" pitchFamily="2" charset="77"/>
                  </a:endParaRPr>
                </a:p>
              </p:txBody>
            </p:sp>
          </mc:Choice>
          <mc:Fallback xmlns="">
            <p:sp>
              <p:nvSpPr>
                <p:cNvPr id="38" name="Rounded Rectangle 37">
                  <a:extLst>
                    <a:ext uri="{FF2B5EF4-FFF2-40B4-BE49-F238E27FC236}">
                      <a16:creationId xmlns:a16="http://schemas.microsoft.com/office/drawing/2014/main" id="{CEDB88DE-24C2-CE8E-798B-6F3691FC6BDD}"/>
                    </a:ext>
                  </a:extLst>
                </p:cNvPr>
                <p:cNvSpPr>
                  <a:spLocks noRot="1" noChangeAspect="1" noMove="1" noResize="1" noEditPoints="1" noAdjustHandles="1" noChangeArrowheads="1" noChangeShapeType="1" noTextEdit="1"/>
                </p:cNvSpPr>
                <p:nvPr/>
              </p:nvSpPr>
              <p:spPr>
                <a:xfrm>
                  <a:off x="9177561" y="3862495"/>
                  <a:ext cx="660366" cy="293854"/>
                </a:xfrm>
                <a:prstGeom prst="roundRect">
                  <a:avLst/>
                </a:prstGeom>
                <a:blipFill>
                  <a:blip r:embed="rId17"/>
                  <a:stretch>
                    <a:fillRect l="-1887" t="-8333"/>
                  </a:stretch>
                </a:blipFill>
                <a:ln>
                  <a:noFill/>
                </a:ln>
              </p:spPr>
              <p:txBody>
                <a:bodyPr/>
                <a:lstStyle/>
                <a:p>
                  <a:r>
                    <a:rPr lang="en-US">
                      <a:noFill/>
                    </a:rPr>
                    <a:t> </a:t>
                  </a:r>
                </a:p>
              </p:txBody>
            </p:sp>
          </mc:Fallback>
        </mc:AlternateContent>
        <p:pic>
          <p:nvPicPr>
            <p:cNvPr id="41" name="Graphic 40" descr="Badge Tick1 with solid fill">
              <a:extLst>
                <a:ext uri="{FF2B5EF4-FFF2-40B4-BE49-F238E27FC236}">
                  <a16:creationId xmlns:a16="http://schemas.microsoft.com/office/drawing/2014/main" id="{CBA93526-2506-84CE-719C-4E2777435115}"/>
                </a:ext>
              </a:extLst>
            </p:cNvPr>
            <p:cNvPicPr>
              <a:picLocks noChangeAspect="1"/>
            </p:cNvPicPr>
            <p:nvPr/>
          </p:nvPicPr>
          <p:blipFill>
            <a:blip r:embed="rId10">
              <a:extLst>
                <a:ext uri="{96DAC541-7B7A-43D3-8B79-37D633B846F1}">
                  <asvg:svgBlip xmlns:asvg="http://schemas.microsoft.com/office/drawing/2016/SVG/main" r:embed="rId12"/>
                </a:ext>
              </a:extLst>
            </a:blip>
            <a:stretch>
              <a:fillRect/>
            </a:stretch>
          </p:blipFill>
          <p:spPr>
            <a:xfrm>
              <a:off x="9683755" y="3594580"/>
              <a:ext cx="290968" cy="302779"/>
            </a:xfrm>
            <a:prstGeom prst="rect">
              <a:avLst/>
            </a:prstGeom>
          </p:spPr>
        </p:pic>
        <p:cxnSp>
          <p:nvCxnSpPr>
            <p:cNvPr id="39" name="Straight Arrow Connector 38">
              <a:extLst>
                <a:ext uri="{FF2B5EF4-FFF2-40B4-BE49-F238E27FC236}">
                  <a16:creationId xmlns:a16="http://schemas.microsoft.com/office/drawing/2014/main" id="{F0BD63DE-122A-11B1-43CC-A5AFBAABD27F}"/>
                </a:ext>
              </a:extLst>
            </p:cNvPr>
            <p:cNvCxnSpPr>
              <a:cxnSpLocks/>
              <a:stCxn id="38" idx="0"/>
              <a:endCxn id="44" idx="2"/>
            </p:cNvCxnSpPr>
            <p:nvPr/>
          </p:nvCxnSpPr>
          <p:spPr>
            <a:xfrm flipH="1" flipV="1">
              <a:off x="9089711" y="3561959"/>
              <a:ext cx="418033" cy="30053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209CFBEB-396F-05A2-9002-B41876FEED30}"/>
              </a:ext>
            </a:extLst>
          </p:cNvPr>
          <p:cNvCxnSpPr>
            <a:cxnSpLocks/>
          </p:cNvCxnSpPr>
          <p:nvPr/>
        </p:nvCxnSpPr>
        <p:spPr>
          <a:xfrm flipV="1">
            <a:off x="8445197" y="3537111"/>
            <a:ext cx="429747" cy="30968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191CAC9-7D13-7701-DDB7-92E926A5DB66}"/>
              </a:ext>
            </a:extLst>
          </p:cNvPr>
          <p:cNvPicPr>
            <a:picLocks noChangeAspect="1"/>
          </p:cNvPicPr>
          <p:nvPr/>
        </p:nvPicPr>
        <p:blipFill>
          <a:blip r:embed="rId18"/>
          <a:stretch>
            <a:fillRect/>
          </a:stretch>
        </p:blipFill>
        <p:spPr>
          <a:xfrm>
            <a:off x="115607" y="6150625"/>
            <a:ext cx="1314534" cy="612072"/>
          </a:xfrm>
          <a:prstGeom prst="rect">
            <a:avLst/>
          </a:prstGeom>
        </p:spPr>
      </p:pic>
    </p:spTree>
    <p:extLst>
      <p:ext uri="{BB962C8B-B14F-4D97-AF65-F5344CB8AC3E}">
        <p14:creationId xmlns:p14="http://schemas.microsoft.com/office/powerpoint/2010/main" val="35627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4" grpId="1" animBg="1"/>
      <p:bldP spid="5" grpId="0" animBg="1"/>
      <p:bldP spid="5" grpId="1" animBg="1"/>
      <p:bldP spid="10" grpId="0" animBg="1"/>
      <p:bldP spid="10" grpId="1" animBg="1"/>
      <p:bldP spid="11" grpId="0" animBg="1"/>
      <p:bldP spid="11" grpId="1" animBg="1"/>
      <p:bldP spid="71" grpId="0"/>
      <p:bldP spid="7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39576</TotalTime>
  <Words>3790</Words>
  <Application>Microsoft Macintosh PowerPoint</Application>
  <PresentationFormat>Widescreen</PresentationFormat>
  <Paragraphs>446</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Palatino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soubhik@eigenlabs.org</dc:creator>
  <cp:lastModifiedBy>Sreeram Kannan</cp:lastModifiedBy>
  <cp:revision>187</cp:revision>
  <dcterms:created xsi:type="dcterms:W3CDTF">2024-02-18T16:47:15Z</dcterms:created>
  <dcterms:modified xsi:type="dcterms:W3CDTF">2024-08-08T15:35:30Z</dcterms:modified>
</cp:coreProperties>
</file>