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579" r:id="rId2"/>
    <p:sldId id="577" r:id="rId3"/>
    <p:sldId id="634" r:id="rId4"/>
    <p:sldId id="555" r:id="rId5"/>
    <p:sldId id="540" r:id="rId6"/>
    <p:sldId id="546" r:id="rId7"/>
    <p:sldId id="589" r:id="rId8"/>
    <p:sldId id="573" r:id="rId9"/>
    <p:sldId id="576" r:id="rId10"/>
    <p:sldId id="544" r:id="rId11"/>
    <p:sldId id="548" r:id="rId12"/>
    <p:sldId id="636" r:id="rId13"/>
    <p:sldId id="643" r:id="rId14"/>
    <p:sldId id="531" r:id="rId15"/>
    <p:sldId id="49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g0p551PH+s3BHIyr5AY1FpO1wG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B8F4"/>
    <a:srgbClr val="E6C4E8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A551B-766A-420B-915F-35FE390873F0}" v="10" dt="2022-12-12T16:51:20.547"/>
    <p1510:client id="{7E644489-879F-444A-8F9F-D184A3814E8E}" v="9" dt="2022-12-12T07:58:11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99" d="100"/>
          <a:sy n="99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0282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3109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Google Shape;3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3720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339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868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0484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ff729ace7_0_5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g11ff729ace7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8448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5" name="Google Shape;3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370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331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94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4901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772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5031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62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99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AE6D2-92C9-40FD-9EBF-A717881BF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E8E6-A086-4E94-A7C3-0CE9B05D3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E68C3-EE4F-4C7D-A55E-E38096F2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94F1-F1FF-4930-AA83-5A211B883804}" type="datetime1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7BA95-DF20-46A7-B2AB-82AD31625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179049" y="6357487"/>
            <a:ext cx="460248" cy="365125"/>
          </a:xfrm>
        </p:spPr>
        <p:txBody>
          <a:bodyPr/>
          <a:lstStyle/>
          <a:p>
            <a:r>
              <a:rPr lang="en-US"/>
              <a:t>/ 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C5683-881A-4446-A281-822F74CA0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84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EFC2E-1143-4ECC-881A-C2D2FCFA4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AAF92-4352-47E5-B897-A63F3D19E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0251D-CF3A-4B59-A25B-7E9A8CCAD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CC1F5-8E74-4113-94AA-9910A9E17430}" type="datetime1">
              <a:rPr lang="en-US" smtClean="0"/>
              <a:t>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9A7CB-CEBE-42F6-999D-69247C221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3472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/ 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20077-1067-4E17-9BFA-B3AF11026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9A10-DEEF-4544-80A1-F8BD51F23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/>
          <p:nvPr/>
        </p:nvSpPr>
        <p:spPr>
          <a:xfrm>
            <a:off x="0" y="9728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 txBox="1">
            <a:spLocks noGrp="1"/>
          </p:cNvSpPr>
          <p:nvPr>
            <p:ph type="title"/>
          </p:nvPr>
        </p:nvSpPr>
        <p:spPr>
          <a:xfrm>
            <a:off x="477973" y="1122375"/>
            <a:ext cx="5348400" cy="3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Suboptimality in DeFi</a:t>
            </a:r>
            <a:endParaRPr dirty="0"/>
          </a:p>
        </p:txBody>
      </p:sp>
      <p:sp>
        <p:nvSpPr>
          <p:cNvPr id="92" name="Google Shape;92;p10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481024" y="4546940"/>
            <a:ext cx="5348400" cy="447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0"/>
          <p:cNvSpPr txBox="1"/>
          <p:nvPr/>
        </p:nvSpPr>
        <p:spPr>
          <a:xfrm>
            <a:off x="468828" y="4785625"/>
            <a:ext cx="9662724" cy="18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dirty="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Aviv </a:t>
            </a:r>
            <a:r>
              <a:rPr lang="en-US" sz="2400" b="1" dirty="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Yaish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Maya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Dotan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Kaihua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Qin, Aviv Zohar, Arthur Gervais</a:t>
            </a:r>
            <a:endParaRPr dirty="0"/>
          </a:p>
        </p:txBody>
      </p:sp>
      <p:pic>
        <p:nvPicPr>
          <p:cNvPr id="96" name="Google Shape;9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029" y="5206011"/>
            <a:ext cx="1322175" cy="132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E622C73-AF40-BE72-434E-0CDA136D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 15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7B8269F-E476-53F6-20A2-B58335FD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90AE20F1-9F7C-74BB-3BCA-06B8BAB3B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468" y="5269228"/>
            <a:ext cx="1267750" cy="126775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A picture containing person, wall, person, suit&#10;&#10;Description automatically generated">
            <a:extLst>
              <a:ext uri="{FF2B5EF4-FFF2-40B4-BE49-F238E27FC236}">
                <a16:creationId xmlns:a16="http://schemas.microsoft.com/office/drawing/2014/main" id="{14393538-DA65-1A00-D786-1322D48B1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5809" y="5278956"/>
            <a:ext cx="1222296" cy="122229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7" name="Google Shape;97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743" y="5273520"/>
            <a:ext cx="1267730" cy="126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31088783-4EC8-EDB3-BD68-E3FA315AEB7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497" t="4923" r="13461" b="30426"/>
          <a:stretch/>
        </p:blipFill>
        <p:spPr>
          <a:xfrm>
            <a:off x="2348216" y="5247340"/>
            <a:ext cx="1267730" cy="124101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086315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000"/>
            </a:pPr>
            <a:r>
              <a:rPr lang="en-US" sz="4000" dirty="0"/>
              <a:t>Arbitrage Suboptimality</a:t>
            </a:r>
            <a:endParaRPr sz="4000" b="1" dirty="0"/>
          </a:p>
        </p:txBody>
      </p:sp>
      <p:sp>
        <p:nvSpPr>
          <p:cNvPr id="381" name="Google Shape;381;p1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Average: 2.91 ETH/day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Total: 4.6 Million USD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Largest cases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428 ETH, ~517K USD, 94% improvement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170 ETH, ~694K USD, 770% improvement</a:t>
            </a:r>
          </a:p>
          <a:p>
            <a:pPr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Suboptimality is reasonable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Action space is huge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Tooling is mediocre</a:t>
            </a:r>
          </a:p>
          <a:p>
            <a:pPr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The data is hiding a few </a:t>
            </a:r>
            <a:r>
              <a:rPr lang="en-US"/>
              <a:t>other secrets!</a:t>
            </a:r>
            <a:endParaRPr lang="en-US" dirty="0"/>
          </a:p>
        </p:txBody>
      </p:sp>
      <p:sp>
        <p:nvSpPr>
          <p:cNvPr id="379" name="Google Shape;379;p16"/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0FC195B-2EC6-D642-E099-9493C159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 15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9DD02EB-AD49-350F-75EC-93AB22CD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CBC2C-0C64-9874-299F-1C2008851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08" y="1971452"/>
            <a:ext cx="5253470" cy="348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0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000"/>
            </a:pPr>
            <a:r>
              <a:rPr lang="en-US" sz="4000" dirty="0"/>
              <a:t>Private </a:t>
            </a:r>
            <a:r>
              <a:rPr lang="en-US" sz="4000" dirty="0" err="1"/>
              <a:t>Orderflow</a:t>
            </a:r>
            <a:r>
              <a:rPr lang="en-US" sz="4000" dirty="0"/>
              <a:t>?</a:t>
            </a:r>
            <a:endParaRPr sz="4000" dirty="0"/>
          </a:p>
        </p:txBody>
      </p:sp>
      <p:sp>
        <p:nvSpPr>
          <p:cNvPr id="381" name="Google Shape;381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dirty="0"/>
              <a:t>Some builders let users send TXs in private, for free</a:t>
            </a:r>
          </a:p>
          <a:p>
            <a:pPr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dirty="0" err="1"/>
              <a:t>Ethermine</a:t>
            </a:r>
            <a:r>
              <a:rPr lang="en-US" sz="2400" dirty="0"/>
              <a:t>: “never leak nor act on the information received via this relay”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000" dirty="0"/>
              <a:t>Arbitrageur 0x584... appears only in </a:t>
            </a:r>
            <a:r>
              <a:rPr lang="en-US" sz="2000" dirty="0" err="1"/>
              <a:t>Ethermine’s</a:t>
            </a:r>
            <a:r>
              <a:rPr lang="en-US" sz="2000" dirty="0"/>
              <a:t> blocks</a:t>
            </a:r>
            <a:endParaRPr lang="en-US" sz="1600" dirty="0"/>
          </a:p>
          <a:p>
            <a:pPr lvl="1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000" dirty="0"/>
              <a:t>0x584… &amp; </a:t>
            </a:r>
            <a:r>
              <a:rPr lang="en-US" sz="2000" dirty="0" err="1"/>
              <a:t>Ethermine’s</a:t>
            </a:r>
            <a:r>
              <a:rPr lang="en-US" sz="2000" dirty="0"/>
              <a:t> relay started &amp; stopped working at ~ the same time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000" dirty="0"/>
              <a:t>Some TXs are in suboptimal TX sequences that include private </a:t>
            </a:r>
            <a:r>
              <a:rPr lang="en-US" sz="2000" dirty="0" err="1"/>
              <a:t>orderflow</a:t>
            </a:r>
            <a:endParaRPr lang="en-US" sz="2000" dirty="0"/>
          </a:p>
        </p:txBody>
      </p:sp>
      <p:sp>
        <p:nvSpPr>
          <p:cNvPr id="379" name="Google Shape;379;p16"/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0FC195B-2EC6-D642-E099-9493C159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 15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9DD02EB-AD49-350F-75EC-93AB22CD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11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4432D5-6CC2-5D9F-D0E3-F8CACB6167FE}"/>
              </a:ext>
            </a:extLst>
          </p:cNvPr>
          <p:cNvGrpSpPr/>
          <p:nvPr/>
        </p:nvGrpSpPr>
        <p:grpSpPr>
          <a:xfrm>
            <a:off x="1178917" y="5227152"/>
            <a:ext cx="9834165" cy="1494323"/>
            <a:chOff x="1297160" y="5371027"/>
            <a:chExt cx="9834165" cy="14943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8379071-364E-460B-7C8A-0CDC08763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1663"/>
            <a:stretch/>
          </p:blipFill>
          <p:spPr>
            <a:xfrm>
              <a:off x="1297160" y="5371027"/>
              <a:ext cx="4109557" cy="148517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7B77B2-DA08-36AB-2BE5-00A287C2A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5590" y="5371514"/>
              <a:ext cx="5605735" cy="1493836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9548E87-BEED-8688-9912-4C79E9F38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942" y="4833571"/>
            <a:ext cx="6339978" cy="202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000"/>
            </a:pPr>
            <a:r>
              <a:rPr lang="en-US" sz="4000" dirty="0"/>
              <a:t>Part III: Liquidation Suboptimality</a:t>
            </a:r>
            <a:endParaRPr sz="4000" dirty="0"/>
          </a:p>
        </p:txBody>
      </p:sp>
      <p:sp>
        <p:nvSpPr>
          <p:cNvPr id="381" name="Google Shape;381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Repay bad collateralized debt, get collateral at a discount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Get initial funds via </a:t>
            </a:r>
            <a:r>
              <a:rPr lang="en-US" dirty="0" err="1"/>
              <a:t>flashswaps</a:t>
            </a:r>
            <a:r>
              <a:rPr lang="en-US" dirty="0"/>
              <a:t> (or </a:t>
            </a:r>
            <a:r>
              <a:rPr lang="en-US" dirty="0" err="1"/>
              <a:t>flashloan</a:t>
            </a:r>
            <a:r>
              <a:rPr lang="en-US" dirty="0"/>
              <a:t> &amp; swap)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Swaps affect exchange-rates (“slippage”)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Disincentivizes large liquidations!</a:t>
            </a:r>
          </a:p>
        </p:txBody>
      </p:sp>
      <p:sp>
        <p:nvSpPr>
          <p:cNvPr id="379" name="Google Shape;379;p16"/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0FC195B-2EC6-D642-E099-9493C159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 15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9DD02EB-AD49-350F-75EC-93AB22CD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3F780-F9B2-CCFB-4BC8-0B0ADC541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153" y="3222868"/>
            <a:ext cx="4608062" cy="31334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E1AE48-6E0D-19A8-7582-93D9FC88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174" y="4651357"/>
            <a:ext cx="6592528" cy="141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7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000"/>
            </a:pPr>
            <a:r>
              <a:rPr lang="en-US" sz="4000" dirty="0"/>
              <a:t>Part III: Liquidation Suboptimality</a:t>
            </a:r>
            <a:endParaRPr sz="4000" dirty="0"/>
          </a:p>
        </p:txBody>
      </p:sp>
      <p:sp>
        <p:nvSpPr>
          <p:cNvPr id="379" name="Google Shape;379;p16"/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0FC195B-2EC6-D642-E099-9493C159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 15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9DD02EB-AD49-350F-75EC-93AB22CD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13</a:t>
            </a:fld>
            <a:endParaRPr lang="en-US"/>
          </a:p>
        </p:txBody>
      </p:sp>
      <p:sp>
        <p:nvSpPr>
          <p:cNvPr id="13" name="Google Shape;381;p16">
            <a:extLst>
              <a:ext uri="{FF2B5EF4-FFF2-40B4-BE49-F238E27FC236}">
                <a16:creationId xmlns:a16="http://schemas.microsoft.com/office/drawing/2014/main" id="{D2D31A1D-B270-0911-9483-09D99E49931B}"/>
              </a:ext>
            </a:extLst>
          </p:cNvPr>
          <p:cNvSpPr txBox="1">
            <a:spLocks/>
          </p:cNvSpPr>
          <p:nvPr/>
        </p:nvSpPr>
        <p:spPr>
          <a:xfrm>
            <a:off x="8745566" y="923169"/>
            <a:ext cx="2702677" cy="7659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SzPts val="2800"/>
              <a:buNone/>
            </a:pPr>
            <a:r>
              <a:rPr lang="en-US" dirty="0"/>
              <a:t>2200 USDC = 1 ETH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50B43F-9756-9A0D-1595-952A9ECBA708}"/>
              </a:ext>
            </a:extLst>
          </p:cNvPr>
          <p:cNvGrpSpPr/>
          <p:nvPr/>
        </p:nvGrpSpPr>
        <p:grpSpPr>
          <a:xfrm>
            <a:off x="1353136" y="3660766"/>
            <a:ext cx="2529316" cy="1428137"/>
            <a:chOff x="1353136" y="3660766"/>
            <a:chExt cx="2529316" cy="1428137"/>
          </a:xfrm>
        </p:grpSpPr>
        <p:sp>
          <p:nvSpPr>
            <p:cNvPr id="14" name="Arrow: Left 13">
              <a:extLst>
                <a:ext uri="{FF2B5EF4-FFF2-40B4-BE49-F238E27FC236}">
                  <a16:creationId xmlns:a16="http://schemas.microsoft.com/office/drawing/2014/main" id="{F24AD441-2C8A-2528-6BD4-A81EEC599A71}"/>
                </a:ext>
              </a:extLst>
            </p:cNvPr>
            <p:cNvSpPr/>
            <p:nvPr/>
          </p:nvSpPr>
          <p:spPr>
            <a:xfrm rot="5400000">
              <a:off x="2076801" y="3766005"/>
              <a:ext cx="769596" cy="559118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5" name="Google Shape;381;p16">
              <a:extLst>
                <a:ext uri="{FF2B5EF4-FFF2-40B4-BE49-F238E27FC236}">
                  <a16:creationId xmlns:a16="http://schemas.microsoft.com/office/drawing/2014/main" id="{1FD1476B-D71D-0055-067E-17064C1DAB96}"/>
                </a:ext>
              </a:extLst>
            </p:cNvPr>
            <p:cNvSpPr txBox="1">
              <a:spLocks/>
            </p:cNvSpPr>
            <p:nvPr/>
          </p:nvSpPr>
          <p:spPr>
            <a:xfrm>
              <a:off x="1353136" y="4322942"/>
              <a:ext cx="2529316" cy="7659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horz" wrap="square" lIns="91425" tIns="45700" rIns="91425" bIns="45700" rtlCol="0" anchor="t" anchorCtr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0"/>
                </a:spcBef>
                <a:buClrTx/>
                <a:buSzPts val="2800"/>
                <a:buNone/>
              </a:pPr>
              <a:r>
                <a:rPr lang="en-US" dirty="0"/>
                <a:t>Not 120% anymore</a:t>
              </a:r>
            </a:p>
          </p:txBody>
        </p:sp>
      </p:grpSp>
      <p:pic>
        <p:nvPicPr>
          <p:cNvPr id="38" name="Content Placeholder 2">
            <a:extLst>
              <a:ext uri="{FF2B5EF4-FFF2-40B4-BE49-F238E27FC236}">
                <a16:creationId xmlns:a16="http://schemas.microsoft.com/office/drawing/2014/main" id="{ED79C0D7-8292-B1C7-9DA5-969AB3172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73" y="1986007"/>
            <a:ext cx="886164" cy="129804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0263F381-B776-D5AA-9BA1-40B53EA446EB}"/>
              </a:ext>
            </a:extLst>
          </p:cNvPr>
          <p:cNvSpPr/>
          <p:nvPr/>
        </p:nvSpPr>
        <p:spPr>
          <a:xfrm>
            <a:off x="1026839" y="1536032"/>
            <a:ext cx="2702677" cy="125212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Deposit 120% collateral</a:t>
            </a:r>
          </a:p>
          <a:p>
            <a:pPr algn="ctr"/>
            <a:r>
              <a:rPr lang="en-US" sz="1800" dirty="0"/>
              <a:t>2400 USDC</a:t>
            </a:r>
            <a:endParaRPr lang="en-IL" sz="1800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6BE7094C-4559-9E57-533C-FAD0CB05EF3B}"/>
              </a:ext>
            </a:extLst>
          </p:cNvPr>
          <p:cNvSpPr/>
          <p:nvPr/>
        </p:nvSpPr>
        <p:spPr>
          <a:xfrm flipH="1">
            <a:off x="1056529" y="2581189"/>
            <a:ext cx="2672987" cy="125212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Overcollateralized loan</a:t>
            </a:r>
          </a:p>
          <a:p>
            <a:pPr algn="ctr"/>
            <a:r>
              <a:rPr lang="en-US" sz="1800" dirty="0"/>
              <a:t>1 ETH</a:t>
            </a:r>
            <a:endParaRPr lang="en-IL" sz="1800" dirty="0"/>
          </a:p>
        </p:txBody>
      </p:sp>
      <p:sp>
        <p:nvSpPr>
          <p:cNvPr id="44" name="Google Shape;381;p16">
            <a:extLst>
              <a:ext uri="{FF2B5EF4-FFF2-40B4-BE49-F238E27FC236}">
                <a16:creationId xmlns:a16="http://schemas.microsoft.com/office/drawing/2014/main" id="{38A0968D-DAEC-DA69-4143-B1582776838E}"/>
              </a:ext>
            </a:extLst>
          </p:cNvPr>
          <p:cNvSpPr txBox="1">
            <a:spLocks/>
          </p:cNvSpPr>
          <p:nvPr/>
        </p:nvSpPr>
        <p:spPr>
          <a:xfrm>
            <a:off x="8718935" y="247482"/>
            <a:ext cx="2702677" cy="7659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SzPts val="2800"/>
              <a:buNone/>
            </a:pPr>
            <a:r>
              <a:rPr lang="en-US" dirty="0"/>
              <a:t>2000 USDC = 1 ETH</a:t>
            </a:r>
          </a:p>
        </p:txBody>
      </p:sp>
      <p:sp>
        <p:nvSpPr>
          <p:cNvPr id="45" name="Google Shape;381;p16">
            <a:extLst>
              <a:ext uri="{FF2B5EF4-FFF2-40B4-BE49-F238E27FC236}">
                <a16:creationId xmlns:a16="http://schemas.microsoft.com/office/drawing/2014/main" id="{2D5BBDD9-4418-BD62-41E4-C1B6ABFD8BF9}"/>
              </a:ext>
            </a:extLst>
          </p:cNvPr>
          <p:cNvSpPr txBox="1">
            <a:spLocks/>
          </p:cNvSpPr>
          <p:nvPr/>
        </p:nvSpPr>
        <p:spPr>
          <a:xfrm>
            <a:off x="-85174" y="3094912"/>
            <a:ext cx="1563077" cy="7659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Tx/>
              <a:buSzPts val="2800"/>
              <a:buNone/>
            </a:pPr>
            <a:r>
              <a:rPr lang="en-US" sz="2400" dirty="0"/>
              <a:t>Borrower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A1A61FC-7CA5-836E-699C-4EEE7954A1FF}"/>
              </a:ext>
            </a:extLst>
          </p:cNvPr>
          <p:cNvSpPr/>
          <p:nvPr/>
        </p:nvSpPr>
        <p:spPr>
          <a:xfrm flipH="1">
            <a:off x="5362533" y="3096849"/>
            <a:ext cx="1612075" cy="125212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Repay loan</a:t>
            </a:r>
          </a:p>
          <a:p>
            <a:pPr algn="ctr"/>
            <a:r>
              <a:rPr lang="en-US" sz="1800" dirty="0"/>
              <a:t>1 ETH</a:t>
            </a:r>
            <a:endParaRPr lang="en-IL" sz="1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B3E226-C694-FCF0-771A-3190435FCA42}"/>
              </a:ext>
            </a:extLst>
          </p:cNvPr>
          <p:cNvGrpSpPr/>
          <p:nvPr/>
        </p:nvGrpSpPr>
        <p:grpSpPr>
          <a:xfrm>
            <a:off x="10082756" y="236089"/>
            <a:ext cx="597891" cy="626282"/>
            <a:chOff x="5508494" y="528705"/>
            <a:chExt cx="597891" cy="62628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0994F55-C77B-A455-1A57-9D66DA6FD7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8494" y="528705"/>
              <a:ext cx="597891" cy="62628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DFE3A816-141E-2B52-9A01-A1EDEB337C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58281" y="617653"/>
              <a:ext cx="498318" cy="521878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B14FE3-F1AA-68CB-088C-6B3F342E0BA5}"/>
              </a:ext>
            </a:extLst>
          </p:cNvPr>
          <p:cNvSpPr/>
          <p:nvPr/>
        </p:nvSpPr>
        <p:spPr>
          <a:xfrm>
            <a:off x="10772778" y="1716990"/>
            <a:ext cx="1350931" cy="45288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Exchange</a:t>
            </a:r>
            <a:endParaRPr lang="en-IL" sz="1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FC056B-7049-68ED-9072-860B63CE0E13}"/>
              </a:ext>
            </a:extLst>
          </p:cNvPr>
          <p:cNvGrpSpPr/>
          <p:nvPr/>
        </p:nvGrpSpPr>
        <p:grpSpPr>
          <a:xfrm>
            <a:off x="8237415" y="5548126"/>
            <a:ext cx="2467477" cy="1305802"/>
            <a:chOff x="8237415" y="5548126"/>
            <a:chExt cx="2467477" cy="1305802"/>
          </a:xfrm>
        </p:grpSpPr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8C828957-10B3-5C8F-1193-FDFAF2E09420}"/>
                </a:ext>
              </a:extLst>
            </p:cNvPr>
            <p:cNvSpPr/>
            <p:nvPr/>
          </p:nvSpPr>
          <p:spPr>
            <a:xfrm rot="5400000">
              <a:off x="9290790" y="5581088"/>
              <a:ext cx="454090" cy="388165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6" name="Google Shape;381;p16">
              <a:extLst>
                <a:ext uri="{FF2B5EF4-FFF2-40B4-BE49-F238E27FC236}">
                  <a16:creationId xmlns:a16="http://schemas.microsoft.com/office/drawing/2014/main" id="{32F9DFB5-FFCB-9E0B-A2DD-A1B3902B13BD}"/>
                </a:ext>
              </a:extLst>
            </p:cNvPr>
            <p:cNvSpPr txBox="1">
              <a:spLocks/>
            </p:cNvSpPr>
            <p:nvPr/>
          </p:nvSpPr>
          <p:spPr>
            <a:xfrm>
              <a:off x="8237415" y="5950165"/>
              <a:ext cx="2467477" cy="9037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horz" wrap="square" lIns="91425" tIns="45700" rIns="91425" bIns="45700" rtlCol="0" anchor="t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10000"/>
                </a:lnSpc>
                <a:spcBef>
                  <a:spcPts val="0"/>
                </a:spcBef>
                <a:buClrTx/>
                <a:buSzPts val="2800"/>
                <a:buNone/>
              </a:pPr>
              <a:r>
                <a:rPr lang="en-US" sz="2000" dirty="0"/>
                <a:t>But swaps can change the exchange-rate!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E5AA29A-64C0-B515-C582-0D53A87F6402}"/>
              </a:ext>
            </a:extLst>
          </p:cNvPr>
          <p:cNvSpPr/>
          <p:nvPr/>
        </p:nvSpPr>
        <p:spPr>
          <a:xfrm>
            <a:off x="3870559" y="1716990"/>
            <a:ext cx="1350931" cy="45288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Lending pool</a:t>
            </a:r>
            <a:endParaRPr lang="en-IL" sz="180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68F69E13-2496-13F6-99FC-0755713D3A0B}"/>
              </a:ext>
            </a:extLst>
          </p:cNvPr>
          <p:cNvSpPr/>
          <p:nvPr/>
        </p:nvSpPr>
        <p:spPr>
          <a:xfrm flipH="1">
            <a:off x="8766254" y="2768932"/>
            <a:ext cx="1872212" cy="125212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Get </a:t>
            </a:r>
            <a:r>
              <a:rPr lang="en-US" sz="1800" dirty="0" err="1"/>
              <a:t>flashswap</a:t>
            </a:r>
            <a:endParaRPr lang="en-US" sz="1800" dirty="0"/>
          </a:p>
          <a:p>
            <a:pPr algn="ctr"/>
            <a:r>
              <a:rPr lang="en-US" sz="1800" dirty="0"/>
              <a:t>1 ETH</a:t>
            </a:r>
            <a:endParaRPr lang="en-IL" sz="180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C8F69B7-4168-4396-0B19-58E78440A256}"/>
              </a:ext>
            </a:extLst>
          </p:cNvPr>
          <p:cNvSpPr/>
          <p:nvPr/>
        </p:nvSpPr>
        <p:spPr>
          <a:xfrm>
            <a:off x="8684267" y="4562641"/>
            <a:ext cx="2055305" cy="125212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Repay </a:t>
            </a:r>
            <a:r>
              <a:rPr lang="en-US" sz="1800" dirty="0" err="1"/>
              <a:t>flashswap</a:t>
            </a:r>
            <a:endParaRPr lang="en-US" sz="1800" dirty="0"/>
          </a:p>
          <a:p>
            <a:pPr algn="ctr"/>
            <a:r>
              <a:rPr lang="en-US" sz="1800" b="1" i="1" u="sng" dirty="0"/>
              <a:t>2200 USDC?</a:t>
            </a:r>
            <a:endParaRPr lang="en-IL" sz="1800" b="1" i="1" u="sng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A1E0CFA-C0A6-E84B-B77F-301927E5CB4D}"/>
              </a:ext>
            </a:extLst>
          </p:cNvPr>
          <p:cNvGrpSpPr/>
          <p:nvPr/>
        </p:nvGrpSpPr>
        <p:grpSpPr>
          <a:xfrm>
            <a:off x="7015988" y="3207249"/>
            <a:ext cx="1611060" cy="2647615"/>
            <a:chOff x="7015988" y="3207249"/>
            <a:chExt cx="1611060" cy="2647615"/>
          </a:xfrm>
        </p:grpSpPr>
        <p:sp>
          <p:nvSpPr>
            <p:cNvPr id="11" name="Google Shape;381;p16">
              <a:extLst>
                <a:ext uri="{FF2B5EF4-FFF2-40B4-BE49-F238E27FC236}">
                  <a16:creationId xmlns:a16="http://schemas.microsoft.com/office/drawing/2014/main" id="{F1361EEC-2C2B-D7E9-280C-EC624BD85F1B}"/>
                </a:ext>
              </a:extLst>
            </p:cNvPr>
            <p:cNvSpPr txBox="1">
              <a:spLocks/>
            </p:cNvSpPr>
            <p:nvPr/>
          </p:nvSpPr>
          <p:spPr>
            <a:xfrm>
              <a:off x="7036239" y="5088903"/>
              <a:ext cx="1563077" cy="7659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horz" wrap="square" lIns="91425" tIns="45700" rIns="91425" bIns="45700" rtlCol="0" anchor="t" anchorCtr="0">
              <a:normAutofit fontScale="925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0"/>
                </a:spcBef>
                <a:buClrTx/>
                <a:buSzPts val="2800"/>
                <a:buNone/>
              </a:pPr>
              <a:r>
                <a:rPr lang="en-US" dirty="0"/>
                <a:t>Liquidator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C239F4F-71DD-4602-A82F-385CEB01E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15988" y="3207249"/>
              <a:ext cx="1611060" cy="2146663"/>
            </a:xfrm>
            <a:prstGeom prst="rect">
              <a:avLst/>
            </a:prstGeom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AFD21C6-25EE-DC2A-EE2B-028C61332F94}"/>
              </a:ext>
            </a:extLst>
          </p:cNvPr>
          <p:cNvSpPr/>
          <p:nvPr/>
        </p:nvSpPr>
        <p:spPr>
          <a:xfrm>
            <a:off x="5362533" y="4252813"/>
            <a:ext cx="1758657" cy="1252121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Get collateral</a:t>
            </a:r>
          </a:p>
          <a:p>
            <a:pPr algn="ctr"/>
            <a:r>
              <a:rPr lang="en-US" sz="1800" dirty="0"/>
              <a:t>2400 USDC</a:t>
            </a:r>
            <a:endParaRPr lang="en-IL" sz="1800" dirty="0"/>
          </a:p>
        </p:txBody>
      </p:sp>
      <p:sp>
        <p:nvSpPr>
          <p:cNvPr id="3" name="Google Shape;381;p16">
            <a:extLst>
              <a:ext uri="{FF2B5EF4-FFF2-40B4-BE49-F238E27FC236}">
                <a16:creationId xmlns:a16="http://schemas.microsoft.com/office/drawing/2014/main" id="{3CA7BCB1-5CBE-A1AB-5611-5C96C02F7B65}"/>
              </a:ext>
            </a:extLst>
          </p:cNvPr>
          <p:cNvSpPr txBox="1">
            <a:spLocks/>
          </p:cNvSpPr>
          <p:nvPr/>
        </p:nvSpPr>
        <p:spPr>
          <a:xfrm>
            <a:off x="6468122" y="2631149"/>
            <a:ext cx="3090094" cy="21797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ClrTx/>
              <a:buSzPts val="2800"/>
              <a:buNone/>
            </a:pPr>
            <a:r>
              <a:rPr lang="en-US" dirty="0"/>
              <a:t>What if ETH lenders want to cash out?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Tx/>
              <a:buSzPts val="2800"/>
              <a:buNone/>
            </a:pPr>
            <a:r>
              <a:rPr lang="en-US" dirty="0"/>
              <a:t>Pool needs 1 ETH!</a:t>
            </a:r>
          </a:p>
        </p:txBody>
      </p:sp>
      <p:sp>
        <p:nvSpPr>
          <p:cNvPr id="10" name="Google Shape;381;p16">
            <a:extLst>
              <a:ext uri="{FF2B5EF4-FFF2-40B4-BE49-F238E27FC236}">
                <a16:creationId xmlns:a16="http://schemas.microsoft.com/office/drawing/2014/main" id="{ABC9CABB-D61E-943A-BE82-2F013EA9B201}"/>
              </a:ext>
            </a:extLst>
          </p:cNvPr>
          <p:cNvSpPr txBox="1">
            <a:spLocks/>
          </p:cNvSpPr>
          <p:nvPr/>
        </p:nvSpPr>
        <p:spPr>
          <a:xfrm>
            <a:off x="9079193" y="3593594"/>
            <a:ext cx="2517744" cy="15107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ClrTx/>
              <a:buSzPts val="2800"/>
              <a:buNone/>
            </a:pPr>
            <a:r>
              <a:rPr lang="en-US" sz="2400" dirty="0"/>
              <a:t>What if the liquidator doesn’t have 1 ETH?</a:t>
            </a:r>
          </a:p>
        </p:txBody>
      </p:sp>
    </p:spTree>
    <p:extLst>
      <p:ext uri="{BB962C8B-B14F-4D97-AF65-F5344CB8AC3E}">
        <p14:creationId xmlns:p14="http://schemas.microsoft.com/office/powerpoint/2010/main" val="8842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" grpId="0" animBg="1"/>
      <p:bldP spid="8" grpId="0" animBg="1"/>
      <p:bldP spid="21" grpId="0" animBg="1"/>
      <p:bldP spid="22" grpId="0" animBg="1"/>
      <p:bldP spid="19" grpId="0" animBg="1"/>
      <p:bldP spid="3" grpId="1"/>
      <p:bldP spid="3" grpId="2"/>
      <p:bldP spid="10" grpId="0"/>
      <p:bldP spid="1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/>
              <a:t>Conclusions</a:t>
            </a:r>
            <a:endParaRPr sz="4000" b="1" dirty="0"/>
          </a:p>
        </p:txBody>
      </p:sp>
      <p:sp>
        <p:nvSpPr>
          <p:cNvPr id="381" name="Google Shape;381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DeFi users behave </a:t>
            </a:r>
            <a:r>
              <a:rPr lang="en-US" dirty="0" err="1"/>
              <a:t>suboptimally</a:t>
            </a:r>
            <a:endParaRPr lang="en-US" dirty="0"/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Lack of tools, awareness → inefficient market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Full paper has more details, case studies</a:t>
            </a:r>
          </a:p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Future work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Better interest rate mechanisms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Long-term lending</a:t>
            </a:r>
          </a:p>
        </p:txBody>
      </p:sp>
      <p:sp>
        <p:nvSpPr>
          <p:cNvPr id="379" name="Google Shape;379;p16"/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6429CB-AF0E-1A00-DD91-EDA38780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 15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A08B81-F8F7-035A-3634-5F37549D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ff729ace7_0_527"/>
          <p:cNvSpPr/>
          <p:nvPr/>
        </p:nvSpPr>
        <p:spPr>
          <a:xfrm>
            <a:off x="842772" y="0"/>
            <a:ext cx="10506600" cy="19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11ff729ace7_0_527"/>
          <p:cNvSpPr/>
          <p:nvPr/>
        </p:nvSpPr>
        <p:spPr>
          <a:xfrm>
            <a:off x="841248" y="1512994"/>
            <a:ext cx="10506600" cy="183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11ff729ace7_0_527"/>
          <p:cNvSpPr txBox="1">
            <a:spLocks noGrp="1"/>
          </p:cNvSpPr>
          <p:nvPr>
            <p:ph type="title"/>
          </p:nvPr>
        </p:nvSpPr>
        <p:spPr>
          <a:xfrm>
            <a:off x="841250" y="334678"/>
            <a:ext cx="10509600" cy="618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 dirty="0"/>
              <a:t>Thank you!</a:t>
            </a:r>
            <a:br>
              <a:rPr lang="en-US" sz="4000" b="1" dirty="0"/>
            </a:br>
            <a:r>
              <a:rPr lang="en-US" sz="4000" dirty="0"/>
              <a:t>Questions?</a:t>
            </a:r>
            <a:endParaRPr sz="400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7A0A697-3B74-7921-DC17-ACFE19FD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 15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0236A9-E3BA-43EA-4EE2-5E83A708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4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000"/>
            </a:pPr>
            <a:r>
              <a:rPr lang="en-US" sz="4000" dirty="0"/>
              <a:t>Overview</a:t>
            </a:r>
            <a:endParaRPr sz="4000" dirty="0"/>
          </a:p>
        </p:txBody>
      </p:sp>
      <p:sp>
        <p:nvSpPr>
          <p:cNvPr id="381" name="Google Shape;381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000" dirty="0"/>
              <a:t>DeFi users and tools perform </a:t>
            </a:r>
            <a:r>
              <a:rPr lang="en-US" sz="2000" dirty="0" err="1"/>
              <a:t>suboptimally</a:t>
            </a:r>
            <a:endParaRPr lang="en-US" sz="2000" dirty="0"/>
          </a:p>
          <a:p>
            <a:pPr lvl="1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1800" dirty="0"/>
              <a:t>Three primitives (TVL&gt;$16 </a:t>
            </a:r>
            <a:r>
              <a:rPr lang="en-US" sz="1800" dirty="0" err="1"/>
              <a:t>bil</a:t>
            </a:r>
            <a:r>
              <a:rPr lang="en-US" sz="1800" dirty="0"/>
              <a:t>): collateralized lending, </a:t>
            </a:r>
            <a:r>
              <a:rPr lang="en-US" sz="1800" dirty="0" err="1"/>
              <a:t>flashswaps</a:t>
            </a:r>
            <a:r>
              <a:rPr lang="en-US" sz="1800" dirty="0"/>
              <a:t>, </a:t>
            </a:r>
            <a:r>
              <a:rPr lang="en-US" sz="1800" dirty="0" err="1"/>
              <a:t>flashswap</a:t>
            </a:r>
            <a:r>
              <a:rPr lang="en-US" sz="1800" dirty="0"/>
              <a:t>-based liquidations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1800" dirty="0"/>
              <a:t>Cast each as an optimization problem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1800" dirty="0"/>
              <a:t>Suboptimality illustrated via a series of case studies</a:t>
            </a:r>
          </a:p>
          <a:p>
            <a:pPr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000" dirty="0"/>
              <a:t>Lenders: can increase short-term profit by over 100%</a:t>
            </a:r>
          </a:p>
          <a:p>
            <a:pPr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000" dirty="0"/>
              <a:t>Arbitrageurs: could improve by </a:t>
            </a:r>
            <a:r>
              <a:rPr lang="he-IL" sz="2000" dirty="0"/>
              <a:t>&lt;</a:t>
            </a:r>
            <a:r>
              <a:rPr lang="en-US" sz="2000" dirty="0"/>
              <a:t>4.2 million USD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1800" dirty="0"/>
              <a:t>Surprising circumstantial evidence: how do private TX channels make money?</a:t>
            </a:r>
          </a:p>
        </p:txBody>
      </p:sp>
      <p:sp>
        <p:nvSpPr>
          <p:cNvPr id="379" name="Google Shape;379;p16"/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0FC195B-2EC6-D642-E099-9493C159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 15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9DD02EB-AD49-350F-75EC-93AB22CD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31306C-1E13-A144-2BF3-87AC4A0906A5}"/>
              </a:ext>
            </a:extLst>
          </p:cNvPr>
          <p:cNvGrpSpPr/>
          <p:nvPr/>
        </p:nvGrpSpPr>
        <p:grpSpPr>
          <a:xfrm>
            <a:off x="1130300" y="5329646"/>
            <a:ext cx="9931400" cy="1510362"/>
            <a:chOff x="1252776" y="5354988"/>
            <a:chExt cx="9931400" cy="15103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050FA57-03FA-7619-4ADF-3E947CFF9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1663"/>
            <a:stretch/>
          </p:blipFill>
          <p:spPr>
            <a:xfrm>
              <a:off x="1252776" y="5354988"/>
              <a:ext cx="4153942" cy="150121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A18730B-E552-FDC0-871A-8D7CD2F0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5590" y="5357430"/>
              <a:ext cx="5658586" cy="1507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54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000"/>
            </a:pPr>
            <a:r>
              <a:rPr lang="en-US" sz="4000" dirty="0"/>
              <a:t>Part I: Lending Suboptimality</a:t>
            </a:r>
            <a:endParaRPr sz="4000" dirty="0"/>
          </a:p>
        </p:txBody>
      </p:sp>
      <p:sp>
        <p:nvSpPr>
          <p:cNvPr id="381" name="Google Shape;381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Users can lend &amp; borrow funds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Interest determined algorithmically</a:t>
            </a:r>
          </a:p>
        </p:txBody>
      </p:sp>
      <p:sp>
        <p:nvSpPr>
          <p:cNvPr id="379" name="Google Shape;379;p16"/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0FC195B-2EC6-D642-E099-9493C159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 15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9DD02EB-AD49-350F-75EC-93AB22CD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6E34A6-5FA9-5862-60C7-0CBD0D825CE7}"/>
              </a:ext>
            </a:extLst>
          </p:cNvPr>
          <p:cNvSpPr txBox="1"/>
          <p:nvPr/>
        </p:nvSpPr>
        <p:spPr>
          <a:xfrm>
            <a:off x="5176671" y="5554398"/>
            <a:ext cx="2054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Source: defillama.com</a:t>
            </a:r>
            <a:endParaRPr lang="en-IL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F24A1B-0B22-0349-2A1B-FB927A42D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907" y="4369804"/>
            <a:ext cx="8928559" cy="249567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CB20548-097D-8675-8094-6993B0BD20E3}"/>
              </a:ext>
            </a:extLst>
          </p:cNvPr>
          <p:cNvGrpSpPr/>
          <p:nvPr/>
        </p:nvGrpSpPr>
        <p:grpSpPr>
          <a:xfrm>
            <a:off x="8319803" y="1804109"/>
            <a:ext cx="3496824" cy="1581150"/>
            <a:chOff x="7850880" y="1411558"/>
            <a:chExt cx="3496824" cy="1581150"/>
          </a:xfrm>
        </p:grpSpPr>
        <p:pic>
          <p:nvPicPr>
            <p:cNvPr id="6" name="Google Shape;325;p11">
              <a:extLst>
                <a:ext uri="{FF2B5EF4-FFF2-40B4-BE49-F238E27FC236}">
                  <a16:creationId xmlns:a16="http://schemas.microsoft.com/office/drawing/2014/main" id="{32556806-8DA4-3313-25CC-D3E874577909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850880" y="1581865"/>
              <a:ext cx="2418306" cy="1290246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4" name="Picture 13" descr="Icon&#10;&#10;Description automatically generated">
              <a:extLst>
                <a:ext uri="{FF2B5EF4-FFF2-40B4-BE49-F238E27FC236}">
                  <a16:creationId xmlns:a16="http://schemas.microsoft.com/office/drawing/2014/main" id="{4484DF06-7A11-86E2-8CB2-693563A5AE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6554" y="1411558"/>
              <a:ext cx="1581150" cy="1581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304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000"/>
            </a:pPr>
            <a:r>
              <a:rPr lang="en-US" sz="4000" dirty="0"/>
              <a:t>Interest Rates</a:t>
            </a:r>
            <a:endParaRPr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Google Shape;381;p16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228600" indent="-228600">
                  <a:lnSpc>
                    <a:spcPct val="150000"/>
                  </a:lnSpc>
                  <a:spcBef>
                    <a:spcPts val="0"/>
                  </a:spcBef>
                  <a:buSzPts val="2800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tilization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𝑏𝑜𝑟𝑟𝑜𝑤𝑠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𝑑𝑒𝑝𝑜𝑠𝑖𝑡𝑠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228600" indent="-228600">
                  <a:lnSpc>
                    <a:spcPct val="150000"/>
                  </a:lnSpc>
                  <a:spcBef>
                    <a:spcPts val="0"/>
                  </a:spcBef>
                  <a:buSzPts val="2800"/>
                </a:pPr>
                <a:r>
                  <a:rPr lang="en-US" dirty="0"/>
                  <a:t>Interest = monotonically increasing in utilization </a:t>
                </a:r>
              </a:p>
            </p:txBody>
          </p:sp>
        </mc:Choice>
        <mc:Fallback xmlns="">
          <p:sp>
            <p:nvSpPr>
              <p:cNvPr id="381" name="Google Shape;381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11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9" name="Google Shape;379;p16"/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0FC195B-2EC6-D642-E099-9493C159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 15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9DD02EB-AD49-350F-75EC-93AB22CD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F3C8F-89E6-1596-7950-7FFBBF35E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668" y="3666152"/>
            <a:ext cx="5003435" cy="319184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E1D367D-1497-8444-6D52-054A5D5DBA0F}"/>
              </a:ext>
            </a:extLst>
          </p:cNvPr>
          <p:cNvGrpSpPr/>
          <p:nvPr/>
        </p:nvGrpSpPr>
        <p:grpSpPr>
          <a:xfrm>
            <a:off x="7406176" y="3638579"/>
            <a:ext cx="4667620" cy="3180346"/>
            <a:chOff x="7406176" y="3638579"/>
            <a:chExt cx="4667620" cy="318034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1FFEB49-68AE-0893-3756-E90AA23532A8}"/>
                </a:ext>
              </a:extLst>
            </p:cNvPr>
            <p:cNvSpPr/>
            <p:nvPr/>
          </p:nvSpPr>
          <p:spPr>
            <a:xfrm>
              <a:off x="7406176" y="3976935"/>
              <a:ext cx="1065701" cy="2841990"/>
            </a:xfrm>
            <a:prstGeom prst="ellips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08E5254-266A-CB51-BBB8-359DD9AC9282}"/>
                </a:ext>
              </a:extLst>
            </p:cNvPr>
            <p:cNvSpPr txBox="1"/>
            <p:nvPr/>
          </p:nvSpPr>
          <p:spPr>
            <a:xfrm>
              <a:off x="8471528" y="3638579"/>
              <a:ext cx="36022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Incentivizes repaying loans,</a:t>
              </a:r>
            </a:p>
            <a:p>
              <a:pPr algn="ctr"/>
              <a:r>
                <a:rPr lang="en-US" sz="2000" b="1" dirty="0"/>
                <a:t>adding new liquidity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932354F-AC72-AF2C-7EF9-0E6FE9D9D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1877" y="4314252"/>
              <a:ext cx="581423" cy="372730"/>
            </a:xfrm>
            <a:prstGeom prst="straightConnector1">
              <a:avLst/>
            </a:prstGeom>
            <a:ln w="1047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C4674A-A837-9427-3381-5740071F0887}"/>
              </a:ext>
            </a:extLst>
          </p:cNvPr>
          <p:cNvGrpSpPr/>
          <p:nvPr/>
        </p:nvGrpSpPr>
        <p:grpSpPr>
          <a:xfrm>
            <a:off x="110003" y="5634892"/>
            <a:ext cx="7270980" cy="1180200"/>
            <a:chOff x="110003" y="5634892"/>
            <a:chExt cx="7270980" cy="11802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1458F66-7460-AA2A-E7DA-9D01C162116B}"/>
                </a:ext>
              </a:extLst>
            </p:cNvPr>
            <p:cNvSpPr/>
            <p:nvPr/>
          </p:nvSpPr>
          <p:spPr>
            <a:xfrm rot="5400000">
              <a:off x="5093315" y="4527423"/>
              <a:ext cx="1180200" cy="3395137"/>
            </a:xfrm>
            <a:prstGeom prst="ellipse">
              <a:avLst/>
            </a:prstGeom>
            <a:noFill/>
            <a:ln w="762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7358D4-887D-09B7-E072-F3D94B70C9B4}"/>
                </a:ext>
              </a:extLst>
            </p:cNvPr>
            <p:cNvSpPr txBox="1"/>
            <p:nvPr/>
          </p:nvSpPr>
          <p:spPr>
            <a:xfrm>
              <a:off x="110003" y="6156295"/>
              <a:ext cx="32736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Incentivizes taking loans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B59067-FD60-4274-8D29-D17E70C81FB1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3383655" y="6275754"/>
              <a:ext cx="526014" cy="80596"/>
            </a:xfrm>
            <a:prstGeom prst="straightConnector1">
              <a:avLst/>
            </a:prstGeom>
            <a:ln w="1047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60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000"/>
            </a:pPr>
            <a:r>
              <a:rPr lang="en-US" sz="4000"/>
              <a:t>Short-term Optimality</a:t>
            </a:r>
            <a:endParaRPr lang="en-US" sz="4000" dirty="0"/>
          </a:p>
        </p:txBody>
      </p:sp>
      <p:sp>
        <p:nvSpPr>
          <p:cNvPr id="379" name="Google Shape;379;p16"/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0FC195B-2EC6-D642-E099-9493C159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 15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9DD02EB-AD49-350F-75EC-93AB22CD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67207-B649-6043-0981-D5E8BD9F5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905" y="1880781"/>
            <a:ext cx="6667268" cy="44182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D6A193-E641-E138-409F-6D3417607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308" y="2540970"/>
            <a:ext cx="2782446" cy="209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05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000"/>
            </a:pPr>
            <a:r>
              <a:rPr lang="en-US" sz="4000" dirty="0"/>
              <a:t>Whales Dictate Utilization</a:t>
            </a:r>
          </a:p>
        </p:txBody>
      </p:sp>
      <p:sp>
        <p:nvSpPr>
          <p:cNvPr id="379" name="Google Shape;379;p16"/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0FC195B-2EC6-D642-E099-9493C159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 15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9DD02EB-AD49-350F-75EC-93AB22CD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972AD-559D-5358-B9B0-764401748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5" y="1637389"/>
            <a:ext cx="7164455" cy="5220611"/>
          </a:xfrm>
          <a:prstGeom prst="rect">
            <a:avLst/>
          </a:prstGeom>
        </p:spPr>
      </p:pic>
      <p:sp>
        <p:nvSpPr>
          <p:cNvPr id="381" name="Google Shape;381;p16"/>
          <p:cNvSpPr txBox="1">
            <a:spLocks noGrp="1"/>
          </p:cNvSpPr>
          <p:nvPr>
            <p:ph idx="1"/>
          </p:nvPr>
        </p:nvSpPr>
        <p:spPr>
          <a:xfrm>
            <a:off x="7412567" y="2514417"/>
            <a:ext cx="4635499" cy="2857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r>
              <a:rPr lang="en-US" b="1" dirty="0"/>
              <a:t>AAVE’s CRV pool, Sep ’22:</a:t>
            </a:r>
          </a:p>
          <a:p>
            <a:pPr>
              <a:lnSpc>
                <a:spcPct val="150000"/>
              </a:lnSpc>
              <a:spcBef>
                <a:spcPts val="0"/>
              </a:spcBef>
              <a:buSzPts val="2800"/>
              <a:buFontTx/>
              <a:buChar char="-"/>
            </a:pPr>
            <a:r>
              <a:rPr lang="en-US" sz="2400" dirty="0"/>
              <a:t>1 user supplies 80% of liquidity</a:t>
            </a:r>
          </a:p>
          <a:p>
            <a:pPr>
              <a:lnSpc>
                <a:spcPct val="150000"/>
              </a:lnSpc>
              <a:spcBef>
                <a:spcPts val="0"/>
              </a:spcBef>
              <a:buSzPts val="2800"/>
              <a:buFontTx/>
              <a:buChar char="-"/>
            </a:pPr>
            <a:r>
              <a:rPr lang="en-US" sz="2400" dirty="0"/>
              <a:t>Can withdraw 28% of funds</a:t>
            </a:r>
          </a:p>
          <a:p>
            <a:pPr>
              <a:lnSpc>
                <a:spcPct val="150000"/>
              </a:lnSpc>
              <a:spcBef>
                <a:spcPts val="0"/>
              </a:spcBef>
              <a:buSzPts val="2800"/>
              <a:buFontTx/>
              <a:buChar char="-"/>
            </a:pPr>
            <a:r>
              <a:rPr lang="en-US" sz="2400" dirty="0"/>
              <a:t>Get 700% abs. </a:t>
            </a:r>
            <a:r>
              <a:rPr lang="en-US" sz="2400" i="1" dirty="0"/>
              <a:t>short-term</a:t>
            </a:r>
            <a:r>
              <a:rPr lang="en-US" sz="2400" dirty="0"/>
              <a:t> profit</a:t>
            </a:r>
          </a:p>
        </p:txBody>
      </p:sp>
    </p:spTree>
    <p:extLst>
      <p:ext uri="{BB962C8B-B14F-4D97-AF65-F5344CB8AC3E}">
        <p14:creationId xmlns:p14="http://schemas.microsoft.com/office/powerpoint/2010/main" val="114450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000"/>
            </a:pPr>
            <a:r>
              <a:rPr lang="en-US" sz="4000" dirty="0"/>
              <a:t>Limitations</a:t>
            </a:r>
          </a:p>
        </p:txBody>
      </p:sp>
      <p:sp>
        <p:nvSpPr>
          <p:cNvPr id="381" name="Google Shape;381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b="1" i="1" u="sng" dirty="0"/>
              <a:t>Long-term sustainability not assured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Works for thinly-traded assets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Proof of concept came few months after publication</a:t>
            </a:r>
          </a:p>
        </p:txBody>
      </p:sp>
      <p:sp>
        <p:nvSpPr>
          <p:cNvPr id="379" name="Google Shape;379;p16"/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0FC195B-2EC6-D642-E099-9493C159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 15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9DD02EB-AD49-350F-75EC-93AB22CD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7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22D65C-5F1C-DCCD-837E-7463CFBDF583}"/>
              </a:ext>
            </a:extLst>
          </p:cNvPr>
          <p:cNvGrpSpPr/>
          <p:nvPr/>
        </p:nvGrpSpPr>
        <p:grpSpPr>
          <a:xfrm>
            <a:off x="8847012" y="1512994"/>
            <a:ext cx="3336477" cy="4697580"/>
            <a:chOff x="5799021" y="1850956"/>
            <a:chExt cx="3336477" cy="46975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6541D85-27B0-57D0-5EF9-3BFF37E009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26" t="2379" r="4441" b="3912"/>
            <a:stretch/>
          </p:blipFill>
          <p:spPr>
            <a:xfrm>
              <a:off x="5799021" y="1850956"/>
              <a:ext cx="3221508" cy="469758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AC515A3-C9E7-FAF2-25B4-5E85950013F5}"/>
                </a:ext>
              </a:extLst>
            </p:cNvPr>
            <p:cNvGrpSpPr/>
            <p:nvPr/>
          </p:nvGrpSpPr>
          <p:grpSpPr>
            <a:xfrm>
              <a:off x="8577766" y="5866074"/>
              <a:ext cx="442763" cy="576766"/>
              <a:chOff x="6891273" y="6043813"/>
              <a:chExt cx="442763" cy="576766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4A1704E-B164-70C0-61A5-A446E89B99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1273" y="6583680"/>
                <a:ext cx="442763" cy="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6724F38-ACC4-DE9E-FBE6-CC2C1F3C6C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20148" y="6043813"/>
                <a:ext cx="0" cy="559117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7D9A487-DF89-0BFB-0399-68F402758A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3555" y="6061462"/>
                <a:ext cx="0" cy="559117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Arrow: Left 18">
              <a:extLst>
                <a:ext uri="{FF2B5EF4-FFF2-40B4-BE49-F238E27FC236}">
                  <a16:creationId xmlns:a16="http://schemas.microsoft.com/office/drawing/2014/main" id="{954C6ACE-6C24-A47D-609E-0E07BF755DF3}"/>
                </a:ext>
              </a:extLst>
            </p:cNvPr>
            <p:cNvSpPr/>
            <p:nvPr/>
          </p:nvSpPr>
          <p:spPr>
            <a:xfrm rot="13488986">
              <a:off x="7854259" y="5275429"/>
              <a:ext cx="728498" cy="368159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0" name="Google Shape;381;p16">
              <a:extLst>
                <a:ext uri="{FF2B5EF4-FFF2-40B4-BE49-F238E27FC236}">
                  <a16:creationId xmlns:a16="http://schemas.microsoft.com/office/drawing/2014/main" id="{E0FC75C7-26D2-7AC1-B761-8CC776809D7B}"/>
                </a:ext>
              </a:extLst>
            </p:cNvPr>
            <p:cNvSpPr txBox="1">
              <a:spLocks/>
            </p:cNvSpPr>
            <p:nvPr/>
          </p:nvSpPr>
          <p:spPr>
            <a:xfrm>
              <a:off x="6994680" y="4505644"/>
              <a:ext cx="2140818" cy="7659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horz" wrap="square" lIns="91425" tIns="45700" rIns="91425" bIns="45700" rtlCol="0" anchor="t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0"/>
                </a:spcBef>
                <a:buClrTx/>
                <a:buSzPts val="280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One week</a:t>
              </a:r>
            </a:p>
          </p:txBody>
        </p:sp>
      </p:grpSp>
      <p:sp>
        <p:nvSpPr>
          <p:cNvPr id="3" name="Google Shape;381;p16">
            <a:extLst>
              <a:ext uri="{FF2B5EF4-FFF2-40B4-BE49-F238E27FC236}">
                <a16:creationId xmlns:a16="http://schemas.microsoft.com/office/drawing/2014/main" id="{2ECF3D1A-0F06-AE87-72AB-F19F97A0C3E8}"/>
              </a:ext>
            </a:extLst>
          </p:cNvPr>
          <p:cNvSpPr txBox="1">
            <a:spLocks/>
          </p:cNvSpPr>
          <p:nvPr/>
        </p:nvSpPr>
        <p:spPr>
          <a:xfrm>
            <a:off x="9967978" y="6118587"/>
            <a:ext cx="1379726" cy="3240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ClrTx/>
              <a:buSzPts val="2800"/>
              <a:buNone/>
            </a:pPr>
            <a:r>
              <a:rPr lang="en-US" sz="1000" dirty="0"/>
              <a:t>Source: aavescan.com</a:t>
            </a:r>
          </a:p>
        </p:txBody>
      </p:sp>
    </p:spTree>
    <p:extLst>
      <p:ext uri="{BB962C8B-B14F-4D97-AF65-F5344CB8AC3E}">
        <p14:creationId xmlns:p14="http://schemas.microsoft.com/office/powerpoint/2010/main" val="81181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000"/>
            </a:pPr>
            <a:r>
              <a:rPr lang="en-US" sz="4000" dirty="0"/>
              <a:t>Part II: </a:t>
            </a:r>
            <a:r>
              <a:rPr lang="en-US" sz="4000" dirty="0" err="1"/>
              <a:t>Flashswap</a:t>
            </a:r>
            <a:r>
              <a:rPr lang="en-US" sz="4000" dirty="0"/>
              <a:t> Suboptimality</a:t>
            </a:r>
            <a:endParaRPr sz="4000" dirty="0"/>
          </a:p>
        </p:txBody>
      </p:sp>
      <p:sp>
        <p:nvSpPr>
          <p:cNvPr id="381" name="Google Shape;381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dirty="0"/>
              <a:t>Exchanges like Uniswap (&amp; clones) have +$4 billion TVL</a:t>
            </a:r>
          </a:p>
          <a:p>
            <a:pPr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dirty="0"/>
              <a:t>Arbitrageurs find and close arbitrage opportunities</a:t>
            </a:r>
          </a:p>
          <a:p>
            <a:pPr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dirty="0"/>
              <a:t>Some capital is needed</a:t>
            </a:r>
          </a:p>
          <a:p>
            <a:pPr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400" dirty="0" err="1"/>
              <a:t>Flashswap</a:t>
            </a:r>
            <a:r>
              <a:rPr lang="en-US" sz="2400" dirty="0"/>
              <a:t>: get capital, use it, repay exchange (or TX reverts)</a:t>
            </a:r>
          </a:p>
        </p:txBody>
      </p:sp>
      <p:sp>
        <p:nvSpPr>
          <p:cNvPr id="379" name="Google Shape;379;p16"/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0FC195B-2EC6-D642-E099-9493C159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 15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9DD02EB-AD49-350F-75EC-93AB22CD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8</a:t>
            </a:fld>
            <a:endParaRPr lang="en-US"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9E6C4145-3A49-FB69-B1E0-6C9ECE8C900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6609A10-DEEF-4544-80A1-F8BD51F2382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6D34FF-8CD8-A6E3-6E77-C5249FBEB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99" y="4546264"/>
            <a:ext cx="5206739" cy="21212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1D5B88-B9F2-E304-91EA-D2FC6F61C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049" y="4546264"/>
            <a:ext cx="3693294" cy="224986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78241A1-8F69-5F1D-B479-C92DF322F6FA}"/>
              </a:ext>
            </a:extLst>
          </p:cNvPr>
          <p:cNvSpPr/>
          <p:nvPr/>
        </p:nvSpPr>
        <p:spPr>
          <a:xfrm>
            <a:off x="5008819" y="4782895"/>
            <a:ext cx="1886680" cy="1589371"/>
          </a:xfrm>
          <a:prstGeom prst="rightArrow">
            <a:avLst>
              <a:gd name="adj1" fmla="val 38280"/>
              <a:gd name="adj2" fmla="val 260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Get capital via </a:t>
            </a:r>
            <a:r>
              <a:rPr lang="en-US" sz="2000" dirty="0" err="1"/>
              <a:t>flashswaps</a:t>
            </a:r>
            <a:endParaRPr lang="en-IL" sz="2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1805EE-AC08-0827-4F6C-C8C687D68028}"/>
              </a:ext>
            </a:extLst>
          </p:cNvPr>
          <p:cNvGrpSpPr/>
          <p:nvPr/>
        </p:nvGrpSpPr>
        <p:grpSpPr>
          <a:xfrm>
            <a:off x="1277536" y="4844013"/>
            <a:ext cx="3754609" cy="2077879"/>
            <a:chOff x="418190" y="4844013"/>
            <a:chExt cx="3754609" cy="2077879"/>
          </a:xfrm>
        </p:grpSpPr>
        <p:sp>
          <p:nvSpPr>
            <p:cNvPr id="14" name="Google Shape;381;p16">
              <a:extLst>
                <a:ext uri="{FF2B5EF4-FFF2-40B4-BE49-F238E27FC236}">
                  <a16:creationId xmlns:a16="http://schemas.microsoft.com/office/drawing/2014/main" id="{85CB9913-5002-F19B-99DE-E8807B4B18CA}"/>
                </a:ext>
              </a:extLst>
            </p:cNvPr>
            <p:cNvSpPr txBox="1">
              <a:spLocks/>
            </p:cNvSpPr>
            <p:nvPr/>
          </p:nvSpPr>
          <p:spPr>
            <a:xfrm>
              <a:off x="418190" y="5588000"/>
              <a:ext cx="2578708" cy="1267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vert="horz" wrap="square" lIns="91425" tIns="45700" rIns="91425" bIns="45700" rtlCol="0" anchor="t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0"/>
                </a:spcBef>
                <a:buClrTx/>
                <a:buSzPts val="2800"/>
                <a:buNone/>
              </a:pPr>
              <a:endParaRPr lang="en-US" dirty="0"/>
            </a:p>
          </p:txBody>
        </p:sp>
        <p:sp>
          <p:nvSpPr>
            <p:cNvPr id="15" name="Arrow: Left 14">
              <a:extLst>
                <a:ext uri="{FF2B5EF4-FFF2-40B4-BE49-F238E27FC236}">
                  <a16:creationId xmlns:a16="http://schemas.microsoft.com/office/drawing/2014/main" id="{53DA94E3-D265-16D4-E49E-CD77B08277E4}"/>
                </a:ext>
              </a:extLst>
            </p:cNvPr>
            <p:cNvSpPr/>
            <p:nvPr/>
          </p:nvSpPr>
          <p:spPr>
            <a:xfrm rot="5400000">
              <a:off x="2055595" y="5665558"/>
              <a:ext cx="769596" cy="559118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dirty="0"/>
            </a:p>
          </p:txBody>
        </p:sp>
        <p:sp>
          <p:nvSpPr>
            <p:cNvPr id="16" name="Google Shape;381;p16">
              <a:extLst>
                <a:ext uri="{FF2B5EF4-FFF2-40B4-BE49-F238E27FC236}">
                  <a16:creationId xmlns:a16="http://schemas.microsoft.com/office/drawing/2014/main" id="{3A431D78-9D57-4A8C-2757-3B9E21BA67B4}"/>
                </a:ext>
              </a:extLst>
            </p:cNvPr>
            <p:cNvSpPr txBox="1">
              <a:spLocks/>
            </p:cNvSpPr>
            <p:nvPr/>
          </p:nvSpPr>
          <p:spPr>
            <a:xfrm>
              <a:off x="1225641" y="6155931"/>
              <a:ext cx="2529316" cy="7659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horz" wrap="square" lIns="91425" tIns="45700" rIns="91425" bIns="45700" rtlCol="0" anchor="t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50000"/>
                </a:lnSpc>
                <a:spcBef>
                  <a:spcPts val="0"/>
                </a:spcBef>
                <a:buClrTx/>
                <a:buSzPts val="2800"/>
                <a:buNone/>
              </a:pPr>
              <a:r>
                <a:rPr lang="en-US" dirty="0"/>
                <a:t>Swap!</a:t>
              </a:r>
            </a:p>
          </p:txBody>
        </p:sp>
        <p:sp>
          <p:nvSpPr>
            <p:cNvPr id="19" name="Google Shape;381;p16">
              <a:extLst>
                <a:ext uri="{FF2B5EF4-FFF2-40B4-BE49-F238E27FC236}">
                  <a16:creationId xmlns:a16="http://schemas.microsoft.com/office/drawing/2014/main" id="{AC9FE91C-81C9-7D1B-9B93-4419987C432C}"/>
                </a:ext>
              </a:extLst>
            </p:cNvPr>
            <p:cNvSpPr txBox="1">
              <a:spLocks/>
            </p:cNvSpPr>
            <p:nvPr/>
          </p:nvSpPr>
          <p:spPr>
            <a:xfrm>
              <a:off x="423055" y="4844013"/>
              <a:ext cx="487743" cy="1362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vert="horz" wrap="square" lIns="91425" tIns="45700" rIns="91425" bIns="45700" rtlCol="0" anchor="t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0"/>
                </a:spcBef>
                <a:buClrTx/>
                <a:buSzPts val="2800"/>
                <a:buNone/>
              </a:pPr>
              <a:endParaRPr lang="en-US" dirty="0"/>
            </a:p>
          </p:txBody>
        </p:sp>
        <p:sp>
          <p:nvSpPr>
            <p:cNvPr id="20" name="Google Shape;381;p16">
              <a:extLst>
                <a:ext uri="{FF2B5EF4-FFF2-40B4-BE49-F238E27FC236}">
                  <a16:creationId xmlns:a16="http://schemas.microsoft.com/office/drawing/2014/main" id="{7529469B-7DA9-5C5F-58C6-6C9CAD4B59C9}"/>
                </a:ext>
              </a:extLst>
            </p:cNvPr>
            <p:cNvSpPr txBox="1">
              <a:spLocks/>
            </p:cNvSpPr>
            <p:nvPr/>
          </p:nvSpPr>
          <p:spPr>
            <a:xfrm rot="5400000">
              <a:off x="3247525" y="5915808"/>
              <a:ext cx="487743" cy="13628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vert="horz" wrap="square" lIns="91425" tIns="45700" rIns="91425" bIns="45700" rtlCol="0" anchor="t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50000"/>
                </a:lnSpc>
                <a:spcBef>
                  <a:spcPts val="0"/>
                </a:spcBef>
                <a:buClrTx/>
                <a:buSzPts val="2800"/>
                <a:buNone/>
              </a:pP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BD45272-A1A2-8649-E839-E0A48CD95D64}"/>
              </a:ext>
            </a:extLst>
          </p:cNvPr>
          <p:cNvSpPr txBox="1"/>
          <p:nvPr/>
        </p:nvSpPr>
        <p:spPr>
          <a:xfrm>
            <a:off x="-66191" y="5027639"/>
            <a:ext cx="1738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1083 USDC/ETH</a:t>
            </a:r>
            <a:endParaRPr lang="en-IL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7C7E48-96E9-02B8-405B-A6C6D00E3CDF}"/>
              </a:ext>
            </a:extLst>
          </p:cNvPr>
          <p:cNvSpPr txBox="1"/>
          <p:nvPr/>
        </p:nvSpPr>
        <p:spPr>
          <a:xfrm>
            <a:off x="-68112" y="5868265"/>
            <a:ext cx="17371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1258 USDC/ETH</a:t>
            </a:r>
            <a:endParaRPr lang="en-IL" sz="1600" b="1" dirty="0"/>
          </a:p>
        </p:txBody>
      </p:sp>
    </p:spTree>
    <p:extLst>
      <p:ext uri="{BB962C8B-B14F-4D97-AF65-F5344CB8AC3E}">
        <p14:creationId xmlns:p14="http://schemas.microsoft.com/office/powerpoint/2010/main" val="161503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"/>
          <p:cNvSpPr txBox="1"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000"/>
            </a:pPr>
            <a:r>
              <a:rPr lang="en-US" sz="4000" dirty="0"/>
              <a:t>Suboptimality Heuristic</a:t>
            </a:r>
            <a:endParaRPr sz="4000" dirty="0"/>
          </a:p>
        </p:txBody>
      </p:sp>
      <p:sp>
        <p:nvSpPr>
          <p:cNvPr id="381" name="Google Shape;381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Heuristic: consecutive </a:t>
            </a:r>
            <a:r>
              <a:rPr lang="en-US" dirty="0" err="1"/>
              <a:t>flashswaps</a:t>
            </a:r>
            <a:r>
              <a:rPr lang="en-US" dirty="0"/>
              <a:t> exploiting similar arbitrage types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 err="1"/>
              <a:t>Backrunning</a:t>
            </a:r>
            <a:r>
              <a:rPr lang="en-US" dirty="0"/>
              <a:t> arbitrage can’t exist if 1</a:t>
            </a:r>
            <a:r>
              <a:rPr lang="en-US" baseline="30000" dirty="0"/>
              <a:t>st</a:t>
            </a:r>
            <a:r>
              <a:rPr lang="en-US" dirty="0"/>
              <a:t>  TX is optimal</a:t>
            </a:r>
          </a:p>
          <a:p>
            <a:pPr marL="228600" indent="-2286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First TXs are suboptimal</a:t>
            </a:r>
          </a:p>
        </p:txBody>
      </p:sp>
      <p:sp>
        <p:nvSpPr>
          <p:cNvPr id="379" name="Google Shape;379;p16"/>
          <p:cNvSpPr/>
          <p:nvPr/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0FC195B-2EC6-D642-E099-9493C159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/ 15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9DD02EB-AD49-350F-75EC-93AB22CD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09A10-DEEF-4544-80A1-F8BD51F23821}" type="slidenum">
              <a:rPr lang="en-US" smtClean="0"/>
              <a:t>9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BB55AA-B943-A848-D666-39B23F342353}"/>
              </a:ext>
            </a:extLst>
          </p:cNvPr>
          <p:cNvGrpSpPr/>
          <p:nvPr/>
        </p:nvGrpSpPr>
        <p:grpSpPr>
          <a:xfrm>
            <a:off x="2904420" y="4001294"/>
            <a:ext cx="6380112" cy="1725361"/>
            <a:chOff x="1038528" y="3347283"/>
            <a:chExt cx="6380112" cy="172536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031835A-6E20-61D7-BAC6-5FC321CDE583}"/>
                </a:ext>
              </a:extLst>
            </p:cNvPr>
            <p:cNvSpPr/>
            <p:nvPr/>
          </p:nvSpPr>
          <p:spPr>
            <a:xfrm>
              <a:off x="1038528" y="3347283"/>
              <a:ext cx="6380112" cy="172536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b="1" dirty="0"/>
                <a:t>Block</a:t>
              </a:r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IL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D99473B-5273-C692-9F4F-22511B00574C}"/>
                </a:ext>
              </a:extLst>
            </p:cNvPr>
            <p:cNvSpPr/>
            <p:nvPr/>
          </p:nvSpPr>
          <p:spPr>
            <a:xfrm>
              <a:off x="1357119" y="3918266"/>
              <a:ext cx="1775011" cy="100956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TX1</a:t>
              </a:r>
              <a:br>
                <a:rPr lang="en-US" dirty="0"/>
              </a:br>
              <a:r>
                <a:rPr lang="en-US" dirty="0" err="1"/>
                <a:t>Flashswap</a:t>
              </a:r>
              <a:r>
                <a:rPr lang="en-US" dirty="0"/>
                <a:t> arbitrage</a:t>
              </a:r>
              <a:endParaRPr lang="en-IL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9BA26AF-6DE8-A358-DD41-F4F73509E931}"/>
                </a:ext>
              </a:extLst>
            </p:cNvPr>
            <p:cNvSpPr/>
            <p:nvPr/>
          </p:nvSpPr>
          <p:spPr>
            <a:xfrm>
              <a:off x="3332457" y="3918266"/>
              <a:ext cx="1775011" cy="100956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TX2</a:t>
              </a:r>
              <a:br>
                <a:rPr lang="en-US" dirty="0"/>
              </a:br>
              <a:r>
                <a:rPr lang="en-US" dirty="0" err="1"/>
                <a:t>Flashswap</a:t>
              </a:r>
              <a:r>
                <a:rPr lang="en-US" dirty="0"/>
                <a:t> arbitrage</a:t>
              </a:r>
              <a:endParaRPr lang="en-IL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F8EC118-A48D-F03B-3EFD-6EAB620CA8F3}"/>
                </a:ext>
              </a:extLst>
            </p:cNvPr>
            <p:cNvSpPr/>
            <p:nvPr/>
          </p:nvSpPr>
          <p:spPr>
            <a:xfrm>
              <a:off x="5307795" y="3918266"/>
              <a:ext cx="1775011" cy="1009564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TX3</a:t>
              </a:r>
              <a:br>
                <a:rPr lang="en-US" dirty="0"/>
              </a:br>
              <a:r>
                <a:rPr lang="en-US" dirty="0" err="1"/>
                <a:t>Flashswap</a:t>
              </a:r>
              <a:r>
                <a:rPr lang="en-US" dirty="0"/>
                <a:t> arbitrage</a:t>
              </a:r>
              <a:endParaRPr lang="en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4227280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19264</TotalTime>
  <Words>585</Words>
  <Application>Microsoft Macintosh PowerPoint</Application>
  <PresentationFormat>Widescreen</PresentationFormat>
  <Paragraphs>137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1_Office Theme</vt:lpstr>
      <vt:lpstr>Suboptimality in DeFi</vt:lpstr>
      <vt:lpstr>Overview</vt:lpstr>
      <vt:lpstr>Part I: Lending Suboptimality</vt:lpstr>
      <vt:lpstr>Interest Rates</vt:lpstr>
      <vt:lpstr>Short-term Optimality</vt:lpstr>
      <vt:lpstr>Whales Dictate Utilization</vt:lpstr>
      <vt:lpstr>Limitations</vt:lpstr>
      <vt:lpstr>Part II: Flashswap Suboptimality</vt:lpstr>
      <vt:lpstr>Suboptimality Heuristic</vt:lpstr>
      <vt:lpstr>Arbitrage Suboptimality</vt:lpstr>
      <vt:lpstr>Private Orderflow?</vt:lpstr>
      <vt:lpstr>Part III: Liquidation Suboptimality</vt:lpstr>
      <vt:lpstr>Part III: Liquidation Suboptimality</vt:lpstr>
      <vt:lpstr>Conclusions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Stretching &amp; Squeezing: Manipulating Time For Your Best Interest</dc:title>
  <dc:creator>Aviv Yaish</dc:creator>
  <cp:lastModifiedBy>Ashley Stanhope</cp:lastModifiedBy>
  <cp:revision>327</cp:revision>
  <dcterms:created xsi:type="dcterms:W3CDTF">2020-12-15T18:27:22Z</dcterms:created>
  <dcterms:modified xsi:type="dcterms:W3CDTF">2024-07-18T23:15:05Z</dcterms:modified>
</cp:coreProperties>
</file>