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sldIdLst>
    <p:sldId id="262" r:id="rId2"/>
    <p:sldId id="289" r:id="rId3"/>
    <p:sldId id="299" r:id="rId4"/>
    <p:sldId id="300" r:id="rId5"/>
    <p:sldId id="277" r:id="rId6"/>
    <p:sldId id="278" r:id="rId7"/>
    <p:sldId id="279" r:id="rId8"/>
    <p:sldId id="301" r:id="rId9"/>
    <p:sldId id="303" r:id="rId10"/>
    <p:sldId id="302" r:id="rId11"/>
    <p:sldId id="292" r:id="rId12"/>
    <p:sldId id="293" r:id="rId13"/>
    <p:sldId id="294" r:id="rId14"/>
    <p:sldId id="295" r:id="rId15"/>
    <p:sldId id="296" r:id="rId16"/>
    <p:sldId id="304" r:id="rId17"/>
    <p:sldId id="286" r:id="rId18"/>
    <p:sldId id="288" r:id="rId19"/>
    <p:sldId id="259" r:id="rId20"/>
    <p:sldId id="297" r:id="rId21"/>
    <p:sldId id="298" r:id="rId22"/>
    <p:sldId id="291" r:id="rId23"/>
    <p:sldId id="275" r:id="rId24"/>
    <p:sldId id="290" r:id="rId2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4298B5"/>
    <a:srgbClr val="FEC51D"/>
    <a:srgbClr val="007C92"/>
    <a:srgbClr val="20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/>
    <p:restoredTop sz="86404"/>
  </p:normalViewPr>
  <p:slideViewPr>
    <p:cSldViewPr snapToGrid="0">
      <p:cViewPr varScale="1">
        <p:scale>
          <a:sx n="162" d="100"/>
          <a:sy n="162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2655-39F8-F347-982F-58746B965C3A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E32E-09CA-1D45-A9FC-AFD72038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C is expensive, pi should still be small and cheap…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/>
              <a:t>this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this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this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4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complication: CCS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complication: CCS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E32E-09CA-1D45-A9FC-AFD720388D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5813" y="484442"/>
            <a:ext cx="3931919" cy="3288305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0E9908-EFC8-2B4D-13A9-F0DFA354F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437" y="484443"/>
            <a:ext cx="4568463" cy="4568464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 (square ratio)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727ADD-D432-4F31-86BB-446B7A676F3D}"/>
              </a:ext>
            </a:extLst>
          </p:cNvPr>
          <p:cNvSpPr/>
          <p:nvPr userDrawn="1"/>
        </p:nvSpPr>
        <p:spPr>
          <a:xfrm>
            <a:off x="4572000" y="0"/>
            <a:ext cx="4572000" cy="571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4023358" cy="914929"/>
          </a:xfrm>
        </p:spPr>
        <p:txBody>
          <a:bodyPr/>
          <a:lstStyle/>
          <a:p>
            <a:r>
              <a:rPr lang="en-US" dirty="0"/>
              <a:t>Data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272"/>
            <a:ext cx="4023360" cy="4843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55CC0-2C4B-EFBA-AB4F-7F83741C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022723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210312"/>
            <a:ext cx="8503920" cy="914929"/>
          </a:xfrm>
        </p:spPr>
        <p:txBody>
          <a:bodyPr/>
          <a:lstStyle/>
          <a:p>
            <a:r>
              <a:rPr lang="en-US" dirty="0"/>
              <a:t>Objective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0F302-309D-18BE-87A0-B30A53CE098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37718" y="4079554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FE66B-EB76-C3D7-CBC0-A43EA5920B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7717" y="2731169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74828E-B3D6-7006-9AAF-64F1EE99DE0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37716" y="1332972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FC7A-40FC-34EC-65D8-B0E9FFC804F3}"/>
              </a:ext>
            </a:extLst>
          </p:cNvPr>
          <p:cNvSpPr txBox="1"/>
          <p:nvPr userDrawn="1"/>
        </p:nvSpPr>
        <p:spPr>
          <a:xfrm>
            <a:off x="320040" y="1526176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CD20-0DD6-522D-2BDC-5E9F1E38FC73}"/>
              </a:ext>
            </a:extLst>
          </p:cNvPr>
          <p:cNvSpPr txBox="1"/>
          <p:nvPr userDrawn="1"/>
        </p:nvSpPr>
        <p:spPr>
          <a:xfrm>
            <a:off x="320039" y="2731169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8F2B7-9F36-3044-6DFE-F76FD0DC92B0}"/>
              </a:ext>
            </a:extLst>
          </p:cNvPr>
          <p:cNvSpPr txBox="1"/>
          <p:nvPr userDrawn="1"/>
        </p:nvSpPr>
        <p:spPr>
          <a:xfrm>
            <a:off x="320039" y="4079554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5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CAC-923D-14B6-F0A3-957C29FA0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F57D2-B06A-9195-ECB1-9554F456E1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F4EA54-D2EE-087D-B777-EC9294D5D4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3701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 (Cardinal bkg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EE1B-7E4E-6616-802F-B2C55238A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3B0C-7C89-CFDD-580C-3DE1E2FB9F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404406-57CC-2CC6-4B29-BCB12EBEF4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E000F-9740-92B5-226E-7F2A9573F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7030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op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68484C-AC53-310A-3E63-11563691D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Illuminating (Dark)">
    <p:bg>
      <p:bgPr>
        <a:solidFill>
          <a:srgbClr val="FEC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F3D13-25FB-D093-39D3-F46A232C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alo Ver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E173C3A-5C98-54E9-53FC-C33B2FF43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ky">
    <p:bg>
      <p:bgPr>
        <a:solidFill>
          <a:srgbClr val="429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87BB1C2-25D1-C630-D541-D13D26A4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l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B1620-33A2-EB92-1A78-56D0FCB9B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Thank You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5630BED-1E98-0CEF-3896-D0DA0B0CA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3298709"/>
            <a:ext cx="7479792" cy="1844899"/>
          </a:xfrm>
        </p:spPr>
        <p:txBody>
          <a:bodyPr anchor="b" anchorCtr="0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C632-C05E-CB25-DBC6-9EB32E6379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+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2FC2C5C-4480-C310-F167-8EE8AC2F10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058" y="-11194"/>
            <a:ext cx="8196942" cy="572619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99441-F534-A055-49C0-8C4A65814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224338"/>
            <a:ext cx="9144000" cy="149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57532" y="233979"/>
            <a:ext cx="1600200" cy="192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F746EA-8D7B-2B2C-B6A6-AF6BC5BE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5813" y="853440"/>
            <a:ext cx="3931919" cy="29193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7A326A-5023-234E-A8FC-08D90ACB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628AFC-58B4-A1DD-58D2-E36C40AFD2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40538" cy="4875213"/>
          </a:xfrm>
          <a:custGeom>
            <a:avLst/>
            <a:gdLst>
              <a:gd name="connsiteX0" fmla="*/ 0 w 6840538"/>
              <a:gd name="connsiteY0" fmla="*/ 0 h 4875213"/>
              <a:gd name="connsiteX1" fmla="*/ 6840538 w 6840538"/>
              <a:gd name="connsiteY1" fmla="*/ 0 h 4875213"/>
              <a:gd name="connsiteX2" fmla="*/ 6840538 w 6840538"/>
              <a:gd name="connsiteY2" fmla="*/ 16083 h 4875213"/>
              <a:gd name="connsiteX3" fmla="*/ 6695809 w 6840538"/>
              <a:gd name="connsiteY3" fmla="*/ 15070 h 4875213"/>
              <a:gd name="connsiteX4" fmla="*/ 6448699 w 6840538"/>
              <a:gd name="connsiteY4" fmla="*/ 14802 h 4875213"/>
              <a:gd name="connsiteX5" fmla="*/ 6300778 w 6840538"/>
              <a:gd name="connsiteY5" fmla="*/ 37885 h 4875213"/>
              <a:gd name="connsiteX6" fmla="*/ 6038492 w 6840538"/>
              <a:gd name="connsiteY6" fmla="*/ 413015 h 4875213"/>
              <a:gd name="connsiteX7" fmla="*/ 6027641 w 6840538"/>
              <a:gd name="connsiteY7" fmla="*/ 652885 h 4875213"/>
              <a:gd name="connsiteX8" fmla="*/ 5709861 w 6840538"/>
              <a:gd name="connsiteY8" fmla="*/ 975948 h 4875213"/>
              <a:gd name="connsiteX9" fmla="*/ 5506495 w 6840538"/>
              <a:gd name="connsiteY9" fmla="*/ 981422 h 4875213"/>
              <a:gd name="connsiteX10" fmla="*/ 5164347 w 6840538"/>
              <a:gd name="connsiteY10" fmla="*/ 1290444 h 4875213"/>
              <a:gd name="connsiteX11" fmla="*/ 5153971 w 6840538"/>
              <a:gd name="connsiteY11" fmla="*/ 1448121 h 4875213"/>
              <a:gd name="connsiteX12" fmla="*/ 5133078 w 6840538"/>
              <a:gd name="connsiteY12" fmla="*/ 1670430 h 4875213"/>
              <a:gd name="connsiteX13" fmla="*/ 4811634 w 6840538"/>
              <a:gd name="connsiteY13" fmla="*/ 1938474 h 4875213"/>
              <a:gd name="connsiteX14" fmla="*/ 4634776 w 6840538"/>
              <a:gd name="connsiteY14" fmla="*/ 1943852 h 4875213"/>
              <a:gd name="connsiteX15" fmla="*/ 4273829 w 6840538"/>
              <a:gd name="connsiteY15" fmla="*/ 2340162 h 4875213"/>
              <a:gd name="connsiteX16" fmla="*/ 4272687 w 6840538"/>
              <a:gd name="connsiteY16" fmla="*/ 2689210 h 4875213"/>
              <a:gd name="connsiteX17" fmla="*/ 4272687 w 6840538"/>
              <a:gd name="connsiteY17" fmla="*/ 2869827 h 4875213"/>
              <a:gd name="connsiteX18" fmla="*/ 4238468 w 6840538"/>
              <a:gd name="connsiteY18" fmla="*/ 2869827 h 4875213"/>
              <a:gd name="connsiteX19" fmla="*/ 3821550 w 6840538"/>
              <a:gd name="connsiteY19" fmla="*/ 2870065 h 4875213"/>
              <a:gd name="connsiteX20" fmla="*/ 3644075 w 6840538"/>
              <a:gd name="connsiteY20" fmla="*/ 2906474 h 4875213"/>
              <a:gd name="connsiteX21" fmla="*/ 3420576 w 6840538"/>
              <a:gd name="connsiteY21" fmla="*/ 3235962 h 4875213"/>
              <a:gd name="connsiteX22" fmla="*/ 3410154 w 6840538"/>
              <a:gd name="connsiteY22" fmla="*/ 3483971 h 4875213"/>
              <a:gd name="connsiteX23" fmla="*/ 3087615 w 6840538"/>
              <a:gd name="connsiteY23" fmla="*/ 3832210 h 4875213"/>
              <a:gd name="connsiteX24" fmla="*/ 2881822 w 6840538"/>
              <a:gd name="connsiteY24" fmla="*/ 3837778 h 4875213"/>
              <a:gd name="connsiteX25" fmla="*/ 2545861 w 6840538"/>
              <a:gd name="connsiteY25" fmla="*/ 4132095 h 4875213"/>
              <a:gd name="connsiteX26" fmla="*/ 2532630 w 6840538"/>
              <a:gd name="connsiteY26" fmla="*/ 4284061 h 4875213"/>
              <a:gd name="connsiteX27" fmla="*/ 2517828 w 6840538"/>
              <a:gd name="connsiteY27" fmla="*/ 4496660 h 4875213"/>
              <a:gd name="connsiteX28" fmla="*/ 2459764 w 6840538"/>
              <a:gd name="connsiteY28" fmla="*/ 4635014 h 4875213"/>
              <a:gd name="connsiteX29" fmla="*/ 1514371 w 6840538"/>
              <a:gd name="connsiteY29" fmla="*/ 4417465 h 4875213"/>
              <a:gd name="connsiteX30" fmla="*/ 771726 w 6840538"/>
              <a:gd name="connsiteY30" fmla="*/ 4293675 h 4875213"/>
              <a:gd name="connsiteX31" fmla="*/ 367326 w 6840538"/>
              <a:gd name="connsiteY31" fmla="*/ 4253982 h 4875213"/>
              <a:gd name="connsiteX32" fmla="*/ 6188 w 6840538"/>
              <a:gd name="connsiteY32" fmla="*/ 4238990 h 4875213"/>
              <a:gd name="connsiteX33" fmla="*/ 6148 w 6840538"/>
              <a:gd name="connsiteY33" fmla="*/ 4875213 h 4875213"/>
              <a:gd name="connsiteX34" fmla="*/ 0 w 6840538"/>
              <a:gd name="connsiteY34" fmla="*/ 4875213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40538" h="4875213">
                <a:moveTo>
                  <a:pt x="0" y="0"/>
                </a:moveTo>
                <a:lnTo>
                  <a:pt x="6840538" y="0"/>
                </a:lnTo>
                <a:lnTo>
                  <a:pt x="6840538" y="16083"/>
                </a:lnTo>
                <a:lnTo>
                  <a:pt x="6695809" y="15070"/>
                </a:lnTo>
                <a:cubicBezTo>
                  <a:pt x="6613431" y="14350"/>
                  <a:pt x="6531059" y="13874"/>
                  <a:pt x="6448699" y="14802"/>
                </a:cubicBezTo>
                <a:cubicBezTo>
                  <a:pt x="6399249" y="15373"/>
                  <a:pt x="6348468" y="23416"/>
                  <a:pt x="6300778" y="37885"/>
                </a:cubicBezTo>
                <a:cubicBezTo>
                  <a:pt x="6141485" y="86335"/>
                  <a:pt x="6043966" y="229209"/>
                  <a:pt x="6038492" y="413015"/>
                </a:cubicBezTo>
                <a:cubicBezTo>
                  <a:pt x="6036113" y="493066"/>
                  <a:pt x="6037541" y="573881"/>
                  <a:pt x="6027641" y="652885"/>
                </a:cubicBezTo>
                <a:cubicBezTo>
                  <a:pt x="6006510" y="821841"/>
                  <a:pt x="5865443" y="963479"/>
                  <a:pt x="5709861" y="975948"/>
                </a:cubicBezTo>
                <a:cubicBezTo>
                  <a:pt x="5642326" y="981327"/>
                  <a:pt x="5574268" y="979327"/>
                  <a:pt x="5506495" y="981422"/>
                </a:cubicBezTo>
                <a:cubicBezTo>
                  <a:pt x="5339776" y="986561"/>
                  <a:pt x="5198090" y="1112541"/>
                  <a:pt x="5164347" y="1290444"/>
                </a:cubicBezTo>
                <a:cubicBezTo>
                  <a:pt x="5154638" y="1341608"/>
                  <a:pt x="5154971" y="1395435"/>
                  <a:pt x="5153971" y="1448121"/>
                </a:cubicBezTo>
                <a:cubicBezTo>
                  <a:pt x="5152591" y="1522986"/>
                  <a:pt x="5155352" y="1597897"/>
                  <a:pt x="5133078" y="1670430"/>
                </a:cubicBezTo>
                <a:cubicBezTo>
                  <a:pt x="5087484" y="1818730"/>
                  <a:pt x="4954794" y="1930383"/>
                  <a:pt x="4811634" y="1938474"/>
                </a:cubicBezTo>
                <a:cubicBezTo>
                  <a:pt x="4752760" y="1941806"/>
                  <a:pt x="4693744" y="1941853"/>
                  <a:pt x="4634776" y="1943852"/>
                </a:cubicBezTo>
                <a:cubicBezTo>
                  <a:pt x="4432696" y="1950801"/>
                  <a:pt x="4277779" y="2119995"/>
                  <a:pt x="4273829" y="2340162"/>
                </a:cubicBezTo>
                <a:cubicBezTo>
                  <a:pt x="4271735" y="2456480"/>
                  <a:pt x="4272878" y="2572846"/>
                  <a:pt x="4272687" y="2689210"/>
                </a:cubicBezTo>
                <a:cubicBezTo>
                  <a:pt x="4272592" y="2747893"/>
                  <a:pt x="4272687" y="2806576"/>
                  <a:pt x="4272687" y="2869827"/>
                </a:cubicBezTo>
                <a:cubicBezTo>
                  <a:pt x="4256933" y="2869827"/>
                  <a:pt x="4247700" y="2869827"/>
                  <a:pt x="4238468" y="2869827"/>
                </a:cubicBezTo>
                <a:cubicBezTo>
                  <a:pt x="4099495" y="2869827"/>
                  <a:pt x="3960523" y="2869303"/>
                  <a:pt x="3821550" y="2870065"/>
                </a:cubicBezTo>
                <a:cubicBezTo>
                  <a:pt x="3760583" y="2870398"/>
                  <a:pt x="3700664" y="2881012"/>
                  <a:pt x="3644075" y="2906474"/>
                </a:cubicBezTo>
                <a:cubicBezTo>
                  <a:pt x="3509292" y="2967203"/>
                  <a:pt x="3433998" y="3078191"/>
                  <a:pt x="3420576" y="3235962"/>
                </a:cubicBezTo>
                <a:cubicBezTo>
                  <a:pt x="3413581" y="3318251"/>
                  <a:pt x="3416532" y="3401539"/>
                  <a:pt x="3410154" y="3483971"/>
                </a:cubicBezTo>
                <a:cubicBezTo>
                  <a:pt x="3396209" y="3664111"/>
                  <a:pt x="3252763" y="3818932"/>
                  <a:pt x="3087615" y="3832210"/>
                </a:cubicBezTo>
                <a:cubicBezTo>
                  <a:pt x="3019270" y="3837683"/>
                  <a:pt x="2950403" y="3835399"/>
                  <a:pt x="2881822" y="3837778"/>
                </a:cubicBezTo>
                <a:cubicBezTo>
                  <a:pt x="2723098" y="3843300"/>
                  <a:pt x="2581889" y="3965043"/>
                  <a:pt x="2545861" y="4132095"/>
                </a:cubicBezTo>
                <a:cubicBezTo>
                  <a:pt x="2535247" y="4181165"/>
                  <a:pt x="2536104" y="4233278"/>
                  <a:pt x="2532630" y="4284061"/>
                </a:cubicBezTo>
                <a:cubicBezTo>
                  <a:pt x="2527775" y="4355022"/>
                  <a:pt x="2531392" y="4427840"/>
                  <a:pt x="2517828" y="4496660"/>
                </a:cubicBezTo>
                <a:cubicBezTo>
                  <a:pt x="2507833" y="4547300"/>
                  <a:pt x="2487559" y="4594131"/>
                  <a:pt x="2459764" y="4635014"/>
                </a:cubicBezTo>
                <a:cubicBezTo>
                  <a:pt x="2147029" y="4552440"/>
                  <a:pt x="1832104" y="4478670"/>
                  <a:pt x="1514371" y="4417465"/>
                </a:cubicBezTo>
                <a:cubicBezTo>
                  <a:pt x="1268028" y="4370014"/>
                  <a:pt x="1019925" y="4330703"/>
                  <a:pt x="771726" y="4293675"/>
                </a:cubicBezTo>
                <a:cubicBezTo>
                  <a:pt x="637894" y="4273733"/>
                  <a:pt x="502395" y="4263596"/>
                  <a:pt x="367326" y="4253982"/>
                </a:cubicBezTo>
                <a:cubicBezTo>
                  <a:pt x="247201" y="4245415"/>
                  <a:pt x="126600" y="4243702"/>
                  <a:pt x="6188" y="4238990"/>
                </a:cubicBezTo>
                <a:lnTo>
                  <a:pt x="6148" y="4875213"/>
                </a:lnTo>
                <a:lnTo>
                  <a:pt x="0" y="48752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&amp;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3" y="1955800"/>
            <a:ext cx="7476067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390D0B6-7C8D-6AFE-0E0B-45D4A95D0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0637C8-ED3F-F19F-5C08-EBE8AF093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210312"/>
            <a:ext cx="8503920" cy="914929"/>
          </a:xfrm>
        </p:spPr>
        <p:txBody>
          <a:bodyPr/>
          <a:lstStyle/>
          <a:p>
            <a:r>
              <a:rPr lang="en-US" dirty="0"/>
              <a:t>Content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8161-66D2-8164-188D-E9FE96DAC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8503920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210312"/>
            <a:ext cx="8503920" cy="914929"/>
          </a:xfrm>
        </p:spPr>
        <p:txBody>
          <a:bodyPr/>
          <a:lstStyle/>
          <a:p>
            <a:r>
              <a:rPr lang="en-US" dirty="0"/>
              <a:t>Content w/background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97999A-5CCE-3781-664B-3FA2924D1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483911"/>
            <a:ext cx="850392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210312"/>
            <a:ext cx="5669280" cy="914929"/>
          </a:xfrm>
        </p:spPr>
        <p:txBody>
          <a:bodyPr/>
          <a:lstStyle/>
          <a:p>
            <a:r>
              <a:rPr lang="en-US" dirty="0"/>
              <a:t>Content slide with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0035E-6E2B-C8D7-F3EC-C616B1D56F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163" y="304800"/>
            <a:ext cx="2697162" cy="4843463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vertical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6C23-B637-A307-D1A4-A318EF5BE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674" y="1335024"/>
            <a:ext cx="5669280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two columns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4C75-924A-E1E8-AB47-E0EDDABAB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197096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E9EF27-CA65-6736-ECE2-81135FA8D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6231" y="1335024"/>
            <a:ext cx="4197096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08858"/>
            <a:ext cx="8503920" cy="9149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33500"/>
            <a:ext cx="8503920" cy="381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E70F7C-38F5-0C67-B546-CD48700BBC8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31581" y="5309034"/>
            <a:ext cx="1600200" cy="3408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C7CA68-7FB4-321D-C8E0-C926B3A1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6560" y="528637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B846F7A-F379-7344-96C1-F93ECF665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1" r:id="rId4"/>
    <p:sldLayoutId id="2147483673" r:id="rId5"/>
    <p:sldLayoutId id="2147483662" r:id="rId6"/>
    <p:sldLayoutId id="2147483674" r:id="rId7"/>
    <p:sldLayoutId id="2147483675" r:id="rId8"/>
    <p:sldLayoutId id="2147483664" r:id="rId9"/>
    <p:sldLayoutId id="2147483684" r:id="rId10"/>
    <p:sldLayoutId id="2147483676" r:id="rId11"/>
    <p:sldLayoutId id="2147483677" r:id="rId12"/>
    <p:sldLayoutId id="2147483678" r:id="rId13"/>
    <p:sldLayoutId id="2147483663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66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3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8.png"/><Relationship Id="rId4" Type="http://schemas.openxmlformats.org/officeDocument/2006/relationships/image" Target="../media/image10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10.png"/><Relationship Id="rId7" Type="http://schemas.openxmlformats.org/officeDocument/2006/relationships/image" Target="../media/image13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31.png"/><Relationship Id="rId5" Type="http://schemas.openxmlformats.org/officeDocument/2006/relationships/image" Target="../media/image133.png"/><Relationship Id="rId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13" Type="http://schemas.openxmlformats.org/officeDocument/2006/relationships/image" Target="../media/image144.png"/><Relationship Id="rId3" Type="http://schemas.openxmlformats.org/officeDocument/2006/relationships/image" Target="../media/image1101.png"/><Relationship Id="rId7" Type="http://schemas.openxmlformats.org/officeDocument/2006/relationships/image" Target="../media/image1330.png"/><Relationship Id="rId12" Type="http://schemas.openxmlformats.org/officeDocument/2006/relationships/image" Target="../media/image143.png"/><Relationship Id="rId2" Type="http://schemas.openxmlformats.org/officeDocument/2006/relationships/image" Target="../media/image110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11.png"/><Relationship Id="rId10" Type="http://schemas.openxmlformats.org/officeDocument/2006/relationships/image" Target="../media/image141.png"/><Relationship Id="rId9" Type="http://schemas.openxmlformats.org/officeDocument/2006/relationships/image" Target="../media/image1350.png"/><Relationship Id="rId14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13" Type="http://schemas.openxmlformats.org/officeDocument/2006/relationships/image" Target="../media/image161.png"/><Relationship Id="rId18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15" Type="http://schemas.openxmlformats.org/officeDocument/2006/relationships/image" Target="../media/image163.png"/><Relationship Id="rId23" Type="http://schemas.openxmlformats.org/officeDocument/2006/relationships/image" Target="../media/image138.png"/><Relationship Id="rId10" Type="http://schemas.openxmlformats.org/officeDocument/2006/relationships/image" Target="../media/image158.png"/><Relationship Id="rId19" Type="http://schemas.openxmlformats.org/officeDocument/2006/relationships/image" Target="../media/image114.png"/><Relationship Id="rId9" Type="http://schemas.openxmlformats.org/officeDocument/2006/relationships/image" Target="../media/image112.png"/><Relationship Id="rId14" Type="http://schemas.openxmlformats.org/officeDocument/2006/relationships/image" Target="../media/image162.png"/><Relationship Id="rId22" Type="http://schemas.openxmlformats.org/officeDocument/2006/relationships/image" Target="../media/image1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680.png"/><Relationship Id="rId7" Type="http://schemas.microsoft.com/office/2007/relationships/hdphoto" Target="../media/hdphoto4.wdp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70.png"/><Relationship Id="rId9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24/257.pdf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0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12.png"/><Relationship Id="rId14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9.png"/><Relationship Id="rId26" Type="http://schemas.openxmlformats.org/officeDocument/2006/relationships/image" Target="../media/image124.png"/><Relationship Id="rId3" Type="http://schemas.openxmlformats.org/officeDocument/2006/relationships/image" Target="../media/image1060.png"/><Relationship Id="rId7" Type="http://schemas.openxmlformats.org/officeDocument/2006/relationships/image" Target="../media/image1100.png"/><Relationship Id="rId17" Type="http://schemas.openxmlformats.org/officeDocument/2006/relationships/image" Target="../media/image118.png"/><Relationship Id="rId25" Type="http://schemas.openxmlformats.org/officeDocument/2006/relationships/image" Target="../media/image109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7.png"/><Relationship Id="rId29" Type="http://schemas.openxmlformats.org/officeDocument/2006/relationships/image" Target="../media/image1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1.png"/><Relationship Id="rId24" Type="http://schemas.openxmlformats.org/officeDocument/2006/relationships/image" Target="../media/image122.png"/><Relationship Id="rId32" Type="http://schemas.openxmlformats.org/officeDocument/2006/relationships/image" Target="../media/image1140.png"/><Relationship Id="rId5" Type="http://schemas.openxmlformats.org/officeDocument/2006/relationships/image" Target="../media/image1080.png"/><Relationship Id="rId15" Type="http://schemas.openxmlformats.org/officeDocument/2006/relationships/image" Target="../media/image116.png"/><Relationship Id="rId23" Type="http://schemas.openxmlformats.org/officeDocument/2006/relationships/image" Target="../media/image121.png"/><Relationship Id="rId28" Type="http://schemas.openxmlformats.org/officeDocument/2006/relationships/image" Target="../media/image1250.png"/><Relationship Id="rId19" Type="http://schemas.openxmlformats.org/officeDocument/2006/relationships/image" Target="../media/image120.png"/><Relationship Id="rId31" Type="http://schemas.openxmlformats.org/officeDocument/2006/relationships/image" Target="../media/image1130.png"/><Relationship Id="rId4" Type="http://schemas.openxmlformats.org/officeDocument/2006/relationships/image" Target="../media/image107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Relationship Id="rId27" Type="http://schemas.openxmlformats.org/officeDocument/2006/relationships/image" Target="../media/image125.png"/><Relationship Id="rId9" Type="http://schemas.openxmlformats.org/officeDocument/2006/relationships/image" Target="../media/image94.png"/><Relationship Id="rId30" Type="http://schemas.openxmlformats.org/officeDocument/2006/relationships/image" Target="../media/image11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20.png"/><Relationship Id="rId3" Type="http://schemas.openxmlformats.org/officeDocument/2006/relationships/image" Target="../media/image170.png"/><Relationship Id="rId21" Type="http://schemas.openxmlformats.org/officeDocument/2006/relationships/image" Target="../media/image350.png"/><Relationship Id="rId7" Type="http://schemas.openxmlformats.org/officeDocument/2006/relationships/image" Target="../media/image210.png"/><Relationship Id="rId12" Type="http://schemas.openxmlformats.org/officeDocument/2006/relationships/image" Target="../media/image260.png"/><Relationship Id="rId17" Type="http://schemas.openxmlformats.org/officeDocument/2006/relationships/image" Target="../media/image31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24" Type="http://schemas.openxmlformats.org/officeDocument/2006/relationships/image" Target="../media/image38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23" Type="http://schemas.openxmlformats.org/officeDocument/2006/relationships/image" Target="../media/image370.png"/><Relationship Id="rId10" Type="http://schemas.openxmlformats.org/officeDocument/2006/relationships/image" Target="../media/image240.png"/><Relationship Id="rId19" Type="http://schemas.openxmlformats.org/officeDocument/2006/relationships/image" Target="../media/image33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Relationship Id="rId22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550.png"/><Relationship Id="rId3" Type="http://schemas.openxmlformats.org/officeDocument/2006/relationships/image" Target="../media/image400.png"/><Relationship Id="rId21" Type="http://schemas.openxmlformats.org/officeDocument/2006/relationships/image" Target="../media/image581.png"/><Relationship Id="rId7" Type="http://schemas.openxmlformats.org/officeDocument/2006/relationships/image" Target="../media/image440.png"/><Relationship Id="rId12" Type="http://schemas.openxmlformats.org/officeDocument/2006/relationships/image" Target="../media/image490.png"/><Relationship Id="rId17" Type="http://schemas.openxmlformats.org/officeDocument/2006/relationships/image" Target="../media/image540.png"/><Relationship Id="rId2" Type="http://schemas.openxmlformats.org/officeDocument/2006/relationships/image" Target="../media/image390.png"/><Relationship Id="rId16" Type="http://schemas.openxmlformats.org/officeDocument/2006/relationships/image" Target="../media/image530.png"/><Relationship Id="rId20" Type="http://schemas.openxmlformats.org/officeDocument/2006/relationships/image" Target="../media/image5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480.png"/><Relationship Id="rId5" Type="http://schemas.openxmlformats.org/officeDocument/2006/relationships/image" Target="../media/image420.png"/><Relationship Id="rId15" Type="http://schemas.openxmlformats.org/officeDocument/2006/relationships/image" Target="../media/image520.png"/><Relationship Id="rId23" Type="http://schemas.openxmlformats.org/officeDocument/2006/relationships/image" Target="../media/image601.png"/><Relationship Id="rId10" Type="http://schemas.openxmlformats.org/officeDocument/2006/relationships/image" Target="../media/image470.png"/><Relationship Id="rId19" Type="http://schemas.openxmlformats.org/officeDocument/2006/relationships/image" Target="../media/image560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Relationship Id="rId22" Type="http://schemas.openxmlformats.org/officeDocument/2006/relationships/image" Target="../media/image5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2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1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17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4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0.png"/><Relationship Id="rId18" Type="http://schemas.openxmlformats.org/officeDocument/2006/relationships/image" Target="../media/image710.png"/><Relationship Id="rId3" Type="http://schemas.openxmlformats.org/officeDocument/2006/relationships/image" Target="../media/image68.png"/><Relationship Id="rId7" Type="http://schemas.openxmlformats.org/officeDocument/2006/relationships/image" Target="../media/image310.png"/><Relationship Id="rId12" Type="http://schemas.openxmlformats.org/officeDocument/2006/relationships/image" Target="../media/image69.png"/><Relationship Id="rId17" Type="http://schemas.openxmlformats.org/officeDocument/2006/relationships/image" Target="../media/image70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90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0.png"/><Relationship Id="rId11" Type="http://schemas.openxmlformats.org/officeDocument/2006/relationships/image" Target="../media/image640.png"/><Relationship Id="rId5" Type="http://schemas.openxmlformats.org/officeDocument/2006/relationships/image" Target="../media/image590.png"/><Relationship Id="rId15" Type="http://schemas.openxmlformats.org/officeDocument/2006/relationships/image" Target="../media/image71.png"/><Relationship Id="rId10" Type="http://schemas.openxmlformats.org/officeDocument/2006/relationships/image" Target="../media/image630.png"/><Relationship Id="rId19" Type="http://schemas.openxmlformats.org/officeDocument/2006/relationships/image" Target="../media/image72.png"/><Relationship Id="rId4" Type="http://schemas.openxmlformats.org/officeDocument/2006/relationships/image" Target="../media/image580.png"/><Relationship Id="rId9" Type="http://schemas.openxmlformats.org/officeDocument/2006/relationships/image" Target="../media/image620.png"/><Relationship Id="rId1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12" Type="http://schemas.openxmlformats.org/officeDocument/2006/relationships/image" Target="../media/image74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79.png"/><Relationship Id="rId10" Type="http://schemas.openxmlformats.org/officeDocument/2006/relationships/image" Target="../media/image81.png"/><Relationship Id="rId19" Type="http://schemas.openxmlformats.org/officeDocument/2006/relationships/image" Target="../media/image83.png"/><Relationship Id="rId9" Type="http://schemas.openxmlformats.org/officeDocument/2006/relationships/image" Target="../media/image77.png"/><Relationship Id="rId1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91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20" Type="http://schemas.openxmlformats.org/officeDocument/2006/relationships/image" Target="../media/image6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1" Type="http://schemas.openxmlformats.org/officeDocument/2006/relationships/image" Target="../media/image105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92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5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9.png"/><Relationship Id="rId26" Type="http://schemas.openxmlformats.org/officeDocument/2006/relationships/image" Target="../media/image124.png"/><Relationship Id="rId3" Type="http://schemas.openxmlformats.org/officeDocument/2006/relationships/image" Target="../media/image1060.png"/><Relationship Id="rId7" Type="http://schemas.openxmlformats.org/officeDocument/2006/relationships/image" Target="../media/image1100.png"/><Relationship Id="rId17" Type="http://schemas.openxmlformats.org/officeDocument/2006/relationships/image" Target="../media/image118.png"/><Relationship Id="rId25" Type="http://schemas.openxmlformats.org/officeDocument/2006/relationships/image" Target="../media/image109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7.png"/><Relationship Id="rId29" Type="http://schemas.openxmlformats.org/officeDocument/2006/relationships/image" Target="../media/image1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1.png"/><Relationship Id="rId24" Type="http://schemas.openxmlformats.org/officeDocument/2006/relationships/image" Target="../media/image122.png"/><Relationship Id="rId32" Type="http://schemas.openxmlformats.org/officeDocument/2006/relationships/image" Target="../media/image1140.png"/><Relationship Id="rId5" Type="http://schemas.openxmlformats.org/officeDocument/2006/relationships/image" Target="../media/image1080.png"/><Relationship Id="rId15" Type="http://schemas.openxmlformats.org/officeDocument/2006/relationships/image" Target="../media/image116.png"/><Relationship Id="rId23" Type="http://schemas.openxmlformats.org/officeDocument/2006/relationships/image" Target="../media/image121.png"/><Relationship Id="rId19" Type="http://schemas.openxmlformats.org/officeDocument/2006/relationships/image" Target="../media/image120.png"/><Relationship Id="rId31" Type="http://schemas.openxmlformats.org/officeDocument/2006/relationships/image" Target="../media/image1130.png"/><Relationship Id="rId4" Type="http://schemas.openxmlformats.org/officeDocument/2006/relationships/image" Target="../media/image107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Relationship Id="rId27" Type="http://schemas.openxmlformats.org/officeDocument/2006/relationships/image" Target="../media/image125.png"/><Relationship Id="rId9" Type="http://schemas.openxmlformats.org/officeDocument/2006/relationships/image" Target="../media/image94.png"/><Relationship Id="rId30" Type="http://schemas.openxmlformats.org/officeDocument/2006/relationships/image" Target="../media/image1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C4DE-CB36-9D89-68BF-FF70681B6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LatticeFold</a:t>
            </a:r>
            <a:r>
              <a:rPr lang="en-US" dirty="0"/>
              <a:t> &amp; its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E9DDB-3BC3-44C9-C321-84521D3B3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Binyi</a:t>
            </a:r>
            <a:r>
              <a:rPr lang="en-US" b="1" dirty="0"/>
              <a:t> Chen</a:t>
            </a:r>
            <a:r>
              <a:rPr lang="en-US" dirty="0"/>
              <a:t>, Dan </a:t>
            </a:r>
            <a:r>
              <a:rPr lang="en-US" dirty="0" err="1"/>
              <a:t>Boneh</a:t>
            </a:r>
            <a:endParaRPr lang="en-US" dirty="0"/>
          </a:p>
          <a:p>
            <a:r>
              <a:rPr lang="en-US" i="1" dirty="0"/>
              <a:t>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89417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9B9-F43E-E326-52AB-AB3F3172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IVC/PCD from Folding [BCLMS20,KST21]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2F969-1B4E-BAC9-F139-BC66292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F4FB65-B61B-8B56-0FDE-796BFFE0D638}"/>
              </a:ext>
            </a:extLst>
          </p:cNvPr>
          <p:cNvSpPr txBox="1"/>
          <p:nvPr/>
        </p:nvSpPr>
        <p:spPr>
          <a:xfrm>
            <a:off x="320040" y="4692831"/>
            <a:ext cx="480131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Which homomorphic commitment to use?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DE5C-D66F-AA0F-C550-48BDE4107F8B}"/>
              </a:ext>
            </a:extLst>
          </p:cNvPr>
          <p:cNvSpPr txBox="1"/>
          <p:nvPr/>
        </p:nvSpPr>
        <p:spPr>
          <a:xfrm>
            <a:off x="228181" y="1087579"/>
            <a:ext cx="49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>
                <a:solidFill>
                  <a:srgbClr val="53565A"/>
                </a:solidFill>
                <a:latin typeface="Candara" panose="020E0502030303020204" pitchFamily="34" charset="0"/>
              </a:rPr>
              <a:t>IVC from folding</a:t>
            </a:r>
            <a:r>
              <a:rPr lang="en-US" sz="2400" dirty="0">
                <a:solidFill>
                  <a:srgbClr val="53565A"/>
                </a:solidFill>
                <a:latin typeface="Candara" panose="020E0502030303020204" pitchFamily="34" charset="0"/>
              </a:rPr>
              <a:t> vs </a:t>
            </a:r>
            <a:r>
              <a:rPr lang="en-US" sz="2400" u="sng" dirty="0">
                <a:solidFill>
                  <a:srgbClr val="53565A"/>
                </a:solidFill>
                <a:latin typeface="Candara" panose="020E0502030303020204" pitchFamily="34" charset="0"/>
              </a:rPr>
              <a:t>IVC from SNARK: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0B2C2F-BB3D-07AE-002A-93E3E3206113}"/>
              </a:ext>
            </a:extLst>
          </p:cNvPr>
          <p:cNvSpPr txBox="1"/>
          <p:nvPr/>
        </p:nvSpPr>
        <p:spPr>
          <a:xfrm>
            <a:off x="3613509" y="1702677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ndara" panose="020E0502030303020204" pitchFamily="34" charset="0"/>
              </a:rPr>
              <a:t>Extra embedded circuit: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7BE5E5-A2EE-C875-AFF2-2CB5CC1EE52A}"/>
              </a:ext>
            </a:extLst>
          </p:cNvPr>
          <p:cNvSpPr txBox="1"/>
          <p:nvPr/>
        </p:nvSpPr>
        <p:spPr>
          <a:xfrm>
            <a:off x="228181" y="1702677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ndara" panose="020E0502030303020204" pitchFamily="34" charset="0"/>
              </a:rPr>
              <a:t>Proving algorithm: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C2EDAD-4150-524F-81C3-38EAA256988A}"/>
              </a:ext>
            </a:extLst>
          </p:cNvPr>
          <p:cNvGrpSpPr/>
          <p:nvPr/>
        </p:nvGrpSpPr>
        <p:grpSpPr>
          <a:xfrm>
            <a:off x="846138" y="2220208"/>
            <a:ext cx="2612314" cy="2080712"/>
            <a:chOff x="846138" y="2220208"/>
            <a:chExt cx="2612314" cy="208071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B575AB02-4F6E-83C2-0094-2E030003A717}"/>
                </a:ext>
              </a:extLst>
            </p:cNvPr>
            <p:cNvSpPr/>
            <p:nvPr/>
          </p:nvSpPr>
          <p:spPr>
            <a:xfrm>
              <a:off x="949840" y="3471962"/>
              <a:ext cx="914400" cy="8289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0CE03F-CC05-37D6-2E31-16CD1EE160EB}"/>
                    </a:ext>
                  </a:extLst>
                </p:cNvPr>
                <p:cNvSpPr txBox="1"/>
                <p:nvPr/>
              </p:nvSpPr>
              <p:spPr>
                <a:xfrm>
                  <a:off x="949840" y="3695937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Fold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0CE03F-CC05-37D6-2E31-16CD1EE16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0" y="3695937"/>
                  <a:ext cx="9144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8F42D1-8708-252A-5418-591B6C3AA4DB}"/>
                </a:ext>
              </a:extLst>
            </p:cNvPr>
            <p:cNvSpPr txBox="1"/>
            <p:nvPr/>
          </p:nvSpPr>
          <p:spPr>
            <a:xfrm>
              <a:off x="846138" y="2220208"/>
              <a:ext cx="11608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53565A"/>
                  </a:solidFill>
                  <a:latin typeface="Candara" panose="020E0502030303020204" pitchFamily="34" charset="0"/>
                </a:rPr>
                <a:t>SNARK.P</a:t>
              </a: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800499B7-2E93-DC1A-2C0F-9408BFE6E5BD}"/>
                </a:ext>
              </a:extLst>
            </p:cNvPr>
            <p:cNvSpPr/>
            <p:nvPr/>
          </p:nvSpPr>
          <p:spPr>
            <a:xfrm>
              <a:off x="1164724" y="2713221"/>
              <a:ext cx="484632" cy="64925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FBD88A-63D2-A767-E2A7-20159F687034}"/>
                </a:ext>
              </a:extLst>
            </p:cNvPr>
            <p:cNvSpPr txBox="1"/>
            <p:nvPr/>
          </p:nvSpPr>
          <p:spPr>
            <a:xfrm>
              <a:off x="1914440" y="3663342"/>
              <a:ext cx="1544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70C0"/>
                  </a:solidFill>
                  <a:latin typeface="Candara" panose="020E0502030303020204" pitchFamily="34" charset="0"/>
                </a:rPr>
                <a:t>Much faster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CDE34C-C63A-5B85-7C1F-DF3FBB6249EA}"/>
              </a:ext>
            </a:extLst>
          </p:cNvPr>
          <p:cNvGrpSpPr/>
          <p:nvPr/>
        </p:nvGrpSpPr>
        <p:grpSpPr>
          <a:xfrm>
            <a:off x="4926657" y="2162778"/>
            <a:ext cx="2804158" cy="1996333"/>
            <a:chOff x="4926657" y="2154895"/>
            <a:chExt cx="2804158" cy="1996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CF9CDF7-F775-0F3C-3AC8-F9C87773918A}"/>
                    </a:ext>
                  </a:extLst>
                </p:cNvPr>
                <p:cNvSpPr/>
                <p:nvPr/>
              </p:nvSpPr>
              <p:spPr>
                <a:xfrm>
                  <a:off x="4926657" y="2154895"/>
                  <a:ext cx="1165568" cy="53073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SNARK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CF9CDF7-F775-0F3C-3AC8-F9C8777391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657" y="2154895"/>
                  <a:ext cx="1165568" cy="5307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D7B06ABE-A8CE-8DE3-84D0-5B7713E9A53D}"/>
                </a:ext>
              </a:extLst>
            </p:cNvPr>
            <p:cNvSpPr/>
            <p:nvPr/>
          </p:nvSpPr>
          <p:spPr>
            <a:xfrm>
              <a:off x="5267125" y="2779688"/>
              <a:ext cx="484632" cy="64925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9593B73-8642-3410-6785-B1ED05DEC258}"/>
                </a:ext>
              </a:extLst>
            </p:cNvPr>
            <p:cNvSpPr/>
            <p:nvPr/>
          </p:nvSpPr>
          <p:spPr>
            <a:xfrm>
              <a:off x="5052665" y="3555901"/>
              <a:ext cx="914400" cy="5953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377B2F6-B05C-B5BF-145F-4F2FB025616A}"/>
                    </a:ext>
                  </a:extLst>
                </p:cNvPr>
                <p:cNvSpPr txBox="1"/>
                <p:nvPr/>
              </p:nvSpPr>
              <p:spPr>
                <a:xfrm>
                  <a:off x="5052665" y="3663342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Fold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377B2F6-B05C-B5BF-145F-4F2FB0256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665" y="3663342"/>
                  <a:ext cx="91440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B380F3-4B70-51B9-A318-74A6A151F7BC}"/>
                </a:ext>
              </a:extLst>
            </p:cNvPr>
            <p:cNvSpPr txBox="1"/>
            <p:nvPr/>
          </p:nvSpPr>
          <p:spPr>
            <a:xfrm>
              <a:off x="6092225" y="3663342"/>
              <a:ext cx="1638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70C0"/>
                  </a:solidFill>
                  <a:latin typeface="Candara" panose="020E0502030303020204" pitchFamily="34" charset="0"/>
                </a:rPr>
                <a:t>Much smaller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7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1C58-C12B-A8AE-FE2B-BB817845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Homomorphic Commitment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45994-E5F6-D93E-EDAD-88DBBCCD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9237C-5005-10D1-01EE-90A51536E305}"/>
              </a:ext>
            </a:extLst>
          </p:cNvPr>
          <p:cNvSpPr txBox="1"/>
          <p:nvPr/>
        </p:nvSpPr>
        <p:spPr>
          <a:xfrm>
            <a:off x="320040" y="1228608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>
                <a:solidFill>
                  <a:srgbClr val="53565A"/>
                </a:solidFill>
                <a:latin typeface="Candara" panose="020E0502030303020204" pitchFamily="34" charset="0"/>
              </a:rPr>
              <a:t>Option 1: Pedersen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3AF8B3-9AE9-B90C-4378-6FC16343E7BA}"/>
                  </a:ext>
                </a:extLst>
              </p:cNvPr>
              <p:cNvSpPr txBox="1"/>
              <p:nvPr/>
            </p:nvSpPr>
            <p:spPr>
              <a:xfrm>
                <a:off x="485030" y="1868557"/>
                <a:ext cx="3001142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3AF8B3-9AE9-B90C-4378-6FC16343E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30" y="1868557"/>
                <a:ext cx="3001142" cy="423770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0E4D7D-4286-2E4E-6232-68BE1947F095}"/>
              </a:ext>
            </a:extLst>
          </p:cNvPr>
          <p:cNvCxnSpPr>
            <a:cxnSpLocks/>
          </p:cNvCxnSpPr>
          <p:nvPr/>
        </p:nvCxnSpPr>
        <p:spPr>
          <a:xfrm>
            <a:off x="3697357" y="2089287"/>
            <a:ext cx="803082" cy="0"/>
          </a:xfrm>
          <a:prstGeom prst="straightConnector1">
            <a:avLst/>
          </a:prstGeom>
          <a:ln w="19050" cap="flat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C8A38B-FCE8-2B7D-1217-C6279C7013C9}"/>
                  </a:ext>
                </a:extLst>
              </p:cNvPr>
              <p:cNvSpPr txBox="1"/>
              <p:nvPr/>
            </p:nvSpPr>
            <p:spPr>
              <a:xfrm>
                <a:off x="4711624" y="1872689"/>
                <a:ext cx="2981457" cy="433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𝔾</m:t>
                      </m:r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C8A38B-FCE8-2B7D-1217-C6279C701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24" y="1872689"/>
                <a:ext cx="2981457" cy="433196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971A0C-FDF0-BF72-0215-B4E5ABCC9B84}"/>
                  </a:ext>
                </a:extLst>
              </p:cNvPr>
              <p:cNvSpPr txBox="1"/>
              <p:nvPr/>
            </p:nvSpPr>
            <p:spPr>
              <a:xfrm>
                <a:off x="7568873" y="1877402"/>
                <a:ext cx="1255087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971A0C-FDF0-BF72-0215-B4E5ABC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873" y="1877402"/>
                <a:ext cx="1255087" cy="423770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000A9D-D7AA-E987-ABA9-CEA1C2AF5286}"/>
                  </a:ext>
                </a:extLst>
              </p:cNvPr>
              <p:cNvSpPr txBox="1"/>
              <p:nvPr/>
            </p:nvSpPr>
            <p:spPr>
              <a:xfrm>
                <a:off x="2535711" y="1214097"/>
                <a:ext cx="24066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:≈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ndara" panose="020E0502030303020204" pitchFamily="34" charset="0"/>
                  </a:rPr>
                  <a:t>256-bit primes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000A9D-D7AA-E987-ABA9-CEA1C2AF5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11" y="1214097"/>
                <a:ext cx="2406684" cy="400110"/>
              </a:xfrm>
              <a:prstGeom prst="rect">
                <a:avLst/>
              </a:prstGeom>
              <a:blipFill>
                <a:blip r:embed="rId5"/>
                <a:stretch>
                  <a:fillRect t="-6061" r="-157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DFC214-3BAD-528C-4CBC-14252128DB55}"/>
                  </a:ext>
                </a:extLst>
              </p:cNvPr>
              <p:cNvSpPr txBox="1"/>
              <p:nvPr/>
            </p:nvSpPr>
            <p:spPr>
              <a:xfrm>
                <a:off x="320672" y="2855976"/>
                <a:ext cx="7664149" cy="2256067"/>
              </a:xfrm>
              <a:prstGeom prst="rect">
                <a:avLst/>
              </a:prstGeom>
              <a:solidFill>
                <a:schemeClr val="bg2">
                  <a:lumMod val="90000"/>
                  <a:alpha val="54919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u="sng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Cons:</a:t>
                </a:r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Expensive group exponentiations over </a:t>
                </a:r>
                <a:r>
                  <a:rPr lang="en-US" sz="2000" b="1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large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(256-bit)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53565A"/>
                    </a:solidFill>
                    <a:latin typeface="Candara" panose="020E0502030303020204" pitchFamily="34" charset="0"/>
                  </a:rPr>
                  <a:t>Fold.V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≈1 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-exp + hash/field ops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need to support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field emulation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-ops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Vulnerable to quantum attacks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DFC214-3BAD-528C-4CBC-14252128D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2" y="2855976"/>
                <a:ext cx="7664149" cy="2256067"/>
              </a:xfrm>
              <a:prstGeom prst="rect">
                <a:avLst/>
              </a:prstGeom>
              <a:blipFill>
                <a:blip r:embed="rId6"/>
                <a:stretch>
                  <a:fillRect l="-828" t="-1685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0851-3468-5B87-5E7E-3CC8AEDF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LatticeFold</a:t>
            </a:r>
            <a:r>
              <a:rPr lang="en-US" dirty="0"/>
              <a:t>: Contributions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F35130-C639-822B-E0E0-3FE8A35C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9A21B-4CD0-E2FD-367F-DACB2AB5A69A}"/>
              </a:ext>
            </a:extLst>
          </p:cNvPr>
          <p:cNvSpPr txBox="1"/>
          <p:nvPr/>
        </p:nvSpPr>
        <p:spPr>
          <a:xfrm>
            <a:off x="320040" y="1511747"/>
            <a:ext cx="8003986" cy="2917594"/>
          </a:xfrm>
          <a:prstGeom prst="rect">
            <a:avLst/>
          </a:prstGeom>
          <a:solidFill>
            <a:schemeClr val="bg2">
              <a:lumMod val="90000"/>
              <a:alpha val="54919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>
                <a:solidFill>
                  <a:srgbClr val="53565A"/>
                </a:solidFill>
                <a:latin typeface="Candara" panose="020E0502030303020204" pitchFamily="34" charset="0"/>
              </a:rPr>
              <a:t>The first folding scheme from lattice-based commitments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accent1"/>
                </a:solidFill>
                <a:latin typeface="Candara" panose="020E0502030303020204" pitchFamily="34" charset="0"/>
              </a:rPr>
              <a:t>Fast &amp; small </a:t>
            </a:r>
            <a:r>
              <a:rPr lang="en-US" sz="2200" dirty="0">
                <a:solidFill>
                  <a:srgbClr val="53565A"/>
                </a:solidFill>
                <a:latin typeface="Candara" panose="020E0502030303020204" pitchFamily="34" charset="0"/>
              </a:rPr>
              <a:t>fields </a:t>
            </a:r>
            <a:r>
              <a:rPr lang="en-US" sz="2200" dirty="0" err="1">
                <a:solidFill>
                  <a:srgbClr val="53565A"/>
                </a:solidFill>
                <a:latin typeface="Candara" panose="020E0502030303020204" pitchFamily="34" charset="0"/>
              </a:rPr>
              <a:t>arithmetics</a:t>
            </a:r>
            <a:r>
              <a:rPr lang="en-US" sz="2200" dirty="0">
                <a:solidFill>
                  <a:srgbClr val="53565A"/>
                </a:solidFill>
                <a:latin typeface="Candara" panose="020E0502030303020204" pitchFamily="34" charset="0"/>
              </a:rPr>
              <a:t> (e.g., 64-bit or 32-bit prime fields)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3565A"/>
                </a:solidFill>
                <a:latin typeface="Candara" panose="020E0502030303020204" pitchFamily="34" charset="0"/>
              </a:rPr>
              <a:t>Eliminate </a:t>
            </a:r>
            <a:r>
              <a:rPr lang="en-US" sz="2200" i="1" dirty="0">
                <a:solidFill>
                  <a:srgbClr val="C00000"/>
                </a:solidFill>
                <a:latin typeface="Candara" panose="020E0502030303020204" pitchFamily="34" charset="0"/>
              </a:rPr>
              <a:t>non-native</a:t>
            </a:r>
            <a:r>
              <a:rPr lang="en-US" sz="2200" dirty="0">
                <a:solidFill>
                  <a:srgbClr val="53565A"/>
                </a:solidFill>
                <a:latin typeface="Candara" panose="020E0502030303020204" pitchFamily="34" charset="0"/>
              </a:rPr>
              <a:t> field emulation in </a:t>
            </a:r>
            <a:r>
              <a:rPr lang="en-US" sz="2200" dirty="0" err="1">
                <a:solidFill>
                  <a:srgbClr val="53565A"/>
                </a:solidFill>
                <a:latin typeface="Candara" panose="020E0502030303020204" pitchFamily="34" charset="0"/>
              </a:rPr>
              <a:t>Fold.V</a:t>
            </a:r>
            <a:endParaRPr lang="en-US" sz="2200" dirty="0">
              <a:solidFill>
                <a:srgbClr val="53565A"/>
              </a:solidFill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3565A"/>
                </a:solidFill>
                <a:latin typeface="Candara" panose="020E0502030303020204" pitchFamily="34" charset="0"/>
              </a:rPr>
              <a:t>Messages and commitments live in the same 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3565A"/>
                </a:solidFill>
                <a:latin typeface="Candara" panose="020E0502030303020204" pitchFamily="34" charset="0"/>
              </a:rPr>
              <a:t>Quantum attacks resistant (based on Lattice assumptions)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3565A"/>
                </a:solidFill>
                <a:latin typeface="Candara" panose="020E0502030303020204" pitchFamily="34" charset="0"/>
              </a:rPr>
              <a:t>Support </a:t>
            </a:r>
            <a:r>
              <a:rPr lang="en-US" sz="2200" i="1" dirty="0">
                <a:solidFill>
                  <a:srgbClr val="4298B5"/>
                </a:solidFill>
                <a:latin typeface="Candara" panose="020E0502030303020204" pitchFamily="34" charset="0"/>
              </a:rPr>
              <a:t>high-degree</a:t>
            </a:r>
            <a:r>
              <a:rPr lang="en-US" sz="2200" dirty="0">
                <a:solidFill>
                  <a:srgbClr val="53565A"/>
                </a:solidFill>
                <a:latin typeface="Candara" panose="020E0502030303020204" pitchFamily="34" charset="0"/>
              </a:rPr>
              <a:t> constraint systems (e.g., CCS [STW23])</a:t>
            </a:r>
          </a:p>
        </p:txBody>
      </p:sp>
    </p:spTree>
    <p:extLst>
      <p:ext uri="{BB962C8B-B14F-4D97-AF65-F5344CB8AC3E}">
        <p14:creationId xmlns:p14="http://schemas.microsoft.com/office/powerpoint/2010/main" val="13862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D0D4-D62D-B58C-AC16-D754E643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Ajtai</a:t>
            </a:r>
            <a:r>
              <a:rPr lang="en-US" dirty="0"/>
              <a:t> Binding Commitments [Ajtai96]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AD10-7B93-A9D5-D0E3-7F6658ED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D7E2AC-8F73-5C6F-BF0B-A271DC40A556}"/>
                  </a:ext>
                </a:extLst>
              </p:cNvPr>
              <p:cNvSpPr txBox="1"/>
              <p:nvPr/>
            </p:nvSpPr>
            <p:spPr>
              <a:xfrm>
                <a:off x="320040" y="1314800"/>
                <a:ext cx="42158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ndara" panose="020E0502030303020204" pitchFamily="34" charset="0"/>
                  </a:rPr>
                  <a:t>64-bit prime,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ndara" panose="020E0502030303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D7E2AC-8F73-5C6F-BF0B-A271DC40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1314800"/>
                <a:ext cx="4215898" cy="400110"/>
              </a:xfrm>
              <a:prstGeom prst="rect">
                <a:avLst/>
              </a:prstGeom>
              <a:blipFill>
                <a:blip r:embed="rId2"/>
                <a:stretch>
                  <a:fillRect l="-1502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79E07-FFFB-5F34-58D2-DF91CE9017D3}"/>
                  </a:ext>
                </a:extLst>
              </p:cNvPr>
              <p:cNvSpPr txBox="1"/>
              <p:nvPr/>
            </p:nvSpPr>
            <p:spPr>
              <a:xfrm>
                <a:off x="1473953" y="1969489"/>
                <a:ext cx="16699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879E07-FFFB-5F34-58D2-DF91CE901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53" y="1969489"/>
                <a:ext cx="1669944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EDA1B3-6178-B927-9B96-730B85B52AA4}"/>
              </a:ext>
            </a:extLst>
          </p:cNvPr>
          <p:cNvSpPr txBox="1"/>
          <p:nvPr/>
        </p:nvSpPr>
        <p:spPr>
          <a:xfrm>
            <a:off x="292248" y="199962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long vector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476EC5-93EE-D999-9552-EC650C2F2B57}"/>
              </a:ext>
            </a:extLst>
          </p:cNvPr>
          <p:cNvGrpSpPr/>
          <p:nvPr/>
        </p:nvGrpSpPr>
        <p:grpSpPr>
          <a:xfrm>
            <a:off x="3143897" y="1763780"/>
            <a:ext cx="5179929" cy="640746"/>
            <a:chOff x="3143897" y="1763780"/>
            <a:chExt cx="5179929" cy="64074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64BC36C-BBD5-A2A0-625D-E5803BE8F22E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143897" y="2169544"/>
              <a:ext cx="2044984" cy="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F47821-8D9A-6773-B4B7-A0DE4EFB9920}"/>
                    </a:ext>
                  </a:extLst>
                </p:cNvPr>
                <p:cNvSpPr txBox="1"/>
                <p:nvPr/>
              </p:nvSpPr>
              <p:spPr>
                <a:xfrm>
                  <a:off x="5772615" y="1959148"/>
                  <a:ext cx="2551211" cy="445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𝐴𝑤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F47821-8D9A-6773-B4B7-A0DE4EFB9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15" y="1959148"/>
                  <a:ext cx="2551211" cy="445378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689F68-F56E-C85D-7EA6-FE8E3CBA0D12}"/>
                </a:ext>
              </a:extLst>
            </p:cNvPr>
            <p:cNvSpPr txBox="1"/>
            <p:nvPr/>
          </p:nvSpPr>
          <p:spPr>
            <a:xfrm>
              <a:off x="5175582" y="2003746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Candara" panose="020E0502030303020204" pitchFamily="34" charset="0"/>
                </a:rPr>
                <a:t>short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BB1DA6-5640-2597-BC11-6C0330B5C6D1}"/>
                    </a:ext>
                  </a:extLst>
                </p:cNvPr>
                <p:cNvSpPr txBox="1"/>
                <p:nvPr/>
              </p:nvSpPr>
              <p:spPr>
                <a:xfrm>
                  <a:off x="3537331" y="1763780"/>
                  <a:ext cx="1303242" cy="445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BB1DA6-5640-2597-BC11-6C0330B5C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331" y="1763780"/>
                  <a:ext cx="1303242" cy="445378"/>
                </a:xfrm>
                <a:prstGeom prst="rect">
                  <a:avLst/>
                </a:prstGeom>
                <a:blipFill>
                  <a:blip r:embed="rId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B84E32-4961-3F32-3595-7012368B5B54}"/>
              </a:ext>
            </a:extLst>
          </p:cNvPr>
          <p:cNvSpPr txBox="1"/>
          <p:nvPr/>
        </p:nvSpPr>
        <p:spPr>
          <a:xfrm>
            <a:off x="278656" y="2745678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>
                <a:solidFill>
                  <a:srgbClr val="53565A"/>
                </a:solidFill>
                <a:latin typeface="Candara" panose="020E0502030303020204" pitchFamily="34" charset="0"/>
              </a:rPr>
              <a:t>Homomorphic Property: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449D0E-7C13-379C-7FAF-60A57D6A5BEA}"/>
                  </a:ext>
                </a:extLst>
              </p:cNvPr>
              <p:cNvSpPr txBox="1"/>
              <p:nvPr/>
            </p:nvSpPr>
            <p:spPr>
              <a:xfrm>
                <a:off x="54384" y="3380670"/>
                <a:ext cx="8269442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1" i="1" smtClean="0">
                          <a:solidFill>
                            <a:srgbClr val="4298B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449D0E-7C13-379C-7FAF-60A57D6A5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4" y="3380670"/>
                <a:ext cx="8269442" cy="426527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0270A-A2A4-FDCB-D24C-8BDF62329D7D}"/>
                  </a:ext>
                </a:extLst>
              </p:cNvPr>
              <p:cNvSpPr txBox="1"/>
              <p:nvPr/>
            </p:nvSpPr>
            <p:spPr>
              <a:xfrm>
                <a:off x="5623331" y="3212623"/>
                <a:ext cx="22864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0" dirty="0">
                    <a:solidFill>
                      <a:srgbClr val="4298B5"/>
                    </a:solidFill>
                  </a:rPr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298B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298B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4298B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4298B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rgbClr val="4298B5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200" b="0" i="1" smtClean="0">
                                <a:solidFill>
                                  <a:srgbClr val="4298B5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4298B5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4298B5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0270A-A2A4-FDCB-D24C-8BDF6232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331" y="3212623"/>
                <a:ext cx="2286460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6D4FFA-2609-17A9-0D12-9765C76DFC90}"/>
                  </a:ext>
                </a:extLst>
              </p:cNvPr>
              <p:cNvSpPr txBox="1"/>
              <p:nvPr/>
            </p:nvSpPr>
            <p:spPr>
              <a:xfrm>
                <a:off x="357426" y="4220727"/>
                <a:ext cx="4985083" cy="400110"/>
              </a:xfrm>
              <a:prstGeom prst="rect">
                <a:avLst/>
              </a:prstGeom>
              <a:solidFill>
                <a:schemeClr val="bg2">
                  <a:lumMod val="90000"/>
                  <a:alpha val="54919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Cons: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committing complexity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-ops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6D4FFA-2609-17A9-0D12-9765C76DF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26" y="4220727"/>
                <a:ext cx="4985083" cy="400110"/>
              </a:xfrm>
              <a:prstGeom prst="rect">
                <a:avLst/>
              </a:prstGeom>
              <a:blipFill>
                <a:blip r:embed="rId8"/>
                <a:stretch>
                  <a:fillRect l="-1272" t="-9375" r="-2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A7251B0-27B5-187C-09EE-96EA21F4D870}"/>
              </a:ext>
            </a:extLst>
          </p:cNvPr>
          <p:cNvSpPr/>
          <p:nvPr/>
        </p:nvSpPr>
        <p:spPr>
          <a:xfrm>
            <a:off x="3580177" y="1776046"/>
            <a:ext cx="1217549" cy="405791"/>
          </a:xfrm>
          <a:prstGeom prst="roundRect">
            <a:avLst/>
          </a:prstGeom>
          <a:noFill/>
          <a:ln w="222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91E7E-AFF7-6195-BD12-16B9A71572B5}"/>
              </a:ext>
            </a:extLst>
          </p:cNvPr>
          <p:cNvSpPr txBox="1"/>
          <p:nvPr/>
        </p:nvSpPr>
        <p:spPr>
          <a:xfrm>
            <a:off x="1999066" y="2352624"/>
            <a:ext cx="1988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Candara" panose="020E0502030303020204" pitchFamily="34" charset="0"/>
              </a:rPr>
              <a:t>Essential for binding</a:t>
            </a:r>
          </a:p>
        </p:txBody>
      </p:sp>
    </p:spTree>
    <p:extLst>
      <p:ext uri="{BB962C8B-B14F-4D97-AF65-F5344CB8AC3E}">
        <p14:creationId xmlns:p14="http://schemas.microsoft.com/office/powerpoint/2010/main" val="995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B751-5D9F-0EDB-9816-02C7C38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Ring/Module-based </a:t>
            </a:r>
            <a:r>
              <a:rPr lang="en-US" dirty="0" err="1"/>
              <a:t>Ajtai</a:t>
            </a:r>
            <a:r>
              <a:rPr lang="en-US" dirty="0"/>
              <a:t> [LM07,PR07]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76779-9FC4-C356-E4D9-D7E3AEEB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6AD9F7-CF0E-8689-0D9C-991DD6DB649E}"/>
                  </a:ext>
                </a:extLst>
              </p:cNvPr>
              <p:cNvSpPr txBox="1"/>
              <p:nvPr/>
            </p:nvSpPr>
            <p:spPr>
              <a:xfrm>
                <a:off x="205233" y="1272512"/>
                <a:ext cx="8428141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ndara" panose="020E0502030303020204" pitchFamily="34" charset="0"/>
                  </a:rPr>
                  <a:t> (Polynomials with deg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ndara" panose="020E0502030303020204" pitchFamily="34" charset="0"/>
                  </a:rPr>
                  <a:t>-coefficients)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6AD9F7-CF0E-8689-0D9C-991DD6DB6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33" y="1272512"/>
                <a:ext cx="8428141" cy="436402"/>
              </a:xfrm>
              <a:prstGeom prst="rect">
                <a:avLst/>
              </a:prstGeom>
              <a:blipFill>
                <a:blip r:embed="rId2"/>
                <a:stretch>
                  <a:fillRect l="-753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4BAEFE-E38E-78B4-07E0-540FFB9CC0A8}"/>
                  </a:ext>
                </a:extLst>
              </p:cNvPr>
              <p:cNvSpPr txBox="1"/>
              <p:nvPr/>
            </p:nvSpPr>
            <p:spPr>
              <a:xfrm>
                <a:off x="326672" y="4016426"/>
                <a:ext cx="8172558" cy="1039323"/>
              </a:xfrm>
              <a:prstGeom prst="rect">
                <a:avLst/>
              </a:prstGeom>
              <a:solidFill>
                <a:schemeClr val="bg2">
                  <a:lumMod val="90000"/>
                  <a:alpha val="54919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u="sng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Pros:</a:t>
                </a:r>
                <a:r>
                  <a:rPr lang="en-US" sz="2000" u="sng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, committing complexity: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-ops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-ops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Many </a:t>
                </a:r>
                <a:r>
                  <a:rPr lang="en-US" sz="20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hardware optimizations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in the FHE/Lattice-signature literature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4BAEFE-E38E-78B4-07E0-540FFB9CC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72" y="4016426"/>
                <a:ext cx="8172558" cy="1039323"/>
              </a:xfrm>
              <a:prstGeom prst="rect">
                <a:avLst/>
              </a:prstGeom>
              <a:blipFill>
                <a:blip r:embed="rId3"/>
                <a:stretch>
                  <a:fillRect l="-775" t="-3659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B56615-3285-A324-BA98-B36F05F82CD2}"/>
                  </a:ext>
                </a:extLst>
              </p:cNvPr>
              <p:cNvSpPr txBox="1"/>
              <p:nvPr/>
            </p:nvSpPr>
            <p:spPr>
              <a:xfrm>
                <a:off x="1303247" y="2002102"/>
                <a:ext cx="2019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B56615-3285-A324-BA98-B36F05F8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247" y="2002102"/>
                <a:ext cx="2019848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D9B119-8172-4FCA-1CBC-22D09EF633B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323095" y="2202157"/>
            <a:ext cx="1695080" cy="0"/>
          </a:xfrm>
          <a:prstGeom prst="straightConnector1">
            <a:avLst/>
          </a:prstGeom>
          <a:ln w="19050" cap="flat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94DDF4-3C4B-162D-B0E8-11143BCE9662}"/>
                  </a:ext>
                </a:extLst>
              </p:cNvPr>
              <p:cNvSpPr txBox="1"/>
              <p:nvPr/>
            </p:nvSpPr>
            <p:spPr>
              <a:xfrm>
                <a:off x="5772615" y="1959148"/>
                <a:ext cx="2551211" cy="445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𝐴𝑤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94DDF4-3C4B-162D-B0E8-11143BCE9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615" y="1959148"/>
                <a:ext cx="2551211" cy="445378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987219-BE1C-11D0-1224-333C542EFE28}"/>
              </a:ext>
            </a:extLst>
          </p:cNvPr>
          <p:cNvSpPr txBox="1"/>
          <p:nvPr/>
        </p:nvSpPr>
        <p:spPr>
          <a:xfrm>
            <a:off x="5073385" y="199607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short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898A5B-7A57-7FD6-F5D9-8AF170D2C293}"/>
              </a:ext>
            </a:extLst>
          </p:cNvPr>
          <p:cNvSpPr txBox="1"/>
          <p:nvPr/>
        </p:nvSpPr>
        <p:spPr>
          <a:xfrm>
            <a:off x="199109" y="203164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long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C737FF-6699-CEA7-DC28-E9389CB3A34C}"/>
                  </a:ext>
                </a:extLst>
              </p:cNvPr>
              <p:cNvSpPr txBox="1"/>
              <p:nvPr/>
            </p:nvSpPr>
            <p:spPr>
              <a:xfrm>
                <a:off x="3537331" y="1811078"/>
                <a:ext cx="1303242" cy="445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C737FF-6699-CEA7-DC28-E9389CB3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331" y="1811078"/>
                <a:ext cx="1303242" cy="445378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FCFCFF0-BD33-4875-3327-48C1F9BB2379}"/>
              </a:ext>
            </a:extLst>
          </p:cNvPr>
          <p:cNvGrpSpPr/>
          <p:nvPr/>
        </p:nvGrpSpPr>
        <p:grpSpPr>
          <a:xfrm>
            <a:off x="1341725" y="3013672"/>
            <a:ext cx="6543128" cy="784542"/>
            <a:chOff x="1341725" y="3013672"/>
            <a:chExt cx="6543128" cy="784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55B328B-9527-9C05-3290-20DF4B94C725}"/>
                    </a:ext>
                  </a:extLst>
                </p:cNvPr>
                <p:cNvSpPr txBox="1"/>
                <p:nvPr/>
              </p:nvSpPr>
              <p:spPr>
                <a:xfrm>
                  <a:off x="1341725" y="3013672"/>
                  <a:ext cx="1264449" cy="495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55B328B-9527-9C05-3290-20DF4B94C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725" y="3013672"/>
                  <a:ext cx="1264449" cy="495585"/>
                </a:xfrm>
                <a:prstGeom prst="rect">
                  <a:avLst/>
                </a:prstGeom>
                <a:blipFill>
                  <a:blip r:embed="rId10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6E3C19E-799F-9051-F341-868EFBD25645}"/>
                </a:ext>
              </a:extLst>
            </p:cNvPr>
            <p:cNvCxnSpPr>
              <a:cxnSpLocks/>
            </p:cNvCxnSpPr>
            <p:nvPr/>
          </p:nvCxnSpPr>
          <p:spPr>
            <a:xfrm>
              <a:off x="3323095" y="3283287"/>
              <a:ext cx="1750290" cy="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AE80D1-2E7B-F35E-6699-A582F7C896EF}"/>
                    </a:ext>
                  </a:extLst>
                </p:cNvPr>
                <p:cNvSpPr txBox="1"/>
                <p:nvPr/>
              </p:nvSpPr>
              <p:spPr>
                <a:xfrm>
                  <a:off x="5790305" y="3034020"/>
                  <a:ext cx="2094548" cy="498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AE80D1-2E7B-F35E-6699-A582F7C89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05" y="3034020"/>
                  <a:ext cx="2094548" cy="498534"/>
                </a:xfrm>
                <a:prstGeom prst="rect">
                  <a:avLst/>
                </a:prstGeom>
                <a:blipFill>
                  <a:blip r:embed="rId11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AB8CAB-959A-4EAB-3BCC-2AAFFD2A515A}"/>
                    </a:ext>
                  </a:extLst>
                </p:cNvPr>
                <p:cNvSpPr txBox="1"/>
                <p:nvPr/>
              </p:nvSpPr>
              <p:spPr>
                <a:xfrm>
                  <a:off x="3320499" y="3299680"/>
                  <a:ext cx="1755481" cy="498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AB8CAB-959A-4EAB-3BCC-2AAFFD2A5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0499" y="3299680"/>
                  <a:ext cx="1755481" cy="498534"/>
                </a:xfrm>
                <a:prstGeom prst="rect">
                  <a:avLst/>
                </a:prstGeom>
                <a:blipFill>
                  <a:blip r:embed="rId12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C403ECC-24A6-7A6F-C406-E278FAB8948E}"/>
                    </a:ext>
                  </a:extLst>
                </p:cNvPr>
                <p:cNvSpPr txBox="1"/>
                <p:nvPr/>
              </p:nvSpPr>
              <p:spPr>
                <a:xfrm>
                  <a:off x="1378278" y="3436508"/>
                  <a:ext cx="182800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4298B5"/>
                      </a:solidFill>
                      <a:latin typeface="Candara" panose="020E0502030303020204" pitchFamily="34" charset="0"/>
                    </a:rPr>
                    <a:t>Coefficients in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solidFill>
                                <a:srgbClr val="4298B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4298B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4298B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200" b="0" i="1" smtClean="0">
                              <a:solidFill>
                                <a:srgbClr val="4298B5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1200" b="0" i="1" smtClean="0">
                              <a:solidFill>
                                <a:srgbClr val="4298B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C403ECC-24A6-7A6F-C406-E278FAB89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8278" y="3436508"/>
                  <a:ext cx="1828001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EB2E1E3-DDB5-FCCE-5D53-E1F4F2672C68}"/>
              </a:ext>
            </a:extLst>
          </p:cNvPr>
          <p:cNvGrpSpPr/>
          <p:nvPr/>
        </p:nvGrpSpPr>
        <p:grpSpPr>
          <a:xfrm>
            <a:off x="3928319" y="2375614"/>
            <a:ext cx="1487632" cy="734216"/>
            <a:chOff x="3928319" y="2375614"/>
            <a:chExt cx="1487632" cy="734216"/>
          </a:xfrm>
        </p:grpSpPr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3C56B48E-F6BC-A61D-354F-3455A1C759EA}"/>
                </a:ext>
              </a:extLst>
            </p:cNvPr>
            <p:cNvSpPr/>
            <p:nvPr/>
          </p:nvSpPr>
          <p:spPr>
            <a:xfrm>
              <a:off x="3928319" y="2375614"/>
              <a:ext cx="484632" cy="73421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9EDD76-0C2B-9F41-1CDB-348C2F2FE8ED}"/>
                    </a:ext>
                  </a:extLst>
                </p:cNvPr>
                <p:cNvSpPr txBox="1"/>
                <p:nvPr/>
              </p:nvSpPr>
              <p:spPr>
                <a:xfrm>
                  <a:off x="4239540" y="2415320"/>
                  <a:ext cx="1176411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9EDD76-0C2B-9F41-1CDB-348C2F2FE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540" y="2415320"/>
                  <a:ext cx="1176411" cy="436402"/>
                </a:xfrm>
                <a:prstGeom prst="rect">
                  <a:avLst/>
                </a:prstGeom>
                <a:blipFill>
                  <a:blip r:embed="rId1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57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7CC7-A8C3-6BF5-A840-2A9ED167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Folding with </a:t>
            </a:r>
            <a:r>
              <a:rPr lang="en-US" dirty="0" err="1"/>
              <a:t>Ajtai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0C0E3-60B3-59F4-5EED-B2E25FAE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5FEBA-4B2E-6DA2-5748-293E24D0BEAB}"/>
                  </a:ext>
                </a:extLst>
              </p:cNvPr>
              <p:cNvSpPr txBox="1"/>
              <p:nvPr/>
            </p:nvSpPr>
            <p:spPr>
              <a:xfrm>
                <a:off x="558450" y="2420628"/>
                <a:ext cx="917751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5FEBA-4B2E-6DA2-5748-293E24D0B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50" y="2420628"/>
                <a:ext cx="917751" cy="393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25B766-535A-1CD6-D237-63D05A9BCC0C}"/>
                  </a:ext>
                </a:extLst>
              </p:cNvPr>
              <p:cNvSpPr txBox="1"/>
              <p:nvPr/>
            </p:nvSpPr>
            <p:spPr>
              <a:xfrm>
                <a:off x="558450" y="2979834"/>
                <a:ext cx="92307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25B766-535A-1CD6-D237-63D05A9BC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50" y="2979834"/>
                <a:ext cx="923073" cy="393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95640DA-01DC-D7C3-A57A-2DB2E67BF13A}"/>
              </a:ext>
            </a:extLst>
          </p:cNvPr>
          <p:cNvGrpSpPr/>
          <p:nvPr/>
        </p:nvGrpSpPr>
        <p:grpSpPr>
          <a:xfrm>
            <a:off x="1916265" y="2556353"/>
            <a:ext cx="1948069" cy="369332"/>
            <a:chOff x="1916265" y="2556353"/>
            <a:chExt cx="1948069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FF3FBE-7EA6-6D85-2BD2-B699CDFEF91E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65" y="2925685"/>
              <a:ext cx="1948069" cy="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17082E-8D1D-CC1C-1F13-10F4F28AD0BA}"/>
                    </a:ext>
                  </a:extLst>
                </p:cNvPr>
                <p:cNvSpPr txBox="1"/>
                <p:nvPr/>
              </p:nvSpPr>
              <p:spPr>
                <a:xfrm>
                  <a:off x="2242268" y="2556353"/>
                  <a:ext cx="1127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random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17082E-8D1D-CC1C-1F13-10F4F28AD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268" y="2556353"/>
                  <a:ext cx="112704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44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E27A9E-EE2E-1375-6A2D-E8D7C0D5C2F1}"/>
                  </a:ext>
                </a:extLst>
              </p:cNvPr>
              <p:cNvSpPr txBox="1"/>
              <p:nvPr/>
            </p:nvSpPr>
            <p:spPr>
              <a:xfrm>
                <a:off x="4099811" y="2729124"/>
                <a:ext cx="2750625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E27A9E-EE2E-1375-6A2D-E8D7C0D5C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11" y="2729124"/>
                <a:ext cx="2750625" cy="393121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5761554-D41D-AD25-0EC0-6FC8BA2E1D93}"/>
              </a:ext>
            </a:extLst>
          </p:cNvPr>
          <p:cNvGrpSpPr/>
          <p:nvPr/>
        </p:nvGrpSpPr>
        <p:grpSpPr>
          <a:xfrm>
            <a:off x="5685182" y="2737075"/>
            <a:ext cx="3081547" cy="393121"/>
            <a:chOff x="5685182" y="2737075"/>
            <a:chExt cx="3081547" cy="39312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3AA5C5-0A28-F02F-7CAC-BAAB1804229D}"/>
                </a:ext>
              </a:extLst>
            </p:cNvPr>
            <p:cNvSpPr/>
            <p:nvPr/>
          </p:nvSpPr>
          <p:spPr>
            <a:xfrm>
              <a:off x="5685182" y="2737075"/>
              <a:ext cx="1149351" cy="393121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1CD34-61E6-6F6F-2595-698D0A32CB34}"/>
                    </a:ext>
                  </a:extLst>
                </p:cNvPr>
                <p:cNvSpPr txBox="1"/>
                <p:nvPr/>
              </p:nvSpPr>
              <p:spPr>
                <a:xfrm>
                  <a:off x="6834533" y="2764358"/>
                  <a:ext cx="1932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 anymore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1CD34-61E6-6F6F-2595-698D0A32C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533" y="2764358"/>
                  <a:ext cx="1932196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3571" r="-65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AA2DD3-D40D-7314-6AC8-0435E74FA095}"/>
              </a:ext>
            </a:extLst>
          </p:cNvPr>
          <p:cNvSpPr txBox="1"/>
          <p:nvPr/>
        </p:nvSpPr>
        <p:spPr>
          <a:xfrm>
            <a:off x="320039" y="3931058"/>
            <a:ext cx="835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u="sng" dirty="0">
                <a:solidFill>
                  <a:srgbClr val="53565A"/>
                </a:solidFill>
                <a:latin typeface="Candara" panose="020E0502030303020204" pitchFamily="34" charset="0"/>
              </a:rPr>
              <a:t>Challenge:</a:t>
            </a:r>
            <a:r>
              <a:rPr lang="en-US" sz="2400" b="1" dirty="0">
                <a:solidFill>
                  <a:srgbClr val="53565A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53565A"/>
                </a:solidFill>
                <a:latin typeface="Candara" panose="020E0502030303020204" pitchFamily="34" charset="0"/>
              </a:rPr>
              <a:t>Keep folded witness stay in the </a:t>
            </a:r>
            <a:r>
              <a:rPr lang="en-US" sz="2400" b="1" i="1" dirty="0">
                <a:solidFill>
                  <a:srgbClr val="53565A"/>
                </a:solidFill>
                <a:latin typeface="Candara" panose="020E0502030303020204" pitchFamily="34" charset="0"/>
              </a:rPr>
              <a:t>bounded</a:t>
            </a:r>
            <a:r>
              <a:rPr lang="en-US" sz="2400" dirty="0">
                <a:solidFill>
                  <a:srgbClr val="53565A"/>
                </a:solidFill>
                <a:latin typeface="Candara" panose="020E0502030303020204" pitchFamily="34" charset="0"/>
              </a:rPr>
              <a:t> msg space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68568-801D-32F2-E1E9-710BC389D9C1}"/>
              </a:ext>
            </a:extLst>
          </p:cNvPr>
          <p:cNvSpPr txBox="1"/>
          <p:nvPr/>
        </p:nvSpPr>
        <p:spPr>
          <a:xfrm>
            <a:off x="320040" y="1574351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u="sng" dirty="0">
                <a:solidFill>
                  <a:srgbClr val="53565A"/>
                </a:solidFill>
                <a:latin typeface="Candara" panose="020E0502030303020204" pitchFamily="34" charset="0"/>
              </a:rPr>
              <a:t>Naïve folding:</a:t>
            </a:r>
            <a:endParaRPr lang="en-US" sz="2400" dirty="0">
              <a:solidFill>
                <a:srgbClr val="53565A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29D8E-2A02-64FC-AFAB-CA71931775BA}"/>
              </a:ext>
            </a:extLst>
          </p:cNvPr>
          <p:cNvSpPr txBox="1"/>
          <p:nvPr/>
        </p:nvSpPr>
        <p:spPr>
          <a:xfrm>
            <a:off x="5754219" y="4332642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Candara" panose="020E0502030303020204" pitchFamily="34" charset="0"/>
              </a:rPr>
              <a:t>Essential for binding/soundness</a:t>
            </a:r>
          </a:p>
        </p:txBody>
      </p:sp>
    </p:spTree>
    <p:extLst>
      <p:ext uri="{BB962C8B-B14F-4D97-AF65-F5344CB8AC3E}">
        <p14:creationId xmlns:p14="http://schemas.microsoft.com/office/powerpoint/2010/main" val="35525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7CC7-A8C3-6BF5-A840-2A9ED167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Re-represent witnesses w/ lower norms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0C0E3-60B3-59F4-5EED-B2E25FAE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21F71-0CCB-1D56-C4BF-FC3950C6B8D5}"/>
              </a:ext>
            </a:extLst>
          </p:cNvPr>
          <p:cNvGrpSpPr/>
          <p:nvPr/>
        </p:nvGrpSpPr>
        <p:grpSpPr>
          <a:xfrm>
            <a:off x="403974" y="2683236"/>
            <a:ext cx="923073" cy="1540718"/>
            <a:chOff x="403974" y="2431459"/>
            <a:chExt cx="923073" cy="1540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A2CFD2-F2A8-CADB-2A57-2C0E34170674}"/>
                    </a:ext>
                  </a:extLst>
                </p:cNvPr>
                <p:cNvSpPr txBox="1"/>
                <p:nvPr/>
              </p:nvSpPr>
              <p:spPr>
                <a:xfrm>
                  <a:off x="403974" y="2431459"/>
                  <a:ext cx="917751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A2CFD2-F2A8-CADB-2A57-2C0E34170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74" y="2431459"/>
                  <a:ext cx="917751" cy="3931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A14EEE8-0897-4B89-0675-CDA6A56466B2}"/>
                    </a:ext>
                  </a:extLst>
                </p:cNvPr>
                <p:cNvSpPr txBox="1"/>
                <p:nvPr/>
              </p:nvSpPr>
              <p:spPr>
                <a:xfrm>
                  <a:off x="403974" y="3579056"/>
                  <a:ext cx="923073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A14EEE8-0897-4B89-0675-CDA6A5646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74" y="3579056"/>
                  <a:ext cx="923073" cy="3931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C8219B-895E-7722-4B66-ADD9BF513732}"/>
              </a:ext>
            </a:extLst>
          </p:cNvPr>
          <p:cNvGrpSpPr/>
          <p:nvPr/>
        </p:nvGrpSpPr>
        <p:grpSpPr>
          <a:xfrm>
            <a:off x="320040" y="1961372"/>
            <a:ext cx="3748302" cy="407039"/>
            <a:chOff x="320040" y="1709595"/>
            <a:chExt cx="3748302" cy="4070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BCD908-3D2F-2282-6FC5-564578693522}"/>
                </a:ext>
              </a:extLst>
            </p:cNvPr>
            <p:cNvSpPr txBox="1"/>
            <p:nvPr/>
          </p:nvSpPr>
          <p:spPr>
            <a:xfrm>
              <a:off x="320040" y="1716524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u="sng" dirty="0">
                  <a:solidFill>
                    <a:srgbClr val="53565A"/>
                  </a:solidFill>
                  <a:latin typeface="Candara" panose="020E0502030303020204" pitchFamily="34" charset="0"/>
                </a:rPr>
                <a:t>Folding:</a:t>
              </a:r>
              <a:endParaRPr lang="en-US" sz="2000" dirty="0">
                <a:solidFill>
                  <a:srgbClr val="53565A"/>
                </a:solidFill>
                <a:latin typeface="Candara" panose="020E0502030303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739776E-1A9F-C2E4-4900-47916A400CD1}"/>
                    </a:ext>
                  </a:extLst>
                </p:cNvPr>
                <p:cNvSpPr txBox="1"/>
                <p:nvPr/>
              </p:nvSpPr>
              <p:spPr>
                <a:xfrm>
                  <a:off x="1277193" y="1709595"/>
                  <a:ext cx="27911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(e.g.,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739776E-1A9F-C2E4-4900-47916A400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193" y="1709595"/>
                  <a:ext cx="2791149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2262" t="-6061" r="-1357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8D6EFD-6089-714A-3B1E-74696C89CAE0}"/>
              </a:ext>
            </a:extLst>
          </p:cNvPr>
          <p:cNvGrpSpPr/>
          <p:nvPr/>
        </p:nvGrpSpPr>
        <p:grpSpPr>
          <a:xfrm>
            <a:off x="1321725" y="2436443"/>
            <a:ext cx="2674744" cy="2093837"/>
            <a:chOff x="1321725" y="2184666"/>
            <a:chExt cx="2674744" cy="20938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FBC764-0236-148F-675F-6E3E0279F1A1}"/>
                </a:ext>
              </a:extLst>
            </p:cNvPr>
            <p:cNvSpPr txBox="1"/>
            <p:nvPr/>
          </p:nvSpPr>
          <p:spPr>
            <a:xfrm>
              <a:off x="1321725" y="379105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53565A"/>
                  </a:solidFill>
                  <a:latin typeface="Candara" panose="020E0502030303020204" pitchFamily="34" charset="0"/>
                </a:rPr>
                <a:t>split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3B2E9-37E7-CF14-4307-FA413B5566EC}"/>
                </a:ext>
              </a:extLst>
            </p:cNvPr>
            <p:cNvSpPr txBox="1"/>
            <p:nvPr/>
          </p:nvSpPr>
          <p:spPr>
            <a:xfrm>
              <a:off x="1321725" y="2648276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53565A"/>
                  </a:solidFill>
                  <a:latin typeface="Candara" panose="020E0502030303020204" pitchFamily="34" charset="0"/>
                </a:rPr>
                <a:t>split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89B164-CE82-F7FF-A0AF-CBCEFF733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25" y="2651872"/>
              <a:ext cx="548324" cy="929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F7CA3E-0ECA-6258-685C-1FC150F31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25" y="3793781"/>
              <a:ext cx="548324" cy="929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42D29D4-5457-838A-B97D-1A1121835DFA}"/>
                    </a:ext>
                  </a:extLst>
                </p:cNvPr>
                <p:cNvSpPr txBox="1"/>
                <p:nvPr/>
              </p:nvSpPr>
              <p:spPr>
                <a:xfrm>
                  <a:off x="1951166" y="2184666"/>
                  <a:ext cx="2045303" cy="402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42D29D4-5457-838A-B97D-1A1121835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166" y="2184666"/>
                  <a:ext cx="2045303" cy="4020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329B0C-462E-40BA-10A1-339A2A04956E}"/>
                    </a:ext>
                  </a:extLst>
                </p:cNvPr>
                <p:cNvSpPr txBox="1"/>
                <p:nvPr/>
              </p:nvSpPr>
              <p:spPr>
                <a:xfrm>
                  <a:off x="1949562" y="2715089"/>
                  <a:ext cx="939873" cy="402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329B0C-462E-40BA-10A1-339A2A049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62" y="2715089"/>
                  <a:ext cx="939873" cy="4020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58DD8F-6EFD-295A-552F-50C9FA6D76A6}"/>
                    </a:ext>
                  </a:extLst>
                </p:cNvPr>
                <p:cNvSpPr txBox="1"/>
                <p:nvPr/>
              </p:nvSpPr>
              <p:spPr>
                <a:xfrm>
                  <a:off x="1953828" y="3289175"/>
                  <a:ext cx="939873" cy="402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58DD8F-6EFD-295A-552F-50C9FA6D7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28" y="3289175"/>
                  <a:ext cx="939873" cy="4024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073A0F-9425-C4FC-1F35-5C6CA19D67F7}"/>
                    </a:ext>
                  </a:extLst>
                </p:cNvPr>
                <p:cNvSpPr txBox="1"/>
                <p:nvPr/>
              </p:nvSpPr>
              <p:spPr>
                <a:xfrm>
                  <a:off x="1953828" y="3863261"/>
                  <a:ext cx="980781" cy="415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073A0F-9425-C4FC-1F35-5C6CA19D6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28" y="3863261"/>
                  <a:ext cx="980781" cy="4152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6277772A-195A-2545-B625-863FCC4C928C}"/>
                </a:ext>
              </a:extLst>
            </p:cNvPr>
            <p:cNvSpPr/>
            <p:nvPr/>
          </p:nvSpPr>
          <p:spPr>
            <a:xfrm>
              <a:off x="1923228" y="2218113"/>
              <a:ext cx="66089" cy="870335"/>
            </a:xfrm>
            <a:prstGeom prst="lef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0EE61853-1247-B741-2034-7AD14DD044E4}"/>
                </a:ext>
              </a:extLst>
            </p:cNvPr>
            <p:cNvSpPr/>
            <p:nvPr/>
          </p:nvSpPr>
          <p:spPr>
            <a:xfrm>
              <a:off x="1916517" y="3371593"/>
              <a:ext cx="66089" cy="870335"/>
            </a:xfrm>
            <a:prstGeom prst="lef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097E5F-3932-67AC-D26A-68473CFB3A85}"/>
              </a:ext>
            </a:extLst>
          </p:cNvPr>
          <p:cNvGrpSpPr/>
          <p:nvPr/>
        </p:nvGrpSpPr>
        <p:grpSpPr>
          <a:xfrm>
            <a:off x="3851283" y="2491363"/>
            <a:ext cx="2112197" cy="1979808"/>
            <a:chOff x="3851283" y="2239586"/>
            <a:chExt cx="2112197" cy="1979808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B06A1B9C-DE2C-E941-016C-C9D969398CE2}"/>
                </a:ext>
              </a:extLst>
            </p:cNvPr>
            <p:cNvSpPr/>
            <p:nvPr/>
          </p:nvSpPr>
          <p:spPr>
            <a:xfrm rot="10800000">
              <a:off x="3851283" y="2239586"/>
              <a:ext cx="96413" cy="1979808"/>
            </a:xfrm>
            <a:prstGeom prst="lef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9FA3A1-3916-757B-8BE2-359502E80876}"/>
                </a:ext>
              </a:extLst>
            </p:cNvPr>
            <p:cNvCxnSpPr>
              <a:cxnSpLocks/>
            </p:cNvCxnSpPr>
            <p:nvPr/>
          </p:nvCxnSpPr>
          <p:spPr>
            <a:xfrm>
              <a:off x="4015411" y="3227430"/>
              <a:ext cx="1948069" cy="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87837C-7215-46FB-21F0-DFDAD30CDE90}"/>
                    </a:ext>
                  </a:extLst>
                </p:cNvPr>
                <p:cNvSpPr txBox="1"/>
                <p:nvPr/>
              </p:nvSpPr>
              <p:spPr>
                <a:xfrm>
                  <a:off x="4015411" y="2955636"/>
                  <a:ext cx="1835246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random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87837C-7215-46FB-21F0-DFDAD30CD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5411" y="2955636"/>
                  <a:ext cx="1835246" cy="291298"/>
                </a:xfrm>
                <a:prstGeom prst="rect">
                  <a:avLst/>
                </a:prstGeom>
                <a:blipFill>
                  <a:blip r:embed="rId1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DB5394-5F65-2C7A-35DA-4970D8F281CD}"/>
                </a:ext>
              </a:extLst>
            </p:cNvPr>
            <p:cNvSpPr txBox="1"/>
            <p:nvPr/>
          </p:nvSpPr>
          <p:spPr>
            <a:xfrm>
              <a:off x="4028594" y="3197483"/>
              <a:ext cx="167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C00000"/>
                  </a:solidFill>
                  <a:latin typeface="Candara" panose="020E0502030303020204" pitchFamily="34" charset="0"/>
                </a:rPr>
                <a:t>with small coefficients!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A90FDC-1684-B85E-3194-3F56A09D1954}"/>
              </a:ext>
            </a:extLst>
          </p:cNvPr>
          <p:cNvGrpSpPr/>
          <p:nvPr/>
        </p:nvGrpSpPr>
        <p:grpSpPr>
          <a:xfrm>
            <a:off x="5850657" y="3035505"/>
            <a:ext cx="2954270" cy="847335"/>
            <a:chOff x="5850657" y="2783728"/>
            <a:chExt cx="2954270" cy="847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0E300EC-9CE5-44BA-FF1F-EE2E0D8AE7B8}"/>
                    </a:ext>
                  </a:extLst>
                </p:cNvPr>
                <p:cNvSpPr txBox="1"/>
                <p:nvPr/>
              </p:nvSpPr>
              <p:spPr>
                <a:xfrm>
                  <a:off x="5850657" y="2783728"/>
                  <a:ext cx="2954270" cy="3773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combine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0E300EC-9CE5-44BA-FF1F-EE2E0D8AE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657" y="2783728"/>
                  <a:ext cx="2954270" cy="377347"/>
                </a:xfrm>
                <a:prstGeom prst="rect">
                  <a:avLst/>
                </a:prstGeom>
                <a:blipFill>
                  <a:blip r:embed="rId14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870023-736D-88B9-CDDB-927DB03C60F5}"/>
                    </a:ext>
                  </a:extLst>
                </p:cNvPr>
                <p:cNvSpPr txBox="1"/>
                <p:nvPr/>
              </p:nvSpPr>
              <p:spPr>
                <a:xfrm>
                  <a:off x="5850657" y="3289175"/>
                  <a:ext cx="2934329" cy="341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combine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870023-736D-88B9-CDDB-927DB03C6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657" y="3289175"/>
                  <a:ext cx="2934329" cy="341888"/>
                </a:xfrm>
                <a:prstGeom prst="rect">
                  <a:avLst/>
                </a:prstGeom>
                <a:blipFill>
                  <a:blip r:embed="rId1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47B72F-6C1B-FBB9-3D9A-88EE6B2A6071}"/>
              </a:ext>
            </a:extLst>
          </p:cNvPr>
          <p:cNvGrpSpPr/>
          <p:nvPr/>
        </p:nvGrpSpPr>
        <p:grpSpPr>
          <a:xfrm>
            <a:off x="5895617" y="3529698"/>
            <a:ext cx="2889369" cy="752226"/>
            <a:chOff x="5895617" y="3277921"/>
            <a:chExt cx="2889369" cy="75222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A841415-661B-7406-CCA8-C5CF032DCCE9}"/>
                </a:ext>
              </a:extLst>
            </p:cNvPr>
            <p:cNvSpPr/>
            <p:nvPr/>
          </p:nvSpPr>
          <p:spPr>
            <a:xfrm>
              <a:off x="5895617" y="3277921"/>
              <a:ext cx="2889369" cy="393121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2898B-F52E-9200-D3D7-4E5E5830FC5B}"/>
                    </a:ext>
                  </a:extLst>
                </p:cNvPr>
                <p:cNvSpPr txBox="1"/>
                <p:nvPr/>
              </p:nvSpPr>
              <p:spPr>
                <a:xfrm>
                  <a:off x="6766560" y="3691593"/>
                  <a:ext cx="11595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2898B-F52E-9200-D3D7-4E5E5830F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60" y="3691593"/>
                  <a:ext cx="1159548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BFF0D1-F35C-C80A-FF1B-89F9E634ADAE}"/>
                  </a:ext>
                </a:extLst>
              </p:cNvPr>
              <p:cNvSpPr txBox="1"/>
              <p:nvPr/>
            </p:nvSpPr>
            <p:spPr>
              <a:xfrm>
                <a:off x="0" y="6390951"/>
                <a:ext cx="7844007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u="sng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Knowledge soundness: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BFF0D1-F35C-C80A-FF1B-89F9E634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90951"/>
                <a:ext cx="7844007" cy="404213"/>
              </a:xfrm>
              <a:prstGeom prst="rect">
                <a:avLst/>
              </a:prstGeom>
              <a:blipFill>
                <a:blip r:embed="rId17"/>
                <a:stretch>
                  <a:fillRect l="-809" t="-909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36E31-2B58-F8EA-CE9F-3201F5CFA49C}"/>
                  </a:ext>
                </a:extLst>
              </p:cNvPr>
              <p:cNvSpPr txBox="1"/>
              <p:nvPr/>
            </p:nvSpPr>
            <p:spPr>
              <a:xfrm>
                <a:off x="3922003" y="970179"/>
                <a:ext cx="3076804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Extend to the case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36E31-2B58-F8EA-CE9F-3201F5CF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003" y="970179"/>
                <a:ext cx="3076804" cy="357534"/>
              </a:xfrm>
              <a:prstGeom prst="rect">
                <a:avLst/>
              </a:prstGeom>
              <a:blipFill>
                <a:blip r:embed="rId18"/>
                <a:stretch>
                  <a:fillRect l="-820" t="-689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DBE4433-CDA1-C3E2-9CDE-9E319084B122}"/>
              </a:ext>
            </a:extLst>
          </p:cNvPr>
          <p:cNvGrpSpPr/>
          <p:nvPr/>
        </p:nvGrpSpPr>
        <p:grpSpPr>
          <a:xfrm>
            <a:off x="320040" y="1195770"/>
            <a:ext cx="8679475" cy="857047"/>
            <a:chOff x="320040" y="1195770"/>
            <a:chExt cx="8679475" cy="85704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CB5F21-CA32-4534-A005-740034B3956C}"/>
                </a:ext>
              </a:extLst>
            </p:cNvPr>
            <p:cNvSpPr txBox="1"/>
            <p:nvPr/>
          </p:nvSpPr>
          <p:spPr>
            <a:xfrm>
              <a:off x="320040" y="1333340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u="sng" dirty="0">
                  <a:solidFill>
                    <a:srgbClr val="53565A"/>
                  </a:solidFill>
                  <a:latin typeface="Candara" panose="020E0502030303020204" pitchFamily="34" charset="0"/>
                </a:rPr>
                <a:t>Decomposition:</a:t>
              </a:r>
              <a:endParaRPr lang="en-US" sz="2000" dirty="0">
                <a:solidFill>
                  <a:srgbClr val="53565A"/>
                </a:solidFill>
                <a:latin typeface="Candara" panose="020E0502030303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1E33E50-24AB-CE1C-A98C-527604F4C07C}"/>
                    </a:ext>
                  </a:extLst>
                </p:cNvPr>
                <p:cNvSpPr txBox="1"/>
                <p:nvPr/>
              </p:nvSpPr>
              <p:spPr>
                <a:xfrm>
                  <a:off x="2196052" y="1339925"/>
                  <a:ext cx="15186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∈(−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1E33E50-24AB-CE1C-A98C-527604F4C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052" y="1339925"/>
                  <a:ext cx="1518621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19A540-22B4-521A-5562-A5E4B5BBF36A}"/>
                </a:ext>
              </a:extLst>
            </p:cNvPr>
            <p:cNvCxnSpPr>
              <a:cxnSpLocks/>
            </p:cNvCxnSpPr>
            <p:nvPr/>
          </p:nvCxnSpPr>
          <p:spPr>
            <a:xfrm>
              <a:off x="3714673" y="1534324"/>
              <a:ext cx="1948069" cy="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5CD810-C980-6174-EEBE-9EB8659B70C6}"/>
                </a:ext>
              </a:extLst>
            </p:cNvPr>
            <p:cNvSpPr txBox="1"/>
            <p:nvPr/>
          </p:nvSpPr>
          <p:spPr>
            <a:xfrm>
              <a:off x="3947696" y="1195770"/>
              <a:ext cx="1438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53565A"/>
                  </a:solidFill>
                  <a:latin typeface="Candara" panose="020E0502030303020204" pitchFamily="34" charset="0"/>
                </a:rPr>
                <a:t>split algorithm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007F81C-3848-3976-88D8-CF3AE5BE4130}"/>
                    </a:ext>
                  </a:extLst>
                </p:cNvPr>
                <p:cNvSpPr txBox="1"/>
                <p:nvPr/>
              </p:nvSpPr>
              <p:spPr>
                <a:xfrm>
                  <a:off x="5712703" y="1333340"/>
                  <a:ext cx="2285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∈(−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007F81C-3848-3976-88D8-CF3AE5BE4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703" y="1333340"/>
                  <a:ext cx="2285626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D8251F-DB85-4CE5-8EA5-5CD21A7546D1}"/>
                    </a:ext>
                  </a:extLst>
                </p:cNvPr>
                <p:cNvSpPr txBox="1"/>
                <p:nvPr/>
              </p:nvSpPr>
              <p:spPr>
                <a:xfrm>
                  <a:off x="4136432" y="1514508"/>
                  <a:ext cx="1034194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b="0" dirty="0">
                      <a:solidFill>
                        <a:srgbClr val="4298B5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298B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4298B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4298B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298B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298B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4298B5"/>
                      </a:solidFill>
                      <a:latin typeface="Candara" panose="020E0502030303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D8251F-DB85-4CE5-8EA5-5CD21A754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32" y="1514508"/>
                  <a:ext cx="1034194" cy="374270"/>
                </a:xfrm>
                <a:prstGeom prst="rect">
                  <a:avLst/>
                </a:prstGeom>
                <a:blipFill>
                  <a:blip r:embed="rId21"/>
                  <a:stretch>
                    <a:fillRect l="-4819" t="-6667" r="-361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8C4FD4-2100-FEF1-F9AE-5ABD917454D3}"/>
                    </a:ext>
                  </a:extLst>
                </p:cNvPr>
                <p:cNvSpPr txBox="1"/>
                <p:nvPr/>
              </p:nvSpPr>
              <p:spPr>
                <a:xfrm>
                  <a:off x="5712703" y="1678547"/>
                  <a:ext cx="3286812" cy="3742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70C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8C4FD4-2100-FEF1-F9AE-5ABD91745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703" y="1678547"/>
                  <a:ext cx="3286812" cy="37427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85DEC1D-943C-6A3E-99D7-028C50544649}"/>
              </a:ext>
            </a:extLst>
          </p:cNvPr>
          <p:cNvSpPr txBox="1"/>
          <p:nvPr/>
        </p:nvSpPr>
        <p:spPr>
          <a:xfrm>
            <a:off x="1961291" y="4877246"/>
            <a:ext cx="4195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4298B5"/>
                </a:solidFill>
                <a:latin typeface="Candara" panose="020E0502030303020204" pitchFamily="34" charset="0"/>
              </a:rPr>
              <a:t>Novel range-proofs from </a:t>
            </a:r>
            <a:r>
              <a:rPr lang="en-US" sz="2000" dirty="0" err="1">
                <a:solidFill>
                  <a:srgbClr val="4298B5"/>
                </a:solidFill>
                <a:latin typeface="Candara" panose="020E0502030303020204" pitchFamily="34" charset="0"/>
              </a:rPr>
              <a:t>Sumchecks</a:t>
            </a:r>
            <a:endParaRPr lang="en-US" sz="2000" dirty="0">
              <a:solidFill>
                <a:srgbClr val="4298B5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683755-C884-9596-E03B-CAC09D7BDA93}"/>
                  </a:ext>
                </a:extLst>
              </p:cNvPr>
              <p:cNvSpPr txBox="1"/>
              <p:nvPr/>
            </p:nvSpPr>
            <p:spPr>
              <a:xfrm>
                <a:off x="403974" y="4546878"/>
                <a:ext cx="8710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u="sng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Complication: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53565A"/>
                    </a:solidFill>
                    <a:latin typeface="Candara" panose="020E0502030303020204" pitchFamily="34" charset="0"/>
                  </a:rPr>
                  <a:t>Fold.P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must prove that witnesses are low-norm (i.e.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683755-C884-9596-E03B-CAC09D7B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4" y="4546878"/>
                <a:ext cx="8710141" cy="400110"/>
              </a:xfrm>
              <a:prstGeom prst="rect">
                <a:avLst/>
              </a:prstGeom>
              <a:blipFill>
                <a:blip r:embed="rId23"/>
                <a:stretch>
                  <a:fillRect l="-728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68C7-3AA9-FB3D-8D15-D08E4BF0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9F012-4DE2-9429-464A-BBA9520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A470CB4-E7A7-2130-7EC4-D0151E6119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982521"/>
                  </p:ext>
                </p:extLst>
              </p:nvPr>
            </p:nvGraphicFramePr>
            <p:xfrm>
              <a:off x="320040" y="1419534"/>
              <a:ext cx="8106888" cy="312808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56706">
                      <a:extLst>
                        <a:ext uri="{9D8B030D-6E8A-4147-A177-3AD203B41FA5}">
                          <a16:colId xmlns:a16="http://schemas.microsoft.com/office/drawing/2014/main" val="2822278452"/>
                        </a:ext>
                      </a:extLst>
                    </a:gridCol>
                    <a:gridCol w="2161309">
                      <a:extLst>
                        <a:ext uri="{9D8B030D-6E8A-4147-A177-3AD203B41FA5}">
                          <a16:colId xmlns:a16="http://schemas.microsoft.com/office/drawing/2014/main" val="3512070463"/>
                        </a:ext>
                      </a:extLst>
                    </a:gridCol>
                    <a:gridCol w="2208811">
                      <a:extLst>
                        <a:ext uri="{9D8B030D-6E8A-4147-A177-3AD203B41FA5}">
                          <a16:colId xmlns:a16="http://schemas.microsoft.com/office/drawing/2014/main" val="2547642964"/>
                        </a:ext>
                      </a:extLst>
                    </a:gridCol>
                    <a:gridCol w="2280062">
                      <a:extLst>
                        <a:ext uri="{9D8B030D-6E8A-4147-A177-3AD203B41FA5}">
                          <a16:colId xmlns:a16="http://schemas.microsoft.com/office/drawing/2014/main" val="3640664933"/>
                        </a:ext>
                      </a:extLst>
                    </a:gridCol>
                  </a:tblGrid>
                  <a:tr h="506104"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LatticeFold</a:t>
                          </a:r>
                          <a:endParaRPr lang="en-US" sz="18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Pedersen Folding</a:t>
                          </a:r>
                        </a:p>
                        <a:p>
                          <a:r>
                            <a:rPr lang="en-US" sz="18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[KST21, BC23, KS23]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Hash-based Folding [BMNW24]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507836"/>
                      </a:ext>
                    </a:extLst>
                  </a:tr>
                  <a:tr h="634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Prover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-</a:t>
                          </a:r>
                          <a:r>
                            <a:rPr lang="en-US" sz="1400" dirty="0" err="1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mul</a:t>
                          </a:r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w/ </a:t>
                          </a:r>
                          <a:r>
                            <a:rPr lang="en-US" sz="1400" b="1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small</a:t>
                          </a:r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-sized MSM</a:t>
                          </a:r>
                        </a:p>
                        <a:p>
                          <a:pPr algn="ctr"/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over </a:t>
                          </a:r>
                          <a:r>
                            <a:rPr lang="en-US" sz="1400" b="1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large</a:t>
                          </a:r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 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 hash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499997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Verifier circuit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oMath>
                          </a14:m>
                          <a:r>
                            <a:rPr lang="en-US" sz="1400" i="1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n) </a:t>
                          </a:r>
                          <a:r>
                            <a:rPr lang="en-US" sz="1400" i="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𝔾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-exps 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non-native</a:t>
                          </a:r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-ops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≫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i="1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  <a:p>
                          <a:pPr algn="ctr"/>
                          <a:r>
                            <a:rPr lang="en-US" sz="1400" i="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hash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995656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“Unbounded” folding steps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83881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Efficient commit for sparse 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214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A470CB4-E7A7-2130-7EC4-D0151E6119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982521"/>
                  </p:ext>
                </p:extLst>
              </p:nvPr>
            </p:nvGraphicFramePr>
            <p:xfrm>
              <a:off x="320040" y="1419534"/>
              <a:ext cx="8106888" cy="312808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56706">
                      <a:extLst>
                        <a:ext uri="{9D8B030D-6E8A-4147-A177-3AD203B41FA5}">
                          <a16:colId xmlns:a16="http://schemas.microsoft.com/office/drawing/2014/main" val="2822278452"/>
                        </a:ext>
                      </a:extLst>
                    </a:gridCol>
                    <a:gridCol w="2161309">
                      <a:extLst>
                        <a:ext uri="{9D8B030D-6E8A-4147-A177-3AD203B41FA5}">
                          <a16:colId xmlns:a16="http://schemas.microsoft.com/office/drawing/2014/main" val="3512070463"/>
                        </a:ext>
                      </a:extLst>
                    </a:gridCol>
                    <a:gridCol w="2208811">
                      <a:extLst>
                        <a:ext uri="{9D8B030D-6E8A-4147-A177-3AD203B41FA5}">
                          <a16:colId xmlns:a16="http://schemas.microsoft.com/office/drawing/2014/main" val="2547642964"/>
                        </a:ext>
                      </a:extLst>
                    </a:gridCol>
                    <a:gridCol w="2280062">
                      <a:extLst>
                        <a:ext uri="{9D8B030D-6E8A-4147-A177-3AD203B41FA5}">
                          <a16:colId xmlns:a16="http://schemas.microsoft.com/office/drawing/2014/main" val="364066493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LatticeFold</a:t>
                          </a:r>
                          <a:endParaRPr lang="en-US" sz="18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Pedersen Folding</a:t>
                          </a:r>
                        </a:p>
                        <a:p>
                          <a:r>
                            <a:rPr lang="en-US" sz="18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[KST21, BC23, KS23]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Hash-based Folding [BMNW24]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507836"/>
                      </a:ext>
                    </a:extLst>
                  </a:tr>
                  <a:tr h="634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Prover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235" t="-106000" r="-208824" b="-2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368" t="-106000" r="-104023" b="-2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106000" r="-556" b="-29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499997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Verifier circuit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235" t="-210204" r="-208824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368" t="-210204" r="-104023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210204" r="-556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95656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“Unbounded” folding steps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83881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  <a:latin typeface="Candara" panose="020E0502030303020204" pitchFamily="34" charset="0"/>
                            </a:rPr>
                            <a:t>Efficient commit for sparse 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2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214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07EBA-4BEE-71E6-B276-393D9EED4C2B}"/>
                  </a:ext>
                </a:extLst>
              </p:cNvPr>
              <p:cNvSpPr txBox="1"/>
              <p:nvPr/>
            </p:nvSpPr>
            <p:spPr>
              <a:xfrm>
                <a:off x="6311477" y="1050202"/>
                <a:ext cx="2115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# of constraints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07EBA-4BEE-71E6-B276-393D9EED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477" y="1050202"/>
                <a:ext cx="2115451" cy="369332"/>
              </a:xfrm>
              <a:prstGeom prst="rect">
                <a:avLst/>
              </a:prstGeom>
              <a:blipFill>
                <a:blip r:embed="rId3"/>
                <a:stretch>
                  <a:fillRect t="-6667" r="-11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BAEDB48-8861-A66E-206F-37D9AD09F1F5}"/>
              </a:ext>
            </a:extLst>
          </p:cNvPr>
          <p:cNvGrpSpPr/>
          <p:nvPr/>
        </p:nvGrpSpPr>
        <p:grpSpPr>
          <a:xfrm>
            <a:off x="2590800" y="3465346"/>
            <a:ext cx="5097115" cy="369332"/>
            <a:chOff x="2590800" y="3465346"/>
            <a:chExt cx="509711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E14A2D-3B5A-CBCD-1B2D-A4A1388092B7}"/>
                </a:ext>
              </a:extLst>
            </p:cNvPr>
            <p:cNvSpPr txBox="1"/>
            <p:nvPr/>
          </p:nvSpPr>
          <p:spPr>
            <a:xfrm>
              <a:off x="2590800" y="3465346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6ABFF9-F42E-B588-EB4B-909D8D7FBA25}"/>
                </a:ext>
              </a:extLst>
            </p:cNvPr>
            <p:cNvSpPr txBox="1"/>
            <p:nvPr/>
          </p:nvSpPr>
          <p:spPr>
            <a:xfrm>
              <a:off x="4718304" y="3465346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AB3F3F-689B-2C89-34AD-D53D830A3C9F}"/>
                </a:ext>
              </a:extLst>
            </p:cNvPr>
            <p:cNvSpPr txBox="1"/>
            <p:nvPr/>
          </p:nvSpPr>
          <p:spPr>
            <a:xfrm>
              <a:off x="7050489" y="3465346"/>
              <a:ext cx="6374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❌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884F9C-23FE-C304-CB1E-ADC34CCF7680}"/>
              </a:ext>
            </a:extLst>
          </p:cNvPr>
          <p:cNvGrpSpPr/>
          <p:nvPr/>
        </p:nvGrpSpPr>
        <p:grpSpPr>
          <a:xfrm>
            <a:off x="2590800" y="4059473"/>
            <a:ext cx="5118287" cy="369332"/>
            <a:chOff x="2590800" y="4059473"/>
            <a:chExt cx="511828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CC2315-95D8-BD68-82CA-77B14034A5E8}"/>
                </a:ext>
              </a:extLst>
            </p:cNvPr>
            <p:cNvSpPr txBox="1"/>
            <p:nvPr/>
          </p:nvSpPr>
          <p:spPr>
            <a:xfrm>
              <a:off x="2590800" y="4059473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0E73D4-2E1C-2BB7-509B-FC00431F0C87}"/>
                </a:ext>
              </a:extLst>
            </p:cNvPr>
            <p:cNvSpPr txBox="1"/>
            <p:nvPr/>
          </p:nvSpPr>
          <p:spPr>
            <a:xfrm>
              <a:off x="4718304" y="4059473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31C534-855B-F330-09B8-DBFD97DFB6D8}"/>
                </a:ext>
              </a:extLst>
            </p:cNvPr>
            <p:cNvSpPr txBox="1"/>
            <p:nvPr/>
          </p:nvSpPr>
          <p:spPr>
            <a:xfrm>
              <a:off x="7071661" y="4059473"/>
              <a:ext cx="6374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❌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8ED4FC-EA36-A6BE-8614-E498B5DB71E5}"/>
              </a:ext>
            </a:extLst>
          </p:cNvPr>
          <p:cNvGrpSpPr/>
          <p:nvPr/>
        </p:nvGrpSpPr>
        <p:grpSpPr>
          <a:xfrm>
            <a:off x="3291841" y="2098067"/>
            <a:ext cx="4654077" cy="474445"/>
            <a:chOff x="3291841" y="2098067"/>
            <a:chExt cx="4654077" cy="474445"/>
          </a:xfrm>
        </p:grpSpPr>
        <p:pic>
          <p:nvPicPr>
            <p:cNvPr id="20" name="Picture 19" descr="A yellow smiley face with black outline&#10;&#10;Description automatically generated">
              <a:extLst>
                <a:ext uri="{FF2B5EF4-FFF2-40B4-BE49-F238E27FC236}">
                  <a16:creationId xmlns:a16="http://schemas.microsoft.com/office/drawing/2014/main" id="{860675ED-2BCE-7B8F-65A0-32B242D1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375" b="94034" l="10000" r="90000">
                          <a14:foregroundMark x1="39487" y1="11648" x2="39487" y2="11648"/>
                          <a14:foregroundMark x1="43846" y1="94318" x2="43846" y2="94318"/>
                          <a14:foregroundMark x1="43846" y1="9375" x2="43846" y2="9375"/>
                          <a14:foregroundMark x1="46154" y1="11648" x2="46154" y2="116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1841" y="2342930"/>
              <a:ext cx="254366" cy="229582"/>
            </a:xfrm>
            <a:prstGeom prst="rect">
              <a:avLst/>
            </a:prstGeom>
            <a:noFill/>
          </p:spPr>
        </p:pic>
        <p:pic>
          <p:nvPicPr>
            <p:cNvPr id="22" name="Picture 21" descr="A yellow smiley face with black outline&#10;&#10;Description automatically generated">
              <a:extLst>
                <a:ext uri="{FF2B5EF4-FFF2-40B4-BE49-F238E27FC236}">
                  <a16:creationId xmlns:a16="http://schemas.microsoft.com/office/drawing/2014/main" id="{694C91B0-ABA2-E475-9736-20FB1DBF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94034" l="10000" r="90000">
                          <a14:foregroundMark x1="39487" y1="11648" x2="39487" y2="11648"/>
                          <a14:foregroundMark x1="43846" y1="94318" x2="43846" y2="94318"/>
                          <a14:foregroundMark x1="43846" y1="9375" x2="43846" y2="9375"/>
                          <a14:foregroundMark x1="46154" y1="11648" x2="46154" y2="116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1552" y="2098067"/>
              <a:ext cx="254366" cy="229582"/>
            </a:xfrm>
            <a:prstGeom prst="rect">
              <a:avLst/>
            </a:prstGeom>
            <a:noFill/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EBE847-C9E7-B958-DD89-081902E69E44}"/>
              </a:ext>
            </a:extLst>
          </p:cNvPr>
          <p:cNvGrpSpPr/>
          <p:nvPr/>
        </p:nvGrpSpPr>
        <p:grpSpPr>
          <a:xfrm>
            <a:off x="3291841" y="2966279"/>
            <a:ext cx="4654077" cy="244821"/>
            <a:chOff x="3291841" y="2966279"/>
            <a:chExt cx="4654077" cy="244821"/>
          </a:xfrm>
        </p:grpSpPr>
        <p:pic>
          <p:nvPicPr>
            <p:cNvPr id="21" name="Picture 20" descr="A yellow smiley face with black outline&#10;&#10;Description automatically generated">
              <a:extLst>
                <a:ext uri="{FF2B5EF4-FFF2-40B4-BE49-F238E27FC236}">
                  <a16:creationId xmlns:a16="http://schemas.microsoft.com/office/drawing/2014/main" id="{F8F71185-0243-3B2A-D831-F0DB1ED2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375" b="94034" l="10000" r="90000">
                          <a14:foregroundMark x1="39487" y1="11648" x2="39487" y2="11648"/>
                          <a14:foregroundMark x1="43846" y1="94318" x2="43846" y2="94318"/>
                          <a14:foregroundMark x1="43846" y1="9375" x2="43846" y2="9375"/>
                          <a14:foregroundMark x1="46154" y1="11648" x2="46154" y2="116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1841" y="2966279"/>
              <a:ext cx="254366" cy="229582"/>
            </a:xfrm>
            <a:prstGeom prst="rect">
              <a:avLst/>
            </a:prstGeom>
            <a:noFill/>
          </p:spPr>
        </p:pic>
        <p:pic>
          <p:nvPicPr>
            <p:cNvPr id="24" name="Picture 23" descr="A yellow face with black outline&#10;&#10;Description automatically generated">
              <a:extLst>
                <a:ext uri="{FF2B5EF4-FFF2-40B4-BE49-F238E27FC236}">
                  <a16:creationId xmlns:a16="http://schemas.microsoft.com/office/drawing/2014/main" id="{E6167C94-2537-A3A1-17DA-DD315278C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884" b="92733" l="6364" r="95152">
                          <a14:foregroundMark x1="39394" y1="12500" x2="39394" y2="12500"/>
                          <a14:foregroundMark x1="29697" y1="48256" x2="29697" y2="48256"/>
                          <a14:foregroundMark x1="66970" y1="45930" x2="66970" y2="45930"/>
                          <a14:foregroundMark x1="45455" y1="65407" x2="45455" y2="65407"/>
                          <a14:foregroundMark x1="46364" y1="92733" x2="46364" y2="92733"/>
                          <a14:foregroundMark x1="6364" y1="48547" x2="6364" y2="48547"/>
                          <a14:foregroundMark x1="17879" y1="20349" x2="29697" y2="33140"/>
                          <a14:foregroundMark x1="15758" y1="21221" x2="10909" y2="29651"/>
                          <a14:foregroundMark x1="20303" y1="18605" x2="27879" y2="17442"/>
                          <a14:foregroundMark x1="20303" y1="20640" x2="8182" y2="39244"/>
                          <a14:foregroundMark x1="8182" y1="39244" x2="8788" y2="61628"/>
                          <a14:foregroundMark x1="8788" y1="61628" x2="19697" y2="81686"/>
                          <a14:foregroundMark x1="19697" y1="81686" x2="40000" y2="92151"/>
                          <a14:foregroundMark x1="40000" y1="92151" x2="62727" y2="90407"/>
                          <a14:foregroundMark x1="62727" y1="90407" x2="82424" y2="79070"/>
                          <a14:foregroundMark x1="82424" y1="79070" x2="95152" y2="60465"/>
                          <a14:foregroundMark x1="95152" y1="60465" x2="87879" y2="39535"/>
                          <a14:foregroundMark x1="87879" y1="39535" x2="71818" y2="19767"/>
                          <a14:foregroundMark x1="71818" y1="19767" x2="46364" y2="13372"/>
                          <a14:foregroundMark x1="46364" y1="13372" x2="25455" y2="16860"/>
                          <a14:foregroundMark x1="30909" y1="47674" x2="30909" y2="47674"/>
                          <a14:foregroundMark x1="29091" y1="45349" x2="33636" y2="50872"/>
                          <a14:foregroundMark x1="31818" y1="44186" x2="34848" y2="47674"/>
                          <a14:foregroundMark x1="62727" y1="43605" x2="64545" y2="47674"/>
                          <a14:foregroundMark x1="65152" y1="44186" x2="66970" y2="48256"/>
                          <a14:foregroundMark x1="30303" y1="74419" x2="38485" y2="70349"/>
                          <a14:foregroundMark x1="65758" y1="75000" x2="44545" y2="65988"/>
                          <a14:foregroundMark x1="44545" y1="65988" x2="35455" y2="67733"/>
                          <a14:foregroundMark x1="49394" y1="14535" x2="68182" y2="20349"/>
                          <a14:foregroundMark x1="48182" y1="10756" x2="62121" y2="15116"/>
                          <a14:foregroundMark x1="59394" y1="13372" x2="79091" y2="24709"/>
                          <a14:foregroundMark x1="79091" y1="24709" x2="87273" y2="35174"/>
                          <a14:foregroundMark x1="45455" y1="65407" x2="65758" y2="75581"/>
                          <a14:foregroundMark x1="65758" y1="75581" x2="65758" y2="75581"/>
                          <a14:foregroundMark x1="52424" y1="64826" x2="67576" y2="677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726621" y="2982500"/>
              <a:ext cx="219297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8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68C7-3AA9-FB3D-8D15-D08E4BF0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9F012-4DE2-9429-464A-BBA9520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C794-8032-899E-856C-4834873F8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Candara" panose="020E0502030303020204" pitchFamily="34" charset="0"/>
              </a:rPr>
              <a:t>LatticeFold</a:t>
            </a:r>
            <a:r>
              <a:rPr lang="en-US" sz="2400" dirty="0">
                <a:latin typeface="Candara" panose="020E0502030303020204" pitchFamily="34" charset="0"/>
              </a:rPr>
              <a:t>: the </a:t>
            </a:r>
            <a:r>
              <a:rPr lang="en-US" sz="2400" b="1" dirty="0">
                <a:latin typeface="Candara" panose="020E0502030303020204" pitchFamily="34" charset="0"/>
              </a:rPr>
              <a:t>first</a:t>
            </a:r>
            <a:r>
              <a:rPr lang="en-US" sz="2400" dirty="0">
                <a:latin typeface="Candara" panose="020E0502030303020204" pitchFamily="34" charset="0"/>
              </a:rPr>
              <a:t> lattice-based folding scheme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Fast &amp; small field; efficient verifier circuit; quantum attacks resistant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Hardware optimization-friendly + Support high-deg constraint systems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Updated version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Optimized folding for high-degree constraint systems (CCS)</a:t>
            </a:r>
          </a:p>
          <a:p>
            <a:pPr lvl="2"/>
            <a:r>
              <a:rPr lang="en-US" dirty="0">
                <a:latin typeface="Candara" panose="020E0502030303020204" pitchFamily="34" charset="0"/>
              </a:rPr>
              <a:t>2 sequential </a:t>
            </a:r>
            <a:r>
              <a:rPr lang="en-US" dirty="0" err="1">
                <a:latin typeface="Candara" panose="020E0502030303020204" pitchFamily="34" charset="0"/>
              </a:rPr>
              <a:t>Sumchecks</a:t>
            </a:r>
            <a:r>
              <a:rPr lang="en-US" dirty="0">
                <a:latin typeface="Candara" panose="020E0502030303020204" pitchFamily="34" charset="0"/>
              </a:rPr>
              <a:t> previously, now only 1!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Future work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Integrate with Lasso to support table lookups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Remove the need for witness decomposition/range-check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E97E-54BA-B13A-DC5D-38116D9F6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168" y="3043422"/>
            <a:ext cx="7479792" cy="18448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3C1ED-C1BE-B30F-8CE7-0655F82D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95310-A454-D194-A847-E31919B0C081}"/>
              </a:ext>
            </a:extLst>
          </p:cNvPr>
          <p:cNvSpPr txBox="1"/>
          <p:nvPr/>
        </p:nvSpPr>
        <p:spPr>
          <a:xfrm>
            <a:off x="5330651" y="4723308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https://eprint.iacr.org/2024/257.pdf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2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221A-9B10-CEF3-7082-580799F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Succinct Non-Interactive Argument of Knowledge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7AFB2-141F-599C-4E80-1B35DC17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D506CD-BB5D-FC1B-94B4-7E5857EC0622}"/>
                  </a:ext>
                </a:extLst>
              </p:cNvPr>
              <p:cNvSpPr txBox="1"/>
              <p:nvPr/>
            </p:nvSpPr>
            <p:spPr>
              <a:xfrm>
                <a:off x="252307" y="1092826"/>
                <a:ext cx="5795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US" sz="2400" b="1" dirty="0" err="1">
                    <a:solidFill>
                      <a:srgbClr val="53565A"/>
                    </a:solidFill>
                    <a:latin typeface="Candara" panose="020E0502030303020204" pitchFamily="34" charset="0"/>
                  </a:rPr>
                  <a:t>zk</a:t>
                </a:r>
                <a:r>
                  <a:rPr lang="en-US" sz="2400" b="1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)SNARK</a:t>
                </a:r>
                <a:r>
                  <a:rPr lang="en-US" sz="24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Proof of correct computation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D506CD-BB5D-FC1B-94B4-7E5857EC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7" y="1092826"/>
                <a:ext cx="5795176" cy="461665"/>
              </a:xfrm>
              <a:prstGeom prst="rect">
                <a:avLst/>
              </a:prstGeom>
              <a:blipFill>
                <a:blip r:embed="rId3"/>
                <a:stretch>
                  <a:fillRect l="-1528" t="-5263" r="-6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4278E-53EA-E394-C367-78491C5758DB}"/>
                  </a:ext>
                </a:extLst>
              </p:cNvPr>
              <p:cNvSpPr txBox="1"/>
              <p:nvPr/>
            </p:nvSpPr>
            <p:spPr>
              <a:xfrm>
                <a:off x="252307" y="1462472"/>
                <a:ext cx="53841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Given circuit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, instance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, I know witness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53565A"/>
                    </a:solidFill>
                    <a:latin typeface="Candara" panose="020E0502030303020204" pitchFamily="34" charset="0"/>
                  </a:rPr>
                  <a:t>s.t.</a:t>
                </a:r>
                <a:r>
                  <a: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4278E-53EA-E394-C367-78491C57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7" y="1462472"/>
                <a:ext cx="5384166" cy="338554"/>
              </a:xfrm>
              <a:prstGeom prst="rect">
                <a:avLst/>
              </a:prstGeom>
              <a:blipFill>
                <a:blip r:embed="rId4"/>
                <a:stretch>
                  <a:fillRect l="-469"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A87975-69CC-40E5-420E-19E29C1061DA}"/>
              </a:ext>
            </a:extLst>
          </p:cNvPr>
          <p:cNvSpPr txBox="1"/>
          <p:nvPr/>
        </p:nvSpPr>
        <p:spPr>
          <a:xfrm>
            <a:off x="320040" y="1774430"/>
            <a:ext cx="4108817" cy="338554"/>
          </a:xfrm>
          <a:prstGeom prst="rect">
            <a:avLst/>
          </a:prstGeom>
          <a:solidFill>
            <a:schemeClr val="bg2">
              <a:lumMod val="9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53565A"/>
                </a:solidFill>
                <a:latin typeface="Candara" panose="020E0502030303020204" pitchFamily="34" charset="0"/>
              </a:rPr>
              <a:t>E.g. knowledge of secret key/hash preimage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CD6A28-8D15-4559-5E39-BACCC16A1EE8}"/>
                  </a:ext>
                </a:extLst>
              </p:cNvPr>
              <p:cNvSpPr txBox="1"/>
              <p:nvPr/>
            </p:nvSpPr>
            <p:spPr>
              <a:xfrm>
                <a:off x="3122729" y="2492813"/>
                <a:ext cx="3255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Setup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CD6A28-8D15-4559-5E39-BACCC16A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729" y="2492813"/>
                <a:ext cx="3255378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DB787-6340-262F-C1CB-9D0F64A93E89}"/>
                  </a:ext>
                </a:extLst>
              </p:cNvPr>
              <p:cNvSpPr txBox="1"/>
              <p:nvPr/>
            </p:nvSpPr>
            <p:spPr>
              <a:xfrm>
                <a:off x="474944" y="3430709"/>
                <a:ext cx="3023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Prove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DB787-6340-262F-C1CB-9D0F64A9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4" y="3430709"/>
                <a:ext cx="3023648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A8EC8D-9C64-1322-BCCC-95474935DFAF}"/>
                  </a:ext>
                </a:extLst>
              </p:cNvPr>
              <p:cNvSpPr txBox="1"/>
              <p:nvPr/>
            </p:nvSpPr>
            <p:spPr>
              <a:xfrm>
                <a:off x="5117967" y="3411418"/>
                <a:ext cx="3297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Verify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→0/1</m:t>
                      </m:r>
                    </m:oMath>
                  </m:oMathPara>
                </a14:m>
                <a:endParaRPr lang="en-US" sz="24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A8EC8D-9C64-1322-BCCC-95474935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67" y="3411418"/>
                <a:ext cx="3297185" cy="461665"/>
              </a:xfrm>
              <a:prstGeom prst="rect">
                <a:avLst/>
              </a:prstGeom>
              <a:blipFill>
                <a:blip r:embed="rId7"/>
                <a:stretch>
                  <a:fillRect l="-385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E46A7-3D77-9A61-0D4F-A0D893C6EB30}"/>
                  </a:ext>
                </a:extLst>
              </p:cNvPr>
              <p:cNvSpPr txBox="1"/>
              <p:nvPr/>
            </p:nvSpPr>
            <p:spPr>
              <a:xfrm>
                <a:off x="320040" y="4322741"/>
                <a:ext cx="57681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u="sng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Succinctness: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is </a:t>
                </a:r>
                <a:r>
                  <a:rPr lang="en-US" sz="2400" b="1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small</a:t>
                </a:r>
                <a:r>
                  <a:rPr lang="en-US" sz="24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and </a:t>
                </a:r>
                <a:r>
                  <a:rPr lang="en-US" sz="2400" b="1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cheap</a:t>
                </a:r>
                <a:r>
                  <a:rPr lang="en-US" sz="24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to verify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E46A7-3D77-9A61-0D4F-A0D893C6E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322741"/>
                <a:ext cx="5768118" cy="461665"/>
              </a:xfrm>
              <a:prstGeom prst="rect">
                <a:avLst/>
              </a:prstGeom>
              <a:blipFill>
                <a:blip r:embed="rId8"/>
                <a:stretch>
                  <a:fillRect l="-1758" t="-8108" r="-65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B42BB7-0152-5EE4-8FE5-8FCEE07D13E1}"/>
              </a:ext>
            </a:extLst>
          </p:cNvPr>
          <p:cNvCxnSpPr>
            <a:cxnSpLocks/>
          </p:cNvCxnSpPr>
          <p:nvPr/>
        </p:nvCxnSpPr>
        <p:spPr>
          <a:xfrm flipH="1">
            <a:off x="1892410" y="2981051"/>
            <a:ext cx="1606182" cy="522997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4CBE1E-DA68-AE82-4C66-FE6917BF2C3C}"/>
              </a:ext>
            </a:extLst>
          </p:cNvPr>
          <p:cNvCxnSpPr>
            <a:cxnSpLocks/>
          </p:cNvCxnSpPr>
          <p:nvPr/>
        </p:nvCxnSpPr>
        <p:spPr>
          <a:xfrm>
            <a:off x="4428857" y="2971557"/>
            <a:ext cx="1812917" cy="509819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7CC7-A8C3-6BF5-A840-2A9ED167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Fold with </a:t>
            </a:r>
            <a:r>
              <a:rPr lang="en-US" dirty="0" err="1"/>
              <a:t>Ajtai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0C0E3-60B3-59F4-5EED-B2E25FAE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B5F21-CA32-4534-A005-740034B3956C}"/>
              </a:ext>
            </a:extLst>
          </p:cNvPr>
          <p:cNvSpPr txBox="1"/>
          <p:nvPr/>
        </p:nvSpPr>
        <p:spPr>
          <a:xfrm>
            <a:off x="320040" y="121510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u="sng" dirty="0">
                <a:solidFill>
                  <a:srgbClr val="53565A"/>
                </a:solidFill>
                <a:latin typeface="Candara" panose="020E0502030303020204" pitchFamily="34" charset="0"/>
              </a:rPr>
              <a:t>Decomposition:</a:t>
            </a:r>
            <a:endParaRPr lang="en-US" sz="2000" dirty="0">
              <a:solidFill>
                <a:srgbClr val="53565A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E33E50-24AB-CE1C-A98C-527604F4C07C}"/>
                  </a:ext>
                </a:extLst>
              </p:cNvPr>
              <p:cNvSpPr txBox="1"/>
              <p:nvPr/>
            </p:nvSpPr>
            <p:spPr>
              <a:xfrm>
                <a:off x="2196052" y="1221690"/>
                <a:ext cx="15186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∈(−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E33E50-24AB-CE1C-A98C-527604F4C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52" y="1221690"/>
                <a:ext cx="1518621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19A540-22B4-521A-5562-A5E4B5BBF36A}"/>
              </a:ext>
            </a:extLst>
          </p:cNvPr>
          <p:cNvCxnSpPr>
            <a:cxnSpLocks/>
          </p:cNvCxnSpPr>
          <p:nvPr/>
        </p:nvCxnSpPr>
        <p:spPr>
          <a:xfrm>
            <a:off x="3714673" y="1416089"/>
            <a:ext cx="1948069" cy="0"/>
          </a:xfrm>
          <a:prstGeom prst="straightConnector1">
            <a:avLst/>
          </a:prstGeom>
          <a:ln w="19050" cap="flat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5CD810-C980-6174-EEBE-9EB8659B70C6}"/>
              </a:ext>
            </a:extLst>
          </p:cNvPr>
          <p:cNvSpPr txBox="1"/>
          <p:nvPr/>
        </p:nvSpPr>
        <p:spPr>
          <a:xfrm>
            <a:off x="3947696" y="1077535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53565A"/>
                </a:solidFill>
                <a:latin typeface="Candara" panose="020E0502030303020204" pitchFamily="34" charset="0"/>
              </a:rPr>
              <a:t>split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07F81C-3848-3976-88D8-CF3AE5BE4130}"/>
                  </a:ext>
                </a:extLst>
              </p:cNvPr>
              <p:cNvSpPr txBox="1"/>
              <p:nvPr/>
            </p:nvSpPr>
            <p:spPr>
              <a:xfrm>
                <a:off x="5712703" y="1215105"/>
                <a:ext cx="2285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∈(−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07F81C-3848-3976-88D8-CF3AE5BE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3" y="1215105"/>
                <a:ext cx="2285626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D8251F-DB85-4CE5-8EA5-5CD21A7546D1}"/>
                  </a:ext>
                </a:extLst>
              </p:cNvPr>
              <p:cNvSpPr txBox="1"/>
              <p:nvPr/>
            </p:nvSpPr>
            <p:spPr>
              <a:xfrm>
                <a:off x="4136432" y="1396273"/>
                <a:ext cx="103419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>
                    <a:solidFill>
                      <a:srgbClr val="4298B5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298B5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4298B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298B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298B5"/>
                    </a:solidFill>
                    <a:latin typeface="Candara" panose="020E0502030303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D8251F-DB85-4CE5-8EA5-5CD21A75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432" y="1396273"/>
                <a:ext cx="1034194" cy="374270"/>
              </a:xfrm>
              <a:prstGeom prst="rect">
                <a:avLst/>
              </a:prstGeom>
              <a:blipFill>
                <a:blip r:embed="rId5"/>
                <a:stretch>
                  <a:fillRect l="-4819" t="-3226" r="-361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CC21F71-0CCB-1D56-C4BF-FC3950C6B8D5}"/>
              </a:ext>
            </a:extLst>
          </p:cNvPr>
          <p:cNvGrpSpPr/>
          <p:nvPr/>
        </p:nvGrpSpPr>
        <p:grpSpPr>
          <a:xfrm>
            <a:off x="403974" y="2431459"/>
            <a:ext cx="923073" cy="1540718"/>
            <a:chOff x="403974" y="2431459"/>
            <a:chExt cx="923073" cy="1540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A2CFD2-F2A8-CADB-2A57-2C0E34170674}"/>
                    </a:ext>
                  </a:extLst>
                </p:cNvPr>
                <p:cNvSpPr txBox="1"/>
                <p:nvPr/>
              </p:nvSpPr>
              <p:spPr>
                <a:xfrm>
                  <a:off x="403974" y="2431459"/>
                  <a:ext cx="917751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A2CFD2-F2A8-CADB-2A57-2C0E34170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74" y="2431459"/>
                  <a:ext cx="917751" cy="3931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A14EEE8-0897-4B89-0675-CDA6A56466B2}"/>
                    </a:ext>
                  </a:extLst>
                </p:cNvPr>
                <p:cNvSpPr txBox="1"/>
                <p:nvPr/>
              </p:nvSpPr>
              <p:spPr>
                <a:xfrm>
                  <a:off x="403974" y="3579056"/>
                  <a:ext cx="923073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A14EEE8-0897-4B89-0675-CDA6A5646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74" y="3579056"/>
                  <a:ext cx="923073" cy="3931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C8219B-895E-7722-4B66-ADD9BF513732}"/>
              </a:ext>
            </a:extLst>
          </p:cNvPr>
          <p:cNvGrpSpPr/>
          <p:nvPr/>
        </p:nvGrpSpPr>
        <p:grpSpPr>
          <a:xfrm>
            <a:off x="320040" y="1709595"/>
            <a:ext cx="3748302" cy="407039"/>
            <a:chOff x="320040" y="1709595"/>
            <a:chExt cx="3748302" cy="4070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BCD908-3D2F-2282-6FC5-564578693522}"/>
                </a:ext>
              </a:extLst>
            </p:cNvPr>
            <p:cNvSpPr txBox="1"/>
            <p:nvPr/>
          </p:nvSpPr>
          <p:spPr>
            <a:xfrm>
              <a:off x="320040" y="1716524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u="sng" dirty="0">
                  <a:solidFill>
                    <a:srgbClr val="53565A"/>
                  </a:solidFill>
                  <a:latin typeface="Candara" panose="020E0502030303020204" pitchFamily="34" charset="0"/>
                </a:rPr>
                <a:t>Folding:</a:t>
              </a:r>
              <a:endParaRPr lang="en-US" sz="2000" dirty="0">
                <a:solidFill>
                  <a:srgbClr val="53565A"/>
                </a:solidFill>
                <a:latin typeface="Candara" panose="020E0502030303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739776E-1A9F-C2E4-4900-47916A400CD1}"/>
                    </a:ext>
                  </a:extLst>
                </p:cNvPr>
                <p:cNvSpPr txBox="1"/>
                <p:nvPr/>
              </p:nvSpPr>
              <p:spPr>
                <a:xfrm>
                  <a:off x="1277193" y="1709595"/>
                  <a:ext cx="27911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(e.g.,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739776E-1A9F-C2E4-4900-47916A400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193" y="1709595"/>
                  <a:ext cx="2791149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2262" t="-6061" r="-1357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8D6EFD-6089-714A-3B1E-74696C89CAE0}"/>
              </a:ext>
            </a:extLst>
          </p:cNvPr>
          <p:cNvGrpSpPr/>
          <p:nvPr/>
        </p:nvGrpSpPr>
        <p:grpSpPr>
          <a:xfrm>
            <a:off x="1321725" y="2184666"/>
            <a:ext cx="2674744" cy="2093837"/>
            <a:chOff x="1321725" y="2184666"/>
            <a:chExt cx="2674744" cy="20938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FBC764-0236-148F-675F-6E3E0279F1A1}"/>
                </a:ext>
              </a:extLst>
            </p:cNvPr>
            <p:cNvSpPr txBox="1"/>
            <p:nvPr/>
          </p:nvSpPr>
          <p:spPr>
            <a:xfrm>
              <a:off x="1321725" y="379105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53565A"/>
                  </a:solidFill>
                  <a:latin typeface="Candara" panose="020E0502030303020204" pitchFamily="34" charset="0"/>
                </a:rPr>
                <a:t>split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3B2E9-37E7-CF14-4307-FA413B5566EC}"/>
                </a:ext>
              </a:extLst>
            </p:cNvPr>
            <p:cNvSpPr txBox="1"/>
            <p:nvPr/>
          </p:nvSpPr>
          <p:spPr>
            <a:xfrm>
              <a:off x="1321725" y="2648276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53565A"/>
                  </a:solidFill>
                  <a:latin typeface="Candara" panose="020E0502030303020204" pitchFamily="34" charset="0"/>
                </a:rPr>
                <a:t>split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89B164-CE82-F7FF-A0AF-CBCEFF733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25" y="2651872"/>
              <a:ext cx="548324" cy="929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F7CA3E-0ECA-6258-685C-1FC150F31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725" y="3793781"/>
              <a:ext cx="548324" cy="929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42D29D4-5457-838A-B97D-1A1121835DFA}"/>
                    </a:ext>
                  </a:extLst>
                </p:cNvPr>
                <p:cNvSpPr txBox="1"/>
                <p:nvPr/>
              </p:nvSpPr>
              <p:spPr>
                <a:xfrm>
                  <a:off x="1951166" y="2184666"/>
                  <a:ext cx="2045303" cy="402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42D29D4-5457-838A-B97D-1A1121835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166" y="2184666"/>
                  <a:ext cx="2045303" cy="4020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329B0C-462E-40BA-10A1-339A2A04956E}"/>
                    </a:ext>
                  </a:extLst>
                </p:cNvPr>
                <p:cNvSpPr txBox="1"/>
                <p:nvPr/>
              </p:nvSpPr>
              <p:spPr>
                <a:xfrm>
                  <a:off x="1949562" y="2715089"/>
                  <a:ext cx="939873" cy="402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329B0C-462E-40BA-10A1-339A2A049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62" y="2715089"/>
                  <a:ext cx="939873" cy="4020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58DD8F-6EFD-295A-552F-50C9FA6D76A6}"/>
                    </a:ext>
                  </a:extLst>
                </p:cNvPr>
                <p:cNvSpPr txBox="1"/>
                <p:nvPr/>
              </p:nvSpPr>
              <p:spPr>
                <a:xfrm>
                  <a:off x="1953828" y="3289175"/>
                  <a:ext cx="939873" cy="402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58DD8F-6EFD-295A-552F-50C9FA6D7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28" y="3289175"/>
                  <a:ext cx="939873" cy="4024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073A0F-9425-C4FC-1F35-5C6CA19D67F7}"/>
                    </a:ext>
                  </a:extLst>
                </p:cNvPr>
                <p:cNvSpPr txBox="1"/>
                <p:nvPr/>
              </p:nvSpPr>
              <p:spPr>
                <a:xfrm>
                  <a:off x="1953828" y="3863261"/>
                  <a:ext cx="980781" cy="415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073A0F-9425-C4FC-1F35-5C6CA19D6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28" y="3863261"/>
                  <a:ext cx="980781" cy="4152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6277772A-195A-2545-B625-863FCC4C928C}"/>
                </a:ext>
              </a:extLst>
            </p:cNvPr>
            <p:cNvSpPr/>
            <p:nvPr/>
          </p:nvSpPr>
          <p:spPr>
            <a:xfrm>
              <a:off x="1923228" y="2218113"/>
              <a:ext cx="66089" cy="870335"/>
            </a:xfrm>
            <a:prstGeom prst="lef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0EE61853-1247-B741-2034-7AD14DD044E4}"/>
                </a:ext>
              </a:extLst>
            </p:cNvPr>
            <p:cNvSpPr/>
            <p:nvPr/>
          </p:nvSpPr>
          <p:spPr>
            <a:xfrm>
              <a:off x="1916517" y="3371593"/>
              <a:ext cx="66089" cy="870335"/>
            </a:xfrm>
            <a:prstGeom prst="lef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097E5F-3932-67AC-D26A-68473CFB3A85}"/>
              </a:ext>
            </a:extLst>
          </p:cNvPr>
          <p:cNvGrpSpPr/>
          <p:nvPr/>
        </p:nvGrpSpPr>
        <p:grpSpPr>
          <a:xfrm>
            <a:off x="3851283" y="2239586"/>
            <a:ext cx="2112197" cy="1979808"/>
            <a:chOff x="3851283" y="2239586"/>
            <a:chExt cx="2112197" cy="1979808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B06A1B9C-DE2C-E941-016C-C9D969398CE2}"/>
                </a:ext>
              </a:extLst>
            </p:cNvPr>
            <p:cNvSpPr/>
            <p:nvPr/>
          </p:nvSpPr>
          <p:spPr>
            <a:xfrm rot="10800000">
              <a:off x="3851283" y="2239586"/>
              <a:ext cx="96413" cy="1979808"/>
            </a:xfrm>
            <a:prstGeom prst="lef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9FA3A1-3916-757B-8BE2-359502E80876}"/>
                </a:ext>
              </a:extLst>
            </p:cNvPr>
            <p:cNvCxnSpPr>
              <a:cxnSpLocks/>
            </p:cNvCxnSpPr>
            <p:nvPr/>
          </p:nvCxnSpPr>
          <p:spPr>
            <a:xfrm>
              <a:off x="4015411" y="3227430"/>
              <a:ext cx="1948069" cy="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87837C-7215-46FB-21F0-DFDAD30CDE90}"/>
                    </a:ext>
                  </a:extLst>
                </p:cNvPr>
                <p:cNvSpPr txBox="1"/>
                <p:nvPr/>
              </p:nvSpPr>
              <p:spPr>
                <a:xfrm>
                  <a:off x="4015411" y="2955636"/>
                  <a:ext cx="1835246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random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87837C-7215-46FB-21F0-DFDAD30CD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5411" y="2955636"/>
                  <a:ext cx="1835246" cy="291298"/>
                </a:xfrm>
                <a:prstGeom prst="rect">
                  <a:avLst/>
                </a:prstGeom>
                <a:blipFill>
                  <a:blip r:embed="rId1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DB5394-5F65-2C7A-35DA-4970D8F281CD}"/>
                </a:ext>
              </a:extLst>
            </p:cNvPr>
            <p:cNvSpPr txBox="1"/>
            <p:nvPr/>
          </p:nvSpPr>
          <p:spPr>
            <a:xfrm>
              <a:off x="4028594" y="3197483"/>
              <a:ext cx="167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C00000"/>
                  </a:solidFill>
                  <a:latin typeface="Candara" panose="020E0502030303020204" pitchFamily="34" charset="0"/>
                </a:rPr>
                <a:t>with small coefficients!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A90FDC-1684-B85E-3194-3F56A09D1954}"/>
              </a:ext>
            </a:extLst>
          </p:cNvPr>
          <p:cNvGrpSpPr/>
          <p:nvPr/>
        </p:nvGrpSpPr>
        <p:grpSpPr>
          <a:xfrm>
            <a:off x="5850657" y="2783728"/>
            <a:ext cx="2954270" cy="847335"/>
            <a:chOff x="5850657" y="2783728"/>
            <a:chExt cx="2954270" cy="847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0E300EC-9CE5-44BA-FF1F-EE2E0D8AE7B8}"/>
                    </a:ext>
                  </a:extLst>
                </p:cNvPr>
                <p:cNvSpPr txBox="1"/>
                <p:nvPr/>
              </p:nvSpPr>
              <p:spPr>
                <a:xfrm>
                  <a:off x="5850657" y="2783728"/>
                  <a:ext cx="2954270" cy="3773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combine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53565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0E300EC-9CE5-44BA-FF1F-EE2E0D8AE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657" y="2783728"/>
                  <a:ext cx="2954270" cy="377347"/>
                </a:xfrm>
                <a:prstGeom prst="rect">
                  <a:avLst/>
                </a:prstGeom>
                <a:blipFill>
                  <a:blip r:embed="rId14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870023-736D-88B9-CDDB-927DB03C60F5}"/>
                    </a:ext>
                  </a:extLst>
                </p:cNvPr>
                <p:cNvSpPr txBox="1"/>
                <p:nvPr/>
              </p:nvSpPr>
              <p:spPr>
                <a:xfrm>
                  <a:off x="5850657" y="3289175"/>
                  <a:ext cx="2934329" cy="341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combine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870023-736D-88B9-CDDB-927DB03C6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657" y="3289175"/>
                  <a:ext cx="2934329" cy="341888"/>
                </a:xfrm>
                <a:prstGeom prst="rect">
                  <a:avLst/>
                </a:prstGeom>
                <a:blipFill>
                  <a:blip r:embed="rId1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47B72F-6C1B-FBB9-3D9A-88EE6B2A6071}"/>
              </a:ext>
            </a:extLst>
          </p:cNvPr>
          <p:cNvGrpSpPr/>
          <p:nvPr/>
        </p:nvGrpSpPr>
        <p:grpSpPr>
          <a:xfrm>
            <a:off x="5895617" y="3277921"/>
            <a:ext cx="2889369" cy="752226"/>
            <a:chOff x="5895617" y="3277921"/>
            <a:chExt cx="2889369" cy="75222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A841415-661B-7406-CCA8-C5CF032DCCE9}"/>
                </a:ext>
              </a:extLst>
            </p:cNvPr>
            <p:cNvSpPr/>
            <p:nvPr/>
          </p:nvSpPr>
          <p:spPr>
            <a:xfrm>
              <a:off x="5895617" y="3277921"/>
              <a:ext cx="2889369" cy="393121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2898B-F52E-9200-D3D7-4E5E5830FC5B}"/>
                    </a:ext>
                  </a:extLst>
                </p:cNvPr>
                <p:cNvSpPr txBox="1"/>
                <p:nvPr/>
              </p:nvSpPr>
              <p:spPr>
                <a:xfrm>
                  <a:off x="6766560" y="3691593"/>
                  <a:ext cx="11595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2898B-F52E-9200-D3D7-4E5E5830F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60" y="3691593"/>
                  <a:ext cx="1159548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BFF0D1-F35C-C80A-FF1B-89F9E634ADAE}"/>
                  </a:ext>
                </a:extLst>
              </p:cNvPr>
              <p:cNvSpPr txBox="1"/>
              <p:nvPr/>
            </p:nvSpPr>
            <p:spPr>
              <a:xfrm>
                <a:off x="0" y="6390951"/>
                <a:ext cx="7844007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u="sng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Knowledge soundness: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BFF0D1-F35C-C80A-FF1B-89F9E634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90951"/>
                <a:ext cx="7844007" cy="404213"/>
              </a:xfrm>
              <a:prstGeom prst="rect">
                <a:avLst/>
              </a:prstGeom>
              <a:blipFill>
                <a:blip r:embed="rId17"/>
                <a:stretch>
                  <a:fillRect l="-809" t="-909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82C9927-5030-CFCE-6057-074E0C4B5645}"/>
              </a:ext>
            </a:extLst>
          </p:cNvPr>
          <p:cNvSpPr txBox="1"/>
          <p:nvPr/>
        </p:nvSpPr>
        <p:spPr>
          <a:xfrm>
            <a:off x="1961291" y="4648644"/>
            <a:ext cx="4195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4298B5"/>
                </a:solidFill>
                <a:latin typeface="Candara" panose="020E0502030303020204" pitchFamily="34" charset="0"/>
              </a:rPr>
              <a:t>Novel range-proofs from </a:t>
            </a:r>
            <a:r>
              <a:rPr lang="en-US" sz="2000" dirty="0" err="1">
                <a:solidFill>
                  <a:srgbClr val="4298B5"/>
                </a:solidFill>
                <a:latin typeface="Candara" panose="020E0502030303020204" pitchFamily="34" charset="0"/>
              </a:rPr>
              <a:t>Sumchecks</a:t>
            </a:r>
            <a:endParaRPr lang="en-US" sz="2000" dirty="0">
              <a:solidFill>
                <a:srgbClr val="4298B5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FAC78-8045-D639-9D28-0BA08716D7C5}"/>
                  </a:ext>
                </a:extLst>
              </p:cNvPr>
              <p:cNvSpPr txBox="1"/>
              <p:nvPr/>
            </p:nvSpPr>
            <p:spPr>
              <a:xfrm>
                <a:off x="403974" y="4318276"/>
                <a:ext cx="8710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u="sng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Complication: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53565A"/>
                    </a:solidFill>
                    <a:latin typeface="Candara" panose="020E0502030303020204" pitchFamily="34" charset="0"/>
                  </a:rPr>
                  <a:t>Fold.P</a:t>
                </a:r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must prove that witnesses are low-norm (i.e.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FAC78-8045-D639-9D28-0BA08716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4" y="4318276"/>
                <a:ext cx="8710141" cy="400110"/>
              </a:xfrm>
              <a:prstGeom prst="rect">
                <a:avLst/>
              </a:prstGeom>
              <a:blipFill>
                <a:blip r:embed="rId18"/>
                <a:stretch>
                  <a:fillRect l="-728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36E31-2B58-F8EA-CE9F-3201F5CFA49C}"/>
                  </a:ext>
                </a:extLst>
              </p:cNvPr>
              <p:cNvSpPr txBox="1"/>
              <p:nvPr/>
            </p:nvSpPr>
            <p:spPr>
              <a:xfrm>
                <a:off x="3922003" y="851944"/>
                <a:ext cx="3076804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Extend to the case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36E31-2B58-F8EA-CE9F-3201F5CF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003" y="851944"/>
                <a:ext cx="3076804" cy="357534"/>
              </a:xfrm>
              <a:prstGeom prst="rect">
                <a:avLst/>
              </a:prstGeom>
              <a:blipFill>
                <a:blip r:embed="rId19"/>
                <a:stretch>
                  <a:fillRect l="-820" t="-689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8C4FD4-2100-FEF1-F9AE-5ABD917454D3}"/>
                  </a:ext>
                </a:extLst>
              </p:cNvPr>
              <p:cNvSpPr txBox="1"/>
              <p:nvPr/>
            </p:nvSpPr>
            <p:spPr>
              <a:xfrm>
                <a:off x="5712703" y="1560312"/>
                <a:ext cx="3286812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8C4FD4-2100-FEF1-F9AE-5ABD91745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3" y="1560312"/>
                <a:ext cx="3286812" cy="37427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5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DA8C-65A3-E2C6-6BAB-85B4B08E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5C0C9-BD63-F62D-A0BA-EA08EB8C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A winding road with colorful pins on it&#10;&#10;Description automatically generated">
            <a:extLst>
              <a:ext uri="{FF2B5EF4-FFF2-40B4-BE49-F238E27FC236}">
                <a16:creationId xmlns:a16="http://schemas.microsoft.com/office/drawing/2014/main" id="{D2610D56-92AD-A602-5924-9E77587F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23" y="0"/>
            <a:ext cx="2231237" cy="2431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D00CD-1BE2-1069-6317-0D1F654501C8}"/>
              </a:ext>
            </a:extLst>
          </p:cNvPr>
          <p:cNvSpPr txBox="1"/>
          <p:nvPr/>
        </p:nvSpPr>
        <p:spPr>
          <a:xfrm>
            <a:off x="320040" y="1686911"/>
            <a:ext cx="77460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53565A"/>
                </a:solidFill>
                <a:latin typeface="Candara" panose="020E0502030303020204" pitchFamily="34" charset="0"/>
              </a:rPr>
              <a:t>SNARKs for </a:t>
            </a:r>
            <a:r>
              <a:rPr lang="en-US" sz="2600" dirty="0" err="1">
                <a:solidFill>
                  <a:srgbClr val="53565A"/>
                </a:solidFill>
                <a:latin typeface="Candara" panose="020E0502030303020204" pitchFamily="34" charset="0"/>
              </a:rPr>
              <a:t>zkVMs</a:t>
            </a:r>
            <a:r>
              <a:rPr lang="en-US" sz="2600" dirty="0">
                <a:solidFill>
                  <a:srgbClr val="53565A"/>
                </a:solidFill>
                <a:latin typeface="Candara" panose="020E0502030303020204" pitchFamily="34" charset="0"/>
              </a:rPr>
              <a:t>: Background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53565A"/>
              </a:solidFill>
              <a:latin typeface="Candara" panose="020E05020303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53565A"/>
                </a:solidFill>
                <a:latin typeface="Candara" panose="020E0502030303020204" pitchFamily="34" charset="0"/>
              </a:rPr>
              <a:t>Memory/computation-efficient </a:t>
            </a:r>
            <a:r>
              <a:rPr lang="en-US" sz="2600" dirty="0" err="1">
                <a:solidFill>
                  <a:srgbClr val="53565A"/>
                </a:solidFill>
                <a:latin typeface="Candara" panose="020E0502030303020204" pitchFamily="34" charset="0"/>
              </a:rPr>
              <a:t>zkVMs</a:t>
            </a:r>
            <a:r>
              <a:rPr lang="en-US" sz="2600" dirty="0">
                <a:solidFill>
                  <a:srgbClr val="53565A"/>
                </a:solidFill>
                <a:latin typeface="Candara" panose="020E0502030303020204" pitchFamily="34" charset="0"/>
              </a:rPr>
              <a:t> from Folding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53565A"/>
              </a:solidFill>
              <a:latin typeface="Candara" panose="020E05020303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53565A"/>
                </a:solidFill>
                <a:latin typeface="Candara" panose="020E0502030303020204" pitchFamily="34" charset="0"/>
              </a:rPr>
              <a:t>LatticeFold</a:t>
            </a:r>
            <a:endParaRPr lang="en-US" sz="2600" dirty="0">
              <a:solidFill>
                <a:srgbClr val="53565A"/>
              </a:solidFill>
              <a:latin typeface="Candara" panose="020E05020303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53565A"/>
              </a:solidFill>
              <a:latin typeface="Candara" panose="020E05020303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53565A"/>
                </a:solidFill>
                <a:latin typeface="Candara" panose="020E0502030303020204" pitchFamily="34" charset="0"/>
              </a:rPr>
              <a:t>Summary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41733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C70475A-5F99-057B-1067-6A598B47B2EB}"/>
              </a:ext>
            </a:extLst>
          </p:cNvPr>
          <p:cNvSpPr/>
          <p:nvPr/>
        </p:nvSpPr>
        <p:spPr>
          <a:xfrm>
            <a:off x="3035072" y="3632177"/>
            <a:ext cx="494044" cy="306900"/>
          </a:xfrm>
          <a:prstGeom prst="rect">
            <a:avLst/>
          </a:prstGeom>
          <a:solidFill>
            <a:schemeClr val="accent1">
              <a:alpha val="402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10CA85-A0DB-717C-CC67-75C2BC3F532A}"/>
              </a:ext>
            </a:extLst>
          </p:cNvPr>
          <p:cNvGrpSpPr/>
          <p:nvPr/>
        </p:nvGrpSpPr>
        <p:grpSpPr>
          <a:xfrm>
            <a:off x="771954" y="1019258"/>
            <a:ext cx="2378981" cy="2042423"/>
            <a:chOff x="771954" y="1019258"/>
            <a:chExt cx="2378981" cy="2042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3E6C53-76AD-4EBC-D78E-6357A2D95C82}"/>
                    </a:ext>
                  </a:extLst>
                </p:cNvPr>
                <p:cNvSpPr txBox="1"/>
                <p:nvPr/>
              </p:nvSpPr>
              <p:spPr>
                <a:xfrm>
                  <a:off x="827611" y="1582986"/>
                  <a:ext cx="5336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3E6C53-76AD-4EBC-D78E-6357A2D95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11" y="1582986"/>
                  <a:ext cx="53367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B61B312-044B-F33D-AE1F-37993BBBFF1B}"/>
                    </a:ext>
                  </a:extLst>
                </p:cNvPr>
                <p:cNvSpPr/>
                <p:nvPr/>
              </p:nvSpPr>
              <p:spPr>
                <a:xfrm>
                  <a:off x="1624610" y="1582986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B61B312-044B-F33D-AE1F-37993BBBF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610" y="1582986"/>
                  <a:ext cx="540689" cy="3578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6A59B5B-3925-C511-B75C-0AEBF73F3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283" y="1743382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1443586-62AF-E245-13B1-1E2C27B3813C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V="1">
              <a:off x="2165299" y="1751212"/>
              <a:ext cx="450680" cy="0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2AF2E67-2C79-FCE8-9E2A-B6CF8416565D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1894955" y="1383061"/>
              <a:ext cx="3031" cy="199925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6B1EB73-43C6-0786-A604-59F9FE1ECE62}"/>
                    </a:ext>
                  </a:extLst>
                </p:cNvPr>
                <p:cNvSpPr txBox="1"/>
                <p:nvPr/>
              </p:nvSpPr>
              <p:spPr>
                <a:xfrm>
                  <a:off x="1646377" y="1104962"/>
                  <a:ext cx="6164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6B1EB73-43C6-0786-A604-59F9FE1EC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377" y="1104962"/>
                  <a:ext cx="61645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727BBB2-0671-5043-91D6-4EAFADA44AC8}"/>
                    </a:ext>
                  </a:extLst>
                </p:cNvPr>
                <p:cNvSpPr txBox="1"/>
                <p:nvPr/>
              </p:nvSpPr>
              <p:spPr>
                <a:xfrm>
                  <a:off x="2597805" y="1597323"/>
                  <a:ext cx="3637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727BBB2-0671-5043-91D6-4EAFADA44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805" y="1597323"/>
                  <a:ext cx="36375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C086FD9-C75E-DA2F-4527-36336EF50390}"/>
                </a:ext>
              </a:extLst>
            </p:cNvPr>
            <p:cNvSpPr/>
            <p:nvPr/>
          </p:nvSpPr>
          <p:spPr>
            <a:xfrm>
              <a:off x="771954" y="1019258"/>
              <a:ext cx="2378981" cy="20424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19FEF6E-80D7-3892-FEFB-872811AD322D}"/>
                    </a:ext>
                  </a:extLst>
                </p:cNvPr>
                <p:cNvSpPr txBox="1"/>
                <p:nvPr/>
              </p:nvSpPr>
              <p:spPr>
                <a:xfrm>
                  <a:off x="833391" y="1043065"/>
                  <a:ext cx="6778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19FEF6E-80D7-3892-FEFB-872811AD3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91" y="1043065"/>
                  <a:ext cx="67781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ED39B9-F43E-E326-52AB-AB3F3172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IVC/PCD from Folding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2F969-1B4E-BAC9-F139-BC66292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B54E9B-7BA7-6690-73E1-E4B8F963B382}"/>
              </a:ext>
            </a:extLst>
          </p:cNvPr>
          <p:cNvGrpSpPr/>
          <p:nvPr/>
        </p:nvGrpSpPr>
        <p:grpSpPr>
          <a:xfrm>
            <a:off x="827611" y="1890763"/>
            <a:ext cx="2425120" cy="875024"/>
            <a:chOff x="827611" y="1890763"/>
            <a:chExt cx="2425120" cy="87502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F760001-DA49-23CA-5338-56593E8F168B}"/>
                </a:ext>
              </a:extLst>
            </p:cNvPr>
            <p:cNvGrpSpPr/>
            <p:nvPr/>
          </p:nvGrpSpPr>
          <p:grpSpPr>
            <a:xfrm>
              <a:off x="1598404" y="2156143"/>
              <a:ext cx="914400" cy="595327"/>
              <a:chOff x="2570015" y="3080742"/>
              <a:chExt cx="914400" cy="595327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5CD94AC-CAF1-47A8-FEC0-CFC5884A99DE}"/>
                  </a:ext>
                </a:extLst>
              </p:cNvPr>
              <p:cNvSpPr/>
              <p:nvPr/>
            </p:nvSpPr>
            <p:spPr>
              <a:xfrm>
                <a:off x="2570015" y="3080742"/>
                <a:ext cx="914400" cy="5953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1AAC0AE-C077-254C-3772-49E085C7F621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1AAC0AE-C077-254C-3772-49E085C7F6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E94F7F4-6420-D78C-5EF9-3CFAA9968DE7}"/>
                    </a:ext>
                  </a:extLst>
                </p:cNvPr>
                <p:cNvSpPr txBox="1"/>
                <p:nvPr/>
              </p:nvSpPr>
              <p:spPr>
                <a:xfrm>
                  <a:off x="827611" y="2147692"/>
                  <a:ext cx="5524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E94F7F4-6420-D78C-5EF9-3CFAA9968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11" y="2147692"/>
                  <a:ext cx="552459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A4893FD-38AA-3F1F-61DF-66A7DA9CD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9973" y="2331623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15AC738-9F23-C959-315A-7816746ADDAA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1094447" y="1890763"/>
              <a:ext cx="0" cy="372821"/>
            </a:xfrm>
            <a:prstGeom prst="straightConnector1">
              <a:avLst/>
            </a:prstGeom>
            <a:ln w="12700">
              <a:solidFill>
                <a:schemeClr val="accent5"/>
              </a:solidFill>
              <a:prstDash val="sysDash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E98181F-CD55-0190-1507-A5F67357DCE7}"/>
                    </a:ext>
                  </a:extLst>
                </p:cNvPr>
                <p:cNvSpPr txBox="1"/>
                <p:nvPr/>
              </p:nvSpPr>
              <p:spPr>
                <a:xfrm>
                  <a:off x="827611" y="2451515"/>
                  <a:ext cx="5524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E98181F-CD55-0190-1507-A5F67357D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11" y="2451515"/>
                  <a:ext cx="552459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D76732-7675-3ACE-0EF1-89178F082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9973" y="2635446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54CE8C5-FE6D-9CC0-CC1F-9D6791513E9C}"/>
                    </a:ext>
                  </a:extLst>
                </p:cNvPr>
                <p:cNvSpPr txBox="1"/>
                <p:nvPr/>
              </p:nvSpPr>
              <p:spPr>
                <a:xfrm>
                  <a:off x="2695463" y="2162488"/>
                  <a:ext cx="5572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54CE8C5-FE6D-9CC0-CC1F-9D6791513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63" y="2162488"/>
                  <a:ext cx="55726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CF485DC-04C2-8451-2E76-3E7BA1E13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04" y="2331623"/>
              <a:ext cx="256032" cy="0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A787DB6-AC52-86F6-41F4-421CDF4A4094}"/>
                    </a:ext>
                  </a:extLst>
                </p:cNvPr>
                <p:cNvSpPr txBox="1"/>
                <p:nvPr/>
              </p:nvSpPr>
              <p:spPr>
                <a:xfrm>
                  <a:off x="2712693" y="2458010"/>
                  <a:ext cx="3841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A787DB6-AC52-86F6-41F4-421CDF4A4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693" y="2458010"/>
                  <a:ext cx="384143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BA5DA2F-1787-A4B8-D13D-AEF44B8DD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0034" y="2627145"/>
              <a:ext cx="256032" cy="0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7ED18-AAEB-B727-D165-F006616B3480}"/>
              </a:ext>
            </a:extLst>
          </p:cNvPr>
          <p:cNvGrpSpPr/>
          <p:nvPr/>
        </p:nvGrpSpPr>
        <p:grpSpPr>
          <a:xfrm>
            <a:off x="4943965" y="980758"/>
            <a:ext cx="2378981" cy="2042423"/>
            <a:chOff x="4943965" y="980758"/>
            <a:chExt cx="2378981" cy="2042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45A5D3E-DD79-C431-DE90-9DD451977A11}"/>
                    </a:ext>
                  </a:extLst>
                </p:cNvPr>
                <p:cNvSpPr/>
                <p:nvPr/>
              </p:nvSpPr>
              <p:spPr>
                <a:xfrm>
                  <a:off x="5796621" y="1544486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45A5D3E-DD79-C431-DE90-9DD451977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621" y="1544486"/>
                  <a:ext cx="540689" cy="35780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25972-460E-A97E-3FD8-B767A0FC836C}"/>
                </a:ext>
              </a:extLst>
            </p:cNvPr>
            <p:cNvGrpSpPr/>
            <p:nvPr/>
          </p:nvGrpSpPr>
          <p:grpSpPr>
            <a:xfrm>
              <a:off x="5770415" y="2117643"/>
              <a:ext cx="914400" cy="595327"/>
              <a:chOff x="2570015" y="3080742"/>
              <a:chExt cx="914400" cy="595327"/>
            </a:xfrm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CD1B8C69-D65F-9F0E-E8D2-2D85E066DBEB}"/>
                  </a:ext>
                </a:extLst>
              </p:cNvPr>
              <p:cNvSpPr/>
              <p:nvPr/>
            </p:nvSpPr>
            <p:spPr>
              <a:xfrm>
                <a:off x="2570015" y="3080742"/>
                <a:ext cx="914400" cy="5953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D1EE3B2-CBC2-3EA4-EE4C-2B801175B338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D1EE3B2-CBC2-3EA4-EE4C-2B801175B3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219577FA-52E8-C82E-63C4-89995EB28FC4}"/>
                </a:ext>
              </a:extLst>
            </p:cNvPr>
            <p:cNvSpPr/>
            <p:nvPr/>
          </p:nvSpPr>
          <p:spPr>
            <a:xfrm>
              <a:off x="4943965" y="980758"/>
              <a:ext cx="2378981" cy="20424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DF330B-A0DE-2218-C529-07FD3E19457C}"/>
                    </a:ext>
                  </a:extLst>
                </p:cNvPr>
                <p:cNvSpPr txBox="1"/>
                <p:nvPr/>
              </p:nvSpPr>
              <p:spPr>
                <a:xfrm>
                  <a:off x="5005402" y="1004565"/>
                  <a:ext cx="6778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DF330B-A0DE-2218-C529-07FD3E194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402" y="1004565"/>
                  <a:ext cx="677814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EACAFA-4980-BC6C-4834-DEA9FD9A6D7E}"/>
              </a:ext>
            </a:extLst>
          </p:cNvPr>
          <p:cNvGrpSpPr/>
          <p:nvPr/>
        </p:nvGrpSpPr>
        <p:grpSpPr>
          <a:xfrm>
            <a:off x="3096836" y="2608543"/>
            <a:ext cx="2241139" cy="936583"/>
            <a:chOff x="3096836" y="2608543"/>
            <a:chExt cx="2241139" cy="936583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9FE634-88B9-F865-2D9A-3CEC915667A8}"/>
                </a:ext>
              </a:extLst>
            </p:cNvPr>
            <p:cNvSpPr txBox="1"/>
            <p:nvPr/>
          </p:nvSpPr>
          <p:spPr>
            <a:xfrm>
              <a:off x="3114066" y="2608543"/>
              <a:ext cx="1689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53565A"/>
                  </a:solidFill>
                  <a:latin typeface="Candara" panose="020E0502030303020204" pitchFamily="34" charset="0"/>
                </a:rPr>
                <a:t>build </a:t>
              </a:r>
              <a:r>
                <a:rPr lang="en-US" sz="1600" dirty="0" err="1">
                  <a:solidFill>
                    <a:srgbClr val="53565A"/>
                  </a:solidFill>
                  <a:latin typeface="Candara" panose="020E0502030303020204" pitchFamily="34" charset="0"/>
                </a:rPr>
                <a:t>inst</a:t>
              </a:r>
              <a:r>
                <a:rPr lang="en-US" sz="1600" dirty="0">
                  <a:solidFill>
                    <a:srgbClr val="53565A"/>
                  </a:solidFill>
                  <a:latin typeface="Candara" panose="020E0502030303020204" pitchFamily="34" charset="0"/>
                </a:rPr>
                <a:t>-witness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75BD7C-620C-F52F-9879-49CB5F998872}"/>
                    </a:ext>
                  </a:extLst>
                </p:cNvPr>
                <p:cNvSpPr txBox="1"/>
                <p:nvPr/>
              </p:nvSpPr>
              <p:spPr>
                <a:xfrm>
                  <a:off x="4701519" y="3237349"/>
                  <a:ext cx="6364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75BD7C-620C-F52F-9879-49CB5F998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519" y="3237349"/>
                  <a:ext cx="636456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Elbow Connector 116">
              <a:extLst>
                <a:ext uri="{FF2B5EF4-FFF2-40B4-BE49-F238E27FC236}">
                  <a16:creationId xmlns:a16="http://schemas.microsoft.com/office/drawing/2014/main" id="{7C28013E-2389-7277-30C0-445165A47507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3096836" y="2937612"/>
              <a:ext cx="1604683" cy="453626"/>
            </a:xfrm>
            <a:prstGeom prst="bentConnector3">
              <a:avLst/>
            </a:prstGeom>
            <a:ln w="12700">
              <a:solidFill>
                <a:schemeClr val="tx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5733CD-03FF-DC68-ACAC-26E82EECEAB7}"/>
              </a:ext>
            </a:extLst>
          </p:cNvPr>
          <p:cNvGrpSpPr/>
          <p:nvPr/>
        </p:nvGrpSpPr>
        <p:grpSpPr>
          <a:xfrm>
            <a:off x="3806168" y="3128498"/>
            <a:ext cx="4291055" cy="828958"/>
            <a:chOff x="3806168" y="3128498"/>
            <a:chExt cx="4291055" cy="8289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A3B755A-D697-F78D-BA92-9BDDC12268A0}"/>
                </a:ext>
              </a:extLst>
            </p:cNvPr>
            <p:cNvGrpSpPr/>
            <p:nvPr/>
          </p:nvGrpSpPr>
          <p:grpSpPr>
            <a:xfrm>
              <a:off x="5759152" y="3128498"/>
              <a:ext cx="914400" cy="828958"/>
              <a:chOff x="2570015" y="2964208"/>
              <a:chExt cx="914400" cy="828958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25938A5-7CD0-E375-1611-24F7DF9CD48B}"/>
                  </a:ext>
                </a:extLst>
              </p:cNvPr>
              <p:cNvSpPr/>
              <p:nvPr/>
            </p:nvSpPr>
            <p:spPr>
              <a:xfrm>
                <a:off x="2570015" y="2964208"/>
                <a:ext cx="914400" cy="8289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C8840B6-499C-DA7A-881D-3856B60F1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C8840B6-499C-DA7A-881D-3856B60F16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F388BCD-89ED-E45A-3C4C-9738B23576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6168" y="3752583"/>
              <a:ext cx="1952984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05E2D58-0E30-4674-A6E1-FC389D4B9A58}"/>
                </a:ext>
              </a:extLst>
            </p:cNvPr>
            <p:cNvCxnSpPr>
              <a:cxnSpLocks/>
            </p:cNvCxnSpPr>
            <p:nvPr/>
          </p:nvCxnSpPr>
          <p:spPr>
            <a:xfrm>
              <a:off x="6673552" y="3351842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68561DD-13FC-AA12-EF18-50AF5953290F}"/>
                </a:ext>
              </a:extLst>
            </p:cNvPr>
            <p:cNvCxnSpPr>
              <a:cxnSpLocks/>
            </p:cNvCxnSpPr>
            <p:nvPr/>
          </p:nvCxnSpPr>
          <p:spPr>
            <a:xfrm>
              <a:off x="6673552" y="3742465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F7F6C0D-26C7-C9E2-B04F-B083D8E5B9A2}"/>
                    </a:ext>
                  </a:extLst>
                </p:cNvPr>
                <p:cNvSpPr txBox="1"/>
                <p:nvPr/>
              </p:nvSpPr>
              <p:spPr>
                <a:xfrm>
                  <a:off x="7120930" y="3575340"/>
                  <a:ext cx="976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F7F6C0D-26C7-C9E2-B04F-B083D8E5B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930" y="3575340"/>
                  <a:ext cx="976293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D7A59DE-45E8-FFD1-43C2-7E5D300D9D69}"/>
                    </a:ext>
                  </a:extLst>
                </p:cNvPr>
                <p:cNvSpPr txBox="1"/>
                <p:nvPr/>
              </p:nvSpPr>
              <p:spPr>
                <a:xfrm>
                  <a:off x="7173223" y="3173519"/>
                  <a:ext cx="5556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D7A59DE-45E8-FFD1-43C2-7E5D300D9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223" y="3173519"/>
                  <a:ext cx="555665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0D6AC07-D4A1-54D7-1985-C66AD8CA2CD6}"/>
                </a:ext>
              </a:extLst>
            </p:cNvPr>
            <p:cNvCxnSpPr>
              <a:cxnSpLocks/>
            </p:cNvCxnSpPr>
            <p:nvPr/>
          </p:nvCxnSpPr>
          <p:spPr>
            <a:xfrm>
              <a:off x="5311774" y="3391238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7A8746-32AA-5701-F6A5-E73B2B334C26}"/>
                  </a:ext>
                </a:extLst>
              </p:cNvPr>
              <p:cNvSpPr txBox="1"/>
              <p:nvPr/>
            </p:nvSpPr>
            <p:spPr>
              <a:xfrm>
                <a:off x="276397" y="4094221"/>
                <a:ext cx="4425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u="sng" dirty="0">
                    <a:solidFill>
                      <a:schemeClr val="accent1"/>
                    </a:solidFill>
                    <a:latin typeface="Candara" panose="020E0502030303020204" pitchFamily="34" charset="0"/>
                  </a:rPr>
                  <a:t>Final check: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com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7A8746-32AA-5701-F6A5-E73B2B33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7" y="4094221"/>
                <a:ext cx="4425122" cy="400110"/>
              </a:xfrm>
              <a:prstGeom prst="rect">
                <a:avLst/>
              </a:prstGeom>
              <a:blipFill>
                <a:blip r:embed="rId28"/>
                <a:stretch>
                  <a:fillRect l="-1429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A4967107-BF8E-7FBD-D8BD-1558D5E7619B}"/>
              </a:ext>
            </a:extLst>
          </p:cNvPr>
          <p:cNvSpPr txBox="1"/>
          <p:nvPr/>
        </p:nvSpPr>
        <p:spPr>
          <a:xfrm>
            <a:off x="4523798" y="4081862"/>
            <a:ext cx="4485523" cy="1015663"/>
          </a:xfrm>
          <a:prstGeom prst="rect">
            <a:avLst/>
          </a:prstGeom>
          <a:solidFill>
            <a:schemeClr val="bg2">
              <a:lumMod val="90000"/>
              <a:alpha val="54919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>
                <a:solidFill>
                  <a:srgbClr val="53565A"/>
                </a:solidFill>
                <a:latin typeface="Candara" panose="020E0502030303020204" pitchFamily="34" charset="0"/>
              </a:rPr>
              <a:t>Pros: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Fast </a:t>
            </a:r>
            <a:r>
              <a:rPr lang="en-US" sz="2000" dirty="0" err="1">
                <a:solidFill>
                  <a:srgbClr val="53565A"/>
                </a:solidFill>
                <a:latin typeface="Candara" panose="020E0502030303020204" pitchFamily="34" charset="0"/>
              </a:rPr>
              <a:t>Fold.P</a:t>
            </a: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 + </a:t>
            </a:r>
            <a:r>
              <a:rPr lang="en-US" sz="2000" dirty="0" err="1">
                <a:solidFill>
                  <a:srgbClr val="53565A"/>
                </a:solidFill>
                <a:latin typeface="Candara" panose="020E0502030303020204" pitchFamily="34" charset="0"/>
              </a:rPr>
              <a:t>inst</a:t>
            </a: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-witness generation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Small circuit for </a:t>
            </a:r>
            <a:r>
              <a:rPr lang="en-US" sz="2000" dirty="0" err="1">
                <a:solidFill>
                  <a:srgbClr val="53565A"/>
                </a:solidFill>
                <a:latin typeface="Candara" panose="020E0502030303020204" pitchFamily="34" charset="0"/>
              </a:rPr>
              <a:t>Fold.V</a:t>
            </a:r>
            <a:endParaRPr lang="en-US" sz="2000" dirty="0">
              <a:solidFill>
                <a:srgbClr val="53565A"/>
              </a:solidFill>
              <a:latin typeface="Candara" panose="020E0502030303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F4FB65-B61B-8B56-0FDE-796BFFE0D638}"/>
              </a:ext>
            </a:extLst>
          </p:cNvPr>
          <p:cNvSpPr txBox="1"/>
          <p:nvPr/>
        </p:nvSpPr>
        <p:spPr>
          <a:xfrm>
            <a:off x="320040" y="4692831"/>
            <a:ext cx="312938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Which commitment to use?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866B88-AEAA-DA42-3F3E-8454CEE1235E}"/>
              </a:ext>
            </a:extLst>
          </p:cNvPr>
          <p:cNvGrpSpPr/>
          <p:nvPr/>
        </p:nvGrpSpPr>
        <p:grpSpPr>
          <a:xfrm>
            <a:off x="1152403" y="3159402"/>
            <a:ext cx="2445612" cy="828958"/>
            <a:chOff x="1152403" y="3159402"/>
            <a:chExt cx="2445612" cy="8289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618082-2C94-791B-80FB-8D6B163336B2}"/>
                </a:ext>
              </a:extLst>
            </p:cNvPr>
            <p:cNvGrpSpPr/>
            <p:nvPr/>
          </p:nvGrpSpPr>
          <p:grpSpPr>
            <a:xfrm>
              <a:off x="1599781" y="3159402"/>
              <a:ext cx="914400" cy="828958"/>
              <a:chOff x="2570015" y="2964208"/>
              <a:chExt cx="914400" cy="828958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C9ADF3-0EDB-B3ED-14AE-D2EFB6789946}"/>
                  </a:ext>
                </a:extLst>
              </p:cNvPr>
              <p:cNvSpPr/>
              <p:nvPr/>
            </p:nvSpPr>
            <p:spPr>
              <a:xfrm>
                <a:off x="2570015" y="2964208"/>
                <a:ext cx="914400" cy="8289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EB75C2E-1714-EACA-C2BF-6522F80B3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EB75C2E-1714-EACA-C2BF-6522F80B37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684D08-9AFF-31FC-A833-A18E23CCD3E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03" y="3383377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4761F8-D352-5254-EE5D-23026EC5334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03" y="3783487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AF75AD-63AC-A370-D71A-345DC8EE70F0}"/>
                </a:ext>
              </a:extLst>
            </p:cNvPr>
            <p:cNvCxnSpPr>
              <a:cxnSpLocks/>
            </p:cNvCxnSpPr>
            <p:nvPr/>
          </p:nvCxnSpPr>
          <p:spPr>
            <a:xfrm>
              <a:off x="2514181" y="3382746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A338B4-C4D0-5CAC-2DCD-390A42AB5143}"/>
                </a:ext>
              </a:extLst>
            </p:cNvPr>
            <p:cNvCxnSpPr>
              <a:cxnSpLocks/>
            </p:cNvCxnSpPr>
            <p:nvPr/>
          </p:nvCxnSpPr>
          <p:spPr>
            <a:xfrm>
              <a:off x="2514181" y="3773369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850F4E4-F477-C601-FCA5-E518E070B640}"/>
                    </a:ext>
                  </a:extLst>
                </p:cNvPr>
                <p:cNvSpPr txBox="1"/>
                <p:nvPr/>
              </p:nvSpPr>
              <p:spPr>
                <a:xfrm>
                  <a:off x="2961559" y="3606244"/>
                  <a:ext cx="636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850F4E4-F477-C601-FCA5-E518E070B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559" y="3606244"/>
                  <a:ext cx="636456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3B6D8E-DF49-A135-9F97-516DC20F3E0D}"/>
                    </a:ext>
                  </a:extLst>
                </p:cNvPr>
                <p:cNvSpPr txBox="1"/>
                <p:nvPr/>
              </p:nvSpPr>
              <p:spPr>
                <a:xfrm>
                  <a:off x="3013852" y="3204423"/>
                  <a:ext cx="3857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3B6D8E-DF49-A135-9F97-516DC20F3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852" y="3204423"/>
                  <a:ext cx="385747" cy="30777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AA5258-0243-4A68-EE7F-20155B3049E8}"/>
              </a:ext>
            </a:extLst>
          </p:cNvPr>
          <p:cNvGrpSpPr/>
          <p:nvPr/>
        </p:nvGrpSpPr>
        <p:grpSpPr>
          <a:xfrm>
            <a:off x="-66963" y="3046679"/>
            <a:ext cx="1734770" cy="1081015"/>
            <a:chOff x="-66963" y="3046679"/>
            <a:chExt cx="1734770" cy="1081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0678164-7D1E-E67D-99F9-E860E43C09EB}"/>
                    </a:ext>
                  </a:extLst>
                </p:cNvPr>
                <p:cNvSpPr txBox="1"/>
                <p:nvPr/>
              </p:nvSpPr>
              <p:spPr>
                <a:xfrm>
                  <a:off x="216878" y="3233200"/>
                  <a:ext cx="976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0678164-7D1E-E67D-99F9-E860E43C0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78" y="3233200"/>
                  <a:ext cx="976293" cy="30777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6FC0FF8-895C-D6E2-ACFB-82FF6124A2CC}"/>
                    </a:ext>
                  </a:extLst>
                </p:cNvPr>
                <p:cNvSpPr txBox="1"/>
                <p:nvPr/>
              </p:nvSpPr>
              <p:spPr>
                <a:xfrm>
                  <a:off x="216877" y="3619480"/>
                  <a:ext cx="976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6FC0FF8-895C-D6E2-ACFB-82FF6124A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77" y="3619480"/>
                  <a:ext cx="976293" cy="30777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02278-C53C-CC4B-3148-504D1CB80E92}"/>
                </a:ext>
              </a:extLst>
            </p:cNvPr>
            <p:cNvSpPr txBox="1"/>
            <p:nvPr/>
          </p:nvSpPr>
          <p:spPr>
            <a:xfrm>
              <a:off x="-23373" y="3046679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0070C0"/>
                  </a:solidFill>
                  <a:latin typeface="Candara" panose="020E0502030303020204" pitchFamily="34" charset="0"/>
                </a:rPr>
                <a:t>“step i-1 is correct”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CFB102-7775-EBBD-7B16-2DDB192DF9A0}"/>
                </a:ext>
              </a:extLst>
            </p:cNvPr>
            <p:cNvSpPr txBox="1"/>
            <p:nvPr/>
          </p:nvSpPr>
          <p:spPr>
            <a:xfrm>
              <a:off x="-66963" y="3850695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0070C0"/>
                  </a:solidFill>
                  <a:latin typeface="Candara" panose="020E0502030303020204" pitchFamily="34" charset="0"/>
                </a:rPr>
                <a:t>“steps 1..i-2 are correct”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0CA3E-21B7-0E2A-AC95-6BA6DCBBFC68}"/>
              </a:ext>
            </a:extLst>
          </p:cNvPr>
          <p:cNvSpPr/>
          <p:nvPr/>
        </p:nvSpPr>
        <p:spPr>
          <a:xfrm>
            <a:off x="2792485" y="2458887"/>
            <a:ext cx="243434" cy="306900"/>
          </a:xfrm>
          <a:prstGeom prst="rect">
            <a:avLst/>
          </a:prstGeom>
          <a:solidFill>
            <a:schemeClr val="accent1">
              <a:alpha val="402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1" grpId="0"/>
      <p:bldP spid="122" grpId="0" animBg="1"/>
      <p:bldP spid="123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3D6-D188-B7CE-F1BF-6CBB3565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Blockchains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3CD45-9F54-49A2-CD74-BF3AB108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13405-0646-1ACC-3EEB-EF9A5531EBC2}"/>
              </a:ext>
            </a:extLst>
          </p:cNvPr>
          <p:cNvSpPr txBox="1"/>
          <p:nvPr/>
        </p:nvSpPr>
        <p:spPr>
          <a:xfrm>
            <a:off x="188319" y="863988"/>
            <a:ext cx="673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>
                <a:solidFill>
                  <a:srgbClr val="53565A"/>
                </a:solidFill>
                <a:latin typeface="Candara" panose="020E0502030303020204" pitchFamily="34" charset="0"/>
              </a:rPr>
              <a:t>Smart-contract-based Blockchain:</a:t>
            </a:r>
            <a:r>
              <a:rPr lang="en-US" sz="2400" dirty="0">
                <a:solidFill>
                  <a:srgbClr val="53565A"/>
                </a:solidFill>
                <a:latin typeface="Candara" panose="020E0502030303020204" pitchFamily="34" charset="0"/>
              </a:rPr>
              <a:t> (oversimplified)</a:t>
            </a:r>
            <a:endParaRPr lang="en-US" sz="2400" u="sng" dirty="0">
              <a:solidFill>
                <a:srgbClr val="53565A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4BC685-3FBC-26F0-5B0C-D5D6C36E70B8}"/>
                  </a:ext>
                </a:extLst>
              </p:cNvPr>
              <p:cNvSpPr/>
              <p:nvPr/>
            </p:nvSpPr>
            <p:spPr>
              <a:xfrm>
                <a:off x="1258824" y="2210747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4BC685-3FBC-26F0-5B0C-D5D6C36E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4" y="2210747"/>
                <a:ext cx="540689" cy="35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514E36-9585-E8A9-516F-B1CB33A5703A}"/>
                  </a:ext>
                </a:extLst>
              </p:cNvPr>
              <p:cNvSpPr/>
              <p:nvPr/>
            </p:nvSpPr>
            <p:spPr>
              <a:xfrm>
                <a:off x="1258824" y="1852938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514E36-9585-E8A9-516F-B1CB33A57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4" y="1852938"/>
                <a:ext cx="540689" cy="357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5C5FBB-136B-DC3A-27A5-D6A1EA4FF83C}"/>
              </a:ext>
            </a:extLst>
          </p:cNvPr>
          <p:cNvCxnSpPr>
            <a:cxnSpLocks/>
          </p:cNvCxnSpPr>
          <p:nvPr/>
        </p:nvCxnSpPr>
        <p:spPr>
          <a:xfrm>
            <a:off x="1799513" y="2210747"/>
            <a:ext cx="70567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A44339-BA95-E805-BA5F-12C4E0F6C218}"/>
                  </a:ext>
                </a:extLst>
              </p:cNvPr>
              <p:cNvSpPr/>
              <p:nvPr/>
            </p:nvSpPr>
            <p:spPr>
              <a:xfrm>
                <a:off x="2505191" y="2210747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A44339-BA95-E805-BA5F-12C4E0F6C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191" y="2210747"/>
                <a:ext cx="540689" cy="357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ECE63D-5054-2118-CC83-8DB54B10A39A}"/>
                  </a:ext>
                </a:extLst>
              </p:cNvPr>
              <p:cNvSpPr/>
              <p:nvPr/>
            </p:nvSpPr>
            <p:spPr>
              <a:xfrm>
                <a:off x="2505191" y="1852938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ECE63D-5054-2118-CC83-8DB54B10A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191" y="1852938"/>
                <a:ext cx="540689" cy="357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2929C9-4165-E4C5-DC29-C51B24F12F8B}"/>
              </a:ext>
            </a:extLst>
          </p:cNvPr>
          <p:cNvCxnSpPr>
            <a:cxnSpLocks/>
          </p:cNvCxnSpPr>
          <p:nvPr/>
        </p:nvCxnSpPr>
        <p:spPr>
          <a:xfrm>
            <a:off x="3045880" y="2210747"/>
            <a:ext cx="70567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7DB09-855F-B0B2-A4B8-C2F3CBED931A}"/>
              </a:ext>
            </a:extLst>
          </p:cNvPr>
          <p:cNvSpPr txBox="1"/>
          <p:nvPr/>
        </p:nvSpPr>
        <p:spPr>
          <a:xfrm>
            <a:off x="3751558" y="179730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……</a:t>
            </a:r>
          </a:p>
          <a:p>
            <a:pPr algn="l"/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……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2927C3-48F0-ADC8-27F2-0F3EE25FD778}"/>
              </a:ext>
            </a:extLst>
          </p:cNvPr>
          <p:cNvSpPr txBox="1"/>
          <p:nvPr/>
        </p:nvSpPr>
        <p:spPr>
          <a:xfrm>
            <a:off x="1161420" y="161898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53565A"/>
                </a:solidFill>
                <a:latin typeface="Candara" panose="020E0502030303020204" pitchFamily="34" charset="0"/>
              </a:rPr>
              <a:t>VM state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F1924E-41AA-F42F-074A-3B0F49448C92}"/>
              </a:ext>
            </a:extLst>
          </p:cNvPr>
          <p:cNvSpPr txBox="1"/>
          <p:nvPr/>
        </p:nvSpPr>
        <p:spPr>
          <a:xfrm>
            <a:off x="1029973" y="2568556"/>
            <a:ext cx="1024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53565A"/>
                </a:solidFill>
                <a:latin typeface="Candara" panose="020E0502030303020204" pitchFamily="34" charset="0"/>
              </a:rPr>
              <a:t>block header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D11C5D-623D-8687-8688-6DAFC3B2412A}"/>
                  </a:ext>
                </a:extLst>
              </p:cNvPr>
              <p:cNvSpPr/>
              <p:nvPr/>
            </p:nvSpPr>
            <p:spPr>
              <a:xfrm>
                <a:off x="5240439" y="1852938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D11C5D-623D-8687-8688-6DAFC3B24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39" y="1852938"/>
                <a:ext cx="540689" cy="357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0CF4F31-7EFC-73DB-706C-1A22CEDECF1F}"/>
              </a:ext>
            </a:extLst>
          </p:cNvPr>
          <p:cNvGrpSpPr/>
          <p:nvPr/>
        </p:nvGrpSpPr>
        <p:grpSpPr>
          <a:xfrm>
            <a:off x="4023277" y="2210747"/>
            <a:ext cx="3130164" cy="1162456"/>
            <a:chOff x="3084493" y="1966907"/>
            <a:chExt cx="3130164" cy="116245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8AC6396-C882-7450-0B61-AB05A74D65E8}"/>
                </a:ext>
              </a:extLst>
            </p:cNvPr>
            <p:cNvCxnSpPr>
              <a:cxnSpLocks/>
            </p:cNvCxnSpPr>
            <p:nvPr/>
          </p:nvCxnSpPr>
          <p:spPr>
            <a:xfrm>
              <a:off x="3595977" y="1966907"/>
              <a:ext cx="705678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DEC6D49-5E03-CB48-2D08-461B3BCABF3B}"/>
                    </a:ext>
                  </a:extLst>
                </p:cNvPr>
                <p:cNvSpPr/>
                <p:nvPr/>
              </p:nvSpPr>
              <p:spPr>
                <a:xfrm>
                  <a:off x="4301655" y="1966907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DEC6D49-5E03-CB48-2D08-461B3BCAB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655" y="1966907"/>
                  <a:ext cx="540689" cy="3578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592C260-DA94-70E5-CFCE-5FD9A297FCBA}"/>
                    </a:ext>
                  </a:extLst>
                </p:cNvPr>
                <p:cNvSpPr/>
                <p:nvPr/>
              </p:nvSpPr>
              <p:spPr>
                <a:xfrm>
                  <a:off x="3084493" y="2903959"/>
                  <a:ext cx="380338" cy="225404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592C260-DA94-70E5-CFCE-5FD9A297FC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493" y="2903959"/>
                  <a:ext cx="380338" cy="225404"/>
                </a:xfrm>
                <a:prstGeom prst="rect">
                  <a:avLst/>
                </a:prstGeom>
                <a:blipFill>
                  <a:blip r:embed="rId9"/>
                  <a:stretch>
                    <a:fillRect b="-5263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01944A-17FE-44A2-2DAD-F6D7B7FC3508}"/>
                    </a:ext>
                  </a:extLst>
                </p:cNvPr>
                <p:cNvSpPr/>
                <p:nvPr/>
              </p:nvSpPr>
              <p:spPr>
                <a:xfrm>
                  <a:off x="3464831" y="2903959"/>
                  <a:ext cx="380338" cy="225404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01944A-17FE-44A2-2DAD-F6D7B7FC3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31" y="2903959"/>
                  <a:ext cx="380338" cy="225404"/>
                </a:xfrm>
                <a:prstGeom prst="rect">
                  <a:avLst/>
                </a:prstGeom>
                <a:blipFill>
                  <a:blip r:embed="rId10"/>
                  <a:stretch>
                    <a:fillRect b="-5263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1BB8077-BE97-EA91-20D8-7C461445A04D}"/>
                    </a:ext>
                  </a:extLst>
                </p:cNvPr>
                <p:cNvSpPr/>
                <p:nvPr/>
              </p:nvSpPr>
              <p:spPr>
                <a:xfrm>
                  <a:off x="3850369" y="2903959"/>
                  <a:ext cx="1983950" cy="225404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1BB8077-BE97-EA91-20D8-7C461445A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369" y="2903959"/>
                  <a:ext cx="1983950" cy="2254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A2E9AAE-0951-493D-4633-F7DEC7B2CA2C}"/>
                    </a:ext>
                  </a:extLst>
                </p:cNvPr>
                <p:cNvSpPr/>
                <p:nvPr/>
              </p:nvSpPr>
              <p:spPr>
                <a:xfrm>
                  <a:off x="5834319" y="2903959"/>
                  <a:ext cx="380338" cy="225404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A2E9AAE-0951-493D-4633-F7DEC7B2C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319" y="2903959"/>
                  <a:ext cx="380338" cy="2254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1D56EE-3F58-62DD-ACE8-E75601130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493" y="2324716"/>
              <a:ext cx="1217162" cy="57924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8440B3B-2DB2-10AD-3B02-C8FB18F439B0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44" y="2324715"/>
              <a:ext cx="1372313" cy="56754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4F2DBE-BBFA-296F-CC1E-BAD9B98C2132}"/>
              </a:ext>
            </a:extLst>
          </p:cNvPr>
          <p:cNvGrpSpPr/>
          <p:nvPr/>
        </p:nvGrpSpPr>
        <p:grpSpPr>
          <a:xfrm>
            <a:off x="270219" y="3461683"/>
            <a:ext cx="6624331" cy="1686669"/>
            <a:chOff x="270219" y="3290995"/>
            <a:chExt cx="6624331" cy="168666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7AA096-0A92-1F76-7C6D-8787523D33E1}"/>
                </a:ext>
              </a:extLst>
            </p:cNvPr>
            <p:cNvSpPr txBox="1"/>
            <p:nvPr/>
          </p:nvSpPr>
          <p:spPr>
            <a:xfrm>
              <a:off x="270219" y="3290995"/>
              <a:ext cx="2592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53565A"/>
                  </a:solidFill>
                  <a:latin typeface="Candara" panose="020E0502030303020204" pitchFamily="34" charset="0"/>
                </a:rPr>
                <a:t>Every node computes: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E4D88-00E7-1120-2FD5-B305C5BF5965}"/>
                    </a:ext>
                  </a:extLst>
                </p:cNvPr>
                <p:cNvSpPr txBox="1"/>
                <p:nvPr/>
              </p:nvSpPr>
              <p:spPr>
                <a:xfrm>
                  <a:off x="366435" y="4152811"/>
                  <a:ext cx="8915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E4D88-00E7-1120-2FD5-B305C5BF5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35" y="4152811"/>
                  <a:ext cx="891526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CAE661D-2C4D-25A7-13A0-5DFD5F8A20DF}"/>
                    </a:ext>
                  </a:extLst>
                </p:cNvPr>
                <p:cNvSpPr/>
                <p:nvPr/>
              </p:nvSpPr>
              <p:spPr>
                <a:xfrm>
                  <a:off x="1420977" y="4112405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CAE661D-2C4D-25A7-13A0-5DFD5F8A20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977" y="4112405"/>
                  <a:ext cx="540689" cy="35780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956E74D-9545-2BF2-F98B-2FA302F4E0D4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1162546" y="4291310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D79F65-8D02-DFB8-37E2-A0691CB21D68}"/>
                </a:ext>
              </a:extLst>
            </p:cNvPr>
            <p:cNvSpPr txBox="1"/>
            <p:nvPr/>
          </p:nvSpPr>
          <p:spPr>
            <a:xfrm>
              <a:off x="1036334" y="3835406"/>
              <a:ext cx="1418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53565A"/>
                  </a:solidFill>
                  <a:latin typeface="Candara" panose="020E0502030303020204" pitchFamily="34" charset="0"/>
                </a:rPr>
                <a:t>VM state transition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C8C82C5-9491-AAD4-A24C-CF4CC132505C}"/>
                    </a:ext>
                  </a:extLst>
                </p:cNvPr>
                <p:cNvSpPr/>
                <p:nvPr/>
              </p:nvSpPr>
              <p:spPr>
                <a:xfrm>
                  <a:off x="2687603" y="4126259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C8C82C5-9491-AAD4-A24C-CF4CC1325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603" y="4126259"/>
                  <a:ext cx="540689" cy="35780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7A4145-F17A-23E7-ADCC-A79B0F9E0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666" y="4290523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BF7E3E6-1EEE-A9DA-FEFE-1BD9A2A776BD}"/>
                    </a:ext>
                  </a:extLst>
                </p:cNvPr>
                <p:cNvSpPr txBox="1"/>
                <p:nvPr/>
              </p:nvSpPr>
              <p:spPr>
                <a:xfrm>
                  <a:off x="2145526" y="4152023"/>
                  <a:ext cx="3568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BF7E3E6-1EEE-A9DA-FEFE-1BD9A2A77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526" y="4152023"/>
                  <a:ext cx="356829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C4B379-AA86-BA01-BEE6-8DDB554BE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7784" y="4290521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612E7AE-415C-6CDA-640D-B54531F4AED9}"/>
                </a:ext>
              </a:extLst>
            </p:cNvPr>
            <p:cNvCxnSpPr>
              <a:cxnSpLocks/>
              <a:stCxn id="56" idx="0"/>
              <a:endCxn id="41" idx="2"/>
            </p:cNvCxnSpPr>
            <p:nvPr/>
          </p:nvCxnSpPr>
          <p:spPr>
            <a:xfrm flipV="1">
              <a:off x="1689579" y="4470214"/>
              <a:ext cx="1743" cy="219309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E908C4C-9ED4-9509-5A7E-7E45E6988880}"/>
                    </a:ext>
                  </a:extLst>
                </p:cNvPr>
                <p:cNvSpPr txBox="1"/>
                <p:nvPr/>
              </p:nvSpPr>
              <p:spPr>
                <a:xfrm>
                  <a:off x="1473654" y="4689523"/>
                  <a:ext cx="4318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E908C4C-9ED4-9509-5A7E-7E45E6988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654" y="4689523"/>
                  <a:ext cx="431849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7F7CE22-7CAE-733E-F408-FF2E1945E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292" y="4292830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41A6540-B27E-8D35-A05A-6DC1492668AF}"/>
                    </a:ext>
                  </a:extLst>
                </p:cNvPr>
                <p:cNvSpPr txBox="1"/>
                <p:nvPr/>
              </p:nvSpPr>
              <p:spPr>
                <a:xfrm>
                  <a:off x="3412152" y="4154330"/>
                  <a:ext cx="360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41A6540-B27E-8D35-A05A-6DC149266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152" y="4154330"/>
                  <a:ext cx="360420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2E3C969-6B32-46C9-121C-EC07AFD9B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4410" y="4292828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CD4DCE1-0F3E-C41B-0955-AD1A1E396848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2958316" y="4481356"/>
              <a:ext cx="52" cy="219309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3B9BF02-9051-A3A7-046E-A1204C54178A}"/>
                    </a:ext>
                  </a:extLst>
                </p:cNvPr>
                <p:cNvSpPr txBox="1"/>
                <p:nvPr/>
              </p:nvSpPr>
              <p:spPr>
                <a:xfrm>
                  <a:off x="2740648" y="4700665"/>
                  <a:ext cx="4354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3B9BF02-9051-A3A7-046E-A1204C541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648" y="4700665"/>
                  <a:ext cx="435440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1D5FD0-9E28-8FFA-E857-ECE51B399D1F}"/>
                </a:ext>
              </a:extLst>
            </p:cNvPr>
            <p:cNvSpPr txBox="1"/>
            <p:nvPr/>
          </p:nvSpPr>
          <p:spPr>
            <a:xfrm>
              <a:off x="3952841" y="402799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53565A"/>
                  </a:solidFill>
                  <a:latin typeface="Candara" panose="020E0502030303020204" pitchFamily="34" charset="0"/>
                </a:rPr>
                <a:t>……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366DE37-CDDB-8107-31E8-9A20A62D3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3871" y="4296901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BD907D3-6104-B8AB-6A19-1BF9DBAADD73}"/>
                    </a:ext>
                  </a:extLst>
                </p:cNvPr>
                <p:cNvSpPr txBox="1"/>
                <p:nvPr/>
              </p:nvSpPr>
              <p:spPr>
                <a:xfrm>
                  <a:off x="4737731" y="4158401"/>
                  <a:ext cx="5178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BD907D3-6104-B8AB-6A19-1BF9DBAA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731" y="4158401"/>
                  <a:ext cx="517834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A7EEC97-0B2F-252B-D22A-3D32A4E5A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161" y="4296899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01703A0-76D4-9D7A-4E2D-5DEE7AD3706D}"/>
                    </a:ext>
                  </a:extLst>
                </p:cNvPr>
                <p:cNvSpPr/>
                <p:nvPr/>
              </p:nvSpPr>
              <p:spPr>
                <a:xfrm>
                  <a:off x="5416012" y="4111616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01703A0-76D4-9D7A-4E2D-5DEE7AD37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012" y="4111616"/>
                  <a:ext cx="540689" cy="35780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822A5C9-C1B1-B899-1429-D00346FD9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01" y="4278187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52E5A05-E3E0-085B-E1E0-0BD43F23A044}"/>
                    </a:ext>
                  </a:extLst>
                </p:cNvPr>
                <p:cNvSpPr txBox="1"/>
                <p:nvPr/>
              </p:nvSpPr>
              <p:spPr>
                <a:xfrm>
                  <a:off x="6140561" y="4139687"/>
                  <a:ext cx="7539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52E5A05-E3E0-085B-E1E0-0BD43F23A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561" y="4139687"/>
                  <a:ext cx="753989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50B1621-B68E-E4DE-2845-629941593D81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5686725" y="4466713"/>
              <a:ext cx="5021" cy="219309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C1F2A8-4CA9-2035-CD63-F963D7AFD415}"/>
                    </a:ext>
                  </a:extLst>
                </p:cNvPr>
                <p:cNvSpPr txBox="1"/>
                <p:nvPr/>
              </p:nvSpPr>
              <p:spPr>
                <a:xfrm>
                  <a:off x="5469057" y="4686022"/>
                  <a:ext cx="4453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C1F2A8-4CA9-2035-CD63-F963D7AFD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057" y="4686022"/>
                  <a:ext cx="445378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93906-B2D3-0A0D-19E8-9918DAB28E55}"/>
                  </a:ext>
                </a:extLst>
              </p:cNvPr>
              <p:cNvSpPr txBox="1"/>
              <p:nvPr/>
            </p:nvSpPr>
            <p:spPr>
              <a:xfrm>
                <a:off x="4070267" y="3421542"/>
                <a:ext cx="3908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    </a:t>
                </a:r>
                <a:r>
                  <a:rPr lang="en-US" sz="20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Redundant computation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 algn="r"/>
                <a:r>
                  <a:rPr lang="en-US" sz="20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High gas cost + poor performance </a:t>
                </a:r>
                <a:endParaRPr lang="en-US" sz="2000" b="0" i="1" dirty="0">
                  <a:solidFill>
                    <a:srgbClr val="53565A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93906-B2D3-0A0D-19E8-9918DAB28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67" y="3421542"/>
                <a:ext cx="3908442" cy="707886"/>
              </a:xfrm>
              <a:prstGeom prst="rect">
                <a:avLst/>
              </a:prstGeom>
              <a:blipFill>
                <a:blip r:embed="rId24"/>
                <a:stretch>
                  <a:fillRect l="-647" t="-5357" r="-161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F9E4D0-8386-870A-3F75-7044949D05FA}"/>
              </a:ext>
            </a:extLst>
          </p:cNvPr>
          <p:cNvSpPr txBox="1"/>
          <p:nvPr/>
        </p:nvSpPr>
        <p:spPr>
          <a:xfrm>
            <a:off x="366435" y="1232273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Nodes maintain: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9711BE5-782F-6AD4-A09E-D1EBB188AFE4}"/>
              </a:ext>
            </a:extLst>
          </p:cNvPr>
          <p:cNvCxnSpPr>
            <a:cxnSpLocks/>
            <a:stCxn id="71" idx="3"/>
            <a:endCxn id="23" idx="3"/>
          </p:cNvCxnSpPr>
          <p:nvPr/>
        </p:nvCxnSpPr>
        <p:spPr>
          <a:xfrm flipH="1" flipV="1">
            <a:off x="5781128" y="2031843"/>
            <a:ext cx="1113422" cy="2417032"/>
          </a:xfrm>
          <a:prstGeom prst="curvedConnector3">
            <a:avLst>
              <a:gd name="adj1" fmla="val -116108"/>
            </a:avLst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3D6-D188-B7CE-F1BF-6CBB3565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Blockchains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3CD45-9F54-49A2-CD74-BF3AB108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13405-0646-1ACC-3EEB-EF9A5531EBC2}"/>
              </a:ext>
            </a:extLst>
          </p:cNvPr>
          <p:cNvSpPr txBox="1"/>
          <p:nvPr/>
        </p:nvSpPr>
        <p:spPr>
          <a:xfrm>
            <a:off x="188319" y="1083444"/>
            <a:ext cx="414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>
                <a:solidFill>
                  <a:srgbClr val="53565A"/>
                </a:solidFill>
                <a:latin typeface="Candara" panose="020E0502030303020204" pitchFamily="34" charset="0"/>
              </a:rPr>
              <a:t>Based Rollup:</a:t>
            </a:r>
            <a:r>
              <a:rPr lang="en-US" sz="2400" dirty="0">
                <a:solidFill>
                  <a:srgbClr val="53565A"/>
                </a:solidFill>
                <a:latin typeface="Candara" panose="020E0502030303020204" pitchFamily="34" charset="0"/>
              </a:rPr>
              <a:t> (oversimplified)</a:t>
            </a:r>
            <a:endParaRPr lang="en-US" sz="2400" u="sng" dirty="0">
              <a:solidFill>
                <a:srgbClr val="53565A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4BC685-3FBC-26F0-5B0C-D5D6C36E70B8}"/>
                  </a:ext>
                </a:extLst>
              </p:cNvPr>
              <p:cNvSpPr/>
              <p:nvPr/>
            </p:nvSpPr>
            <p:spPr>
              <a:xfrm>
                <a:off x="320040" y="2076635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4BC685-3FBC-26F0-5B0C-D5D6C36E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2076635"/>
                <a:ext cx="540689" cy="357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514E36-9585-E8A9-516F-B1CB33A5703A}"/>
                  </a:ext>
                </a:extLst>
              </p:cNvPr>
              <p:cNvSpPr/>
              <p:nvPr/>
            </p:nvSpPr>
            <p:spPr>
              <a:xfrm>
                <a:off x="320040" y="1718826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514E36-9585-E8A9-516F-B1CB33A57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1718826"/>
                <a:ext cx="540689" cy="35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5C5FBB-136B-DC3A-27A5-D6A1EA4FF83C}"/>
              </a:ext>
            </a:extLst>
          </p:cNvPr>
          <p:cNvCxnSpPr>
            <a:cxnSpLocks/>
          </p:cNvCxnSpPr>
          <p:nvPr/>
        </p:nvCxnSpPr>
        <p:spPr>
          <a:xfrm>
            <a:off x="860729" y="2076635"/>
            <a:ext cx="70567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A44339-BA95-E805-BA5F-12C4E0F6C218}"/>
                  </a:ext>
                </a:extLst>
              </p:cNvPr>
              <p:cNvSpPr/>
              <p:nvPr/>
            </p:nvSpPr>
            <p:spPr>
              <a:xfrm>
                <a:off x="1566407" y="2076635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A44339-BA95-E805-BA5F-12C4E0F6C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07" y="2076635"/>
                <a:ext cx="540689" cy="357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ECE63D-5054-2118-CC83-8DB54B10A39A}"/>
                  </a:ext>
                </a:extLst>
              </p:cNvPr>
              <p:cNvSpPr/>
              <p:nvPr/>
            </p:nvSpPr>
            <p:spPr>
              <a:xfrm>
                <a:off x="1566407" y="1718826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ECE63D-5054-2118-CC83-8DB54B10A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07" y="1718826"/>
                <a:ext cx="540689" cy="357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2929C9-4165-E4C5-DC29-C51B24F12F8B}"/>
              </a:ext>
            </a:extLst>
          </p:cNvPr>
          <p:cNvCxnSpPr>
            <a:cxnSpLocks/>
          </p:cNvCxnSpPr>
          <p:nvPr/>
        </p:nvCxnSpPr>
        <p:spPr>
          <a:xfrm>
            <a:off x="2107096" y="2076635"/>
            <a:ext cx="70567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7DB09-855F-B0B2-A4B8-C2F3CBED931A}"/>
              </a:ext>
            </a:extLst>
          </p:cNvPr>
          <p:cNvSpPr txBox="1"/>
          <p:nvPr/>
        </p:nvSpPr>
        <p:spPr>
          <a:xfrm>
            <a:off x="2812774" y="166319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……</a:t>
            </a:r>
          </a:p>
          <a:p>
            <a:pPr algn="l"/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……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BFDBE2-FA94-F3EE-D50A-42D269D74FEB}"/>
              </a:ext>
            </a:extLst>
          </p:cNvPr>
          <p:cNvGrpSpPr/>
          <p:nvPr/>
        </p:nvGrpSpPr>
        <p:grpSpPr>
          <a:xfrm>
            <a:off x="3595977" y="2076635"/>
            <a:ext cx="1246367" cy="357809"/>
            <a:chOff x="3595977" y="1966907"/>
            <a:chExt cx="1246367" cy="35780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8AC6396-C882-7450-0B61-AB05A74D65E8}"/>
                </a:ext>
              </a:extLst>
            </p:cNvPr>
            <p:cNvCxnSpPr>
              <a:cxnSpLocks/>
            </p:cNvCxnSpPr>
            <p:nvPr/>
          </p:nvCxnSpPr>
          <p:spPr>
            <a:xfrm>
              <a:off x="3595977" y="1966907"/>
              <a:ext cx="705678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DEC6D49-5E03-CB48-2D08-461B3BCABF3B}"/>
                    </a:ext>
                  </a:extLst>
                </p:cNvPr>
                <p:cNvSpPr/>
                <p:nvPr/>
              </p:nvSpPr>
              <p:spPr>
                <a:xfrm>
                  <a:off x="4301655" y="1966907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DEC6D49-5E03-CB48-2D08-461B3BCAB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655" y="1966907"/>
                  <a:ext cx="540689" cy="3578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D11C5D-623D-8687-8688-6DAFC3B2412A}"/>
                  </a:ext>
                </a:extLst>
              </p:cNvPr>
              <p:cNvSpPr/>
              <p:nvPr/>
            </p:nvSpPr>
            <p:spPr>
              <a:xfrm>
                <a:off x="4301655" y="1718826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D11C5D-623D-8687-8688-6DAFC3B24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655" y="1718826"/>
                <a:ext cx="540689" cy="357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7AA096-0A92-1F76-7C6D-8787523D33E1}"/>
                  </a:ext>
                </a:extLst>
              </p:cNvPr>
              <p:cNvSpPr txBox="1"/>
              <p:nvPr/>
            </p:nvSpPr>
            <p:spPr>
              <a:xfrm>
                <a:off x="188319" y="2696276"/>
                <a:ext cx="8581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A prover gen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for state transition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and publish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7AA096-0A92-1F76-7C6D-8787523D3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9" y="2696276"/>
                <a:ext cx="8581773" cy="400110"/>
              </a:xfrm>
              <a:prstGeom prst="rect">
                <a:avLst/>
              </a:prstGeom>
              <a:blipFill>
                <a:blip r:embed="rId8"/>
                <a:stretch>
                  <a:fillRect l="-739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09C80D3-7F0E-A0CE-5D56-F04327A68D8F}"/>
              </a:ext>
            </a:extLst>
          </p:cNvPr>
          <p:cNvGrpSpPr/>
          <p:nvPr/>
        </p:nvGrpSpPr>
        <p:grpSpPr>
          <a:xfrm>
            <a:off x="1924891" y="3026977"/>
            <a:ext cx="6528115" cy="1291175"/>
            <a:chOff x="1924891" y="3026977"/>
            <a:chExt cx="6528115" cy="1291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E4D88-00E7-1120-2FD5-B305C5BF5965}"/>
                    </a:ext>
                  </a:extLst>
                </p:cNvPr>
                <p:cNvSpPr txBox="1"/>
                <p:nvPr/>
              </p:nvSpPr>
              <p:spPr>
                <a:xfrm>
                  <a:off x="1924891" y="3986895"/>
                  <a:ext cx="8915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E4D88-00E7-1120-2FD5-B305C5BF5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891" y="3986895"/>
                  <a:ext cx="89152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CAE661D-2C4D-25A7-13A0-5DFD5F8A20DF}"/>
                    </a:ext>
                  </a:extLst>
                </p:cNvPr>
                <p:cNvSpPr/>
                <p:nvPr/>
              </p:nvSpPr>
              <p:spPr>
                <a:xfrm>
                  <a:off x="2979433" y="3946489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CAE661D-2C4D-25A7-13A0-5DFD5F8A20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3946489"/>
                  <a:ext cx="540689" cy="3578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956E74D-9545-2BF2-F98B-2FA302F4E0D4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2721002" y="4125394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C8C82C5-9491-AAD4-A24C-CF4CC132505C}"/>
                    </a:ext>
                  </a:extLst>
                </p:cNvPr>
                <p:cNvSpPr/>
                <p:nvPr/>
              </p:nvSpPr>
              <p:spPr>
                <a:xfrm>
                  <a:off x="4246059" y="3960343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C8C82C5-9491-AAD4-A24C-CF4CC1325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059" y="3960343"/>
                  <a:ext cx="540689" cy="35780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7A4145-F17A-23E7-ADCC-A79B0F9E0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122" y="4124607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BF7E3E6-1EEE-A9DA-FEFE-1BD9A2A776BD}"/>
                    </a:ext>
                  </a:extLst>
                </p:cNvPr>
                <p:cNvSpPr txBox="1"/>
                <p:nvPr/>
              </p:nvSpPr>
              <p:spPr>
                <a:xfrm>
                  <a:off x="3703982" y="3986107"/>
                  <a:ext cx="3568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BF7E3E6-1EEE-A9DA-FEFE-1BD9A2A77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982" y="3986107"/>
                  <a:ext cx="35682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C4B379-AA86-BA01-BEE6-8DDB554BE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240" y="4124605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7F7CE22-7CAE-733E-F408-FF2E1945E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748" y="4126914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41A6540-B27E-8D35-A05A-6DC1492668AF}"/>
                    </a:ext>
                  </a:extLst>
                </p:cNvPr>
                <p:cNvSpPr txBox="1"/>
                <p:nvPr/>
              </p:nvSpPr>
              <p:spPr>
                <a:xfrm>
                  <a:off x="4970608" y="3988414"/>
                  <a:ext cx="360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41A6540-B27E-8D35-A05A-6DC149266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608" y="3988414"/>
                  <a:ext cx="360420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2E3C969-6B32-46C9-121C-EC07AFD9B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2866" y="4126912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1D5FD0-9E28-8FFA-E857-ECE51B399D1F}"/>
                </a:ext>
              </a:extLst>
            </p:cNvPr>
            <p:cNvSpPr txBox="1"/>
            <p:nvPr/>
          </p:nvSpPr>
          <p:spPr>
            <a:xfrm>
              <a:off x="5511297" y="38620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53565A"/>
                  </a:solidFill>
                  <a:latin typeface="Candara" panose="020E0502030303020204" pitchFamily="34" charset="0"/>
                </a:rPr>
                <a:t>……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366DE37-CDDB-8107-31E8-9A20A62D3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2327" y="4130985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BD907D3-6104-B8AB-6A19-1BF9DBAADD73}"/>
                    </a:ext>
                  </a:extLst>
                </p:cNvPr>
                <p:cNvSpPr txBox="1"/>
                <p:nvPr/>
              </p:nvSpPr>
              <p:spPr>
                <a:xfrm>
                  <a:off x="6296187" y="3992485"/>
                  <a:ext cx="5178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BD907D3-6104-B8AB-6A19-1BF9DBAA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187" y="3992485"/>
                  <a:ext cx="517834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A7EEC97-0B2F-252B-D22A-3D32A4E5A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3617" y="4130983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01703A0-76D4-9D7A-4E2D-5DEE7AD3706D}"/>
                    </a:ext>
                  </a:extLst>
                </p:cNvPr>
                <p:cNvSpPr/>
                <p:nvPr/>
              </p:nvSpPr>
              <p:spPr>
                <a:xfrm>
                  <a:off x="6974468" y="3945700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01703A0-76D4-9D7A-4E2D-5DEE7AD37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4468" y="3945700"/>
                  <a:ext cx="540689" cy="35780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822A5C9-C1B1-B899-1429-D00346FD9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5157" y="4112271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52E5A05-E3E0-085B-E1E0-0BD43F23A044}"/>
                    </a:ext>
                  </a:extLst>
                </p:cNvPr>
                <p:cNvSpPr txBox="1"/>
                <p:nvPr/>
              </p:nvSpPr>
              <p:spPr>
                <a:xfrm>
                  <a:off x="7699017" y="3973771"/>
                  <a:ext cx="7539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52E5A05-E3E0-085B-E1E0-0BD43F23A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017" y="3973771"/>
                  <a:ext cx="753989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1168DEE-7EDD-CE7B-1BE3-388CBC2599E8}"/>
                    </a:ext>
                  </a:extLst>
                </p:cNvPr>
                <p:cNvSpPr/>
                <p:nvPr/>
              </p:nvSpPr>
              <p:spPr>
                <a:xfrm>
                  <a:off x="3062640" y="3521160"/>
                  <a:ext cx="380338" cy="225404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1168DEE-7EDD-CE7B-1BE3-388CBC259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640" y="3521160"/>
                  <a:ext cx="380338" cy="2254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7B7C49D-1AD6-62A9-1D44-35718FC6D66C}"/>
                    </a:ext>
                  </a:extLst>
                </p:cNvPr>
                <p:cNvSpPr/>
                <p:nvPr/>
              </p:nvSpPr>
              <p:spPr>
                <a:xfrm>
                  <a:off x="4326234" y="3516787"/>
                  <a:ext cx="380338" cy="225404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7B7C49D-1AD6-62A9-1D44-35718FC6D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234" y="3516787"/>
                  <a:ext cx="380338" cy="2254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DAF0A07-E1F3-9857-7832-787E2AD04764}"/>
                    </a:ext>
                  </a:extLst>
                </p:cNvPr>
                <p:cNvSpPr/>
                <p:nvPr/>
              </p:nvSpPr>
              <p:spPr>
                <a:xfrm>
                  <a:off x="4706571" y="3518252"/>
                  <a:ext cx="2345039" cy="225404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DAF0A07-E1F3-9857-7832-787E2AD04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571" y="3518252"/>
                  <a:ext cx="2345039" cy="2254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E5CBA1F-0EC7-77BB-ACD1-FEEAE479CF6C}"/>
                    </a:ext>
                  </a:extLst>
                </p:cNvPr>
                <p:cNvSpPr/>
                <p:nvPr/>
              </p:nvSpPr>
              <p:spPr>
                <a:xfrm>
                  <a:off x="7054643" y="3516787"/>
                  <a:ext cx="380338" cy="225404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E5CBA1F-0EC7-77BB-ACD1-FEEAE479C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4643" y="3516787"/>
                  <a:ext cx="380338" cy="22540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C1487B-C4B8-6849-DE8E-D864C65BCEE9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252809" y="3026977"/>
              <a:ext cx="2428663" cy="49418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E79A59-7D78-F201-A2EF-7B491A8CF202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5681472" y="3026977"/>
              <a:ext cx="1563340" cy="48981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46EBE7-3903-8F95-2F76-31F672B78F16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 flipH="1">
              <a:off x="3249778" y="3746564"/>
              <a:ext cx="3031" cy="199925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C4B6980-6130-82D0-C01A-E924E1B5E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3210" y="3752336"/>
              <a:ext cx="3031" cy="199925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A960F69-B047-1DD0-7055-C428BCF7E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4812" y="3746563"/>
              <a:ext cx="3031" cy="199925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E065EF-3E2F-0469-9BEF-C7044EA307E7}"/>
                  </a:ext>
                </a:extLst>
              </p:cNvPr>
              <p:cNvSpPr txBox="1"/>
              <p:nvPr/>
            </p:nvSpPr>
            <p:spPr>
              <a:xfrm>
                <a:off x="213270" y="4487458"/>
                <a:ext cx="5426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Each node checks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Verify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E065EF-3E2F-0469-9BEF-C7044EA3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0" y="4487458"/>
                <a:ext cx="5426229" cy="400110"/>
              </a:xfrm>
              <a:prstGeom prst="rect">
                <a:avLst/>
              </a:prstGeom>
              <a:blipFill>
                <a:blip r:embed="rId21"/>
                <a:stretch>
                  <a:fillRect l="-1166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4398195-317A-343A-E166-499A86136CBF}"/>
                  </a:ext>
                </a:extLst>
              </p:cNvPr>
              <p:cNvSpPr txBox="1"/>
              <p:nvPr/>
            </p:nvSpPr>
            <p:spPr>
              <a:xfrm>
                <a:off x="5007392" y="1120519"/>
                <a:ext cx="351833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How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efficiently?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4398195-317A-343A-E166-499A8613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392" y="1120519"/>
                <a:ext cx="3518335" cy="400110"/>
              </a:xfrm>
              <a:prstGeom prst="rect">
                <a:avLst/>
              </a:prstGeom>
              <a:blipFill>
                <a:blip r:embed="rId22"/>
                <a:stretch>
                  <a:fillRect l="-1799" t="-9375" r="-719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297AA18A-F6A9-2C7D-4D47-20C3262EF02C}"/>
              </a:ext>
            </a:extLst>
          </p:cNvPr>
          <p:cNvSpPr txBox="1"/>
          <p:nvPr/>
        </p:nvSpPr>
        <p:spPr>
          <a:xfrm>
            <a:off x="2107095" y="4794697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</a:rPr>
              <a:t>Much cheaper!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C0D9C1-D4C1-03FE-BFB9-48E406168C8E}"/>
                  </a:ext>
                </a:extLst>
              </p:cNvPr>
              <p:cNvSpPr txBox="1"/>
              <p:nvPr/>
            </p:nvSpPr>
            <p:spPr>
              <a:xfrm>
                <a:off x="5511297" y="4476678"/>
                <a:ext cx="31027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and update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C0D9C1-D4C1-03FE-BFB9-48E406168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297" y="4476678"/>
                <a:ext cx="3102794" cy="400110"/>
              </a:xfrm>
              <a:prstGeom prst="rect">
                <a:avLst/>
              </a:prstGeom>
              <a:blipFill>
                <a:blip r:embed="rId23"/>
                <a:stretch>
                  <a:fillRect l="-1626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58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9" grpId="0"/>
      <p:bldP spid="57" grpId="0"/>
      <p:bldP spid="58" grpId="0" animBg="1"/>
      <p:bldP spid="5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3D6-D188-B7CE-F1BF-6CBB3565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Blockchains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3CD45-9F54-49A2-CD74-BF3AB108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13405-0646-1ACC-3EEB-EF9A5531EBC2}"/>
              </a:ext>
            </a:extLst>
          </p:cNvPr>
          <p:cNvSpPr txBox="1"/>
          <p:nvPr/>
        </p:nvSpPr>
        <p:spPr>
          <a:xfrm>
            <a:off x="321833" y="873217"/>
            <a:ext cx="581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>
                <a:solidFill>
                  <a:srgbClr val="53565A"/>
                </a:solidFill>
                <a:latin typeface="Candara" panose="020E0502030303020204" pitchFamily="34" charset="0"/>
              </a:rPr>
              <a:t>Smart-contract Blockchain:</a:t>
            </a:r>
            <a:r>
              <a:rPr lang="en-US" sz="2400" dirty="0">
                <a:solidFill>
                  <a:srgbClr val="53565A"/>
                </a:solidFill>
                <a:latin typeface="Candara" panose="020E0502030303020204" pitchFamily="34" charset="0"/>
              </a:rPr>
              <a:t> (oversimplified)</a:t>
            </a:r>
            <a:endParaRPr lang="en-US" sz="2400" u="sng" dirty="0">
              <a:solidFill>
                <a:srgbClr val="53565A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Picture 12" descr="A cartoon of a person&#10;&#10;Description automatically generated">
            <a:extLst>
              <a:ext uri="{FF2B5EF4-FFF2-40B4-BE49-F238E27FC236}">
                <a16:creationId xmlns:a16="http://schemas.microsoft.com/office/drawing/2014/main" id="{8BACEE19-6059-3FEB-430C-7919904F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82613" y="1868980"/>
            <a:ext cx="621498" cy="621498"/>
          </a:xfrm>
          <a:prstGeom prst="rect">
            <a:avLst/>
          </a:prstGeom>
        </p:spPr>
      </p:pic>
      <p:pic>
        <p:nvPicPr>
          <p:cNvPr id="14" name="Picture 13" descr="A cartoon of a person&#10;&#10;Description automatically generated">
            <a:extLst>
              <a:ext uri="{FF2B5EF4-FFF2-40B4-BE49-F238E27FC236}">
                <a16:creationId xmlns:a16="http://schemas.microsoft.com/office/drawing/2014/main" id="{F7F43555-BB22-414F-C0A9-48F74475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25138" y="3700460"/>
            <a:ext cx="621498" cy="621498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12E7A1B-47ED-CF3C-4A3F-44D49A5BC8FE}"/>
              </a:ext>
            </a:extLst>
          </p:cNvPr>
          <p:cNvGrpSpPr/>
          <p:nvPr/>
        </p:nvGrpSpPr>
        <p:grpSpPr>
          <a:xfrm>
            <a:off x="2104111" y="1558389"/>
            <a:ext cx="395756" cy="929349"/>
            <a:chOff x="2104111" y="1558389"/>
            <a:chExt cx="395756" cy="929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0BAFC98-617B-055A-1C27-4BE0D83064BF}"/>
                    </a:ext>
                  </a:extLst>
                </p:cNvPr>
                <p:cNvSpPr/>
                <p:nvPr/>
              </p:nvSpPr>
              <p:spPr>
                <a:xfrm>
                  <a:off x="2104111" y="1558389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0BAFC98-617B-055A-1C27-4BE0D83064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111" y="1558389"/>
                  <a:ext cx="395756" cy="2314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EFA32B2-804F-068A-65AE-19717DD4D63C}"/>
                    </a:ext>
                  </a:extLst>
                </p:cNvPr>
                <p:cNvSpPr/>
                <p:nvPr/>
              </p:nvSpPr>
              <p:spPr>
                <a:xfrm>
                  <a:off x="2104111" y="1793719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EFA32B2-804F-068A-65AE-19717DD4D6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111" y="1793719"/>
                  <a:ext cx="395756" cy="2314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09E9BB0-0C4D-2B1B-206C-5BCF1D3B3DCD}"/>
                    </a:ext>
                  </a:extLst>
                </p:cNvPr>
                <p:cNvSpPr/>
                <p:nvPr/>
              </p:nvSpPr>
              <p:spPr>
                <a:xfrm>
                  <a:off x="2104111" y="2020990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09E9BB0-0C4D-2B1B-206C-5BCF1D3B3D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111" y="2020990"/>
                  <a:ext cx="395756" cy="2314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28B2AE1-019C-F9AE-EC83-65B961789198}"/>
                    </a:ext>
                  </a:extLst>
                </p:cNvPr>
                <p:cNvSpPr/>
                <p:nvPr/>
              </p:nvSpPr>
              <p:spPr>
                <a:xfrm>
                  <a:off x="2104111" y="2256320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28B2AE1-019C-F9AE-EC83-65B961789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111" y="2256320"/>
                  <a:ext cx="395756" cy="2314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9BC0267-4002-ACF0-72D4-1266766E13F6}"/>
              </a:ext>
            </a:extLst>
          </p:cNvPr>
          <p:cNvGrpSpPr/>
          <p:nvPr/>
        </p:nvGrpSpPr>
        <p:grpSpPr>
          <a:xfrm>
            <a:off x="2046636" y="3373359"/>
            <a:ext cx="395756" cy="929349"/>
            <a:chOff x="2046636" y="3373359"/>
            <a:chExt cx="395756" cy="929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6F5325-A11B-7F46-0347-E0AF9281EEFB}"/>
                    </a:ext>
                  </a:extLst>
                </p:cNvPr>
                <p:cNvSpPr/>
                <p:nvPr/>
              </p:nvSpPr>
              <p:spPr>
                <a:xfrm>
                  <a:off x="2046636" y="3373359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6F5325-A11B-7F46-0347-E0AF9281E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636" y="3373359"/>
                  <a:ext cx="395756" cy="231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D183C61-43C4-2FDD-A3B8-C29DFD153AD5}"/>
                    </a:ext>
                  </a:extLst>
                </p:cNvPr>
                <p:cNvSpPr/>
                <p:nvPr/>
              </p:nvSpPr>
              <p:spPr>
                <a:xfrm>
                  <a:off x="2046636" y="3608689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D183C61-43C4-2FDD-A3B8-C29DFD153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636" y="3608689"/>
                  <a:ext cx="395756" cy="2314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3594600-02AC-1A26-9FE7-4212673BE481}"/>
                    </a:ext>
                  </a:extLst>
                </p:cNvPr>
                <p:cNvSpPr/>
                <p:nvPr/>
              </p:nvSpPr>
              <p:spPr>
                <a:xfrm>
                  <a:off x="2046636" y="3835960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3594600-02AC-1A26-9FE7-4212673BE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636" y="3835960"/>
                  <a:ext cx="395756" cy="2314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CC2B229-55F3-8F4C-1DB5-C06B3C6E11D7}"/>
                    </a:ext>
                  </a:extLst>
                </p:cNvPr>
                <p:cNvSpPr/>
                <p:nvPr/>
              </p:nvSpPr>
              <p:spPr>
                <a:xfrm>
                  <a:off x="2046636" y="4071290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CC2B229-55F3-8F4C-1DB5-C06B3C6E11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636" y="4071290"/>
                  <a:ext cx="395756" cy="2314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FA4B8D5-3233-96DD-C920-41331389C3B7}"/>
                  </a:ext>
                </a:extLst>
              </p:cNvPr>
              <p:cNvSpPr txBox="1"/>
              <p:nvPr/>
            </p:nvSpPr>
            <p:spPr>
              <a:xfrm>
                <a:off x="1587921" y="2635377"/>
                <a:ext cx="41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16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FA4B8D5-3233-96DD-C920-41331389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921" y="2635377"/>
                <a:ext cx="41088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AD00972A-D4B8-1356-6874-FE61B7DF002B}"/>
              </a:ext>
            </a:extLst>
          </p:cNvPr>
          <p:cNvSpPr txBox="1"/>
          <p:nvPr/>
        </p:nvSpPr>
        <p:spPr>
          <a:xfrm>
            <a:off x="876356" y="266039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  <a:latin typeface="Candara" panose="020E0502030303020204" pitchFamily="34" charset="0"/>
              </a:rPr>
              <a:t>VM state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0CF3B82-EAB2-C52B-4878-B70DBE655121}"/>
              </a:ext>
            </a:extLst>
          </p:cNvPr>
          <p:cNvGrpSpPr/>
          <p:nvPr/>
        </p:nvGrpSpPr>
        <p:grpSpPr>
          <a:xfrm>
            <a:off x="1879345" y="2584834"/>
            <a:ext cx="1289803" cy="458891"/>
            <a:chOff x="1879345" y="2584834"/>
            <a:chExt cx="1289803" cy="458891"/>
          </a:xfrm>
        </p:grpSpPr>
        <p:pic>
          <p:nvPicPr>
            <p:cNvPr id="81" name="Picture 80" descr="A blue and black logo&#10;&#10;Description automatically generated">
              <a:extLst>
                <a:ext uri="{FF2B5EF4-FFF2-40B4-BE49-F238E27FC236}">
                  <a16:creationId xmlns:a16="http://schemas.microsoft.com/office/drawing/2014/main" id="{69C9DA40-C9B1-E119-DB9B-96AD1AD61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20119" y="2584834"/>
              <a:ext cx="447124" cy="458891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F026B05-1420-55F7-ED31-A0C3BB5C4B7B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1879345" y="2814279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59751C2-C756-B5F9-5189-0BDA6BB318C2}"/>
                </a:ext>
              </a:extLst>
            </p:cNvPr>
            <p:cNvCxnSpPr>
              <a:cxnSpLocks/>
            </p:cNvCxnSpPr>
            <p:nvPr/>
          </p:nvCxnSpPr>
          <p:spPr>
            <a:xfrm>
              <a:off x="2567243" y="2814278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83761B7-54DC-07CB-1D70-0435C74629EE}"/>
                    </a:ext>
                  </a:extLst>
                </p:cNvPr>
                <p:cNvSpPr txBox="1"/>
                <p:nvPr/>
              </p:nvSpPr>
              <p:spPr>
                <a:xfrm>
                  <a:off x="2710368" y="2629613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83761B7-54DC-07CB-1D70-0435C7462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368" y="2629613"/>
                  <a:ext cx="458780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69FF11-A0DC-CF4B-3F91-B3673092889F}"/>
                  </a:ext>
                </a:extLst>
              </p:cNvPr>
              <p:cNvSpPr txBox="1"/>
              <p:nvPr/>
            </p:nvSpPr>
            <p:spPr>
              <a:xfrm>
                <a:off x="1539406" y="4389089"/>
                <a:ext cx="41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16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69FF11-A0DC-CF4B-3F91-B36730928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06" y="4389089"/>
                <a:ext cx="41088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D36C438-B9D8-3902-2DD4-F1836BF87AB6}"/>
              </a:ext>
            </a:extLst>
          </p:cNvPr>
          <p:cNvGrpSpPr/>
          <p:nvPr/>
        </p:nvGrpSpPr>
        <p:grpSpPr>
          <a:xfrm>
            <a:off x="1830830" y="4338546"/>
            <a:ext cx="1289803" cy="458891"/>
            <a:chOff x="1830830" y="4338546"/>
            <a:chExt cx="1289803" cy="458891"/>
          </a:xfrm>
        </p:grpSpPr>
        <p:pic>
          <p:nvPicPr>
            <p:cNvPr id="91" name="Picture 90" descr="A blue and black logo&#10;&#10;Description automatically generated">
              <a:extLst>
                <a:ext uri="{FF2B5EF4-FFF2-40B4-BE49-F238E27FC236}">
                  <a16:creationId xmlns:a16="http://schemas.microsoft.com/office/drawing/2014/main" id="{3BB7BBCD-49FD-D414-3B0C-0B4E3D46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71604" y="4338546"/>
              <a:ext cx="447124" cy="458891"/>
            </a:xfrm>
            <a:prstGeom prst="rect">
              <a:avLst/>
            </a:prstGeom>
          </p:spPr>
        </p:pic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0DDAC5F-D9EC-C17E-2915-6CCFB8B7C837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1830830" y="4567991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4215C14-F539-B44F-B795-968AC418E4F4}"/>
                </a:ext>
              </a:extLst>
            </p:cNvPr>
            <p:cNvCxnSpPr>
              <a:cxnSpLocks/>
            </p:cNvCxnSpPr>
            <p:nvPr/>
          </p:nvCxnSpPr>
          <p:spPr>
            <a:xfrm>
              <a:off x="2518728" y="4567990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AB5AEFF-7742-FA1E-F367-DFBB764D2930}"/>
                    </a:ext>
                  </a:extLst>
                </p:cNvPr>
                <p:cNvSpPr txBox="1"/>
                <p:nvPr/>
              </p:nvSpPr>
              <p:spPr>
                <a:xfrm>
                  <a:off x="2661853" y="4383325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AB5AEFF-7742-FA1E-F367-DFBB764D2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853" y="4383325"/>
                  <a:ext cx="458780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1" name="Picture 110" descr="A cartoon of a person&#10;&#10;Description automatically generated">
            <a:extLst>
              <a:ext uri="{FF2B5EF4-FFF2-40B4-BE49-F238E27FC236}">
                <a16:creationId xmlns:a16="http://schemas.microsoft.com/office/drawing/2014/main" id="{F55E1517-5EB5-E29F-C890-FFA3EE3D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64105" y="1866240"/>
            <a:ext cx="621498" cy="621498"/>
          </a:xfrm>
          <a:prstGeom prst="rect">
            <a:avLst/>
          </a:prstGeom>
        </p:spPr>
      </p:pic>
      <p:pic>
        <p:nvPicPr>
          <p:cNvPr id="112" name="Picture 111" descr="A cartoon of a person&#10;&#10;Description automatically generated">
            <a:extLst>
              <a:ext uri="{FF2B5EF4-FFF2-40B4-BE49-F238E27FC236}">
                <a16:creationId xmlns:a16="http://schemas.microsoft.com/office/drawing/2014/main" id="{D0838B62-8BCB-5345-6355-0F6D5FA2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06630" y="3697720"/>
            <a:ext cx="621498" cy="621498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AC1D2FE-0B4B-AF28-8969-930B472BC95E}"/>
              </a:ext>
            </a:extLst>
          </p:cNvPr>
          <p:cNvGrpSpPr/>
          <p:nvPr/>
        </p:nvGrpSpPr>
        <p:grpSpPr>
          <a:xfrm>
            <a:off x="6285603" y="1555649"/>
            <a:ext cx="395756" cy="929349"/>
            <a:chOff x="6285603" y="1555649"/>
            <a:chExt cx="395756" cy="929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2914507-0FB1-173A-4232-FA314798A60E}"/>
                    </a:ext>
                  </a:extLst>
                </p:cNvPr>
                <p:cNvSpPr/>
                <p:nvPr/>
              </p:nvSpPr>
              <p:spPr>
                <a:xfrm>
                  <a:off x="6285603" y="1555649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2914507-0FB1-173A-4232-FA314798A6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603" y="1555649"/>
                  <a:ext cx="395756" cy="23141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66479390-698E-E1DB-E1F4-C316359361B5}"/>
                    </a:ext>
                  </a:extLst>
                </p:cNvPr>
                <p:cNvSpPr/>
                <p:nvPr/>
              </p:nvSpPr>
              <p:spPr>
                <a:xfrm>
                  <a:off x="6285603" y="1790979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66479390-698E-E1DB-E1F4-C31635936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603" y="1790979"/>
                  <a:ext cx="395756" cy="23141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1F62F6A-5577-C1F2-4CA6-927EF37789BD}"/>
                    </a:ext>
                  </a:extLst>
                </p:cNvPr>
                <p:cNvSpPr/>
                <p:nvPr/>
              </p:nvSpPr>
              <p:spPr>
                <a:xfrm>
                  <a:off x="6285603" y="2018250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1F62F6A-5577-C1F2-4CA6-927EF3778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603" y="2018250"/>
                  <a:ext cx="395756" cy="23141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E773E2B-11C6-3B24-B234-C0BCC8210286}"/>
                    </a:ext>
                  </a:extLst>
                </p:cNvPr>
                <p:cNvSpPr/>
                <p:nvPr/>
              </p:nvSpPr>
              <p:spPr>
                <a:xfrm>
                  <a:off x="6285603" y="2253580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E773E2B-11C6-3B24-B234-C0BCC8210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603" y="2253580"/>
                  <a:ext cx="395756" cy="23141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04A33C-8F24-FA49-D411-83B379FFFE37}"/>
              </a:ext>
            </a:extLst>
          </p:cNvPr>
          <p:cNvGrpSpPr/>
          <p:nvPr/>
        </p:nvGrpSpPr>
        <p:grpSpPr>
          <a:xfrm>
            <a:off x="6228128" y="3370619"/>
            <a:ext cx="395756" cy="929349"/>
            <a:chOff x="6228128" y="3370619"/>
            <a:chExt cx="395756" cy="929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F35414B-D9B2-6A18-0C18-87F3DAF0F958}"/>
                    </a:ext>
                  </a:extLst>
                </p:cNvPr>
                <p:cNvSpPr/>
                <p:nvPr/>
              </p:nvSpPr>
              <p:spPr>
                <a:xfrm>
                  <a:off x="6228128" y="3370619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F35414B-D9B2-6A18-0C18-87F3DAF0F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28" y="3370619"/>
                  <a:ext cx="395756" cy="23141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C59973E-0744-356E-DAF9-2EF14BEA4AF8}"/>
                    </a:ext>
                  </a:extLst>
                </p:cNvPr>
                <p:cNvSpPr/>
                <p:nvPr/>
              </p:nvSpPr>
              <p:spPr>
                <a:xfrm>
                  <a:off x="6228128" y="3605949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C59973E-0744-356E-DAF9-2EF14BEA4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28" y="3605949"/>
                  <a:ext cx="395756" cy="2314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C95659DC-5F6E-0E2C-2E9D-2730869DBB0C}"/>
                    </a:ext>
                  </a:extLst>
                </p:cNvPr>
                <p:cNvSpPr/>
                <p:nvPr/>
              </p:nvSpPr>
              <p:spPr>
                <a:xfrm>
                  <a:off x="6228128" y="3833220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C95659DC-5F6E-0E2C-2E9D-2730869DB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28" y="3833220"/>
                  <a:ext cx="395756" cy="2314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4897B2E-3FD0-100F-FD57-14A7B0CCC3D9}"/>
                    </a:ext>
                  </a:extLst>
                </p:cNvPr>
                <p:cNvSpPr/>
                <p:nvPr/>
              </p:nvSpPr>
              <p:spPr>
                <a:xfrm>
                  <a:off x="6228128" y="4068550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4897B2E-3FD0-100F-FD57-14A7B0CCC3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28" y="4068550"/>
                  <a:ext cx="395756" cy="23141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CE01E83-D1AA-DE9D-3C72-3012CDA15FA1}"/>
                  </a:ext>
                </a:extLst>
              </p:cNvPr>
              <p:cNvSpPr txBox="1"/>
              <p:nvPr/>
            </p:nvSpPr>
            <p:spPr>
              <a:xfrm>
                <a:off x="5769413" y="2632637"/>
                <a:ext cx="41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16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CE01E83-D1AA-DE9D-3C72-3012CDA15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13" y="2632637"/>
                <a:ext cx="410882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6F034-765D-AC19-0E58-1186114F90C1}"/>
              </a:ext>
            </a:extLst>
          </p:cNvPr>
          <p:cNvGrpSpPr/>
          <p:nvPr/>
        </p:nvGrpSpPr>
        <p:grpSpPr>
          <a:xfrm>
            <a:off x="6060837" y="2582094"/>
            <a:ext cx="1289803" cy="458891"/>
            <a:chOff x="6060837" y="2582094"/>
            <a:chExt cx="1289803" cy="458891"/>
          </a:xfrm>
        </p:grpSpPr>
        <p:pic>
          <p:nvPicPr>
            <p:cNvPr id="121" name="Picture 120" descr="A blue and black logo&#10;&#10;Description automatically generated">
              <a:extLst>
                <a:ext uri="{FF2B5EF4-FFF2-40B4-BE49-F238E27FC236}">
                  <a16:creationId xmlns:a16="http://schemas.microsoft.com/office/drawing/2014/main" id="{23C84376-9BA1-D060-C9A6-6ED56EF2B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01611" y="2582094"/>
              <a:ext cx="447124" cy="458891"/>
            </a:xfrm>
            <a:prstGeom prst="rect">
              <a:avLst/>
            </a:prstGeom>
          </p:spPr>
        </p:pic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52834BB-F7C0-265E-F0AE-E41ECDE4C99F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6060837" y="2811539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C8B94DA-276E-CF20-22E1-27972E3732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8735" y="2811538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DDCB8CF-E3C7-F6D3-82B6-CE5F294A276D}"/>
                    </a:ext>
                  </a:extLst>
                </p:cNvPr>
                <p:cNvSpPr txBox="1"/>
                <p:nvPr/>
              </p:nvSpPr>
              <p:spPr>
                <a:xfrm>
                  <a:off x="6891860" y="2626873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DDCB8CF-E3C7-F6D3-82B6-CE5F294A2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860" y="2626873"/>
                  <a:ext cx="458780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AD37196-5C4D-380A-AF70-4DE6B7DAB2B4}"/>
                  </a:ext>
                </a:extLst>
              </p:cNvPr>
              <p:cNvSpPr txBox="1"/>
              <p:nvPr/>
            </p:nvSpPr>
            <p:spPr>
              <a:xfrm>
                <a:off x="5720898" y="4386349"/>
                <a:ext cx="41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16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AD37196-5C4D-380A-AF70-4DE6B7DAB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98" y="4386349"/>
                <a:ext cx="410882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8D49B31-9021-8332-C966-7873B26F34B2}"/>
              </a:ext>
            </a:extLst>
          </p:cNvPr>
          <p:cNvGrpSpPr/>
          <p:nvPr/>
        </p:nvGrpSpPr>
        <p:grpSpPr>
          <a:xfrm>
            <a:off x="6012322" y="4335806"/>
            <a:ext cx="1289803" cy="458891"/>
            <a:chOff x="6012322" y="4335806"/>
            <a:chExt cx="1289803" cy="458891"/>
          </a:xfrm>
        </p:grpSpPr>
        <p:pic>
          <p:nvPicPr>
            <p:cNvPr id="127" name="Picture 126" descr="A blue and black logo&#10;&#10;Description automatically generated">
              <a:extLst>
                <a:ext uri="{FF2B5EF4-FFF2-40B4-BE49-F238E27FC236}">
                  <a16:creationId xmlns:a16="http://schemas.microsoft.com/office/drawing/2014/main" id="{B36D0CDA-9CFD-5AD7-147D-CF1AEDAB4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53096" y="4335806"/>
              <a:ext cx="447124" cy="458891"/>
            </a:xfrm>
            <a:prstGeom prst="rect">
              <a:avLst/>
            </a:prstGeom>
          </p:spPr>
        </p:pic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98304B4-1EE0-6A0F-B331-748970CCF159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6012322" y="4565251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8A3CAA8-2505-FC6D-BB6D-438CAB6997CC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20" y="4565250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DF12C2B-D431-2DFC-9242-3C6B7CE63252}"/>
                    </a:ext>
                  </a:extLst>
                </p:cNvPr>
                <p:cNvSpPr txBox="1"/>
                <p:nvPr/>
              </p:nvSpPr>
              <p:spPr>
                <a:xfrm>
                  <a:off x="6843345" y="4380585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DF12C2B-D431-2DFC-9242-3C6B7CE63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345" y="4380585"/>
                  <a:ext cx="458780" cy="3385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B3BA8B6-404D-92E3-01C2-3F1907FD0861}"/>
                  </a:ext>
                </a:extLst>
              </p:cNvPr>
              <p:cNvSpPr txBox="1"/>
              <p:nvPr/>
            </p:nvSpPr>
            <p:spPr>
              <a:xfrm>
                <a:off x="20529" y="4852082"/>
                <a:ext cx="58384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    </a:t>
                </a:r>
                <a:r>
                  <a:rPr lang="en-US" sz="20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Redundant execution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poor throughput/latency </a:t>
                </a:r>
                <a:endParaRPr lang="en-US" sz="2000" b="0" i="1" dirty="0">
                  <a:solidFill>
                    <a:srgbClr val="53565A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B3BA8B6-404D-92E3-01C2-3F1907FD0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" y="4852082"/>
                <a:ext cx="5838458" cy="400110"/>
              </a:xfrm>
              <a:prstGeom prst="rect">
                <a:avLst/>
              </a:prstGeom>
              <a:blipFill>
                <a:blip r:embed="rId29"/>
                <a:stretch>
                  <a:fillRect t="-9375" r="-108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4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3D6-D188-B7CE-F1BF-6CBB3565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Blockchains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3CD45-9F54-49A2-CD74-BF3AB108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13405-0646-1ACC-3EEB-EF9A5531EBC2}"/>
              </a:ext>
            </a:extLst>
          </p:cNvPr>
          <p:cNvSpPr txBox="1"/>
          <p:nvPr/>
        </p:nvSpPr>
        <p:spPr>
          <a:xfrm>
            <a:off x="321833" y="873217"/>
            <a:ext cx="40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>
                <a:solidFill>
                  <a:srgbClr val="53565A"/>
                </a:solidFill>
                <a:latin typeface="Candara" panose="020E0502030303020204" pitchFamily="34" charset="0"/>
              </a:rPr>
              <a:t>Based Rollup:</a:t>
            </a:r>
            <a:r>
              <a:rPr lang="en-US" sz="2400" dirty="0">
                <a:solidFill>
                  <a:srgbClr val="53565A"/>
                </a:solidFill>
                <a:latin typeface="Candara" panose="020E0502030303020204" pitchFamily="34" charset="0"/>
              </a:rPr>
              <a:t> (oversimplified)</a:t>
            </a:r>
            <a:endParaRPr lang="en-US" sz="2400" u="sng" dirty="0">
              <a:solidFill>
                <a:srgbClr val="53565A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Picture 12" descr="A cartoon of a person&#10;&#10;Description automatically generated">
            <a:extLst>
              <a:ext uri="{FF2B5EF4-FFF2-40B4-BE49-F238E27FC236}">
                <a16:creationId xmlns:a16="http://schemas.microsoft.com/office/drawing/2014/main" id="{8BACEE19-6059-3FEB-430C-7919904F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8093" y="1868980"/>
            <a:ext cx="621498" cy="621498"/>
          </a:xfrm>
          <a:prstGeom prst="rect">
            <a:avLst/>
          </a:prstGeom>
        </p:spPr>
      </p:pic>
      <p:pic>
        <p:nvPicPr>
          <p:cNvPr id="14" name="Picture 13" descr="A cartoon of a person&#10;&#10;Description automatically generated">
            <a:extLst>
              <a:ext uri="{FF2B5EF4-FFF2-40B4-BE49-F238E27FC236}">
                <a16:creationId xmlns:a16="http://schemas.microsoft.com/office/drawing/2014/main" id="{F7F43555-BB22-414F-C0A9-48F74475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0618" y="3700460"/>
            <a:ext cx="621498" cy="621498"/>
          </a:xfrm>
          <a:prstGeom prst="rect">
            <a:avLst/>
          </a:prstGeom>
        </p:spPr>
      </p:pic>
      <p:pic>
        <p:nvPicPr>
          <p:cNvPr id="111" name="Picture 110" descr="A cartoon of a person&#10;&#10;Description automatically generated">
            <a:extLst>
              <a:ext uri="{FF2B5EF4-FFF2-40B4-BE49-F238E27FC236}">
                <a16:creationId xmlns:a16="http://schemas.microsoft.com/office/drawing/2014/main" id="{F55E1517-5EB5-E29F-C890-FFA3EE3D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61786" y="1866240"/>
            <a:ext cx="621498" cy="621498"/>
          </a:xfrm>
          <a:prstGeom prst="rect">
            <a:avLst/>
          </a:prstGeom>
        </p:spPr>
      </p:pic>
      <p:pic>
        <p:nvPicPr>
          <p:cNvPr id="112" name="Picture 111" descr="A cartoon of a person&#10;&#10;Description automatically generated">
            <a:extLst>
              <a:ext uri="{FF2B5EF4-FFF2-40B4-BE49-F238E27FC236}">
                <a16:creationId xmlns:a16="http://schemas.microsoft.com/office/drawing/2014/main" id="{D0838B62-8BCB-5345-6355-0F6D5FA2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04311" y="3697720"/>
            <a:ext cx="621498" cy="621498"/>
          </a:xfrm>
          <a:prstGeom prst="rect">
            <a:avLst/>
          </a:prstGeom>
        </p:spPr>
      </p:pic>
      <p:pic>
        <p:nvPicPr>
          <p:cNvPr id="5" name="Picture 4" descr="A cloud computing server towers&#10;&#10;Description automatically generated with medium confidence">
            <a:extLst>
              <a:ext uri="{FF2B5EF4-FFF2-40B4-BE49-F238E27FC236}">
                <a16:creationId xmlns:a16="http://schemas.microsoft.com/office/drawing/2014/main" id="{F291A3C0-3A27-7EED-4F32-59A5C02F0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283" y="2041627"/>
            <a:ext cx="1181320" cy="97587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CF90DB3-8F38-A3F0-F4F6-4B0E6B0352D4}"/>
              </a:ext>
            </a:extLst>
          </p:cNvPr>
          <p:cNvGrpSpPr/>
          <p:nvPr/>
        </p:nvGrpSpPr>
        <p:grpSpPr>
          <a:xfrm>
            <a:off x="3481013" y="3058308"/>
            <a:ext cx="1728814" cy="914928"/>
            <a:chOff x="3481013" y="3058308"/>
            <a:chExt cx="1728814" cy="914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14BBCD-1D70-0360-8D26-D38765BC99E1}"/>
                </a:ext>
              </a:extLst>
            </p:cNvPr>
            <p:cNvSpPr/>
            <p:nvPr/>
          </p:nvSpPr>
          <p:spPr>
            <a:xfrm>
              <a:off x="3481013" y="3058308"/>
              <a:ext cx="1728814" cy="91492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BE276AEF-F4F5-07BE-3896-89F5FEB2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0855" y="3113751"/>
              <a:ext cx="447124" cy="4588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97C598E-BB42-616C-1F75-366F95BC72E6}"/>
                    </a:ext>
                  </a:extLst>
                </p:cNvPr>
                <p:cNvSpPr txBox="1"/>
                <p:nvPr/>
              </p:nvSpPr>
              <p:spPr>
                <a:xfrm>
                  <a:off x="3568657" y="3164294"/>
                  <a:ext cx="4108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97C598E-BB42-616C-1F75-366F95BC7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657" y="3164294"/>
                  <a:ext cx="41088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A7214-5E4F-ADD7-38DC-93E3FB3E457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860081" y="3343196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ECC82A-AEAE-A59D-0EAD-9C3183D6ED83}"/>
                </a:ext>
              </a:extLst>
            </p:cNvPr>
            <p:cNvCxnSpPr>
              <a:cxnSpLocks/>
            </p:cNvCxnSpPr>
            <p:nvPr/>
          </p:nvCxnSpPr>
          <p:spPr>
            <a:xfrm>
              <a:off x="4547979" y="3343195"/>
              <a:ext cx="240774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sm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836964-3430-98A2-A49B-67052562A21E}"/>
                    </a:ext>
                  </a:extLst>
                </p:cNvPr>
                <p:cNvSpPr txBox="1"/>
                <p:nvPr/>
              </p:nvSpPr>
              <p:spPr>
                <a:xfrm>
                  <a:off x="4691104" y="3158530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836964-3430-98A2-A49B-67052562A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104" y="3158530"/>
                  <a:ext cx="458780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7E3FCC-531C-0EFA-D3E5-3DC08447510A}"/>
                    </a:ext>
                  </a:extLst>
                </p:cNvPr>
                <p:cNvSpPr/>
                <p:nvPr/>
              </p:nvSpPr>
              <p:spPr>
                <a:xfrm>
                  <a:off x="3713607" y="3635835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7E3FCC-531C-0EFA-D3E5-3DC0844751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607" y="3635835"/>
                  <a:ext cx="395756" cy="231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B137319-2627-62D9-6521-4E7658031FF5}"/>
                    </a:ext>
                  </a:extLst>
                </p:cNvPr>
                <p:cNvSpPr/>
                <p:nvPr/>
              </p:nvSpPr>
              <p:spPr>
                <a:xfrm>
                  <a:off x="4117172" y="3635835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B137319-2627-62D9-6521-4E7658031F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2" y="3635835"/>
                  <a:ext cx="395756" cy="2314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57957D-7A83-CE7D-8C48-63D4F909704F}"/>
                    </a:ext>
                  </a:extLst>
                </p:cNvPr>
                <p:cNvSpPr/>
                <p:nvPr/>
              </p:nvSpPr>
              <p:spPr>
                <a:xfrm>
                  <a:off x="4513733" y="3635572"/>
                  <a:ext cx="39575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57957D-7A83-CE7D-8C48-63D4F90970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733" y="3635572"/>
                  <a:ext cx="395756" cy="2314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7BBD3C-8ADE-E5FF-EAFF-6561A651427C}"/>
                  </a:ext>
                </a:extLst>
              </p:cNvPr>
              <p:cNvSpPr txBox="1"/>
              <p:nvPr/>
            </p:nvSpPr>
            <p:spPr>
              <a:xfrm>
                <a:off x="3760612" y="3966862"/>
                <a:ext cx="11696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SNARK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7BBD3C-8ADE-E5FF-EAFF-6561A651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12" y="3966862"/>
                <a:ext cx="1169616" cy="400110"/>
              </a:xfrm>
              <a:prstGeom prst="rect">
                <a:avLst/>
              </a:prstGeom>
              <a:blipFill>
                <a:blip r:embed="rId11"/>
                <a:stretch>
                  <a:fillRect l="-6452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AA9CDBA3-865C-4F86-FB59-10DA98F389AE}"/>
              </a:ext>
            </a:extLst>
          </p:cNvPr>
          <p:cNvGrpSpPr/>
          <p:nvPr/>
        </p:nvGrpSpPr>
        <p:grpSpPr>
          <a:xfrm>
            <a:off x="6883284" y="3700410"/>
            <a:ext cx="1169616" cy="582216"/>
            <a:chOff x="6843869" y="3700410"/>
            <a:chExt cx="1169616" cy="582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111C52C-6AEF-3A60-4C93-70314E8A42A3}"/>
                    </a:ext>
                  </a:extLst>
                </p:cNvPr>
                <p:cNvSpPr/>
                <p:nvPr/>
              </p:nvSpPr>
              <p:spPr>
                <a:xfrm>
                  <a:off x="6843869" y="4051208"/>
                  <a:ext cx="116961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0" dirty="0"/>
                    <a:t>Commit(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𝑡𝑥𝑠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111C52C-6AEF-3A60-4C93-70314E8A4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869" y="4051208"/>
                  <a:ext cx="1169616" cy="231418"/>
                </a:xfrm>
                <a:prstGeom prst="rect">
                  <a:avLst/>
                </a:prstGeom>
                <a:blipFill>
                  <a:blip r:embed="rId12"/>
                  <a:stretch>
                    <a:fillRect t="-5000" b="-25000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B37F3A0-B141-7A04-0E12-C6696F43D976}"/>
                    </a:ext>
                  </a:extLst>
                </p:cNvPr>
                <p:cNvSpPr txBox="1"/>
                <p:nvPr/>
              </p:nvSpPr>
              <p:spPr>
                <a:xfrm>
                  <a:off x="6968690" y="3700410"/>
                  <a:ext cx="6608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B37F3A0-B141-7A04-0E12-C6696F43D9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690" y="3700410"/>
                  <a:ext cx="660887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38E4A8-E7AA-7A53-46DA-35B5CA866A94}"/>
              </a:ext>
            </a:extLst>
          </p:cNvPr>
          <p:cNvGrpSpPr/>
          <p:nvPr/>
        </p:nvGrpSpPr>
        <p:grpSpPr>
          <a:xfrm>
            <a:off x="1449591" y="1865006"/>
            <a:ext cx="1169616" cy="580140"/>
            <a:chOff x="1449591" y="1865006"/>
            <a:chExt cx="1169616" cy="580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CBE73F1-61CC-7B4B-89A9-D14067A2B3FF}"/>
                    </a:ext>
                  </a:extLst>
                </p:cNvPr>
                <p:cNvSpPr/>
                <p:nvPr/>
              </p:nvSpPr>
              <p:spPr>
                <a:xfrm>
                  <a:off x="1449591" y="2213728"/>
                  <a:ext cx="116961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0" dirty="0"/>
                    <a:t>Commit(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𝑡𝑥𝑠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CBE73F1-61CC-7B4B-89A9-D14067A2B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591" y="2213728"/>
                  <a:ext cx="1169616" cy="231418"/>
                </a:xfrm>
                <a:prstGeom prst="rect">
                  <a:avLst/>
                </a:prstGeom>
                <a:blipFill>
                  <a:blip r:embed="rId14"/>
                  <a:stretch>
                    <a:fillRect t="-5000" b="-25000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6EDD645-98B2-0C01-68A2-219045606F15}"/>
                    </a:ext>
                  </a:extLst>
                </p:cNvPr>
                <p:cNvSpPr txBox="1"/>
                <p:nvPr/>
              </p:nvSpPr>
              <p:spPr>
                <a:xfrm>
                  <a:off x="1646480" y="1865006"/>
                  <a:ext cx="6608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6EDD645-98B2-0C01-68A2-219045606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80" y="1865006"/>
                  <a:ext cx="66088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2E309D-6424-CFEC-4877-876BA05F145C}"/>
              </a:ext>
            </a:extLst>
          </p:cNvPr>
          <p:cNvGrpSpPr/>
          <p:nvPr/>
        </p:nvGrpSpPr>
        <p:grpSpPr>
          <a:xfrm>
            <a:off x="6883284" y="1863778"/>
            <a:ext cx="1169616" cy="581368"/>
            <a:chOff x="6843869" y="1863778"/>
            <a:chExt cx="1169616" cy="581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41C555A-320A-4250-2F25-5BF5EA7139BE}"/>
                    </a:ext>
                  </a:extLst>
                </p:cNvPr>
                <p:cNvSpPr/>
                <p:nvPr/>
              </p:nvSpPr>
              <p:spPr>
                <a:xfrm>
                  <a:off x="6843869" y="2213728"/>
                  <a:ext cx="116961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0" dirty="0"/>
                    <a:t>Commit(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𝑡𝑥𝑠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41C555A-320A-4250-2F25-5BF5EA713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869" y="2213728"/>
                  <a:ext cx="1169616" cy="231418"/>
                </a:xfrm>
                <a:prstGeom prst="rect">
                  <a:avLst/>
                </a:prstGeom>
                <a:blipFill>
                  <a:blip r:embed="rId16"/>
                  <a:stretch>
                    <a:fillRect t="-5000" b="-25000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941CFDE-4CB8-B43B-22B5-622E52412760}"/>
                    </a:ext>
                  </a:extLst>
                </p:cNvPr>
                <p:cNvSpPr txBox="1"/>
                <p:nvPr/>
              </p:nvSpPr>
              <p:spPr>
                <a:xfrm>
                  <a:off x="7098233" y="1863778"/>
                  <a:ext cx="6608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941CFDE-4CB8-B43B-22B5-622E52412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233" y="1863778"/>
                  <a:ext cx="660887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59A628-BC7C-E430-0C58-343F02418E03}"/>
              </a:ext>
            </a:extLst>
          </p:cNvPr>
          <p:cNvGrpSpPr/>
          <p:nvPr/>
        </p:nvGrpSpPr>
        <p:grpSpPr>
          <a:xfrm>
            <a:off x="1392116" y="3718843"/>
            <a:ext cx="1169616" cy="583865"/>
            <a:chOff x="1392116" y="3718843"/>
            <a:chExt cx="1169616" cy="583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CC2B229-55F3-8F4C-1DB5-C06B3C6E11D7}"/>
                    </a:ext>
                  </a:extLst>
                </p:cNvPr>
                <p:cNvSpPr/>
                <p:nvPr/>
              </p:nvSpPr>
              <p:spPr>
                <a:xfrm>
                  <a:off x="1392116" y="4071290"/>
                  <a:ext cx="1169616" cy="231418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0" dirty="0"/>
                    <a:t>Commit(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𝑡𝑥𝑠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CC2B229-55F3-8F4C-1DB5-C06B3C6E11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16" y="4071290"/>
                  <a:ext cx="1169616" cy="231418"/>
                </a:xfrm>
                <a:prstGeom prst="rect">
                  <a:avLst/>
                </a:prstGeom>
                <a:blipFill>
                  <a:blip r:embed="rId18"/>
                  <a:stretch>
                    <a:fillRect t="-10000" b="-20000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1E5BEF-0227-C50C-FBA0-C80411DAA534}"/>
                    </a:ext>
                  </a:extLst>
                </p:cNvPr>
                <p:cNvSpPr txBox="1"/>
                <p:nvPr/>
              </p:nvSpPr>
              <p:spPr>
                <a:xfrm>
                  <a:off x="1625097" y="3718843"/>
                  <a:ext cx="6608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1E5BEF-0227-C50C-FBA0-C80411DAA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097" y="3718843"/>
                  <a:ext cx="660887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49A9C28-9197-1A5B-75F9-7EEE7D6A1B16}"/>
              </a:ext>
            </a:extLst>
          </p:cNvPr>
          <p:cNvSpPr txBox="1"/>
          <p:nvPr/>
        </p:nvSpPr>
        <p:spPr>
          <a:xfrm>
            <a:off x="6825809" y="4280441"/>
            <a:ext cx="12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latin typeface="Candara" panose="020E0502030303020204" pitchFamily="34" charset="0"/>
              </a:rPr>
              <a:t>Verify proof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EDE910-6653-5990-BC83-7D19B178C67C}"/>
              </a:ext>
            </a:extLst>
          </p:cNvPr>
          <p:cNvSpPr txBox="1"/>
          <p:nvPr/>
        </p:nvSpPr>
        <p:spPr>
          <a:xfrm>
            <a:off x="6862540" y="2472009"/>
            <a:ext cx="12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latin typeface="Candara" panose="020E0502030303020204" pitchFamily="34" charset="0"/>
              </a:rPr>
              <a:t>Verify proof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E6E7AD-8AD0-12DC-2057-6B20C2B8B6FE}"/>
              </a:ext>
            </a:extLst>
          </p:cNvPr>
          <p:cNvSpPr txBox="1"/>
          <p:nvPr/>
        </p:nvSpPr>
        <p:spPr>
          <a:xfrm>
            <a:off x="1418337" y="2411271"/>
            <a:ext cx="12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latin typeface="Candara" panose="020E0502030303020204" pitchFamily="34" charset="0"/>
              </a:rPr>
              <a:t>Verify proof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556666-FA38-BBBC-2692-C48B957D7D53}"/>
              </a:ext>
            </a:extLst>
          </p:cNvPr>
          <p:cNvSpPr txBox="1"/>
          <p:nvPr/>
        </p:nvSpPr>
        <p:spPr>
          <a:xfrm>
            <a:off x="1418337" y="4280441"/>
            <a:ext cx="12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latin typeface="Candara" panose="020E0502030303020204" pitchFamily="34" charset="0"/>
              </a:rPr>
              <a:t>Verify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10EBD9-567B-3A17-029A-0056ED224B3E}"/>
                  </a:ext>
                </a:extLst>
              </p:cNvPr>
              <p:cNvSpPr txBox="1"/>
              <p:nvPr/>
            </p:nvSpPr>
            <p:spPr>
              <a:xfrm>
                <a:off x="699224" y="2487738"/>
                <a:ext cx="41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16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10EBD9-567B-3A17-029A-0056ED22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24" y="2487738"/>
                <a:ext cx="41088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24690D-EF71-3A7C-A59F-642880A7A20A}"/>
                  </a:ext>
                </a:extLst>
              </p:cNvPr>
              <p:cNvSpPr txBox="1"/>
              <p:nvPr/>
            </p:nvSpPr>
            <p:spPr>
              <a:xfrm>
                <a:off x="955749" y="2487738"/>
                <a:ext cx="5630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24690D-EF71-3A7C-A59F-642880A7A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49" y="2487738"/>
                <a:ext cx="563078" cy="338554"/>
              </a:xfrm>
              <a:prstGeom prst="rect">
                <a:avLst/>
              </a:prstGeom>
              <a:blipFill>
                <a:blip r:embed="rId2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9E3668-33D7-8D1B-4E74-E2A9EC13A59A}"/>
                  </a:ext>
                </a:extLst>
              </p:cNvPr>
              <p:cNvSpPr txBox="1"/>
              <p:nvPr/>
            </p:nvSpPr>
            <p:spPr>
              <a:xfrm>
                <a:off x="678428" y="4313613"/>
                <a:ext cx="41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16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9E3668-33D7-8D1B-4E74-E2A9EC13A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8" y="4313613"/>
                <a:ext cx="410882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7ACC44-9FED-4474-8B02-B7FFADD86990}"/>
                  </a:ext>
                </a:extLst>
              </p:cNvPr>
              <p:cNvSpPr txBox="1"/>
              <p:nvPr/>
            </p:nvSpPr>
            <p:spPr>
              <a:xfrm>
                <a:off x="934953" y="4313613"/>
                <a:ext cx="5630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7ACC44-9FED-4474-8B02-B7FFADD8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53" y="4313613"/>
                <a:ext cx="563078" cy="338554"/>
              </a:xfrm>
              <a:prstGeom prst="rect">
                <a:avLst/>
              </a:prstGeom>
              <a:blipFill>
                <a:blip r:embed="rId23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079E2A-2A20-FAE4-9FA7-6CB8487AB24D}"/>
                  </a:ext>
                </a:extLst>
              </p:cNvPr>
              <p:cNvSpPr txBox="1"/>
              <p:nvPr/>
            </p:nvSpPr>
            <p:spPr>
              <a:xfrm>
                <a:off x="6006206" y="4290814"/>
                <a:ext cx="41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16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079E2A-2A20-FAE4-9FA7-6CB8487AB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06" y="4290814"/>
                <a:ext cx="410882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F96BCF-3BC0-782B-5F3E-DB921D635105}"/>
                  </a:ext>
                </a:extLst>
              </p:cNvPr>
              <p:cNvSpPr txBox="1"/>
              <p:nvPr/>
            </p:nvSpPr>
            <p:spPr>
              <a:xfrm>
                <a:off x="6262731" y="4290814"/>
                <a:ext cx="5630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F96BCF-3BC0-782B-5F3E-DB921D63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731" y="4290814"/>
                <a:ext cx="563078" cy="338554"/>
              </a:xfrm>
              <a:prstGeom prst="rect">
                <a:avLst/>
              </a:prstGeom>
              <a:blipFill>
                <a:blip r:embed="rId25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36CF4B-15E8-6C8D-BB8B-C16C6B4B29D5}"/>
                  </a:ext>
                </a:extLst>
              </p:cNvPr>
              <p:cNvSpPr txBox="1"/>
              <p:nvPr/>
            </p:nvSpPr>
            <p:spPr>
              <a:xfrm>
                <a:off x="6056345" y="2468855"/>
                <a:ext cx="41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16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36CF4B-15E8-6C8D-BB8B-C16C6B4B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45" y="2468855"/>
                <a:ext cx="410882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6A908E-0C37-A327-6BE8-F2E71C261E80}"/>
                  </a:ext>
                </a:extLst>
              </p:cNvPr>
              <p:cNvSpPr txBox="1"/>
              <p:nvPr/>
            </p:nvSpPr>
            <p:spPr>
              <a:xfrm>
                <a:off x="6312870" y="2468855"/>
                <a:ext cx="5630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16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6A908E-0C37-A327-6BE8-F2E71C26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70" y="2468855"/>
                <a:ext cx="563078" cy="338554"/>
              </a:xfrm>
              <a:prstGeom prst="rect">
                <a:avLst/>
              </a:prstGeom>
              <a:blipFill>
                <a:blip r:embed="rId27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F637D8-DB70-9F1C-2D1C-48194B922A4D}"/>
                  </a:ext>
                </a:extLst>
              </p:cNvPr>
              <p:cNvSpPr txBox="1"/>
              <p:nvPr/>
            </p:nvSpPr>
            <p:spPr>
              <a:xfrm>
                <a:off x="5036106" y="871861"/>
                <a:ext cx="344107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How to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efficiently?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F637D8-DB70-9F1C-2D1C-48194B92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106" y="871861"/>
                <a:ext cx="3441070" cy="400110"/>
              </a:xfrm>
              <a:prstGeom prst="rect">
                <a:avLst/>
              </a:prstGeom>
              <a:blipFill>
                <a:blip r:embed="rId28"/>
                <a:stretch>
                  <a:fillRect l="-1838" t="-6061" r="-110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C7138DF0-431F-702A-0509-BA3C652AAA33}"/>
              </a:ext>
            </a:extLst>
          </p:cNvPr>
          <p:cNvSpPr txBox="1"/>
          <p:nvPr/>
        </p:nvSpPr>
        <p:spPr>
          <a:xfrm>
            <a:off x="3852423" y="164446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53565A"/>
                </a:solidFill>
                <a:latin typeface="Candara" panose="020E0502030303020204" pitchFamily="34" charset="0"/>
              </a:rPr>
              <a:t>Prover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A25B21-7284-0AAF-7A15-DF0A77971717}"/>
              </a:ext>
            </a:extLst>
          </p:cNvPr>
          <p:cNvSpPr txBox="1"/>
          <p:nvPr/>
        </p:nvSpPr>
        <p:spPr>
          <a:xfrm>
            <a:off x="678428" y="462936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</a:rPr>
              <a:t>Much cheaper!</a:t>
            </a:r>
          </a:p>
        </p:txBody>
      </p:sp>
    </p:spTree>
    <p:extLst>
      <p:ext uri="{BB962C8B-B14F-4D97-AF65-F5344CB8AC3E}">
        <p14:creationId xmlns:p14="http://schemas.microsoft.com/office/powerpoint/2010/main" val="6453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8" grpId="0"/>
      <p:bldP spid="29" grpId="0"/>
      <p:bldP spid="30" grpId="0"/>
      <p:bldP spid="36" grpId="0"/>
      <p:bldP spid="40" grpId="0"/>
      <p:bldP spid="44" grpId="0"/>
      <p:bldP spid="48" grpId="0"/>
      <p:bldP spid="49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00D54FF-3715-B1FC-462F-E51C3B2CCF83}"/>
              </a:ext>
            </a:extLst>
          </p:cNvPr>
          <p:cNvSpPr/>
          <p:nvPr/>
        </p:nvSpPr>
        <p:spPr>
          <a:xfrm>
            <a:off x="849042" y="1170058"/>
            <a:ext cx="6895527" cy="12948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40D62-C5CC-C6EF-CEBE-73F2ECA6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SNARKs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F7265-D559-41CB-5D64-B75D5BDC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6DF54A-21F8-7F48-316C-3DB8A2219FF8}"/>
                  </a:ext>
                </a:extLst>
              </p:cNvPr>
              <p:cNvSpPr txBox="1"/>
              <p:nvPr/>
            </p:nvSpPr>
            <p:spPr>
              <a:xfrm>
                <a:off x="1128210" y="1536827"/>
                <a:ext cx="696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12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6DF54A-21F8-7F48-316C-3DB8A221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10" y="1536827"/>
                <a:ext cx="69660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C9F829-AE03-D2E9-1E06-FA0E6FBF22DB}"/>
                  </a:ext>
                </a:extLst>
              </p:cNvPr>
              <p:cNvSpPr/>
              <p:nvPr/>
            </p:nvSpPr>
            <p:spPr>
              <a:xfrm>
                <a:off x="2033228" y="1496199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C9F829-AE03-D2E9-1E06-FA0E6FBF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28" y="1496199"/>
                <a:ext cx="540689" cy="357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CBA31-42A0-F5FD-5F14-6EDA09A0938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774797" y="1675104"/>
            <a:ext cx="258431" cy="1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814307-93B1-2A73-09A9-A79DA8A53D82}"/>
                  </a:ext>
                </a:extLst>
              </p:cNvPr>
              <p:cNvSpPr/>
              <p:nvPr/>
            </p:nvSpPr>
            <p:spPr>
              <a:xfrm>
                <a:off x="3299854" y="1510053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814307-93B1-2A73-09A9-A79DA8A53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4" y="1510053"/>
                <a:ext cx="540689" cy="357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90E3F-FF5D-F3D6-9886-72DF525A0004}"/>
              </a:ext>
            </a:extLst>
          </p:cNvPr>
          <p:cNvCxnSpPr>
            <a:cxnSpLocks/>
          </p:cNvCxnSpPr>
          <p:nvPr/>
        </p:nvCxnSpPr>
        <p:spPr>
          <a:xfrm flipV="1">
            <a:off x="2573917" y="1674317"/>
            <a:ext cx="258431" cy="1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A4397-0D4E-3FAB-69E3-C628653EE95F}"/>
                  </a:ext>
                </a:extLst>
              </p:cNvPr>
              <p:cNvSpPr txBox="1"/>
              <p:nvPr/>
            </p:nvSpPr>
            <p:spPr>
              <a:xfrm>
                <a:off x="2757777" y="1535817"/>
                <a:ext cx="356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A4397-0D4E-3FAB-69E3-C628653EE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77" y="1535817"/>
                <a:ext cx="35682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B7D76-F2A6-908D-D1E5-AAC55DC1F29F}"/>
              </a:ext>
            </a:extLst>
          </p:cNvPr>
          <p:cNvCxnSpPr>
            <a:cxnSpLocks/>
          </p:cNvCxnSpPr>
          <p:nvPr/>
        </p:nvCxnSpPr>
        <p:spPr>
          <a:xfrm flipV="1">
            <a:off x="3040035" y="1674315"/>
            <a:ext cx="258431" cy="1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1FCC5-1210-2FBE-87F4-E759E267E847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2301830" y="1854008"/>
            <a:ext cx="1743" cy="219309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D0B59-6EC0-4CF2-A0D0-363198858D58}"/>
                  </a:ext>
                </a:extLst>
              </p:cNvPr>
              <p:cNvSpPr txBox="1"/>
              <p:nvPr/>
            </p:nvSpPr>
            <p:spPr>
              <a:xfrm>
                <a:off x="2085905" y="2073317"/>
                <a:ext cx="431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D0B59-6EC0-4CF2-A0D0-36319885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905" y="2073317"/>
                <a:ext cx="43184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C3960C-0F5B-3D1F-6BA6-415557CCAE16}"/>
              </a:ext>
            </a:extLst>
          </p:cNvPr>
          <p:cNvCxnSpPr>
            <a:cxnSpLocks/>
          </p:cNvCxnSpPr>
          <p:nvPr/>
        </p:nvCxnSpPr>
        <p:spPr>
          <a:xfrm flipV="1">
            <a:off x="3840543" y="1676624"/>
            <a:ext cx="258431" cy="1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BE0A31-8B67-764F-15B3-8D94B4DBC798}"/>
                  </a:ext>
                </a:extLst>
              </p:cNvPr>
              <p:cNvSpPr txBox="1"/>
              <p:nvPr/>
            </p:nvSpPr>
            <p:spPr>
              <a:xfrm>
                <a:off x="4024403" y="1538124"/>
                <a:ext cx="360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BE0A31-8B67-764F-15B3-8D94B4DBC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03" y="1538124"/>
                <a:ext cx="3604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DD23FF-F2AA-85A2-CE6F-163968285FC3}"/>
              </a:ext>
            </a:extLst>
          </p:cNvPr>
          <p:cNvCxnSpPr>
            <a:cxnSpLocks/>
          </p:cNvCxnSpPr>
          <p:nvPr/>
        </p:nvCxnSpPr>
        <p:spPr>
          <a:xfrm flipV="1">
            <a:off x="4306661" y="1676622"/>
            <a:ext cx="258431" cy="1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7A334C-886D-32A0-262C-F7B6E67F67E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570567" y="1865150"/>
            <a:ext cx="52" cy="219309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B14964-3B40-4E86-AAE1-24E18BB7E2E8}"/>
                  </a:ext>
                </a:extLst>
              </p:cNvPr>
              <p:cNvSpPr txBox="1"/>
              <p:nvPr/>
            </p:nvSpPr>
            <p:spPr>
              <a:xfrm>
                <a:off x="3352899" y="2084459"/>
                <a:ext cx="4354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B14964-3B40-4E86-AAE1-24E18BB7E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99" y="2084459"/>
                <a:ext cx="43544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1E04E35-B694-0BF3-9F33-FC3EF9CEEC36}"/>
              </a:ext>
            </a:extLst>
          </p:cNvPr>
          <p:cNvSpPr txBox="1"/>
          <p:nvPr/>
        </p:nvSpPr>
        <p:spPr>
          <a:xfrm>
            <a:off x="4565092" y="141178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……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A8DC90-E7AD-0533-C60E-C6F568804064}"/>
              </a:ext>
            </a:extLst>
          </p:cNvPr>
          <p:cNvCxnSpPr>
            <a:cxnSpLocks/>
          </p:cNvCxnSpPr>
          <p:nvPr/>
        </p:nvCxnSpPr>
        <p:spPr>
          <a:xfrm flipV="1">
            <a:off x="5166122" y="1680695"/>
            <a:ext cx="258431" cy="1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3354B3-0286-4386-786F-9378BB177659}"/>
                  </a:ext>
                </a:extLst>
              </p:cNvPr>
              <p:cNvSpPr txBox="1"/>
              <p:nvPr/>
            </p:nvSpPr>
            <p:spPr>
              <a:xfrm>
                <a:off x="5349982" y="1542195"/>
                <a:ext cx="5178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3354B3-0286-4386-786F-9378BB177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982" y="1542195"/>
                <a:ext cx="51783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9EED25-6A0C-E0BF-C746-1A43076C9E15}"/>
              </a:ext>
            </a:extLst>
          </p:cNvPr>
          <p:cNvCxnSpPr>
            <a:cxnSpLocks/>
          </p:cNvCxnSpPr>
          <p:nvPr/>
        </p:nvCxnSpPr>
        <p:spPr>
          <a:xfrm flipV="1">
            <a:off x="5767412" y="1680693"/>
            <a:ext cx="258431" cy="1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2F3A59-4D24-5FAF-F0CD-7BBFF669E7D6}"/>
                  </a:ext>
                </a:extLst>
              </p:cNvPr>
              <p:cNvSpPr/>
              <p:nvPr/>
            </p:nvSpPr>
            <p:spPr>
              <a:xfrm>
                <a:off x="6028263" y="1495410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2F3A59-4D24-5FAF-F0CD-7BBFF669E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3" y="1495410"/>
                <a:ext cx="540689" cy="3578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D78583-5813-B506-8417-606C457FAFE5}"/>
              </a:ext>
            </a:extLst>
          </p:cNvPr>
          <p:cNvCxnSpPr>
            <a:cxnSpLocks/>
          </p:cNvCxnSpPr>
          <p:nvPr/>
        </p:nvCxnSpPr>
        <p:spPr>
          <a:xfrm flipV="1">
            <a:off x="6568952" y="1661981"/>
            <a:ext cx="258431" cy="1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659EB8-8C2A-4F64-9362-FB917FCEBC1F}"/>
                  </a:ext>
                </a:extLst>
              </p:cNvPr>
              <p:cNvSpPr txBox="1"/>
              <p:nvPr/>
            </p:nvSpPr>
            <p:spPr>
              <a:xfrm>
                <a:off x="6752812" y="1523481"/>
                <a:ext cx="742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659EB8-8C2A-4F64-9362-FB917FCE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812" y="1523481"/>
                <a:ext cx="74283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634ED-668A-F0C1-E864-266B32916711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298976" y="1850507"/>
            <a:ext cx="5021" cy="219309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9794B4-9A16-B326-2D54-ADE47D91CD32}"/>
                  </a:ext>
                </a:extLst>
              </p:cNvPr>
              <p:cNvSpPr txBox="1"/>
              <p:nvPr/>
            </p:nvSpPr>
            <p:spPr>
              <a:xfrm>
                <a:off x="6081308" y="2069816"/>
                <a:ext cx="445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9794B4-9A16-B326-2D54-ADE47D91C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308" y="2069816"/>
                <a:ext cx="445378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85ED15-6ECC-F82B-8A9C-2EBA84ADBBF9}"/>
                  </a:ext>
                </a:extLst>
              </p:cNvPr>
              <p:cNvSpPr txBox="1"/>
              <p:nvPr/>
            </p:nvSpPr>
            <p:spPr>
              <a:xfrm>
                <a:off x="1149064" y="3247039"/>
                <a:ext cx="5934573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cm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exec</m:t>
                              </m:r>
                              <m:r>
                                <a:rPr lang="en-US" sz="24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85ED15-6ECC-F82B-8A9C-2EBA84AD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64" y="3247039"/>
                <a:ext cx="5934573" cy="573427"/>
              </a:xfrm>
              <a:prstGeom prst="rect">
                <a:avLst/>
              </a:prstGeom>
              <a:blipFill>
                <a:blip r:embed="rId1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B84969-019D-A18E-EFE5-A7579B4DFD02}"/>
                  </a:ext>
                </a:extLst>
              </p:cNvPr>
              <p:cNvSpPr txBox="1"/>
              <p:nvPr/>
            </p:nvSpPr>
            <p:spPr>
              <a:xfrm>
                <a:off x="963333" y="2069315"/>
                <a:ext cx="1134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200" b="0" i="0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ommit</m:t>
                      </m:r>
                    </m:oMath>
                  </m:oMathPara>
                </a14:m>
                <a:endParaRPr lang="en-US" sz="12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B84969-019D-A18E-EFE5-A7579B4D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33" y="2069315"/>
                <a:ext cx="113422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F3E62C-FCF6-9FC7-D6F8-37DA34E9D96E}"/>
                  </a:ext>
                </a:extLst>
              </p:cNvPr>
              <p:cNvSpPr txBox="1"/>
              <p:nvPr/>
            </p:nvSpPr>
            <p:spPr>
              <a:xfrm>
                <a:off x="1890809" y="2007760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F3E62C-FCF6-9FC7-D6F8-37DA34E9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809" y="2007760"/>
                <a:ext cx="346570" cy="400110"/>
              </a:xfrm>
              <a:prstGeom prst="rect">
                <a:avLst/>
              </a:prstGeom>
              <a:blipFill>
                <a:blip r:embed="rId1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E3198F-BFAD-336C-F3C8-DDE21377027A}"/>
                  </a:ext>
                </a:extLst>
              </p:cNvPr>
              <p:cNvSpPr txBox="1"/>
              <p:nvPr/>
            </p:nvSpPr>
            <p:spPr>
              <a:xfrm>
                <a:off x="6421638" y="2007919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E3198F-BFAD-336C-F3C8-DDE21377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38" y="2007919"/>
                <a:ext cx="346570" cy="400110"/>
              </a:xfrm>
              <a:prstGeom prst="rect">
                <a:avLst/>
              </a:prstGeom>
              <a:blipFill>
                <a:blip r:embed="rId1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9F21BF1-C392-13C0-F618-94022E916E1A}"/>
              </a:ext>
            </a:extLst>
          </p:cNvPr>
          <p:cNvGrpSpPr/>
          <p:nvPr/>
        </p:nvGrpSpPr>
        <p:grpSpPr>
          <a:xfrm>
            <a:off x="4015346" y="4076156"/>
            <a:ext cx="4071196" cy="537707"/>
            <a:chOff x="4015346" y="4076156"/>
            <a:chExt cx="4071196" cy="537707"/>
          </a:xfrm>
        </p:grpSpPr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0642A16D-9899-A9B9-BA54-61FF058F1E0D}"/>
                </a:ext>
              </a:extLst>
            </p:cNvPr>
            <p:cNvSpPr/>
            <p:nvPr/>
          </p:nvSpPr>
          <p:spPr>
            <a:xfrm>
              <a:off x="4015346" y="4076156"/>
              <a:ext cx="350900" cy="53770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3C32457-C3C5-5BEE-B31C-754186F60B77}"/>
                </a:ext>
              </a:extLst>
            </p:cNvPr>
            <p:cNvSpPr txBox="1"/>
            <p:nvPr/>
          </p:nvSpPr>
          <p:spPr>
            <a:xfrm>
              <a:off x="4306661" y="4082006"/>
              <a:ext cx="37798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53565A"/>
                  </a:solidFill>
                  <a:latin typeface="Candara" panose="020E0502030303020204" pitchFamily="34" charset="0"/>
                </a:rPr>
                <a:t>Run a SNARK (e.g., Plonk/STARK)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8240D1-5F07-161F-D581-6FC274B006EE}"/>
                  </a:ext>
                </a:extLst>
              </p:cNvPr>
              <p:cNvSpPr txBox="1"/>
              <p:nvPr/>
            </p:nvSpPr>
            <p:spPr>
              <a:xfrm>
                <a:off x="3629552" y="4704784"/>
                <a:ext cx="1122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b="0" dirty="0">
                    <a:solidFill>
                      <a:srgbClr val="53565A"/>
                    </a:solidFill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8240D1-5F07-161F-D581-6FC274B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52" y="4704784"/>
                <a:ext cx="1122487" cy="461665"/>
              </a:xfrm>
              <a:prstGeom prst="rect">
                <a:avLst/>
              </a:prstGeom>
              <a:blipFill>
                <a:blip r:embed="rId18"/>
                <a:stretch>
                  <a:fillRect l="-7778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816B8BE-3C0D-4F79-D9A6-E5E59E073BA4}"/>
              </a:ext>
            </a:extLst>
          </p:cNvPr>
          <p:cNvSpPr/>
          <p:nvPr/>
        </p:nvSpPr>
        <p:spPr>
          <a:xfrm>
            <a:off x="3800821" y="3392793"/>
            <a:ext cx="2409230" cy="40579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2B1330-9F11-BB7D-9B3E-0ADBE6111C6A}"/>
              </a:ext>
            </a:extLst>
          </p:cNvPr>
          <p:cNvSpPr txBox="1"/>
          <p:nvPr/>
        </p:nvSpPr>
        <p:spPr>
          <a:xfrm>
            <a:off x="3710106" y="3073453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Large, can’t start proving without 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5119D9-FA86-C01D-8981-30701D06B2E5}"/>
              </a:ext>
            </a:extLst>
          </p:cNvPr>
          <p:cNvGrpSpPr/>
          <p:nvPr/>
        </p:nvGrpSpPr>
        <p:grpSpPr>
          <a:xfrm>
            <a:off x="773192" y="4076156"/>
            <a:ext cx="7241723" cy="407457"/>
            <a:chOff x="773192" y="4076156"/>
            <a:chExt cx="7241723" cy="40745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A0F72EA-5CC7-3FA8-4ECB-0186AD52CE9A}"/>
                </a:ext>
              </a:extLst>
            </p:cNvPr>
            <p:cNvSpPr/>
            <p:nvPr/>
          </p:nvSpPr>
          <p:spPr>
            <a:xfrm>
              <a:off x="4373655" y="4077822"/>
              <a:ext cx="3641260" cy="405791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880C4C6-307F-13A4-5223-9A94BB974649}"/>
                </a:ext>
              </a:extLst>
            </p:cNvPr>
            <p:cNvSpPr txBox="1"/>
            <p:nvPr/>
          </p:nvSpPr>
          <p:spPr>
            <a:xfrm>
              <a:off x="773192" y="4076156"/>
              <a:ext cx="3251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Candara" panose="020E0502030303020204" pitchFamily="34" charset="0"/>
                </a:rPr>
                <a:t>Memory/computation intensive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BBB7EB-1304-D5B9-EB9F-4E46EE09DBB1}"/>
              </a:ext>
            </a:extLst>
          </p:cNvPr>
          <p:cNvGrpSpPr/>
          <p:nvPr/>
        </p:nvGrpSpPr>
        <p:grpSpPr>
          <a:xfrm>
            <a:off x="3342428" y="2628401"/>
            <a:ext cx="3418513" cy="537707"/>
            <a:chOff x="3342428" y="2628401"/>
            <a:chExt cx="3418513" cy="537707"/>
          </a:xfrm>
        </p:grpSpPr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D16AB4FA-064A-6B4D-DA34-2BF3408B9FD8}"/>
                </a:ext>
              </a:extLst>
            </p:cNvPr>
            <p:cNvSpPr/>
            <p:nvPr/>
          </p:nvSpPr>
          <p:spPr>
            <a:xfrm>
              <a:off x="4029163" y="2628401"/>
              <a:ext cx="350900" cy="53770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405C16-6827-0CE8-E76A-46CF9BCDBD03}"/>
                </a:ext>
              </a:extLst>
            </p:cNvPr>
            <p:cNvSpPr txBox="1"/>
            <p:nvPr/>
          </p:nvSpPr>
          <p:spPr>
            <a:xfrm>
              <a:off x="4296805" y="2638944"/>
              <a:ext cx="2464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53565A"/>
                  </a:solidFill>
                  <a:latin typeface="Candara" panose="020E0502030303020204" pitchFamily="34" charset="0"/>
                </a:rPr>
                <a:t>transform to a circuit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982CE9D-F459-260D-AC44-8B79342EA08D}"/>
                    </a:ext>
                  </a:extLst>
                </p:cNvPr>
                <p:cNvSpPr txBox="1"/>
                <p:nvPr/>
              </p:nvSpPr>
              <p:spPr>
                <a:xfrm>
                  <a:off x="3342428" y="2638944"/>
                  <a:ext cx="70359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Fix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982CE9D-F459-260D-AC44-8B79342EA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428" y="2638944"/>
                  <a:ext cx="703591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8929" t="-909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76A0B3-BEDD-CA85-6C1E-2A5A76089099}"/>
              </a:ext>
            </a:extLst>
          </p:cNvPr>
          <p:cNvGrpSpPr/>
          <p:nvPr/>
        </p:nvGrpSpPr>
        <p:grpSpPr>
          <a:xfrm>
            <a:off x="774569" y="2638372"/>
            <a:ext cx="3226669" cy="405791"/>
            <a:chOff x="774569" y="2638372"/>
            <a:chExt cx="3226669" cy="405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167C8FC-4F2B-6F4E-A388-A30D822DE890}"/>
                    </a:ext>
                  </a:extLst>
                </p:cNvPr>
                <p:cNvSpPr txBox="1"/>
                <p:nvPr/>
              </p:nvSpPr>
              <p:spPr>
                <a:xfrm>
                  <a:off x="774569" y="2655015"/>
                  <a:ext cx="2550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Can’t support dynamic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C0000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167C8FC-4F2B-6F4E-A388-A30D822DE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69" y="2655015"/>
                  <a:ext cx="2550698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48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33684D9-4E9B-CE3D-58B2-0E423BEAFE03}"/>
                </a:ext>
              </a:extLst>
            </p:cNvPr>
            <p:cNvSpPr/>
            <p:nvPr/>
          </p:nvSpPr>
          <p:spPr>
            <a:xfrm>
              <a:off x="3376751" y="2638372"/>
              <a:ext cx="624487" cy="405791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F0F513-F629-8B1B-A5E1-1D1796D318D2}"/>
              </a:ext>
            </a:extLst>
          </p:cNvPr>
          <p:cNvSpPr txBox="1"/>
          <p:nvPr/>
        </p:nvSpPr>
        <p:spPr>
          <a:xfrm>
            <a:off x="4695095" y="5902628"/>
            <a:ext cx="3663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53565A"/>
                </a:solidFill>
                <a:latin typeface="Candara" panose="020E0502030303020204" pitchFamily="34" charset="0"/>
              </a:rPr>
              <a:t>Subsequent work [CFFZ24]: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3565A"/>
                </a:solidFill>
                <a:latin typeface="Candara" panose="020E0502030303020204" pitchFamily="34" charset="0"/>
              </a:rPr>
              <a:t>Mem-efficient &amp; fast </a:t>
            </a:r>
            <a:r>
              <a:rPr lang="en-US" sz="1400" dirty="0" err="1">
                <a:solidFill>
                  <a:srgbClr val="53565A"/>
                </a:solidFill>
                <a:latin typeface="Candara" panose="020E0502030303020204" pitchFamily="34" charset="0"/>
              </a:rPr>
              <a:t>Sumcheck</a:t>
            </a:r>
            <a:endParaRPr lang="en-US" sz="1400" dirty="0">
              <a:solidFill>
                <a:srgbClr val="53565A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3565A"/>
                </a:solidFill>
                <a:latin typeface="Candara" panose="020E0502030303020204" pitchFamily="34" charset="0"/>
              </a:rPr>
              <a:t>Other SNARK components still expensive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478B94-7250-C754-267C-89E423EDA28F}"/>
              </a:ext>
            </a:extLst>
          </p:cNvPr>
          <p:cNvSpPr txBox="1"/>
          <p:nvPr/>
        </p:nvSpPr>
        <p:spPr>
          <a:xfrm>
            <a:off x="6797239" y="5908057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solidFill>
                  <a:srgbClr val="0070C0"/>
                </a:solidFill>
                <a:latin typeface="Candara" panose="020E0502030303020204" pitchFamily="34" charset="0"/>
              </a:rPr>
              <a:t>LatticeFold</a:t>
            </a:r>
            <a:r>
              <a:rPr lang="en-US" sz="1400" dirty="0">
                <a:solidFill>
                  <a:srgbClr val="0070C0"/>
                </a:solidFill>
                <a:latin typeface="Candara" panose="020E0502030303020204" pitchFamily="34" charset="0"/>
              </a:rPr>
              <a:t> benefits from it!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EA8B7-5A43-8FB0-AACD-286DBD60723C}"/>
              </a:ext>
            </a:extLst>
          </p:cNvPr>
          <p:cNvSpPr txBox="1"/>
          <p:nvPr/>
        </p:nvSpPr>
        <p:spPr>
          <a:xfrm>
            <a:off x="773192" y="4352083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  <a:latin typeface="Candara" panose="020E0502030303020204" pitchFamily="34" charset="0"/>
              </a:rPr>
              <a:t>E.g., FFTs, MSMs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6ABB01-C460-81AC-3EF3-4106C5A1B33D}"/>
              </a:ext>
            </a:extLst>
          </p:cNvPr>
          <p:cNvSpPr txBox="1"/>
          <p:nvPr/>
        </p:nvSpPr>
        <p:spPr>
          <a:xfrm>
            <a:off x="6194285" y="767015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53565A"/>
                </a:solidFill>
                <a:latin typeface="Candara" panose="020E0502030303020204" pitchFamily="34" charset="0"/>
              </a:rPr>
              <a:t>Huge circuit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7A0BD-BBD3-4403-6FC4-445F1F6DBBEC}"/>
              </a:ext>
            </a:extLst>
          </p:cNvPr>
          <p:cNvSpPr txBox="1"/>
          <p:nvPr/>
        </p:nvSpPr>
        <p:spPr>
          <a:xfrm>
            <a:off x="878332" y="1158238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latin typeface="Candara" panose="020E0502030303020204" pitchFamily="34" charset="0"/>
              </a:rPr>
              <a:t>VM execution:</a:t>
            </a:r>
          </a:p>
        </p:txBody>
      </p:sp>
    </p:spTree>
    <p:extLst>
      <p:ext uri="{BB962C8B-B14F-4D97-AF65-F5344CB8AC3E}">
        <p14:creationId xmlns:p14="http://schemas.microsoft.com/office/powerpoint/2010/main" val="37716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/>
      <p:bldP spid="44" grpId="0" animBg="1"/>
      <p:bldP spid="45" grpId="0"/>
      <p:bldP spid="54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FBD8-AD38-B408-AA8F-7747CE46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Piecemeal SNARKs (IVC/PCD)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20602-0C39-7F62-C218-151DDFB4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D0C25A-2B53-BA65-2428-329381D2B257}"/>
                  </a:ext>
                </a:extLst>
              </p:cNvPr>
              <p:cNvSpPr/>
              <p:nvPr/>
            </p:nvSpPr>
            <p:spPr>
              <a:xfrm>
                <a:off x="4456372" y="1820775"/>
                <a:ext cx="540689" cy="35780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D0C25A-2B53-BA65-2428-329381D2B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72" y="1820775"/>
                <a:ext cx="540689" cy="357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F3DBAA-ABF0-2635-A241-4FFDEBB35BBE}"/>
              </a:ext>
            </a:extLst>
          </p:cNvPr>
          <p:cNvSpPr/>
          <p:nvPr/>
        </p:nvSpPr>
        <p:spPr>
          <a:xfrm>
            <a:off x="772651" y="1344829"/>
            <a:ext cx="2068809" cy="20424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A0672D-BDFD-558D-AC70-36E5F0663AEF}"/>
              </a:ext>
            </a:extLst>
          </p:cNvPr>
          <p:cNvGrpSpPr/>
          <p:nvPr/>
        </p:nvGrpSpPr>
        <p:grpSpPr>
          <a:xfrm>
            <a:off x="3421193" y="1354372"/>
            <a:ext cx="3013671" cy="1688925"/>
            <a:chOff x="3421193" y="1354372"/>
            <a:chExt cx="3013671" cy="168892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D6EEB3-F953-2300-8D3F-461BF37C21B1}"/>
                </a:ext>
              </a:extLst>
            </p:cNvPr>
            <p:cNvCxnSpPr>
              <a:cxnSpLocks/>
              <a:stCxn id="54" idx="3"/>
              <a:endCxn id="10" idx="1"/>
            </p:cNvCxnSpPr>
            <p:nvPr/>
          </p:nvCxnSpPr>
          <p:spPr>
            <a:xfrm flipV="1">
              <a:off x="3570346" y="1999680"/>
              <a:ext cx="886026" cy="597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940D26-6F64-91AA-6230-6F6CA270BB3D}"/>
                </a:ext>
              </a:extLst>
            </p:cNvPr>
            <p:cNvCxnSpPr>
              <a:cxnSpLocks/>
            </p:cNvCxnSpPr>
            <p:nvPr/>
          </p:nvCxnSpPr>
          <p:spPr>
            <a:xfrm>
              <a:off x="5008093" y="1999679"/>
              <a:ext cx="923577" cy="0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A991C-45AC-A468-C134-A1D62FE4ED41}"/>
                    </a:ext>
                  </a:extLst>
                </p:cNvPr>
                <p:cNvSpPr txBox="1"/>
                <p:nvPr/>
              </p:nvSpPr>
              <p:spPr>
                <a:xfrm>
                  <a:off x="5901192" y="1846954"/>
                  <a:ext cx="5336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A991C-45AC-A468-C134-A1D62FE4E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192" y="1846954"/>
                  <a:ext cx="53367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0443C7A-06C3-382F-AEA3-DB1E0456B9C7}"/>
                    </a:ext>
                  </a:extLst>
                </p:cNvPr>
                <p:cNvSpPr/>
                <p:nvPr/>
              </p:nvSpPr>
              <p:spPr>
                <a:xfrm>
                  <a:off x="4414277" y="2512561"/>
                  <a:ext cx="1165568" cy="53073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SNARK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0443C7A-06C3-382F-AEA3-DB1E0456B9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277" y="2512561"/>
                  <a:ext cx="1165568" cy="5307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9C613B-7F46-4370-32A5-C7DF7C0E59A0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V="1">
              <a:off x="3740267" y="2889408"/>
              <a:ext cx="679994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E6729CA2-C234-FC68-EDE1-65C65C6ACB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45221" y="1983957"/>
              <a:ext cx="521207" cy="969264"/>
            </a:xfrm>
            <a:prstGeom prst="bentConnector2">
              <a:avLst/>
            </a:prstGeom>
            <a:ln w="12700">
              <a:solidFill>
                <a:srgbClr val="C0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C618438-1C02-9835-76BB-2C05A512F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363" y="1622928"/>
              <a:ext cx="3031" cy="199925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5E3EDBE-D892-6F1A-5965-3D2794A05010}"/>
                    </a:ext>
                  </a:extLst>
                </p:cNvPr>
                <p:cNvSpPr txBox="1"/>
                <p:nvPr/>
              </p:nvSpPr>
              <p:spPr>
                <a:xfrm>
                  <a:off x="4503450" y="1354372"/>
                  <a:ext cx="4465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5E3EDBE-D892-6F1A-5965-3D2794A05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50" y="1354372"/>
                  <a:ext cx="44653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956E57-10D7-308E-0174-3842674A5E38}"/>
              </a:ext>
            </a:extLst>
          </p:cNvPr>
          <p:cNvGrpSpPr/>
          <p:nvPr/>
        </p:nvGrpSpPr>
        <p:grpSpPr>
          <a:xfrm>
            <a:off x="827611" y="1359403"/>
            <a:ext cx="2742735" cy="835833"/>
            <a:chOff x="827611" y="1359403"/>
            <a:chExt cx="2742735" cy="835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0A23F1-8A43-8316-2167-2BAE8E9B5620}"/>
                    </a:ext>
                  </a:extLst>
                </p:cNvPr>
                <p:cNvSpPr txBox="1"/>
                <p:nvPr/>
              </p:nvSpPr>
              <p:spPr>
                <a:xfrm>
                  <a:off x="827611" y="1837427"/>
                  <a:ext cx="5336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0A23F1-8A43-8316-2167-2BAE8E9B5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11" y="1837427"/>
                  <a:ext cx="53367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8A1A9B4-FD7A-A14E-8303-C8F84FAAA537}"/>
                    </a:ext>
                  </a:extLst>
                </p:cNvPr>
                <p:cNvSpPr/>
                <p:nvPr/>
              </p:nvSpPr>
              <p:spPr>
                <a:xfrm>
                  <a:off x="1624610" y="1837427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8A1A9B4-FD7A-A14E-8303-C8F84FAAA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610" y="1837427"/>
                  <a:ext cx="540689" cy="3578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3E1DFE-352D-E28C-5B58-A0DD4A67D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283" y="1997823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C4D086-2CBC-AF48-C862-3779F713B060}"/>
                </a:ext>
              </a:extLst>
            </p:cNvPr>
            <p:cNvCxnSpPr>
              <a:cxnSpLocks/>
              <a:stCxn id="8" idx="3"/>
              <a:endCxn id="54" idx="1"/>
            </p:cNvCxnSpPr>
            <p:nvPr/>
          </p:nvCxnSpPr>
          <p:spPr>
            <a:xfrm flipV="1">
              <a:off x="2165299" y="2005653"/>
              <a:ext cx="1041293" cy="10679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9032DD-2F7E-3175-5443-08ED510E0D8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894955" y="1637502"/>
              <a:ext cx="3031" cy="199925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FDAD42-3B33-BAE1-DF76-B333F42EED78}"/>
                    </a:ext>
                  </a:extLst>
                </p:cNvPr>
                <p:cNvSpPr txBox="1"/>
                <p:nvPr/>
              </p:nvSpPr>
              <p:spPr>
                <a:xfrm>
                  <a:off x="1646377" y="1359403"/>
                  <a:ext cx="6164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FDAD42-3B33-BAE1-DF76-B333F42EE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377" y="1359403"/>
                  <a:ext cx="61645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05AD8-1ECE-8462-967B-4F1B45D4D34E}"/>
                    </a:ext>
                  </a:extLst>
                </p:cNvPr>
                <p:cNvSpPr txBox="1"/>
                <p:nvPr/>
              </p:nvSpPr>
              <p:spPr>
                <a:xfrm>
                  <a:off x="3206592" y="1851764"/>
                  <a:ext cx="3637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05AD8-1ECE-8462-967B-4F1B45D4D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592" y="1851764"/>
                  <a:ext cx="36375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740A9C9-9E58-4647-2AFC-417D429C10F0}"/>
              </a:ext>
            </a:extLst>
          </p:cNvPr>
          <p:cNvGrpSpPr/>
          <p:nvPr/>
        </p:nvGrpSpPr>
        <p:grpSpPr>
          <a:xfrm>
            <a:off x="2776690" y="2735520"/>
            <a:ext cx="963577" cy="443834"/>
            <a:chOff x="2776690" y="2735520"/>
            <a:chExt cx="963577" cy="4438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061B2D-7F65-4871-3E9B-8FAF3893F593}"/>
                </a:ext>
              </a:extLst>
            </p:cNvPr>
            <p:cNvSpPr txBox="1"/>
            <p:nvPr/>
          </p:nvSpPr>
          <p:spPr>
            <a:xfrm>
              <a:off x="2776690" y="2871577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53565A"/>
                  </a:solidFill>
                  <a:latin typeface="Candara" panose="020E0502030303020204" pitchFamily="34" charset="0"/>
                </a:rPr>
                <a:t>SNARK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798A9F-6C81-B0D4-F45C-5EE4BF4E15A6}"/>
                </a:ext>
              </a:extLst>
            </p:cNvPr>
            <p:cNvCxnSpPr>
              <a:cxnSpLocks/>
            </p:cNvCxnSpPr>
            <p:nvPr/>
          </p:nvCxnSpPr>
          <p:spPr>
            <a:xfrm>
              <a:off x="2841460" y="2897482"/>
              <a:ext cx="570545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C3E9095-B4B4-AF62-55D0-87E9BC0705E2}"/>
                    </a:ext>
                  </a:extLst>
                </p:cNvPr>
                <p:cNvSpPr txBox="1"/>
                <p:nvPr/>
              </p:nvSpPr>
              <p:spPr>
                <a:xfrm>
                  <a:off x="3352918" y="2735520"/>
                  <a:ext cx="3873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C3E9095-B4B4-AF62-55D0-87E9BC070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918" y="2735520"/>
                  <a:ext cx="387349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E27BD5-203D-D69F-F8E7-449EB85E87C9}"/>
              </a:ext>
            </a:extLst>
          </p:cNvPr>
          <p:cNvGrpSpPr/>
          <p:nvPr/>
        </p:nvGrpSpPr>
        <p:grpSpPr>
          <a:xfrm>
            <a:off x="3757375" y="1350067"/>
            <a:ext cx="3052192" cy="2042423"/>
            <a:chOff x="3757375" y="1350067"/>
            <a:chExt cx="3052192" cy="204242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6686E3-6E07-2C81-8399-BFC558F8679C}"/>
                </a:ext>
              </a:extLst>
            </p:cNvPr>
            <p:cNvSpPr/>
            <p:nvPr/>
          </p:nvSpPr>
          <p:spPr>
            <a:xfrm>
              <a:off x="3757375" y="1350067"/>
              <a:ext cx="1983466" cy="20424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F0F0FE1-CA87-9B2F-4CA5-9275A6582643}"/>
                </a:ext>
              </a:extLst>
            </p:cNvPr>
            <p:cNvCxnSpPr>
              <a:cxnSpLocks/>
            </p:cNvCxnSpPr>
            <p:nvPr/>
          </p:nvCxnSpPr>
          <p:spPr>
            <a:xfrm>
              <a:off x="5740841" y="2889462"/>
              <a:ext cx="570545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4CCDE9B-C759-6055-3D16-30718D6FDC4C}"/>
                    </a:ext>
                  </a:extLst>
                </p:cNvPr>
                <p:cNvSpPr txBox="1"/>
                <p:nvPr/>
              </p:nvSpPr>
              <p:spPr>
                <a:xfrm>
                  <a:off x="6252299" y="2727500"/>
                  <a:ext cx="5572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4CCDE9B-C759-6055-3D16-30718D6FD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299" y="2727500"/>
                  <a:ext cx="55726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28CA03-0FE8-97E2-659B-291E55DECCF4}"/>
              </a:ext>
            </a:extLst>
          </p:cNvPr>
          <p:cNvGrpSpPr/>
          <p:nvPr/>
        </p:nvGrpSpPr>
        <p:grpSpPr>
          <a:xfrm>
            <a:off x="827611" y="2097497"/>
            <a:ext cx="2481033" cy="953874"/>
            <a:chOff x="827611" y="2097497"/>
            <a:chExt cx="2481033" cy="953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AD22FEB-B3D2-2FB0-06E6-3952C984D8DF}"/>
                    </a:ext>
                  </a:extLst>
                </p:cNvPr>
                <p:cNvSpPr/>
                <p:nvPr/>
              </p:nvSpPr>
              <p:spPr>
                <a:xfrm>
                  <a:off x="1484514" y="2520635"/>
                  <a:ext cx="1165568" cy="53073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SNARK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AD22FEB-B3D2-2FB0-06E6-3952C984D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514" y="2520635"/>
                  <a:ext cx="1165568" cy="53073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C3AA0-D18F-FD0A-292D-2FE8431C89DB}"/>
                    </a:ext>
                  </a:extLst>
                </p:cNvPr>
                <p:cNvSpPr txBox="1"/>
                <p:nvPr/>
              </p:nvSpPr>
              <p:spPr>
                <a:xfrm>
                  <a:off x="827611" y="2743594"/>
                  <a:ext cx="5572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C3AA0-D18F-FD0A-292D-2FE8431C8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11" y="2743594"/>
                  <a:ext cx="55726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A79AC5F-C6D5-D5DF-169D-0866A4224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067" y="2897482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54A0150A-2320-53CD-E69B-EA315D4A4C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9081" y="2222863"/>
              <a:ext cx="640799" cy="390067"/>
            </a:xfrm>
            <a:prstGeom prst="bentConnector2">
              <a:avLst/>
            </a:prstGeom>
            <a:ln w="12700">
              <a:solidFill>
                <a:srgbClr val="C0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356D4401-BDF5-555A-5336-3FA6B387938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59420" y="2220903"/>
              <a:ext cx="649224" cy="521207"/>
            </a:xfrm>
            <a:prstGeom prst="bentConnector3">
              <a:avLst>
                <a:gd name="adj1" fmla="val -1242"/>
              </a:avLst>
            </a:prstGeom>
            <a:ln w="12700">
              <a:solidFill>
                <a:srgbClr val="C0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3900560-304C-D185-2563-DE333C14491B}"/>
              </a:ext>
            </a:extLst>
          </p:cNvPr>
          <p:cNvSpPr txBox="1"/>
          <p:nvPr/>
        </p:nvSpPr>
        <p:spPr>
          <a:xfrm>
            <a:off x="601427" y="3604063"/>
            <a:ext cx="3650358" cy="1323439"/>
          </a:xfrm>
          <a:prstGeom prst="rect">
            <a:avLst/>
          </a:prstGeom>
          <a:solidFill>
            <a:schemeClr val="bg2">
              <a:lumMod val="90000"/>
              <a:alpha val="54919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>
                <a:solidFill>
                  <a:srgbClr val="53565A"/>
                </a:solidFill>
                <a:latin typeface="Candara" panose="020E0502030303020204" pitchFamily="34" charset="0"/>
              </a:rPr>
              <a:t>Pros: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Pipeline proving/witness-gen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Small memory overhead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Parallelizable using PCD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4AEF28-FA16-25B3-E29B-586938D9BDE1}"/>
              </a:ext>
            </a:extLst>
          </p:cNvPr>
          <p:cNvSpPr txBox="1"/>
          <p:nvPr/>
        </p:nvSpPr>
        <p:spPr>
          <a:xfrm>
            <a:off x="4480258" y="3606371"/>
            <a:ext cx="4267515" cy="1015663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>
                <a:solidFill>
                  <a:srgbClr val="53565A"/>
                </a:solidFill>
                <a:latin typeface="Candara" panose="020E0502030303020204" pitchFamily="34" charset="0"/>
              </a:rPr>
              <a:t>Cons: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Expensive SNARK.V circuit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SNARK proving still not </a:t>
            </a:r>
            <a:r>
              <a:rPr lang="en-US" sz="2000" i="1" dirty="0">
                <a:solidFill>
                  <a:srgbClr val="53565A"/>
                </a:solidFill>
                <a:latin typeface="Candara" panose="020E0502030303020204" pitchFamily="34" charset="0"/>
              </a:rPr>
              <a:t>that</a:t>
            </a:r>
            <a:r>
              <a:rPr lang="en-US" sz="2000" dirty="0">
                <a:solidFill>
                  <a:srgbClr val="53565A"/>
                </a:solidFill>
                <a:latin typeface="Candara" panose="020E0502030303020204" pitchFamily="34" charset="0"/>
              </a:rPr>
              <a:t> cheap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FD02B-5ED9-FC9A-D2D7-DE99D1D81F79}"/>
              </a:ext>
            </a:extLst>
          </p:cNvPr>
          <p:cNvSpPr txBox="1"/>
          <p:nvPr/>
        </p:nvSpPr>
        <p:spPr>
          <a:xfrm>
            <a:off x="1954602" y="4927502"/>
            <a:ext cx="220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  <a:latin typeface="Candara" panose="020E0502030303020204" pitchFamily="34" charset="0"/>
              </a:rPr>
              <a:t>E.g., Mangrove [NDCTB24]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D57169-2910-4784-5A4C-D946F87A6CB8}"/>
              </a:ext>
            </a:extLst>
          </p:cNvPr>
          <p:cNvSpPr txBox="1"/>
          <p:nvPr/>
        </p:nvSpPr>
        <p:spPr>
          <a:xfrm>
            <a:off x="5891917" y="435848"/>
            <a:ext cx="2932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[Valiant08, BCCT12]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2378E-A08A-726F-D7E3-4188E5B9ED96}"/>
              </a:ext>
            </a:extLst>
          </p:cNvPr>
          <p:cNvSpPr txBox="1"/>
          <p:nvPr/>
        </p:nvSpPr>
        <p:spPr>
          <a:xfrm>
            <a:off x="-27603" y="269921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ndara" panose="020E0502030303020204" pitchFamily="34" charset="0"/>
              </a:rPr>
              <a:t>Steps 1..i-2 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ndara" panose="020E0502030303020204" pitchFamily="34" charset="0"/>
              </a:rPr>
              <a:t>correct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3987D-EE6F-5C97-6F8C-64856D526E2A}"/>
              </a:ext>
            </a:extLst>
          </p:cNvPr>
          <p:cNvSpPr txBox="1"/>
          <p:nvPr/>
        </p:nvSpPr>
        <p:spPr>
          <a:xfrm>
            <a:off x="5833466" y="2980267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ndara" panose="020E0502030303020204" pitchFamily="34" charset="0"/>
              </a:rPr>
              <a:t>First </a:t>
            </a:r>
            <a:r>
              <a:rPr lang="en-US" sz="1200" dirty="0" err="1">
                <a:solidFill>
                  <a:srgbClr val="C00000"/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Candara" panose="020E0502030303020204" pitchFamily="34" charset="0"/>
              </a:rPr>
              <a:t> steps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ndara" panose="020E0502030303020204" pitchFamily="34" charset="0"/>
              </a:rPr>
              <a:t>executed correctly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0DB8B-B6CF-1BA7-5D61-A300279E28C2}"/>
              </a:ext>
            </a:extLst>
          </p:cNvPr>
          <p:cNvSpPr txBox="1"/>
          <p:nvPr/>
        </p:nvSpPr>
        <p:spPr>
          <a:xfrm>
            <a:off x="826113" y="137046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solidFill>
                  <a:srgbClr val="0070C0"/>
                </a:solidFill>
                <a:latin typeface="Candara" panose="020E0502030303020204" pitchFamily="34" charset="0"/>
              </a:rPr>
              <a:t>Stmnt</a:t>
            </a:r>
            <a:endParaRPr lang="en-US" sz="1400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991E4-D552-FD3E-D681-B421A4AF018A}"/>
              </a:ext>
            </a:extLst>
          </p:cNvPr>
          <p:cNvSpPr txBox="1"/>
          <p:nvPr/>
        </p:nvSpPr>
        <p:spPr>
          <a:xfrm>
            <a:off x="4461896" y="4633146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ndara" panose="020E0502030303020204" pitchFamily="34" charset="0"/>
              </a:rPr>
              <a:t>Any better way to construct IVC?</a:t>
            </a:r>
          </a:p>
        </p:txBody>
      </p:sp>
    </p:spTree>
    <p:extLst>
      <p:ext uri="{BB962C8B-B14F-4D97-AF65-F5344CB8AC3E}">
        <p14:creationId xmlns:p14="http://schemas.microsoft.com/office/powerpoint/2010/main" val="20496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7" grpId="0" animBg="1"/>
      <p:bldP spid="78" grpId="0" animBg="1"/>
      <p:bldP spid="12" grpId="0"/>
      <p:bldP spid="20" grpId="0"/>
      <p:bldP spid="21" grpId="0"/>
      <p:bldP spid="21" grpId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9B9-F43E-E326-52AB-AB3F3172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IVC/PCD from Folding [BCLMS20,KST21]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2F969-1B4E-BAC9-F139-BC66292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96BFC-B4FD-9B0A-83E1-6030BD7AA33F}"/>
              </a:ext>
            </a:extLst>
          </p:cNvPr>
          <p:cNvSpPr txBox="1"/>
          <p:nvPr/>
        </p:nvSpPr>
        <p:spPr>
          <a:xfrm>
            <a:off x="222636" y="1019145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>
                <a:solidFill>
                  <a:srgbClr val="53565A"/>
                </a:solidFill>
                <a:latin typeface="Candara" panose="020E0502030303020204" pitchFamily="34" charset="0"/>
              </a:rPr>
              <a:t>Homomorphic commitment: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BD8B67-EB7A-4B75-7A5F-A6837A29992C}"/>
                  </a:ext>
                </a:extLst>
              </p:cNvPr>
              <p:cNvSpPr txBox="1"/>
              <p:nvPr/>
            </p:nvSpPr>
            <p:spPr>
              <a:xfrm>
                <a:off x="1039874" y="2063174"/>
                <a:ext cx="1372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Commit</m:t>
                      </m:r>
                      <m:r>
                        <a:rPr lang="en-US" sz="24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BD8B67-EB7A-4B75-7A5F-A6837A29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4" y="2063174"/>
                <a:ext cx="13724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760468-EA8C-E108-CEBA-A41312315324}"/>
                  </a:ext>
                </a:extLst>
              </p:cNvPr>
              <p:cNvSpPr txBox="1"/>
              <p:nvPr/>
            </p:nvSpPr>
            <p:spPr>
              <a:xfrm>
                <a:off x="3666400" y="2083449"/>
                <a:ext cx="437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760468-EA8C-E108-CEBA-A4131231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400" y="2083449"/>
                <a:ext cx="43742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380CE2-2F4D-1EC7-32D1-DFD5FE94AB64}"/>
              </a:ext>
            </a:extLst>
          </p:cNvPr>
          <p:cNvCxnSpPr>
            <a:cxnSpLocks/>
          </p:cNvCxnSpPr>
          <p:nvPr/>
        </p:nvCxnSpPr>
        <p:spPr>
          <a:xfrm>
            <a:off x="4170459" y="2294006"/>
            <a:ext cx="803082" cy="0"/>
          </a:xfrm>
          <a:prstGeom prst="straightConnector1">
            <a:avLst/>
          </a:prstGeom>
          <a:ln w="19050" cap="flat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6D26A7-AD47-D5A9-6EBD-6F6BE3917087}"/>
                  </a:ext>
                </a:extLst>
              </p:cNvPr>
              <p:cNvSpPr txBox="1"/>
              <p:nvPr/>
            </p:nvSpPr>
            <p:spPr>
              <a:xfrm>
                <a:off x="5824579" y="2093951"/>
                <a:ext cx="541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6D26A7-AD47-D5A9-6EBD-6F6BE3917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79" y="2093951"/>
                <a:ext cx="54155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D16FA48-7CC7-0EE2-623B-D059D4F6C10F}"/>
              </a:ext>
            </a:extLst>
          </p:cNvPr>
          <p:cNvSpPr txBox="1"/>
          <p:nvPr/>
        </p:nvSpPr>
        <p:spPr>
          <a:xfrm>
            <a:off x="5196869" y="209395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ndara" panose="020E0502030303020204" pitchFamily="34" charset="0"/>
              </a:rPr>
              <a:t>short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249E8-AC88-1C09-A63A-13099F856334}"/>
              </a:ext>
            </a:extLst>
          </p:cNvPr>
          <p:cNvSpPr txBox="1"/>
          <p:nvPr/>
        </p:nvSpPr>
        <p:spPr>
          <a:xfrm>
            <a:off x="2318284" y="208958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</a:rPr>
              <a:t>long vector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AFCD1E-AEDC-902F-5473-483CCAAC6152}"/>
              </a:ext>
            </a:extLst>
          </p:cNvPr>
          <p:cNvGrpSpPr/>
          <p:nvPr/>
        </p:nvGrpSpPr>
        <p:grpSpPr>
          <a:xfrm>
            <a:off x="538936" y="2937362"/>
            <a:ext cx="6989659" cy="464433"/>
            <a:chOff x="181225" y="1875136"/>
            <a:chExt cx="6989659" cy="4644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50E4B4-59BB-66F3-BF35-45F0B1E6FEA6}"/>
                </a:ext>
              </a:extLst>
            </p:cNvPr>
            <p:cNvSpPr txBox="1"/>
            <p:nvPr/>
          </p:nvSpPr>
          <p:spPr>
            <a:xfrm>
              <a:off x="181225" y="1877904"/>
              <a:ext cx="2374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53565A"/>
                  </a:solidFill>
                  <a:latin typeface="Candara" panose="020E0502030303020204" pitchFamily="34" charset="0"/>
                </a:rPr>
                <a:t>Homomorphism: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B97092-A5AB-DA7A-1EA2-B7CCB763E24C}"/>
                    </a:ext>
                  </a:extLst>
                </p:cNvPr>
                <p:cNvSpPr txBox="1"/>
                <p:nvPr/>
              </p:nvSpPr>
              <p:spPr>
                <a:xfrm>
                  <a:off x="2609430" y="1901553"/>
                  <a:ext cx="11417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B97092-A5AB-DA7A-1EA2-B7CCB763E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430" y="1901553"/>
                  <a:ext cx="114172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58D623-BC29-DFC1-23FC-827F38E400C7}"/>
                </a:ext>
              </a:extLst>
            </p:cNvPr>
            <p:cNvCxnSpPr>
              <a:cxnSpLocks/>
            </p:cNvCxnSpPr>
            <p:nvPr/>
          </p:nvCxnSpPr>
          <p:spPr>
            <a:xfrm>
              <a:off x="3824235" y="2101608"/>
              <a:ext cx="803082" cy="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09FCAC-0E68-922E-0A23-23948176B25B}"/>
                    </a:ext>
                  </a:extLst>
                </p:cNvPr>
                <p:cNvSpPr txBox="1"/>
                <p:nvPr/>
              </p:nvSpPr>
              <p:spPr>
                <a:xfrm>
                  <a:off x="4700399" y="1875136"/>
                  <a:ext cx="2470485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09FCAC-0E68-922E-0A23-23948176B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399" y="1875136"/>
                  <a:ext cx="2470485" cy="4265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01A7C6-AB3D-08F9-1C8B-3A00ADDCBE1C}"/>
                  </a:ext>
                </a:extLst>
              </p:cNvPr>
              <p:cNvSpPr txBox="1"/>
              <p:nvPr/>
            </p:nvSpPr>
            <p:spPr>
              <a:xfrm>
                <a:off x="-114415" y="5846240"/>
                <a:ext cx="4342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01A7C6-AB3D-08F9-1C8B-3A00ADDCB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415" y="5846240"/>
                <a:ext cx="434279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B962FDF-DDFC-BB73-8E8D-970FBBB7E7A4}"/>
              </a:ext>
            </a:extLst>
          </p:cNvPr>
          <p:cNvGrpSpPr/>
          <p:nvPr/>
        </p:nvGrpSpPr>
        <p:grpSpPr>
          <a:xfrm>
            <a:off x="3806168" y="5739071"/>
            <a:ext cx="5716951" cy="710399"/>
            <a:chOff x="3288591" y="4827176"/>
            <a:chExt cx="5716951" cy="710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ED6930-7E28-D524-7F6D-7B80A0EC2EAE}"/>
                    </a:ext>
                  </a:extLst>
                </p:cNvPr>
                <p:cNvSpPr txBox="1"/>
                <p:nvPr/>
              </p:nvSpPr>
              <p:spPr>
                <a:xfrm>
                  <a:off x="3525131" y="4827176"/>
                  <a:ext cx="5480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out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</a:t>
                  </a:r>
                  <a:r>
                    <a:rPr lang="en-US" dirty="0" err="1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s.t.</a:t>
                  </a:r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&amp;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ED6930-7E28-D524-7F6D-7B80A0EC2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131" y="4827176"/>
                  <a:ext cx="5480411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B53063-8BCF-38F3-C812-C151034477BF}"/>
                    </a:ext>
                  </a:extLst>
                </p:cNvPr>
                <p:cNvSpPr txBox="1"/>
                <p:nvPr/>
              </p:nvSpPr>
              <p:spPr>
                <a:xfrm>
                  <a:off x="3288591" y="5168243"/>
                  <a:ext cx="33362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knows witnesses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B53063-8BCF-38F3-C812-C15103447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591" y="5168243"/>
                  <a:ext cx="3336298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C9FFC6-3F39-11F6-5F40-C1999347ED58}"/>
              </a:ext>
            </a:extLst>
          </p:cNvPr>
          <p:cNvGrpSpPr/>
          <p:nvPr/>
        </p:nvGrpSpPr>
        <p:grpSpPr>
          <a:xfrm>
            <a:off x="852796" y="3783805"/>
            <a:ext cx="6180601" cy="689869"/>
            <a:chOff x="852796" y="3783805"/>
            <a:chExt cx="6180601" cy="6898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A1462C-86D8-F731-FF4D-DCF180A810A0}"/>
                </a:ext>
              </a:extLst>
            </p:cNvPr>
            <p:cNvSpPr txBox="1"/>
            <p:nvPr/>
          </p:nvSpPr>
          <p:spPr>
            <a:xfrm>
              <a:off x="852796" y="3888032"/>
              <a:ext cx="1734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53565A"/>
                  </a:solidFill>
                  <a:latin typeface="Candara" panose="020E0502030303020204" pitchFamily="34" charset="0"/>
                </a:rPr>
                <a:t>Why useful?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238525-F5CB-0CC7-5842-D31F3487E662}"/>
                    </a:ext>
                  </a:extLst>
                </p:cNvPr>
                <p:cNvSpPr txBox="1"/>
                <p:nvPr/>
              </p:nvSpPr>
              <p:spPr>
                <a:xfrm>
                  <a:off x="2655502" y="3812975"/>
                  <a:ext cx="1689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Expensive</a:t>
                  </a:r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</a:t>
                  </a:r>
                  <a:r>
                    <a:rPr lang="en-US" dirty="0" err="1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chk</a:t>
                  </a:r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238525-F5CB-0CC7-5842-D31F3487E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502" y="3812975"/>
                  <a:ext cx="1689373" cy="646331"/>
                </a:xfrm>
                <a:prstGeom prst="rect">
                  <a:avLst/>
                </a:prstGeom>
                <a:blipFill>
                  <a:blip r:embed="rId20"/>
                  <a:stretch>
                    <a:fillRect l="-3731" t="-3846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586632-0599-714A-E7F4-071318881B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5595" y="4154601"/>
              <a:ext cx="803082" cy="0"/>
            </a:xfrm>
            <a:prstGeom prst="straightConnector1">
              <a:avLst/>
            </a:prstGeom>
            <a:ln w="19050" cap="flat">
              <a:solidFill>
                <a:schemeClr val="tx2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2E2BFE-1893-0E56-27B1-FB3587AAAF72}"/>
                    </a:ext>
                  </a:extLst>
                </p:cNvPr>
                <p:cNvSpPr txBox="1"/>
                <p:nvPr/>
              </p:nvSpPr>
              <p:spPr>
                <a:xfrm>
                  <a:off x="5196869" y="3783805"/>
                  <a:ext cx="1836528" cy="689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  <a:latin typeface="Candara" panose="020E0502030303020204" pitchFamily="34" charset="0"/>
                    </a:rPr>
                    <a:t>Easy</a:t>
                  </a:r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</a:t>
                  </a:r>
                  <a:r>
                    <a:rPr lang="en-US" dirty="0" err="1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chk</a:t>
                  </a:r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2E2BFE-1893-0E56-27B1-FB3587AAA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869" y="3783805"/>
                  <a:ext cx="1836528" cy="689869"/>
                </a:xfrm>
                <a:prstGeom prst="rect">
                  <a:avLst/>
                </a:prstGeom>
                <a:blipFill>
                  <a:blip r:embed="rId21"/>
                  <a:stretch>
                    <a:fillRect l="-2759" t="-5455"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60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00EC4B-E180-6493-C06A-5DD710FC8AE8}"/>
              </a:ext>
            </a:extLst>
          </p:cNvPr>
          <p:cNvSpPr/>
          <p:nvPr/>
        </p:nvSpPr>
        <p:spPr>
          <a:xfrm>
            <a:off x="4863479" y="3027991"/>
            <a:ext cx="165721" cy="306900"/>
          </a:xfrm>
          <a:prstGeom prst="rect">
            <a:avLst/>
          </a:prstGeom>
          <a:solidFill>
            <a:schemeClr val="accent1">
              <a:alpha val="402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C2238-448F-280C-4C3B-7E331FB3F8C8}"/>
              </a:ext>
            </a:extLst>
          </p:cNvPr>
          <p:cNvSpPr/>
          <p:nvPr/>
        </p:nvSpPr>
        <p:spPr>
          <a:xfrm>
            <a:off x="3098507" y="2630023"/>
            <a:ext cx="446851" cy="306900"/>
          </a:xfrm>
          <a:prstGeom prst="rect">
            <a:avLst/>
          </a:prstGeom>
          <a:solidFill>
            <a:schemeClr val="accent1">
              <a:alpha val="402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D39B9-F43E-E326-52AB-AB3F3172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IVC/PCD from Folding [BCLMS20,KST21]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2F969-1B4E-BAC9-F139-BC66292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68198-DF8C-C24B-8982-6B4097D6B217}"/>
              </a:ext>
            </a:extLst>
          </p:cNvPr>
          <p:cNvSpPr txBox="1"/>
          <p:nvPr/>
        </p:nvSpPr>
        <p:spPr>
          <a:xfrm>
            <a:off x="228181" y="108757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>
                <a:solidFill>
                  <a:srgbClr val="53565A"/>
                </a:solidFill>
                <a:latin typeface="Candara" panose="020E0502030303020204" pitchFamily="34" charset="0"/>
              </a:rPr>
              <a:t>Folding scheme: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A8066-0C61-9D9A-1A66-411D59FDB9F2}"/>
                  </a:ext>
                </a:extLst>
              </p:cNvPr>
              <p:cNvSpPr txBox="1"/>
              <p:nvPr/>
            </p:nvSpPr>
            <p:spPr>
              <a:xfrm>
                <a:off x="503542" y="1651828"/>
                <a:ext cx="66902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53565A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𝑁𝑃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Comm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A8066-0C61-9D9A-1A66-411D59FDB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2" y="1651828"/>
                <a:ext cx="6690293" cy="400110"/>
              </a:xfrm>
              <a:prstGeom prst="rect">
                <a:avLst/>
              </a:prstGeom>
              <a:blipFill>
                <a:blip r:embed="rId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0887E3F-F478-02A0-54D1-0B968D21160A}"/>
              </a:ext>
            </a:extLst>
          </p:cNvPr>
          <p:cNvGrpSpPr/>
          <p:nvPr/>
        </p:nvGrpSpPr>
        <p:grpSpPr>
          <a:xfrm>
            <a:off x="490669" y="2568026"/>
            <a:ext cx="3807474" cy="828958"/>
            <a:chOff x="423279" y="3159402"/>
            <a:chExt cx="3807474" cy="8289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3A7E709-3CF0-2D22-5488-B4B3FF8BC5D2}"/>
                    </a:ext>
                  </a:extLst>
                </p:cNvPr>
                <p:cNvSpPr txBox="1"/>
                <p:nvPr/>
              </p:nvSpPr>
              <p:spPr>
                <a:xfrm>
                  <a:off x="423279" y="3208071"/>
                  <a:ext cx="7486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3A7E709-3CF0-2D22-5488-B4B3FF8BC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79" y="3208071"/>
                  <a:ext cx="748603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C6CE23-1539-6CFB-63C5-73EC99C3198A}"/>
                    </a:ext>
                  </a:extLst>
                </p:cNvPr>
                <p:cNvSpPr txBox="1"/>
                <p:nvPr/>
              </p:nvSpPr>
              <p:spPr>
                <a:xfrm>
                  <a:off x="436152" y="3604092"/>
                  <a:ext cx="7580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C6CE23-1539-6CFB-63C5-73EC99C31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52" y="3604092"/>
                  <a:ext cx="75809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7BBFB4-49F6-3011-595E-95A1CC8E6AC5}"/>
                </a:ext>
              </a:extLst>
            </p:cNvPr>
            <p:cNvGrpSpPr/>
            <p:nvPr/>
          </p:nvGrpSpPr>
          <p:grpSpPr>
            <a:xfrm>
              <a:off x="1599781" y="3159402"/>
              <a:ext cx="914400" cy="828958"/>
              <a:chOff x="2570015" y="2964208"/>
              <a:chExt cx="914400" cy="828958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1F407AB-E0DD-CC7C-C9EB-8D6EE659321A}"/>
                  </a:ext>
                </a:extLst>
              </p:cNvPr>
              <p:cNvSpPr/>
              <p:nvPr/>
            </p:nvSpPr>
            <p:spPr>
              <a:xfrm>
                <a:off x="2570015" y="2964208"/>
                <a:ext cx="914400" cy="8289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FC59720-E53E-2B2A-7F67-D49533B7E59F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FC59720-E53E-2B2A-7F67-D49533B7E5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92A575B-A33A-F061-BCCE-816CE5D16544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03" y="3383377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97FF50-6E86-3780-4577-71BD0016A57B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03" y="3783487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F7B61D9-99C4-AEB6-A048-1B4EEE2F1ED4}"/>
                </a:ext>
              </a:extLst>
            </p:cNvPr>
            <p:cNvCxnSpPr>
              <a:cxnSpLocks/>
            </p:cNvCxnSpPr>
            <p:nvPr/>
          </p:nvCxnSpPr>
          <p:spPr>
            <a:xfrm>
              <a:off x="2514181" y="3382746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B935D3-CADF-90E5-AD8C-C3292CDA69FA}"/>
                </a:ext>
              </a:extLst>
            </p:cNvPr>
            <p:cNvCxnSpPr>
              <a:cxnSpLocks/>
            </p:cNvCxnSpPr>
            <p:nvPr/>
          </p:nvCxnSpPr>
          <p:spPr>
            <a:xfrm>
              <a:off x="2514181" y="3773369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997281-96BE-C7F8-7B34-A29D8ECF97BF}"/>
                    </a:ext>
                  </a:extLst>
                </p:cNvPr>
                <p:cNvSpPr txBox="1"/>
                <p:nvPr/>
              </p:nvSpPr>
              <p:spPr>
                <a:xfrm>
                  <a:off x="2961559" y="3208071"/>
                  <a:ext cx="12691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com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997281-96BE-C7F8-7B34-A29D8ECF9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559" y="3208071"/>
                  <a:ext cx="126919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2750100-058B-0C03-B4EC-6261ADBF15FA}"/>
                    </a:ext>
                  </a:extLst>
                </p:cNvPr>
                <p:cNvSpPr txBox="1"/>
                <p:nvPr/>
              </p:nvSpPr>
              <p:spPr>
                <a:xfrm>
                  <a:off x="3024951" y="3606244"/>
                  <a:ext cx="3558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2750100-058B-0C03-B4EC-6261ADBF1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951" y="3606244"/>
                  <a:ext cx="355803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EEF954D-D45B-644E-2CE5-CECFBAAFDD09}"/>
              </a:ext>
            </a:extLst>
          </p:cNvPr>
          <p:cNvGrpSpPr/>
          <p:nvPr/>
        </p:nvGrpSpPr>
        <p:grpSpPr>
          <a:xfrm>
            <a:off x="4686664" y="2616695"/>
            <a:ext cx="2970199" cy="734575"/>
            <a:chOff x="4619274" y="3208071"/>
            <a:chExt cx="2970199" cy="734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BD9D67-0FE3-0659-8244-1821B7D5D0C5}"/>
                    </a:ext>
                  </a:extLst>
                </p:cNvPr>
                <p:cNvSpPr txBox="1"/>
                <p:nvPr/>
              </p:nvSpPr>
              <p:spPr>
                <a:xfrm>
                  <a:off x="4619274" y="3208071"/>
                  <a:ext cx="7248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BD9D67-0FE3-0659-8244-1821B7D5D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274" y="3208071"/>
                  <a:ext cx="724878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E2F69D9-A9DB-A054-9D42-89054D3DEC46}"/>
                    </a:ext>
                  </a:extLst>
                </p:cNvPr>
                <p:cNvSpPr txBox="1"/>
                <p:nvPr/>
              </p:nvSpPr>
              <p:spPr>
                <a:xfrm>
                  <a:off x="4660984" y="3604092"/>
                  <a:ext cx="598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E2F69D9-A9DB-A054-9D42-89054D3DE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984" y="3604092"/>
                  <a:ext cx="598754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75C8FB-3FBA-64C6-7D77-CBB4C112A97F}"/>
                </a:ext>
              </a:extLst>
            </p:cNvPr>
            <p:cNvGrpSpPr/>
            <p:nvPr/>
          </p:nvGrpSpPr>
          <p:grpSpPr>
            <a:xfrm>
              <a:off x="5710489" y="3275936"/>
              <a:ext cx="914400" cy="595327"/>
              <a:chOff x="2570015" y="3080742"/>
              <a:chExt cx="914400" cy="595327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E4EB5045-411C-779C-929B-6DB40C6A22DB}"/>
                  </a:ext>
                </a:extLst>
              </p:cNvPr>
              <p:cNvSpPr/>
              <p:nvPr/>
            </p:nvSpPr>
            <p:spPr>
              <a:xfrm>
                <a:off x="2570015" y="3080742"/>
                <a:ext cx="914400" cy="5953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009F9A3-49B1-D0FA-61A1-E61D6E033E02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009F9A3-49B1-D0FA-61A1-E61D6E033E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5AEF21F-7C76-A4D7-F854-F003F3011533}"/>
                </a:ext>
              </a:extLst>
            </p:cNvPr>
            <p:cNvCxnSpPr>
              <a:cxnSpLocks/>
            </p:cNvCxnSpPr>
            <p:nvPr/>
          </p:nvCxnSpPr>
          <p:spPr>
            <a:xfrm>
              <a:off x="5263111" y="3383377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29CF958-08C6-D6A9-2E10-240115BAD6C1}"/>
                </a:ext>
              </a:extLst>
            </p:cNvPr>
            <p:cNvCxnSpPr>
              <a:cxnSpLocks/>
            </p:cNvCxnSpPr>
            <p:nvPr/>
          </p:nvCxnSpPr>
          <p:spPr>
            <a:xfrm>
              <a:off x="5263111" y="3783487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7759846-4718-7787-CFC3-9EAD080EF8B2}"/>
                </a:ext>
              </a:extLst>
            </p:cNvPr>
            <p:cNvCxnSpPr>
              <a:cxnSpLocks/>
            </p:cNvCxnSpPr>
            <p:nvPr/>
          </p:nvCxnSpPr>
          <p:spPr>
            <a:xfrm>
              <a:off x="6624889" y="3565627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7B4FC2A-E844-B999-8362-1D5F7F44DE5B}"/>
                    </a:ext>
                  </a:extLst>
                </p:cNvPr>
                <p:cNvSpPr txBox="1"/>
                <p:nvPr/>
              </p:nvSpPr>
              <p:spPr>
                <a:xfrm>
                  <a:off x="7031307" y="3393590"/>
                  <a:ext cx="5581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0/1</m:t>
                        </m:r>
                      </m:oMath>
                    </m:oMathPara>
                  </a14:m>
                  <a:endParaRPr lang="en-US" sz="16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7B4FC2A-E844-B999-8362-1D5F7F44D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307" y="3393590"/>
                  <a:ext cx="558166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01A7C6-AB3D-08F9-1C8B-3A00ADDCBE1C}"/>
                  </a:ext>
                </a:extLst>
              </p:cNvPr>
              <p:cNvSpPr txBox="1"/>
              <p:nvPr/>
            </p:nvSpPr>
            <p:spPr>
              <a:xfrm>
                <a:off x="-114415" y="5846240"/>
                <a:ext cx="4342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53565A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01A7C6-AB3D-08F9-1C8B-3A00ADDCB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415" y="5846240"/>
                <a:ext cx="434279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4A5F65A-D7B1-3749-E970-480137103333}"/>
              </a:ext>
            </a:extLst>
          </p:cNvPr>
          <p:cNvSpPr txBox="1"/>
          <p:nvPr/>
        </p:nvSpPr>
        <p:spPr>
          <a:xfrm>
            <a:off x="486126" y="4082873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Completeness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C4B192-F60E-876E-C904-FEDF744837C1}"/>
              </a:ext>
            </a:extLst>
          </p:cNvPr>
          <p:cNvSpPr txBox="1"/>
          <p:nvPr/>
        </p:nvSpPr>
        <p:spPr>
          <a:xfrm>
            <a:off x="2443137" y="4078785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+  Knowledge soundness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B962FDF-DDFC-BB73-8E8D-970FBBB7E7A4}"/>
              </a:ext>
            </a:extLst>
          </p:cNvPr>
          <p:cNvGrpSpPr/>
          <p:nvPr/>
        </p:nvGrpSpPr>
        <p:grpSpPr>
          <a:xfrm>
            <a:off x="3806168" y="5739071"/>
            <a:ext cx="5716951" cy="710399"/>
            <a:chOff x="3288591" y="4827176"/>
            <a:chExt cx="5716951" cy="710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ED6930-7E28-D524-7F6D-7B80A0EC2EAE}"/>
                    </a:ext>
                  </a:extLst>
                </p:cNvPr>
                <p:cNvSpPr txBox="1"/>
                <p:nvPr/>
              </p:nvSpPr>
              <p:spPr>
                <a:xfrm>
                  <a:off x="3525131" y="4827176"/>
                  <a:ext cx="5480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out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</a:t>
                  </a:r>
                  <a:r>
                    <a:rPr lang="en-US" dirty="0" err="1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s.t.</a:t>
                  </a:r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&amp;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53565A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ED6930-7E28-D524-7F6D-7B80A0EC2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131" y="4827176"/>
                  <a:ext cx="5480411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B53063-8BCF-38F3-C812-C151034477BF}"/>
                    </a:ext>
                  </a:extLst>
                </p:cNvPr>
                <p:cNvSpPr txBox="1"/>
                <p:nvPr/>
              </p:nvSpPr>
              <p:spPr>
                <a:xfrm>
                  <a:off x="3288591" y="5168243"/>
                  <a:ext cx="33362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53565A"/>
                      </a:solidFill>
                      <a:latin typeface="Candara" panose="020E0502030303020204" pitchFamily="34" charset="0"/>
                    </a:rPr>
                    <a:t> knows witnesses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3565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B53063-8BCF-38F3-C812-C15103447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591" y="5168243"/>
                  <a:ext cx="3336298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0104EB-BEAD-5F89-0715-EAB5E0AE6B38}"/>
              </a:ext>
            </a:extLst>
          </p:cNvPr>
          <p:cNvGrpSpPr/>
          <p:nvPr/>
        </p:nvGrpSpPr>
        <p:grpSpPr>
          <a:xfrm>
            <a:off x="1548264" y="3340007"/>
            <a:ext cx="6868366" cy="405344"/>
            <a:chOff x="1548264" y="3340007"/>
            <a:chExt cx="6868366" cy="4053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BE6025-C934-DB78-CBB4-C253692EC182}"/>
                </a:ext>
              </a:extLst>
            </p:cNvPr>
            <p:cNvSpPr txBox="1"/>
            <p:nvPr/>
          </p:nvSpPr>
          <p:spPr>
            <a:xfrm>
              <a:off x="1548264" y="3345241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C00000"/>
                  </a:solidFill>
                  <a:latin typeface="Candara" panose="020E0502030303020204" pitchFamily="34" charset="0"/>
                </a:rPr>
                <a:t>Faster than SNARK.P!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5EA808-1E83-5943-9334-348C4C01DA43}"/>
                </a:ext>
              </a:extLst>
            </p:cNvPr>
            <p:cNvSpPr txBox="1"/>
            <p:nvPr/>
          </p:nvSpPr>
          <p:spPr>
            <a:xfrm>
              <a:off x="5680688" y="3340007"/>
              <a:ext cx="2735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C00000"/>
                  </a:solidFill>
                  <a:latin typeface="Candara" panose="020E0502030303020204" pitchFamily="34" charset="0"/>
                </a:rPr>
                <a:t>Cheaper than SNARK.V!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C2E30BB-067A-8012-7280-4ED62674FA50}"/>
                  </a:ext>
                </a:extLst>
              </p:cNvPr>
              <p:cNvSpPr txBox="1"/>
              <p:nvPr/>
            </p:nvSpPr>
            <p:spPr>
              <a:xfrm>
                <a:off x="5680688" y="2390883"/>
                <a:ext cx="2204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400" dirty="0" err="1">
                    <a:solidFill>
                      <a:srgbClr val="53565A"/>
                    </a:solidFill>
                    <a:latin typeface="Candara" panose="020E0502030303020204" pitchFamily="34" charset="0"/>
                  </a:rPr>
                  <a:t>LinComb</a:t>
                </a:r>
                <a:r>
                  <a: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2 commitments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C2E30BB-067A-8012-7280-4ED62674F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88" y="2390883"/>
                <a:ext cx="2204450" cy="307777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5CEBDD-AD2A-EF51-80D7-31D82BDFEDBC}"/>
                  </a:ext>
                </a:extLst>
              </p:cNvPr>
              <p:cNvSpPr txBox="1"/>
              <p:nvPr/>
            </p:nvSpPr>
            <p:spPr>
              <a:xfrm>
                <a:off x="3207804" y="1655127"/>
                <a:ext cx="21933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𝑁𝑃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5CEBDD-AD2A-EF51-80D7-31D82BDFE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4" y="1655127"/>
                <a:ext cx="2193375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8B83C1-85EE-8DF9-8662-6A58F48EC72E}"/>
                  </a:ext>
                </a:extLst>
              </p:cNvPr>
              <p:cNvSpPr txBox="1"/>
              <p:nvPr/>
            </p:nvSpPr>
            <p:spPr>
              <a:xfrm>
                <a:off x="2393904" y="1124446"/>
                <a:ext cx="51145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Compress multiple NP statements into one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8B83C1-85EE-8DF9-8662-6A58F48E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04" y="1124446"/>
                <a:ext cx="5114569" cy="400110"/>
              </a:xfrm>
              <a:prstGeom prst="rect">
                <a:avLst/>
              </a:prstGeom>
              <a:blipFill>
                <a:blip r:embed="rId22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D61AF21-70B5-E55A-1D7B-3BFCDF0B3703}"/>
              </a:ext>
            </a:extLst>
          </p:cNvPr>
          <p:cNvSpPr txBox="1"/>
          <p:nvPr/>
        </p:nvSpPr>
        <p:spPr>
          <a:xfrm>
            <a:off x="486125" y="4684221"/>
            <a:ext cx="7664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[BCLMS20,KST21]: </a:t>
            </a:r>
            <a:r>
              <a:rPr lang="en-US" dirty="0">
                <a:solidFill>
                  <a:srgbClr val="53565A"/>
                </a:solidFill>
                <a:latin typeface="Candara" panose="020E0502030303020204" pitchFamily="34" charset="0"/>
              </a:rPr>
              <a:t>We can construct IVC/PCD from folding schemes!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AF6F3-84C7-0F56-6623-CC52F3C14C23}"/>
                  </a:ext>
                </a:extLst>
              </p:cNvPr>
              <p:cNvSpPr txBox="1"/>
              <p:nvPr/>
            </p:nvSpPr>
            <p:spPr>
              <a:xfrm>
                <a:off x="1533848" y="2266820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53565A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400" dirty="0" err="1">
                    <a:solidFill>
                      <a:srgbClr val="53565A"/>
                    </a:solidFill>
                    <a:latin typeface="Candara" panose="020E0502030303020204" pitchFamily="34" charset="0"/>
                  </a:rPr>
                  <a:t>LinComb</a:t>
                </a:r>
                <a:r>
                  <a: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rPr>
                  <a:t> 2 witnesses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AF6F3-84C7-0F56-6623-CC52F3C14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48" y="2266820"/>
                <a:ext cx="1895071" cy="307777"/>
              </a:xfrm>
              <a:prstGeom prst="rect">
                <a:avLst/>
              </a:prstGeom>
              <a:blipFill>
                <a:blip r:embed="rId23"/>
                <a:stretch>
                  <a:fillRect t="-4000" r="-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13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 animBg="1"/>
      <p:bldP spid="25" grpId="0"/>
      <p:bldP spid="50" grpId="0"/>
      <p:bldP spid="52" grpId="0"/>
      <p:bldP spid="57" grpId="0"/>
      <p:bldP spid="14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C70475A-5F99-057B-1067-6A598B47B2EB}"/>
              </a:ext>
            </a:extLst>
          </p:cNvPr>
          <p:cNvSpPr/>
          <p:nvPr/>
        </p:nvSpPr>
        <p:spPr>
          <a:xfrm>
            <a:off x="3035072" y="4002668"/>
            <a:ext cx="494044" cy="306900"/>
          </a:xfrm>
          <a:prstGeom prst="rect">
            <a:avLst/>
          </a:prstGeom>
          <a:solidFill>
            <a:schemeClr val="accent1">
              <a:alpha val="402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10CA85-A0DB-717C-CC67-75C2BC3F532A}"/>
              </a:ext>
            </a:extLst>
          </p:cNvPr>
          <p:cNvGrpSpPr/>
          <p:nvPr/>
        </p:nvGrpSpPr>
        <p:grpSpPr>
          <a:xfrm>
            <a:off x="771954" y="1389749"/>
            <a:ext cx="2378981" cy="2042423"/>
            <a:chOff x="771954" y="1019258"/>
            <a:chExt cx="2378981" cy="2042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3E6C53-76AD-4EBC-D78E-6357A2D95C82}"/>
                    </a:ext>
                  </a:extLst>
                </p:cNvPr>
                <p:cNvSpPr txBox="1"/>
                <p:nvPr/>
              </p:nvSpPr>
              <p:spPr>
                <a:xfrm>
                  <a:off x="827611" y="1582986"/>
                  <a:ext cx="5336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3E6C53-76AD-4EBC-D78E-6357A2D95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11" y="1582986"/>
                  <a:ext cx="53367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B61B312-044B-F33D-AE1F-37993BBBFF1B}"/>
                    </a:ext>
                  </a:extLst>
                </p:cNvPr>
                <p:cNvSpPr/>
                <p:nvPr/>
              </p:nvSpPr>
              <p:spPr>
                <a:xfrm>
                  <a:off x="1624610" y="1582986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B61B312-044B-F33D-AE1F-37993BBBF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610" y="1582986"/>
                  <a:ext cx="540689" cy="3578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6A59B5B-3925-C511-B75C-0AEBF73F3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283" y="1743382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1443586-62AF-E245-13B1-1E2C27B3813C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V="1">
              <a:off x="2165299" y="1751212"/>
              <a:ext cx="450680" cy="0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2AF2E67-2C79-FCE8-9E2A-B6CF8416565D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1894955" y="1383061"/>
              <a:ext cx="3031" cy="199925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6B1EB73-43C6-0786-A604-59F9FE1ECE62}"/>
                    </a:ext>
                  </a:extLst>
                </p:cNvPr>
                <p:cNvSpPr txBox="1"/>
                <p:nvPr/>
              </p:nvSpPr>
              <p:spPr>
                <a:xfrm>
                  <a:off x="1646377" y="1104962"/>
                  <a:ext cx="6164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6B1EB73-43C6-0786-A604-59F9FE1EC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377" y="1104962"/>
                  <a:ext cx="61645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727BBB2-0671-5043-91D6-4EAFADA44AC8}"/>
                    </a:ext>
                  </a:extLst>
                </p:cNvPr>
                <p:cNvSpPr txBox="1"/>
                <p:nvPr/>
              </p:nvSpPr>
              <p:spPr>
                <a:xfrm>
                  <a:off x="2597805" y="1597323"/>
                  <a:ext cx="3637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727BBB2-0671-5043-91D6-4EAFADA44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805" y="1597323"/>
                  <a:ext cx="36375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C086FD9-C75E-DA2F-4527-36336EF50390}"/>
                </a:ext>
              </a:extLst>
            </p:cNvPr>
            <p:cNvSpPr/>
            <p:nvPr/>
          </p:nvSpPr>
          <p:spPr>
            <a:xfrm>
              <a:off x="771954" y="1019258"/>
              <a:ext cx="2378981" cy="20424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19FEF6E-80D7-3892-FEFB-872811AD322D}"/>
                    </a:ext>
                  </a:extLst>
                </p:cNvPr>
                <p:cNvSpPr txBox="1"/>
                <p:nvPr/>
              </p:nvSpPr>
              <p:spPr>
                <a:xfrm>
                  <a:off x="833391" y="1043065"/>
                  <a:ext cx="6778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19FEF6E-80D7-3892-FEFB-872811AD3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91" y="1043065"/>
                  <a:ext cx="67781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ED39B9-F43E-E326-52AB-AB3F3172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IVC/PCD from Folding [BCLMS20,KST21]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2F969-1B4E-BAC9-F139-BC66292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B54E9B-7BA7-6690-73E1-E4B8F963B382}"/>
              </a:ext>
            </a:extLst>
          </p:cNvPr>
          <p:cNvGrpSpPr/>
          <p:nvPr/>
        </p:nvGrpSpPr>
        <p:grpSpPr>
          <a:xfrm>
            <a:off x="827611" y="2518183"/>
            <a:ext cx="2425120" cy="618095"/>
            <a:chOff x="827611" y="2147692"/>
            <a:chExt cx="2425120" cy="61809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F760001-DA49-23CA-5338-56593E8F168B}"/>
                </a:ext>
              </a:extLst>
            </p:cNvPr>
            <p:cNvGrpSpPr/>
            <p:nvPr/>
          </p:nvGrpSpPr>
          <p:grpSpPr>
            <a:xfrm>
              <a:off x="1598404" y="2156143"/>
              <a:ext cx="914400" cy="595327"/>
              <a:chOff x="2570015" y="3080742"/>
              <a:chExt cx="914400" cy="595327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5CD94AC-CAF1-47A8-FEC0-CFC5884A99DE}"/>
                  </a:ext>
                </a:extLst>
              </p:cNvPr>
              <p:cNvSpPr/>
              <p:nvPr/>
            </p:nvSpPr>
            <p:spPr>
              <a:xfrm>
                <a:off x="2570015" y="3080742"/>
                <a:ext cx="914400" cy="5953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1AAC0AE-C077-254C-3772-49E085C7F621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1AAC0AE-C077-254C-3772-49E085C7F6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E94F7F4-6420-D78C-5EF9-3CFAA9968DE7}"/>
                    </a:ext>
                  </a:extLst>
                </p:cNvPr>
                <p:cNvSpPr txBox="1"/>
                <p:nvPr/>
              </p:nvSpPr>
              <p:spPr>
                <a:xfrm>
                  <a:off x="827611" y="2147692"/>
                  <a:ext cx="5524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E94F7F4-6420-D78C-5EF9-3CFAA9968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11" y="2147692"/>
                  <a:ext cx="552459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A4893FD-38AA-3F1F-61DF-66A7DA9CD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9973" y="2331623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E98181F-CD55-0190-1507-A5F67357DCE7}"/>
                    </a:ext>
                  </a:extLst>
                </p:cNvPr>
                <p:cNvSpPr txBox="1"/>
                <p:nvPr/>
              </p:nvSpPr>
              <p:spPr>
                <a:xfrm>
                  <a:off x="827611" y="2451515"/>
                  <a:ext cx="5524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E98181F-CD55-0190-1507-A5F67357D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11" y="2451515"/>
                  <a:ext cx="552459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D76732-7675-3ACE-0EF1-89178F082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9973" y="2635446"/>
              <a:ext cx="258431" cy="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54CE8C5-FE6D-9CC0-CC1F-9D6791513E9C}"/>
                    </a:ext>
                  </a:extLst>
                </p:cNvPr>
                <p:cNvSpPr txBox="1"/>
                <p:nvPr/>
              </p:nvSpPr>
              <p:spPr>
                <a:xfrm>
                  <a:off x="2695463" y="2162488"/>
                  <a:ext cx="5572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54CE8C5-FE6D-9CC0-CC1F-9D6791513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63" y="2162488"/>
                  <a:ext cx="55726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CF485DC-04C2-8451-2E76-3E7BA1E13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04" y="2331623"/>
              <a:ext cx="256032" cy="0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A787DB6-AC52-86F6-41F4-421CDF4A4094}"/>
                    </a:ext>
                  </a:extLst>
                </p:cNvPr>
                <p:cNvSpPr txBox="1"/>
                <p:nvPr/>
              </p:nvSpPr>
              <p:spPr>
                <a:xfrm>
                  <a:off x="2712693" y="2458010"/>
                  <a:ext cx="3841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A787DB6-AC52-86F6-41F4-421CDF4A4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693" y="2458010"/>
                  <a:ext cx="384143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BA5DA2F-1787-A4B8-D13D-AEF44B8DD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0034" y="2627145"/>
              <a:ext cx="256032" cy="0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7ED18-AAEB-B727-D165-F006616B3480}"/>
              </a:ext>
            </a:extLst>
          </p:cNvPr>
          <p:cNvGrpSpPr/>
          <p:nvPr/>
        </p:nvGrpSpPr>
        <p:grpSpPr>
          <a:xfrm>
            <a:off x="4943965" y="1351249"/>
            <a:ext cx="2378981" cy="2042423"/>
            <a:chOff x="4943965" y="980758"/>
            <a:chExt cx="2378981" cy="2042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45A5D3E-DD79-C431-DE90-9DD451977A11}"/>
                    </a:ext>
                  </a:extLst>
                </p:cNvPr>
                <p:cNvSpPr/>
                <p:nvPr/>
              </p:nvSpPr>
              <p:spPr>
                <a:xfrm>
                  <a:off x="5796621" y="1544486"/>
                  <a:ext cx="540689" cy="357809"/>
                </a:xfrm>
                <a:prstGeom prst="rect">
                  <a:avLst/>
                </a:prstGeom>
                <a:solidFill>
                  <a:schemeClr val="bg2">
                    <a:alpha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45A5D3E-DD79-C431-DE90-9DD451977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621" y="1544486"/>
                  <a:ext cx="540689" cy="35780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25972-460E-A97E-3FD8-B767A0FC836C}"/>
                </a:ext>
              </a:extLst>
            </p:cNvPr>
            <p:cNvGrpSpPr/>
            <p:nvPr/>
          </p:nvGrpSpPr>
          <p:grpSpPr>
            <a:xfrm>
              <a:off x="5770415" y="2117643"/>
              <a:ext cx="914400" cy="595327"/>
              <a:chOff x="2570015" y="3080742"/>
              <a:chExt cx="914400" cy="595327"/>
            </a:xfrm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CD1B8C69-D65F-9F0E-E8D2-2D85E066DBEB}"/>
                  </a:ext>
                </a:extLst>
              </p:cNvPr>
              <p:cNvSpPr/>
              <p:nvPr/>
            </p:nvSpPr>
            <p:spPr>
              <a:xfrm>
                <a:off x="2570015" y="3080742"/>
                <a:ext cx="914400" cy="5953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D1EE3B2-CBC2-3EA4-EE4C-2B801175B338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D1EE3B2-CBC2-3EA4-EE4C-2B801175B3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219577FA-52E8-C82E-63C4-89995EB28FC4}"/>
                </a:ext>
              </a:extLst>
            </p:cNvPr>
            <p:cNvSpPr/>
            <p:nvPr/>
          </p:nvSpPr>
          <p:spPr>
            <a:xfrm>
              <a:off x="4943965" y="980758"/>
              <a:ext cx="2378981" cy="20424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DF330B-A0DE-2218-C529-07FD3E19457C}"/>
                    </a:ext>
                  </a:extLst>
                </p:cNvPr>
                <p:cNvSpPr txBox="1"/>
                <p:nvPr/>
              </p:nvSpPr>
              <p:spPr>
                <a:xfrm>
                  <a:off x="5005402" y="1004565"/>
                  <a:ext cx="6778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DF330B-A0DE-2218-C529-07FD3E194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402" y="1004565"/>
                  <a:ext cx="677814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EACAFA-4980-BC6C-4834-DEA9FD9A6D7E}"/>
              </a:ext>
            </a:extLst>
          </p:cNvPr>
          <p:cNvGrpSpPr/>
          <p:nvPr/>
        </p:nvGrpSpPr>
        <p:grpSpPr>
          <a:xfrm>
            <a:off x="3096836" y="2979034"/>
            <a:ext cx="2241139" cy="936583"/>
            <a:chOff x="3096836" y="2608543"/>
            <a:chExt cx="2241139" cy="936583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9FE634-88B9-F865-2D9A-3CEC915667A8}"/>
                </a:ext>
              </a:extLst>
            </p:cNvPr>
            <p:cNvSpPr txBox="1"/>
            <p:nvPr/>
          </p:nvSpPr>
          <p:spPr>
            <a:xfrm>
              <a:off x="3114066" y="2608543"/>
              <a:ext cx="1689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53565A"/>
                  </a:solidFill>
                  <a:latin typeface="Candara" panose="020E0502030303020204" pitchFamily="34" charset="0"/>
                </a:rPr>
                <a:t>build </a:t>
              </a:r>
              <a:r>
                <a:rPr lang="en-US" sz="1600" dirty="0" err="1">
                  <a:solidFill>
                    <a:srgbClr val="53565A"/>
                  </a:solidFill>
                  <a:latin typeface="Candara" panose="020E0502030303020204" pitchFamily="34" charset="0"/>
                </a:rPr>
                <a:t>inst</a:t>
              </a:r>
              <a:r>
                <a:rPr lang="en-US" sz="1600" dirty="0">
                  <a:solidFill>
                    <a:srgbClr val="53565A"/>
                  </a:solidFill>
                  <a:latin typeface="Candara" panose="020E0502030303020204" pitchFamily="34" charset="0"/>
                </a:rPr>
                <a:t>-witness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75BD7C-620C-F52F-9879-49CB5F998872}"/>
                    </a:ext>
                  </a:extLst>
                </p:cNvPr>
                <p:cNvSpPr txBox="1"/>
                <p:nvPr/>
              </p:nvSpPr>
              <p:spPr>
                <a:xfrm>
                  <a:off x="4701519" y="3237349"/>
                  <a:ext cx="6364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75BD7C-620C-F52F-9879-49CB5F998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519" y="3237349"/>
                  <a:ext cx="636456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Elbow Connector 116">
              <a:extLst>
                <a:ext uri="{FF2B5EF4-FFF2-40B4-BE49-F238E27FC236}">
                  <a16:creationId xmlns:a16="http://schemas.microsoft.com/office/drawing/2014/main" id="{7C28013E-2389-7277-30C0-445165A47507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3096836" y="2937612"/>
              <a:ext cx="1604683" cy="453626"/>
            </a:xfrm>
            <a:prstGeom prst="bentConnector3">
              <a:avLst/>
            </a:prstGeom>
            <a:ln w="12700">
              <a:solidFill>
                <a:schemeClr val="tx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5733CD-03FF-DC68-ACAC-26E82EECEAB7}"/>
              </a:ext>
            </a:extLst>
          </p:cNvPr>
          <p:cNvGrpSpPr/>
          <p:nvPr/>
        </p:nvGrpSpPr>
        <p:grpSpPr>
          <a:xfrm>
            <a:off x="3806168" y="3498989"/>
            <a:ext cx="4291055" cy="828958"/>
            <a:chOff x="3806168" y="3128498"/>
            <a:chExt cx="4291055" cy="8289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A3B755A-D697-F78D-BA92-9BDDC12268A0}"/>
                </a:ext>
              </a:extLst>
            </p:cNvPr>
            <p:cNvGrpSpPr/>
            <p:nvPr/>
          </p:nvGrpSpPr>
          <p:grpSpPr>
            <a:xfrm>
              <a:off x="5759152" y="3128498"/>
              <a:ext cx="914400" cy="828958"/>
              <a:chOff x="2570015" y="2964208"/>
              <a:chExt cx="914400" cy="828958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25938A5-7CD0-E375-1611-24F7DF9CD48B}"/>
                  </a:ext>
                </a:extLst>
              </p:cNvPr>
              <p:cNvSpPr/>
              <p:nvPr/>
            </p:nvSpPr>
            <p:spPr>
              <a:xfrm>
                <a:off x="2570015" y="2964208"/>
                <a:ext cx="914400" cy="8289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C8840B6-499C-DA7A-881D-3856B60F1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C8840B6-499C-DA7A-881D-3856B60F16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F388BCD-89ED-E45A-3C4C-9738B23576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6168" y="3752583"/>
              <a:ext cx="1952984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05E2D58-0E30-4674-A6E1-FC389D4B9A58}"/>
                </a:ext>
              </a:extLst>
            </p:cNvPr>
            <p:cNvCxnSpPr>
              <a:cxnSpLocks/>
            </p:cNvCxnSpPr>
            <p:nvPr/>
          </p:nvCxnSpPr>
          <p:spPr>
            <a:xfrm>
              <a:off x="6673552" y="3351842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68561DD-13FC-AA12-EF18-50AF5953290F}"/>
                </a:ext>
              </a:extLst>
            </p:cNvPr>
            <p:cNvCxnSpPr>
              <a:cxnSpLocks/>
            </p:cNvCxnSpPr>
            <p:nvPr/>
          </p:nvCxnSpPr>
          <p:spPr>
            <a:xfrm>
              <a:off x="6673552" y="3742465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F7F6C0D-26C7-C9E2-B04F-B083D8E5B9A2}"/>
                    </a:ext>
                  </a:extLst>
                </p:cNvPr>
                <p:cNvSpPr txBox="1"/>
                <p:nvPr/>
              </p:nvSpPr>
              <p:spPr>
                <a:xfrm>
                  <a:off x="7120930" y="3575340"/>
                  <a:ext cx="976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F7F6C0D-26C7-C9E2-B04F-B083D8E5B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930" y="3575340"/>
                  <a:ext cx="976293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D7A59DE-45E8-FFD1-43C2-7E5D300D9D69}"/>
                    </a:ext>
                  </a:extLst>
                </p:cNvPr>
                <p:cNvSpPr txBox="1"/>
                <p:nvPr/>
              </p:nvSpPr>
              <p:spPr>
                <a:xfrm>
                  <a:off x="7173223" y="3173519"/>
                  <a:ext cx="5556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D7A59DE-45E8-FFD1-43C2-7E5D300D9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223" y="3173519"/>
                  <a:ext cx="555665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0D6AC07-D4A1-54D7-1985-C66AD8CA2CD6}"/>
                </a:ext>
              </a:extLst>
            </p:cNvPr>
            <p:cNvCxnSpPr>
              <a:cxnSpLocks/>
            </p:cNvCxnSpPr>
            <p:nvPr/>
          </p:nvCxnSpPr>
          <p:spPr>
            <a:xfrm>
              <a:off x="5311774" y="3391238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866B88-AEAA-DA42-3F3E-8454CEE1235E}"/>
              </a:ext>
            </a:extLst>
          </p:cNvPr>
          <p:cNvGrpSpPr/>
          <p:nvPr/>
        </p:nvGrpSpPr>
        <p:grpSpPr>
          <a:xfrm>
            <a:off x="1152403" y="3529893"/>
            <a:ext cx="2445612" cy="828958"/>
            <a:chOff x="1152403" y="3159402"/>
            <a:chExt cx="2445612" cy="8289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618082-2C94-791B-80FB-8D6B163336B2}"/>
                </a:ext>
              </a:extLst>
            </p:cNvPr>
            <p:cNvGrpSpPr/>
            <p:nvPr/>
          </p:nvGrpSpPr>
          <p:grpSpPr>
            <a:xfrm>
              <a:off x="1599781" y="3159402"/>
              <a:ext cx="914400" cy="828958"/>
              <a:chOff x="2570015" y="2964208"/>
              <a:chExt cx="914400" cy="828958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C9ADF3-0EDB-B3ED-14AE-D2EFB6789946}"/>
                  </a:ext>
                </a:extLst>
              </p:cNvPr>
              <p:cNvSpPr/>
              <p:nvPr/>
            </p:nvSpPr>
            <p:spPr>
              <a:xfrm>
                <a:off x="2570015" y="2964208"/>
                <a:ext cx="914400" cy="8289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EB75C2E-1714-EACA-C2BF-6522F80B3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53565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53565A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EB75C2E-1714-EACA-C2BF-6522F80B37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5" y="3188183"/>
                    <a:ext cx="914400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684D08-9AFF-31FC-A833-A18E23CCD3E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03" y="3383377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4761F8-D352-5254-EE5D-23026EC5334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03" y="3783487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AF75AD-63AC-A370-D71A-345DC8EE70F0}"/>
                </a:ext>
              </a:extLst>
            </p:cNvPr>
            <p:cNvCxnSpPr>
              <a:cxnSpLocks/>
            </p:cNvCxnSpPr>
            <p:nvPr/>
          </p:nvCxnSpPr>
          <p:spPr>
            <a:xfrm>
              <a:off x="2514181" y="3382746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A338B4-C4D0-5CAC-2DCD-390A42AB5143}"/>
                </a:ext>
              </a:extLst>
            </p:cNvPr>
            <p:cNvCxnSpPr>
              <a:cxnSpLocks/>
            </p:cNvCxnSpPr>
            <p:nvPr/>
          </p:nvCxnSpPr>
          <p:spPr>
            <a:xfrm>
              <a:off x="2514181" y="3773369"/>
              <a:ext cx="447378" cy="0"/>
            </a:xfrm>
            <a:prstGeom prst="straightConnector1">
              <a:avLst/>
            </a:prstGeom>
            <a:ln w="12700" cap="flat">
              <a:solidFill>
                <a:schemeClr val="tx2"/>
              </a:solidFill>
              <a:miter lim="800000"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850F4E4-F477-C601-FCA5-E518E070B640}"/>
                    </a:ext>
                  </a:extLst>
                </p:cNvPr>
                <p:cNvSpPr txBox="1"/>
                <p:nvPr/>
              </p:nvSpPr>
              <p:spPr>
                <a:xfrm>
                  <a:off x="2961559" y="3606244"/>
                  <a:ext cx="636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850F4E4-F477-C601-FCA5-E518E070B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559" y="3606244"/>
                  <a:ext cx="636456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3B6D8E-DF49-A135-9F97-516DC20F3E0D}"/>
                    </a:ext>
                  </a:extLst>
                </p:cNvPr>
                <p:cNvSpPr txBox="1"/>
                <p:nvPr/>
              </p:nvSpPr>
              <p:spPr>
                <a:xfrm>
                  <a:off x="3013852" y="3204423"/>
                  <a:ext cx="3857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3B6D8E-DF49-A135-9F97-516DC20F3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852" y="3204423"/>
                  <a:ext cx="385747" cy="30777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AA5258-0243-4A68-EE7F-20155B3049E8}"/>
              </a:ext>
            </a:extLst>
          </p:cNvPr>
          <p:cNvGrpSpPr/>
          <p:nvPr/>
        </p:nvGrpSpPr>
        <p:grpSpPr>
          <a:xfrm>
            <a:off x="-53524" y="3417170"/>
            <a:ext cx="1734770" cy="1152065"/>
            <a:chOff x="-53524" y="3046679"/>
            <a:chExt cx="1734770" cy="1152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0678164-7D1E-E67D-99F9-E860E43C09EB}"/>
                    </a:ext>
                  </a:extLst>
                </p:cNvPr>
                <p:cNvSpPr txBox="1"/>
                <p:nvPr/>
              </p:nvSpPr>
              <p:spPr>
                <a:xfrm>
                  <a:off x="216878" y="3233200"/>
                  <a:ext cx="976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0678164-7D1E-E67D-99F9-E860E43C0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78" y="3233200"/>
                  <a:ext cx="976293" cy="30777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6FC0FF8-895C-D6E2-ACFB-82FF6124A2CC}"/>
                    </a:ext>
                  </a:extLst>
                </p:cNvPr>
                <p:cNvSpPr txBox="1"/>
                <p:nvPr/>
              </p:nvSpPr>
              <p:spPr>
                <a:xfrm>
                  <a:off x="216877" y="3619480"/>
                  <a:ext cx="976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53565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53565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53565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53565A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6FC0FF8-895C-D6E2-ACFB-82FF6124A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77" y="3619480"/>
                  <a:ext cx="976293" cy="30777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02278-C53C-CC4B-3148-504D1CB80E92}"/>
                </a:ext>
              </a:extLst>
            </p:cNvPr>
            <p:cNvSpPr txBox="1"/>
            <p:nvPr/>
          </p:nvSpPr>
          <p:spPr>
            <a:xfrm>
              <a:off x="-23373" y="3046679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0070C0"/>
                  </a:solidFill>
                  <a:latin typeface="Candara" panose="020E0502030303020204" pitchFamily="34" charset="0"/>
                </a:rPr>
                <a:t>“step i-1 is correct”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CFB102-7775-EBBD-7B16-2DDB192DF9A0}"/>
                </a:ext>
              </a:extLst>
            </p:cNvPr>
            <p:cNvSpPr txBox="1"/>
            <p:nvPr/>
          </p:nvSpPr>
          <p:spPr>
            <a:xfrm>
              <a:off x="-53524" y="3921745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0070C0"/>
                  </a:solidFill>
                  <a:latin typeface="Candara" panose="020E0502030303020204" pitchFamily="34" charset="0"/>
                </a:rPr>
                <a:t>“steps 1..i-2 are correct”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0CA3E-21B7-0E2A-AC95-6BA6DCBBFC68}"/>
              </a:ext>
            </a:extLst>
          </p:cNvPr>
          <p:cNvSpPr/>
          <p:nvPr/>
        </p:nvSpPr>
        <p:spPr>
          <a:xfrm>
            <a:off x="2792485" y="2829378"/>
            <a:ext cx="243434" cy="306900"/>
          </a:xfrm>
          <a:prstGeom prst="rect">
            <a:avLst/>
          </a:prstGeom>
          <a:solidFill>
            <a:schemeClr val="accent1">
              <a:alpha val="402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C0F98-EF19-04DC-B6EC-9E74A293BFB3}"/>
              </a:ext>
            </a:extLst>
          </p:cNvPr>
          <p:cNvSpPr txBox="1"/>
          <p:nvPr/>
        </p:nvSpPr>
        <p:spPr>
          <a:xfrm>
            <a:off x="2537821" y="4295588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70C0"/>
                </a:solidFill>
                <a:latin typeface="Candara" panose="020E0502030303020204" pitchFamily="34" charset="0"/>
              </a:rPr>
              <a:t>“steps 1..i-1 are correct”</a:t>
            </a:r>
          </a:p>
        </p:txBody>
      </p:sp>
    </p:spTree>
    <p:extLst>
      <p:ext uri="{BB962C8B-B14F-4D97-AF65-F5344CB8AC3E}">
        <p14:creationId xmlns:p14="http://schemas.microsoft.com/office/powerpoint/2010/main" val="972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tanford University">
      <a:dk1>
        <a:srgbClr val="8C1515"/>
      </a:dk1>
      <a:lt1>
        <a:srgbClr val="FFFFFF"/>
      </a:lt1>
      <a:dk2>
        <a:srgbClr val="2E2C28"/>
      </a:dk2>
      <a:lt2>
        <a:srgbClr val="E7E6E6"/>
      </a:lt2>
      <a:accent1>
        <a:srgbClr val="4198B5"/>
      </a:accent1>
      <a:accent2>
        <a:srgbClr val="FEC51D"/>
      </a:accent2>
      <a:accent3>
        <a:srgbClr val="610059"/>
      </a:accent3>
      <a:accent4>
        <a:srgbClr val="279989"/>
      </a:accent4>
      <a:accent5>
        <a:srgbClr val="E98300"/>
      </a:accent5>
      <a:accent6>
        <a:srgbClr val="175E54"/>
      </a:accent6>
      <a:hlink>
        <a:srgbClr val="007C92"/>
      </a:hlink>
      <a:folHlink>
        <a:srgbClr val="96969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53565A"/>
            </a:solidFill>
            <a:latin typeface="Candara" panose="020E05020303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_16x10_Powerpoint" id="{62E98C51-2AA8-4F47-8167-E6080D49DC4E}" vid="{496DFCDF-3C0E-AA4A-9327-F003CCCFAA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12008</TotalTime>
  <Words>1906</Words>
  <Application>Microsoft Macintosh PowerPoint</Application>
  <PresentationFormat>On-screen Show (16:10)</PresentationFormat>
  <Paragraphs>496</Paragraphs>
  <Slides>24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Candara</vt:lpstr>
      <vt:lpstr>Georgia</vt:lpstr>
      <vt:lpstr>Office Theme</vt:lpstr>
      <vt:lpstr>LatticeFold &amp; its Applications</vt:lpstr>
      <vt:lpstr>Succinct Non-Interactive Argument of Knowledge</vt:lpstr>
      <vt:lpstr>Scaling Blockchains</vt:lpstr>
      <vt:lpstr>Scaling Blockchains</vt:lpstr>
      <vt:lpstr>Monolithic SNARKs</vt:lpstr>
      <vt:lpstr>Piecemeal SNARKs (IVC/PCD)</vt:lpstr>
      <vt:lpstr>IVC/PCD from Folding [BCLMS20,KST21]</vt:lpstr>
      <vt:lpstr>IVC/PCD from Folding [BCLMS20,KST21]</vt:lpstr>
      <vt:lpstr>IVC/PCD from Folding [BCLMS20,KST21]</vt:lpstr>
      <vt:lpstr>IVC/PCD from Folding [BCLMS20,KST21]</vt:lpstr>
      <vt:lpstr>Homomorphic Commitment</vt:lpstr>
      <vt:lpstr>LatticeFold: Contributions</vt:lpstr>
      <vt:lpstr>Ajtai Binding Commitments [Ajtai96]</vt:lpstr>
      <vt:lpstr>Ring/Module-based Ajtai [LM07,PR07]</vt:lpstr>
      <vt:lpstr>Challenges of Folding with Ajtai</vt:lpstr>
      <vt:lpstr>Re-represent witnesses w/ lower norms</vt:lpstr>
      <vt:lpstr>Performance</vt:lpstr>
      <vt:lpstr>Summary &amp; Future Work</vt:lpstr>
      <vt:lpstr>Thank You</vt:lpstr>
      <vt:lpstr>How to Fold with Ajtai</vt:lpstr>
      <vt:lpstr>Roadmap</vt:lpstr>
      <vt:lpstr>IVC/PCD from Folding</vt:lpstr>
      <vt:lpstr>Scaling Blockchains</vt:lpstr>
      <vt:lpstr>Scaling Blockchains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Binyi Chen</dc:creator>
  <cp:lastModifiedBy>Binyi Chen</cp:lastModifiedBy>
  <cp:revision>46</cp:revision>
  <dcterms:created xsi:type="dcterms:W3CDTF">2024-07-07T05:37:18Z</dcterms:created>
  <dcterms:modified xsi:type="dcterms:W3CDTF">2024-08-06T02:00:25Z</dcterms:modified>
</cp:coreProperties>
</file>