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96" r:id="rId4"/>
    <p:sldId id="289" r:id="rId5"/>
    <p:sldId id="295" r:id="rId6"/>
    <p:sldId id="277" r:id="rId7"/>
    <p:sldId id="286" r:id="rId8"/>
    <p:sldId id="290" r:id="rId9"/>
    <p:sldId id="297" r:id="rId10"/>
    <p:sldId id="298" r:id="rId11"/>
    <p:sldId id="299" r:id="rId12"/>
    <p:sldId id="300" r:id="rId13"/>
    <p:sldId id="301" r:id="rId14"/>
    <p:sldId id="304" r:id="rId15"/>
    <p:sldId id="28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B3B"/>
    <a:srgbClr val="A7A297"/>
    <a:srgbClr val="BD8608"/>
    <a:srgbClr val="F3A800"/>
    <a:srgbClr val="4E403D"/>
    <a:srgbClr val="F9CA17"/>
    <a:srgbClr val="936A1D"/>
    <a:srgbClr val="DBB95B"/>
    <a:srgbClr val="F0A405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9194" autoAdjust="0"/>
  </p:normalViewPr>
  <p:slideViewPr>
    <p:cSldViewPr snapToGrid="0" showGuides="1">
      <p:cViewPr varScale="1">
        <p:scale>
          <a:sx n="115" d="100"/>
          <a:sy n="115" d="100"/>
        </p:scale>
        <p:origin x="-426" y="-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FCB29D9-709D-4192-ADC3-4BCAF854F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1F005F9-E65E-4F4B-9E71-55F402DD0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B253104-1D15-4CB8-AE85-CF2D0D57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pPr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4812454-F99F-49B7-8B4B-0D219071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63145D9-A1B4-4CB0-A683-0CD929C4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2953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3C57A48-676A-4928-8464-2135FD72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CEF6C05-18BE-4EE9-9189-BB93A9FF7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2526A11-A635-4D83-976D-E9BC32FF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pPr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F8CDC74-DA9D-45BD-A8D8-0CC143B3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DEF8E63-2946-4882-BB20-96A217D6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0348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65E25F7-56DF-4743-A8FA-CCD360124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7327284-D86F-4935-A4B7-AFE517401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0451F2A-2B75-413E-A258-69FB648A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pPr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50A2823-DB40-4792-B70F-7C0E5C87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A8A6ED-B3DA-4D8A-898F-A79CA83D4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0884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151F3A5-086B-4C8B-8780-041B16DB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46DBBBD-A8B9-4404-9F6C-89AC9C47C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E13D8BA-923D-4D0A-96EA-485A273D0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pPr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F9874D-ACCD-4996-98D7-85072646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972D1F2-7E20-423E-BC22-DC1343C2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2595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FBAE2F0-AA2C-41D2-8657-CED6197DF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73DB072-E9DF-4A9B-BFD7-A135C6D75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076CB6-31C6-4999-A2AF-9792910A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pPr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DA1456D-7371-4222-9B79-DC955A56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329603-B128-465D-AD15-0F1869C9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9080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E3B1A10-1D62-4DB6-8D33-8A73216B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50917DA-2344-406D-BF78-E9026285B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AE99F2F-D157-4AF1-964E-0323EE587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29C3FA4-92C3-4FBB-8C42-F451CC5B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pPr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8ED35A0-5BD2-453E-867B-BAF83710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FE4161D-547E-4319-8894-8AD6F4CB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353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A03399-6154-45C1-87CC-46BE63F4E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F6106EF-B40D-4305-9426-D63290244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2FB4C9D-0489-42CC-A109-D7E88E68D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1C27A5D-0FDE-412B-AF1F-EAC529D48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742CC30-3C9C-494D-889B-FBFBC9318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20C5DA9F-91A5-439C-8423-BC41EC15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pPr/>
              <a:t>2022-01-11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44FE8EC-D51D-4161-B637-35F75830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83AC503-4B62-4B5A-88F0-9866A305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4705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DBA5D5-EA1F-4964-87DB-9C2BD19D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F1DF681-0C68-479C-8A70-3750B6F5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pPr/>
              <a:t>2022-01-11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017618D8-A137-4E48-A4C0-82E2EA23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FA4C33F-E769-4892-9157-003EA546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2207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3276ECDA-29F7-4E26-9256-BF3621D0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pPr/>
              <a:t>2022-01-11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ABD91454-19EF-4CEA-B146-E95F638B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573F762-6165-4373-84F2-E0048D40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52E6042-AEB4-43D3-A4C9-963A18857D5E}"/>
              </a:ext>
            </a:extLst>
          </p:cNvPr>
          <p:cNvSpPr txBox="1"/>
          <p:nvPr userDrawn="1"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151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A3CA7ED-7E78-4FAF-AC1E-18FD5D484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DC8752B-13D3-41A7-8377-736567507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A388077-ABFD-4A72-A7AA-40ED92B2C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0CF3419-F125-4046-897A-278156F2D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pPr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B0B70F7-E9DA-4ADC-B298-8C884600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F874657-CB69-464E-95F5-4F80C950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729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326480-25DB-41E1-B09D-E2DBB647F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86A5947-9234-47AA-A195-192209313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0123003-E656-43C0-BB7B-9271D138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267005A-9331-46F5-8BD8-8F15705F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EC72-3996-40C2-BD4B-D0C651D5330C}" type="datetimeFigureOut">
              <a:rPr lang="ko-KR" altLang="en-US" smtClean="0"/>
              <a:pPr/>
              <a:t>2022-01-11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34884F5-A467-413E-907D-78CDD041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3908B73-C6F0-4BD5-92CB-F3BCE6C5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1BD89-0FC6-453F-82BC-CC4C4E6CF6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671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B5D7C41-D1DF-4AE1-95C2-84DD40894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33EDDA3-1418-4BD7-BFB4-D0F3FCD6D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A38EB2A-240A-4417-B9F1-76E8124AA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EC72-3996-40C2-BD4B-D0C651D5330C}" type="datetimeFigureOut">
              <a:rPr lang="ko-KR" altLang="en-US" smtClean="0"/>
              <a:pPr/>
              <a:t>2022-01-11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CB3DD3B-A74E-4B83-B8BA-09D1004C5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6AC57F2-3106-47D6-B1D8-034F77EAF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1BD89-0FC6-453F-82BC-CC4C4E6CF6E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2126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C19B59D-D59F-4786-8C04-7DB4606EA807}"/>
              </a:ext>
            </a:extLst>
          </p:cNvPr>
          <p:cNvSpPr txBox="1"/>
          <p:nvPr/>
        </p:nvSpPr>
        <p:spPr>
          <a:xfrm>
            <a:off x="2348331" y="2116158"/>
            <a:ext cx="72282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행복지수 데이터 분석</a:t>
            </a:r>
            <a:endParaRPr lang="en-US" altLang="ko-KR" sz="6000" spc="-3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C5BAB327-E2B1-4D4A-A399-49B5888EE5A0}"/>
              </a:ext>
            </a:extLst>
          </p:cNvPr>
          <p:cNvSpPr/>
          <p:nvPr/>
        </p:nvSpPr>
        <p:spPr>
          <a:xfrm>
            <a:off x="1890395" y="1739900"/>
            <a:ext cx="8239760" cy="17780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C19B59D-D59F-4786-8C04-7DB4606EA807}"/>
              </a:ext>
            </a:extLst>
          </p:cNvPr>
          <p:cNvSpPr txBox="1"/>
          <p:nvPr/>
        </p:nvSpPr>
        <p:spPr>
          <a:xfrm>
            <a:off x="3537449" y="4058988"/>
            <a:ext cx="4799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3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토이</a:t>
            </a:r>
            <a:r>
              <a:rPr lang="ko-KR" altLang="en-US" sz="4000" spc="-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프로젝트</a:t>
            </a:r>
            <a:endParaRPr lang="en-US" altLang="ko-KR" sz="4000" spc="-300" dirty="0" smtClean="0">
              <a:solidFill>
                <a:schemeClr val="tx1">
                  <a:lumMod val="85000"/>
                  <a:lumOff val="1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5BAB327-E2B1-4D4A-A399-49B5888EE5A0}"/>
              </a:ext>
            </a:extLst>
          </p:cNvPr>
          <p:cNvSpPr/>
          <p:nvPr/>
        </p:nvSpPr>
        <p:spPr>
          <a:xfrm>
            <a:off x="3433445" y="3742650"/>
            <a:ext cx="5053330" cy="1343700"/>
          </a:xfrm>
          <a:prstGeom prst="rect">
            <a:avLst/>
          </a:prstGeom>
          <a:noFill/>
          <a:ln w="1270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A05C5D8-7B36-46C5-9788-7CF818FFD8CA}"/>
              </a:ext>
            </a:extLst>
          </p:cNvPr>
          <p:cNvSpPr txBox="1"/>
          <p:nvPr/>
        </p:nvSpPr>
        <p:spPr>
          <a:xfrm>
            <a:off x="111760" y="66040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Part 1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3478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/>
              <a:t>데이터 분석</a:t>
            </a:r>
            <a:endParaRPr lang="ko-KR" altLang="en-US" sz="48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155815" y="5421447"/>
            <a:ext cx="9598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1400" b="1" spc="600" dirty="0" smtClean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리디바탕"/>
              <a:ea typeface="리디바탕"/>
            </a:endParaRPr>
          </a:p>
          <a:p>
            <a:pPr algn="ctr">
              <a:defRPr/>
            </a:pPr>
            <a:r>
              <a:rPr lang="ko-KR" altLang="en-US" sz="1400" b="1" spc="600" dirty="0" err="1" smtClean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리디바탕"/>
                <a:ea typeface="리디바탕"/>
              </a:rPr>
              <a:t>김다복</a:t>
            </a:r>
            <a:endParaRPr lang="en-US" altLang="ko-KR" sz="1400" b="1" spc="600" dirty="0" smtClean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리디바탕"/>
              <a:ea typeface="리디바탕"/>
            </a:endParaRPr>
          </a:p>
          <a:p>
            <a:pPr algn="ctr">
              <a:defRPr/>
            </a:pPr>
            <a:endParaRPr lang="ko-KR" altLang="en-US" sz="1400" b="1" spc="600" dirty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리디바탕"/>
              <a:ea typeface="리디바탕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73042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A05C5D8-7B36-46C5-9788-7CF818FFD8CA}"/>
              </a:ext>
            </a:extLst>
          </p:cNvPr>
          <p:cNvSpPr txBox="1"/>
          <p:nvPr/>
        </p:nvSpPr>
        <p:spPr>
          <a:xfrm>
            <a:off x="111760" y="66040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Part 4</a:t>
            </a:r>
            <a:endParaRPr lang="ko-KR" altLang="en-US" sz="14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CF2F8EE-B89D-4F82-8CD6-3AC4EAC9EFD8}"/>
              </a:ext>
            </a:extLst>
          </p:cNvPr>
          <p:cNvSpPr txBox="1"/>
          <p:nvPr/>
        </p:nvSpPr>
        <p:spPr>
          <a:xfrm>
            <a:off x="6519951" y="1475019"/>
            <a:ext cx="46147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행복지수 상위 </a:t>
            </a:r>
            <a:r>
              <a:rPr lang="en-US" altLang="ko-KR" sz="2000" b="1" dirty="0" smtClean="0"/>
              <a:t>5</a:t>
            </a:r>
            <a:r>
              <a:rPr lang="ko-KR" altLang="en-US" sz="2000" b="1" dirty="0" smtClean="0"/>
              <a:t>개 국가의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부정부패에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대한 인식</a:t>
            </a:r>
            <a:r>
              <a:rPr lang="en-US" altLang="ko-KR" sz="2000" b="1" dirty="0" smtClean="0"/>
              <a:t>(Perceptions of corruption)</a:t>
            </a:r>
            <a:endParaRPr lang="en-US" altLang="ko-KR" sz="2000" b="1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B53143B0-5E67-49FC-9AFA-653C36779CEE}"/>
              </a:ext>
            </a:extLst>
          </p:cNvPr>
          <p:cNvCxnSpPr/>
          <p:nvPr/>
        </p:nvCxnSpPr>
        <p:spPr>
          <a:xfrm>
            <a:off x="6421133" y="2304759"/>
            <a:ext cx="5687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5935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/>
              <a:t>코드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Jupyter</a:t>
            </a:r>
            <a:r>
              <a:rPr lang="en-US" altLang="ko-KR" sz="2400" dirty="0" smtClean="0"/>
              <a:t> Notebook (anaconda3))</a:t>
            </a:r>
            <a:endParaRPr lang="ko-KR" altLang="en-US" sz="2400" dirty="0"/>
          </a:p>
        </p:txBody>
      </p:sp>
      <p:pic>
        <p:nvPicPr>
          <p:cNvPr id="3074" name="Picture 2" descr="C:\Users\pc\Desktop\데이터분석사진\부정부패인식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346" y="1598863"/>
            <a:ext cx="5277854" cy="285091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0C7048F-2F55-4F1B-A38B-616A1E257ADB}"/>
              </a:ext>
            </a:extLst>
          </p:cNvPr>
          <p:cNvSpPr txBox="1"/>
          <p:nvPr/>
        </p:nvSpPr>
        <p:spPr>
          <a:xfrm>
            <a:off x="6421133" y="2371907"/>
            <a:ext cx="5270520" cy="38371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60000"/>
              </a:lnSpc>
              <a:spcBef>
                <a:spcPct val="0"/>
              </a:spcBef>
              <a:buAutoNum type="arabicPeriod"/>
              <a:defRPr/>
            </a:pPr>
            <a:r>
              <a:rPr lang="ko-KR" altLang="en-US" sz="1400" b="1" kern="0" dirty="0" err="1" smtClean="0">
                <a:latin typeface="양진체 "/>
                <a:ea typeface="양진체 "/>
              </a:rPr>
              <a:t>데이터셋을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 불러와서 </a:t>
            </a:r>
            <a:r>
              <a:rPr lang="en-US" altLang="ko-KR" sz="1400" b="1" kern="0" dirty="0" err="1" smtClean="0">
                <a:latin typeface="양진체 "/>
                <a:ea typeface="양진체 "/>
              </a:rPr>
              <a:t>df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변수에 저장한다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.</a:t>
            </a:r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buAutoNum type="arabicPeriod"/>
              <a:defRPr/>
            </a:pPr>
            <a:r>
              <a:rPr lang="en-US" altLang="ko-KR" sz="1400" b="1" kern="0" dirty="0" err="1" smtClean="0">
                <a:latin typeface="양진체 "/>
                <a:ea typeface="양진체 "/>
              </a:rPr>
              <a:t>sort_value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() 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함수를 사용하여 행복지수를 높은 순으로 정렬한다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.</a:t>
            </a:r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buAutoNum type="arabicPeriod"/>
              <a:defRPr/>
            </a:pPr>
            <a:r>
              <a:rPr lang="ko-KR" altLang="en-US" sz="1400" b="1" kern="0" dirty="0" smtClean="0">
                <a:latin typeface="양진체 "/>
                <a:ea typeface="양진체 "/>
              </a:rPr>
              <a:t>행복지수가 높은 상위 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5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개 국가를 추출한다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.</a:t>
            </a:r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buFontTx/>
              <a:buAutoNum type="arabicPeriod"/>
              <a:defRPr/>
            </a:pPr>
            <a:r>
              <a:rPr lang="en-US" altLang="ko-KR" sz="1400" b="1" kern="0" dirty="0" err="1" smtClean="0">
                <a:latin typeface="양진체 "/>
                <a:ea typeface="양진체 "/>
              </a:rPr>
              <a:t>Matplotlib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 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라이브러리를 사용하여 국가를 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x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축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,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 </a:t>
            </a:r>
            <a:r>
              <a:rPr lang="en-US" altLang="ko-KR" sz="1400" b="1" dirty="0" smtClean="0"/>
              <a:t>Perceptions of corruption 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를 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y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축으로 하여 그래프를 그린다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.</a:t>
            </a:r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buAutoNum type="arabicPeriod"/>
              <a:defRPr/>
            </a:pPr>
            <a:r>
              <a:rPr lang="ko-KR" altLang="en-US" sz="1400" b="1" kern="0" dirty="0" err="1" smtClean="0">
                <a:latin typeface="양진체 "/>
                <a:ea typeface="양진체 "/>
              </a:rPr>
              <a:t>알고싶은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 데이터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(</a:t>
            </a:r>
            <a:r>
              <a:rPr lang="en-US" altLang="ko-KR" sz="1400" b="1" dirty="0" smtClean="0"/>
              <a:t>Perceptions of corruption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)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의 평균치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, 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최대치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, 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최소치를 구하여 </a:t>
            </a:r>
            <a:r>
              <a:rPr lang="en-US" altLang="ko-KR" sz="1400" b="1" kern="0" dirty="0" err="1" smtClean="0">
                <a:latin typeface="양진체 "/>
                <a:ea typeface="양진체 "/>
              </a:rPr>
              <a:t>axhline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()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함수를 사용하여 그래프에 표시한다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.</a:t>
            </a:r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buFontTx/>
              <a:buAutoNum type="arabicPeriod"/>
              <a:defRPr/>
            </a:pPr>
            <a:r>
              <a:rPr lang="en-US" altLang="ko-KR" sz="1400" b="1" kern="0" dirty="0" err="1" smtClean="0">
                <a:latin typeface="양진체 "/>
                <a:ea typeface="양진체 "/>
              </a:rPr>
              <a:t>Savefig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()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함수를 사용하여 그래프를 </a:t>
            </a:r>
            <a:r>
              <a:rPr lang="en-US" altLang="ko-KR" sz="1400" b="1" kern="0" dirty="0" err="1" smtClean="0">
                <a:latin typeface="양진체 "/>
                <a:ea typeface="양진체 "/>
              </a:rPr>
              <a:t>png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파일로 저장한다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.</a:t>
            </a:r>
          </a:p>
        </p:txBody>
      </p:sp>
      <p:pic>
        <p:nvPicPr>
          <p:cNvPr id="3075" name="Picture 3" descr="C:\Users\pc\Desktop\Python_GUI\corrup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854" y="4398601"/>
            <a:ext cx="4989094" cy="24593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83923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A05C5D8-7B36-46C5-9788-7CF818FFD8CA}"/>
              </a:ext>
            </a:extLst>
          </p:cNvPr>
          <p:cNvSpPr txBox="1"/>
          <p:nvPr/>
        </p:nvSpPr>
        <p:spPr>
          <a:xfrm>
            <a:off x="111760" y="66040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Part 4</a:t>
            </a:r>
            <a:endParaRPr lang="ko-KR" altLang="en-US" sz="14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CF2F8EE-B89D-4F82-8CD6-3AC4EAC9EFD8}"/>
              </a:ext>
            </a:extLst>
          </p:cNvPr>
          <p:cNvSpPr txBox="1"/>
          <p:nvPr/>
        </p:nvSpPr>
        <p:spPr>
          <a:xfrm>
            <a:off x="6754877" y="1475016"/>
            <a:ext cx="3919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행복지수 상위 </a:t>
            </a:r>
            <a:r>
              <a:rPr lang="en-US" altLang="ko-KR" sz="2000" b="1" dirty="0" smtClean="0"/>
              <a:t>5</a:t>
            </a:r>
            <a:r>
              <a:rPr lang="ko-KR" altLang="en-US" sz="2000" b="1" dirty="0" smtClean="0"/>
              <a:t>개 국가의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인당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국내총생산</a:t>
            </a:r>
            <a:r>
              <a:rPr lang="en-US" altLang="ko-KR" sz="2000" b="1" dirty="0" smtClean="0"/>
              <a:t>(GDP per capita)</a:t>
            </a:r>
            <a:endParaRPr lang="en-US" altLang="ko-KR" sz="2000" b="1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B53143B0-5E67-49FC-9AFA-653C36779CEE}"/>
              </a:ext>
            </a:extLst>
          </p:cNvPr>
          <p:cNvCxnSpPr/>
          <p:nvPr/>
        </p:nvCxnSpPr>
        <p:spPr>
          <a:xfrm>
            <a:off x="6504263" y="2296446"/>
            <a:ext cx="5687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5935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/>
              <a:t>코드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Jupyter</a:t>
            </a:r>
            <a:r>
              <a:rPr lang="en-US" altLang="ko-KR" sz="2400" dirty="0" smtClean="0"/>
              <a:t> Notebook (anaconda3))</a:t>
            </a:r>
            <a:endParaRPr lang="ko-KR" altLang="en-US" sz="2400" dirty="0"/>
          </a:p>
        </p:txBody>
      </p:sp>
      <p:pic>
        <p:nvPicPr>
          <p:cNvPr id="4098" name="Picture 2" descr="C:\Users\pc\Desktop\데이터분석사진\GDP top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093" y="1663867"/>
            <a:ext cx="5342023" cy="249960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0C7048F-2F55-4F1B-A38B-616A1E257ADB}"/>
              </a:ext>
            </a:extLst>
          </p:cNvPr>
          <p:cNvSpPr txBox="1"/>
          <p:nvPr/>
        </p:nvSpPr>
        <p:spPr>
          <a:xfrm>
            <a:off x="6504263" y="2521541"/>
            <a:ext cx="5270520" cy="353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60000"/>
              </a:lnSpc>
              <a:spcBef>
                <a:spcPct val="0"/>
              </a:spcBef>
              <a:buAutoNum type="arabicPeriod"/>
              <a:defRPr/>
            </a:pPr>
            <a:r>
              <a:rPr lang="ko-KR" altLang="en-US" sz="1400" b="1" kern="0" dirty="0" err="1" smtClean="0">
                <a:latin typeface="양진체 "/>
                <a:ea typeface="양진체 "/>
              </a:rPr>
              <a:t>데이터셋을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 불러와서 </a:t>
            </a:r>
            <a:r>
              <a:rPr lang="en-US" altLang="ko-KR" sz="1400" b="1" kern="0" dirty="0" err="1" smtClean="0">
                <a:latin typeface="양진체 "/>
                <a:ea typeface="양진체 "/>
              </a:rPr>
              <a:t>df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변수에 저장한다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.</a:t>
            </a:r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buAutoNum type="arabicPeriod"/>
              <a:defRPr/>
            </a:pPr>
            <a:r>
              <a:rPr lang="en-US" altLang="ko-KR" sz="1400" b="1" kern="0" dirty="0" err="1" smtClean="0">
                <a:latin typeface="양진체 "/>
                <a:ea typeface="양진체 "/>
              </a:rPr>
              <a:t>sort_value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() 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함수를 사용하여 행복지수를 높은 순으로 정렬한다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.</a:t>
            </a:r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buAutoNum type="arabicPeriod"/>
              <a:defRPr/>
            </a:pPr>
            <a:r>
              <a:rPr lang="ko-KR" altLang="en-US" sz="1400" b="1" kern="0" dirty="0" smtClean="0">
                <a:latin typeface="양진체 "/>
                <a:ea typeface="양진체 "/>
              </a:rPr>
              <a:t>행복지수가 높은 상위 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5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개 국가를 추출한다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.</a:t>
            </a:r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buFontTx/>
              <a:buAutoNum type="arabicPeriod"/>
              <a:defRPr/>
            </a:pPr>
            <a:r>
              <a:rPr lang="en-US" altLang="ko-KR" sz="1400" b="1" kern="0" dirty="0" err="1" smtClean="0">
                <a:latin typeface="양진체 "/>
                <a:ea typeface="양진체 "/>
              </a:rPr>
              <a:t>Matplotlib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 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라이브러리를 사용하여 국가를 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x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축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,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 </a:t>
            </a:r>
            <a:r>
              <a:rPr lang="en-US" altLang="ko-KR" sz="1400" b="1" dirty="0" smtClean="0"/>
              <a:t>GDP per capita 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를 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y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축으로 하여 그래프를 그린다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.</a:t>
            </a:r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buAutoNum type="arabicPeriod"/>
              <a:defRPr/>
            </a:pPr>
            <a:r>
              <a:rPr lang="ko-KR" altLang="en-US" sz="1400" b="1" kern="0" dirty="0" err="1" smtClean="0">
                <a:latin typeface="양진체 "/>
                <a:ea typeface="양진체 "/>
              </a:rPr>
              <a:t>알고싶은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 데이터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(</a:t>
            </a:r>
            <a:r>
              <a:rPr lang="en-US" altLang="ko-KR" sz="1400" b="1" dirty="0" smtClean="0"/>
              <a:t>GDP per capita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)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의 평균치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, 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최대치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, 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최소치를 구하여 </a:t>
            </a:r>
            <a:r>
              <a:rPr lang="en-US" altLang="ko-KR" sz="1400" b="1" kern="0" dirty="0" err="1" smtClean="0">
                <a:latin typeface="양진체 "/>
                <a:ea typeface="양진체 "/>
              </a:rPr>
              <a:t>axhline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()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함수를 사용하여 그래프에 표시한다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.</a:t>
            </a:r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buFontTx/>
              <a:buAutoNum type="arabicPeriod"/>
              <a:defRPr/>
            </a:pPr>
            <a:r>
              <a:rPr lang="en-US" altLang="ko-KR" sz="1400" b="1" kern="0" dirty="0" err="1" smtClean="0">
                <a:latin typeface="양진체 "/>
                <a:ea typeface="양진체 "/>
              </a:rPr>
              <a:t>Savefig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()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함수를 사용하여 그래프를 </a:t>
            </a:r>
            <a:r>
              <a:rPr lang="en-US" altLang="ko-KR" sz="1400" b="1" kern="0" dirty="0" err="1" smtClean="0">
                <a:latin typeface="양진체 "/>
                <a:ea typeface="양진체 "/>
              </a:rPr>
              <a:t>png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파일로 저장한다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.</a:t>
            </a:r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buAutoNum type="arabicPeriod"/>
              <a:defRPr/>
            </a:pPr>
            <a:endParaRPr lang="en-US" altLang="ko-KR" sz="1400" b="1" kern="0" dirty="0" smtClean="0">
              <a:latin typeface="양진체 "/>
              <a:ea typeface="양진체 "/>
            </a:endParaRPr>
          </a:p>
        </p:txBody>
      </p:sp>
      <p:pic>
        <p:nvPicPr>
          <p:cNvPr id="4099" name="Picture 3" descr="C:\Users\pc\Desktop\Python_GUI\GD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227" y="4098676"/>
            <a:ext cx="4940468" cy="25557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83923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A05C5D8-7B36-46C5-9788-7CF818FFD8CA}"/>
              </a:ext>
            </a:extLst>
          </p:cNvPr>
          <p:cNvSpPr txBox="1"/>
          <p:nvPr/>
        </p:nvSpPr>
        <p:spPr>
          <a:xfrm>
            <a:off x="111760" y="66040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Part 4</a:t>
            </a:r>
            <a:endParaRPr lang="ko-KR" altLang="en-US" sz="14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CF2F8EE-B89D-4F82-8CD6-3AC4EAC9EFD8}"/>
              </a:ext>
            </a:extLst>
          </p:cNvPr>
          <p:cNvSpPr txBox="1"/>
          <p:nvPr/>
        </p:nvSpPr>
        <p:spPr>
          <a:xfrm>
            <a:off x="6423548" y="1441765"/>
            <a:ext cx="52325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행복지수 상위 </a:t>
            </a:r>
            <a:r>
              <a:rPr lang="en-US" altLang="ko-KR" sz="2000" b="1" dirty="0" smtClean="0"/>
              <a:t>5</a:t>
            </a:r>
            <a:r>
              <a:rPr lang="ko-KR" altLang="en-US" sz="2000" b="1" dirty="0" smtClean="0"/>
              <a:t>개 국가의 삶의 선택의 자유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(Freedom to make life choices)</a:t>
            </a:r>
            <a:endParaRPr lang="en-US" altLang="ko-KR" sz="2000" b="1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B53143B0-5E67-49FC-9AFA-653C36779CEE}"/>
              </a:ext>
            </a:extLst>
          </p:cNvPr>
          <p:cNvCxnSpPr/>
          <p:nvPr/>
        </p:nvCxnSpPr>
        <p:spPr>
          <a:xfrm>
            <a:off x="6454385" y="2288133"/>
            <a:ext cx="5687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5935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/>
              <a:t>코드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Jupyter</a:t>
            </a:r>
            <a:r>
              <a:rPr lang="en-US" altLang="ko-KR" sz="2400" dirty="0" smtClean="0"/>
              <a:t> Notebook (anaconda3))</a:t>
            </a:r>
            <a:endParaRPr lang="ko-KR" altLang="en-US" sz="2400" dirty="0"/>
          </a:p>
        </p:txBody>
      </p:sp>
      <p:pic>
        <p:nvPicPr>
          <p:cNvPr id="5122" name="Picture 2" descr="C:\Users\pc\Desktop\데이터분석사진\자유 top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558" y="1748843"/>
            <a:ext cx="5021179" cy="2612994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0C7048F-2F55-4F1B-A38B-616A1E257ADB}"/>
              </a:ext>
            </a:extLst>
          </p:cNvPr>
          <p:cNvSpPr txBox="1"/>
          <p:nvPr/>
        </p:nvSpPr>
        <p:spPr>
          <a:xfrm>
            <a:off x="6454385" y="2513228"/>
            <a:ext cx="5270520" cy="38841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60000"/>
              </a:lnSpc>
              <a:spcBef>
                <a:spcPct val="0"/>
              </a:spcBef>
              <a:buAutoNum type="arabicPeriod"/>
              <a:defRPr/>
            </a:pPr>
            <a:r>
              <a:rPr lang="ko-KR" altLang="en-US" sz="1400" b="1" kern="0" dirty="0" err="1" smtClean="0">
                <a:latin typeface="양진체 "/>
                <a:ea typeface="양진체 "/>
              </a:rPr>
              <a:t>데이터셋을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 불러와서 </a:t>
            </a:r>
            <a:r>
              <a:rPr lang="en-US" altLang="ko-KR" sz="1400" b="1" kern="0" dirty="0" err="1" smtClean="0">
                <a:latin typeface="양진체 "/>
                <a:ea typeface="양진체 "/>
              </a:rPr>
              <a:t>df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변수에 저장한다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.</a:t>
            </a:r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buAutoNum type="arabicPeriod"/>
              <a:defRPr/>
            </a:pPr>
            <a:r>
              <a:rPr lang="en-US" altLang="ko-KR" sz="1400" b="1" kern="0" dirty="0" err="1" smtClean="0">
                <a:latin typeface="양진체 "/>
                <a:ea typeface="양진체 "/>
              </a:rPr>
              <a:t>sort_value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() 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함수를 사용하여 행복지수를 높은 순으로 정렬한다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.</a:t>
            </a:r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buAutoNum type="arabicPeriod"/>
              <a:defRPr/>
            </a:pPr>
            <a:r>
              <a:rPr lang="ko-KR" altLang="en-US" sz="1400" b="1" kern="0" dirty="0" smtClean="0">
                <a:latin typeface="양진체 "/>
                <a:ea typeface="양진체 "/>
              </a:rPr>
              <a:t>행복지수가 높은 상위 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5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개 국가를 추출한다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.</a:t>
            </a:r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buFontTx/>
              <a:buAutoNum type="arabicPeriod"/>
              <a:defRPr/>
            </a:pPr>
            <a:r>
              <a:rPr lang="en-US" altLang="ko-KR" sz="1400" b="1" kern="0" dirty="0" err="1" smtClean="0">
                <a:latin typeface="양진체 "/>
                <a:ea typeface="양진체 "/>
              </a:rPr>
              <a:t>Matplotlib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 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라이브러리를 사용하여 국가를 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x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축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,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 </a:t>
            </a:r>
            <a:r>
              <a:rPr lang="en-US" altLang="ko-KR" sz="1400" b="1" dirty="0" smtClean="0"/>
              <a:t>Freedom to make life choices 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를 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y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축으로 하여 그래프를 그린다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.</a:t>
            </a:r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buAutoNum type="arabicPeriod"/>
              <a:defRPr/>
            </a:pPr>
            <a:r>
              <a:rPr lang="ko-KR" altLang="en-US" sz="1400" b="1" kern="0" dirty="0" err="1" smtClean="0">
                <a:latin typeface="양진체 "/>
                <a:ea typeface="양진체 "/>
              </a:rPr>
              <a:t>알고싶은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 데이터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(</a:t>
            </a:r>
            <a:r>
              <a:rPr lang="en-US" altLang="ko-KR" sz="1400" b="1" dirty="0" smtClean="0"/>
              <a:t>Freedom to make life choices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)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의 평균치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, 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최대치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, 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최소치를 구하여 </a:t>
            </a:r>
            <a:r>
              <a:rPr lang="en-US" altLang="ko-KR" sz="1400" b="1" kern="0" dirty="0" err="1" smtClean="0">
                <a:latin typeface="양진체 "/>
                <a:ea typeface="양진체 "/>
              </a:rPr>
              <a:t>axhline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()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함수를 사용하여 그래프에 표시한다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.</a:t>
            </a:r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buFontTx/>
              <a:buAutoNum type="arabicPeriod"/>
              <a:defRPr/>
            </a:pPr>
            <a:r>
              <a:rPr lang="en-US" altLang="ko-KR" sz="1400" b="1" kern="0" dirty="0" err="1" smtClean="0">
                <a:latin typeface="양진체 "/>
                <a:ea typeface="양진체 "/>
              </a:rPr>
              <a:t>Savefig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()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함수를 사용하여 그래프를 </a:t>
            </a:r>
            <a:r>
              <a:rPr lang="en-US" altLang="ko-KR" sz="1400" b="1" kern="0" dirty="0" err="1" smtClean="0">
                <a:latin typeface="양진체 "/>
                <a:ea typeface="양진체 "/>
              </a:rPr>
              <a:t>png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파일로 저장한다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.</a:t>
            </a:r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buAutoNum type="arabicPeriod"/>
              <a:defRPr/>
            </a:pPr>
            <a:endParaRPr lang="en-US" altLang="ko-KR" sz="1400" b="1" kern="0" dirty="0" smtClean="0">
              <a:latin typeface="양진체 "/>
              <a:ea typeface="양진체 "/>
            </a:endParaRPr>
          </a:p>
        </p:txBody>
      </p:sp>
      <p:pic>
        <p:nvPicPr>
          <p:cNvPr id="5123" name="Picture 3" descr="C:\Users\pc\Desktop\Python_GUI\Freed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763" y="4269372"/>
            <a:ext cx="5134225" cy="25886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83923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A05C5D8-7B36-46C5-9788-7CF818FFD8CA}"/>
              </a:ext>
            </a:extLst>
          </p:cNvPr>
          <p:cNvSpPr txBox="1"/>
          <p:nvPr/>
        </p:nvSpPr>
        <p:spPr>
          <a:xfrm>
            <a:off x="111760" y="66040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Part 4</a:t>
            </a:r>
            <a:endParaRPr lang="ko-KR" altLang="en-US" sz="14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CF2F8EE-B89D-4F82-8CD6-3AC4EAC9EFD8}"/>
              </a:ext>
            </a:extLst>
          </p:cNvPr>
          <p:cNvSpPr txBox="1"/>
          <p:nvPr/>
        </p:nvSpPr>
        <p:spPr>
          <a:xfrm>
            <a:off x="6670742" y="1524894"/>
            <a:ext cx="4629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행복지수 상위 </a:t>
            </a:r>
            <a:r>
              <a:rPr lang="en-US" altLang="ko-KR" sz="2000" b="1" dirty="0" smtClean="0"/>
              <a:t>5</a:t>
            </a:r>
            <a:r>
              <a:rPr lang="ko-KR" altLang="en-US" sz="2000" b="1" dirty="0" smtClean="0"/>
              <a:t>개 국가의 사회적 지원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(social support)</a:t>
            </a:r>
            <a:endParaRPr lang="en-US" altLang="ko-KR" sz="2000" b="1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B53143B0-5E67-49FC-9AFA-653C36779CEE}"/>
              </a:ext>
            </a:extLst>
          </p:cNvPr>
          <p:cNvCxnSpPr/>
          <p:nvPr/>
        </p:nvCxnSpPr>
        <p:spPr>
          <a:xfrm>
            <a:off x="6504263" y="2313072"/>
            <a:ext cx="5687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5935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/>
              <a:t>코드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Jupyter</a:t>
            </a:r>
            <a:r>
              <a:rPr lang="en-US" altLang="ko-KR" sz="2400" dirty="0" smtClean="0"/>
              <a:t> Notebook (anaconda3))</a:t>
            </a:r>
            <a:endParaRPr lang="ko-KR" altLang="en-US" sz="2400" dirty="0"/>
          </a:p>
        </p:txBody>
      </p:sp>
      <p:pic>
        <p:nvPicPr>
          <p:cNvPr id="6146" name="Picture 2" descr="C:\Users\pc\Desktop\데이터분석사진\사회적 지원 top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927" y="1763985"/>
            <a:ext cx="5412793" cy="2904268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0C7048F-2F55-4F1B-A38B-616A1E257ADB}"/>
              </a:ext>
            </a:extLst>
          </p:cNvPr>
          <p:cNvSpPr txBox="1"/>
          <p:nvPr/>
        </p:nvSpPr>
        <p:spPr>
          <a:xfrm>
            <a:off x="6570765" y="2413476"/>
            <a:ext cx="5270520" cy="31947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60000"/>
              </a:lnSpc>
              <a:spcBef>
                <a:spcPct val="0"/>
              </a:spcBef>
              <a:buAutoNum type="arabicPeriod"/>
              <a:defRPr/>
            </a:pPr>
            <a:r>
              <a:rPr lang="ko-KR" altLang="en-US" sz="1400" b="1" kern="0" dirty="0" err="1" smtClean="0">
                <a:latin typeface="양진체 "/>
                <a:ea typeface="양진체 "/>
              </a:rPr>
              <a:t>데이터셋을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 불러와서 </a:t>
            </a:r>
            <a:r>
              <a:rPr lang="en-US" altLang="ko-KR" sz="1400" b="1" kern="0" dirty="0" err="1" smtClean="0">
                <a:latin typeface="양진체 "/>
                <a:ea typeface="양진체 "/>
              </a:rPr>
              <a:t>df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변수에 저장한다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.</a:t>
            </a:r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buAutoNum type="arabicPeriod"/>
              <a:defRPr/>
            </a:pPr>
            <a:r>
              <a:rPr lang="en-US" altLang="ko-KR" sz="1400" b="1" kern="0" dirty="0" err="1" smtClean="0">
                <a:latin typeface="양진체 "/>
                <a:ea typeface="양진체 "/>
              </a:rPr>
              <a:t>sort_value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() 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함수를 사용하여 행복지수를 높은 순으로 정렬한다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.</a:t>
            </a:r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buAutoNum type="arabicPeriod"/>
              <a:defRPr/>
            </a:pPr>
            <a:r>
              <a:rPr lang="ko-KR" altLang="en-US" sz="1400" b="1" kern="0" dirty="0" smtClean="0">
                <a:latin typeface="양진체 "/>
                <a:ea typeface="양진체 "/>
              </a:rPr>
              <a:t>행복지수가 높은 상위 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5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개 국가를 추출한다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.</a:t>
            </a:r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buFontTx/>
              <a:buAutoNum type="arabicPeriod"/>
              <a:defRPr/>
            </a:pPr>
            <a:r>
              <a:rPr lang="en-US" altLang="ko-KR" sz="1400" b="1" kern="0" dirty="0" err="1" smtClean="0">
                <a:latin typeface="양진체 "/>
                <a:ea typeface="양진체 "/>
              </a:rPr>
              <a:t>Matplotlib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 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라이브러리를 사용하여 국가를 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x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축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,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 </a:t>
            </a:r>
            <a:r>
              <a:rPr lang="en-US" altLang="ko-KR" sz="1400" b="1" dirty="0" smtClean="0"/>
              <a:t>social support 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를 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y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축으로 하여 그래프를 그린다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.</a:t>
            </a:r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buAutoNum type="arabicPeriod"/>
              <a:defRPr/>
            </a:pPr>
            <a:r>
              <a:rPr lang="ko-KR" altLang="en-US" sz="1400" b="1" kern="0" dirty="0" err="1" smtClean="0">
                <a:latin typeface="양진체 "/>
                <a:ea typeface="양진체 "/>
              </a:rPr>
              <a:t>알고싶은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 데이터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(</a:t>
            </a:r>
            <a:r>
              <a:rPr lang="en-US" altLang="ko-KR" sz="1400" b="1" dirty="0" smtClean="0"/>
              <a:t>social support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)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의 평균치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, 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최대치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, 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최소치를 구하여 </a:t>
            </a:r>
            <a:r>
              <a:rPr lang="en-US" altLang="ko-KR" sz="1400" b="1" kern="0" dirty="0" err="1" smtClean="0">
                <a:latin typeface="양진체 "/>
                <a:ea typeface="양진체 "/>
              </a:rPr>
              <a:t>axhline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()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함수를 사용하여 그래프에 표시한다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.</a:t>
            </a:r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buFontTx/>
              <a:buAutoNum type="arabicPeriod"/>
              <a:defRPr/>
            </a:pPr>
            <a:r>
              <a:rPr lang="en-US" altLang="ko-KR" sz="1400" b="1" kern="0" dirty="0" err="1" smtClean="0">
                <a:latin typeface="양진체 "/>
                <a:ea typeface="양진체 "/>
              </a:rPr>
              <a:t>Savefig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()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함수를 사용하여 그래프를 </a:t>
            </a:r>
            <a:r>
              <a:rPr lang="en-US" altLang="ko-KR" sz="1400" b="1" kern="0" dirty="0" err="1" smtClean="0">
                <a:latin typeface="양진체 "/>
                <a:ea typeface="양진체 "/>
              </a:rPr>
              <a:t>png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파일로 저장한다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.</a:t>
            </a:r>
          </a:p>
        </p:txBody>
      </p:sp>
      <p:pic>
        <p:nvPicPr>
          <p:cNvPr id="6147" name="Picture 3" descr="C:\Users\pc\Desktop\Python_GUI\suppor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598" y="4462490"/>
            <a:ext cx="5357896" cy="23955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83923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A05C5D8-7B36-46C5-9788-7CF818FFD8CA}"/>
              </a:ext>
            </a:extLst>
          </p:cNvPr>
          <p:cNvSpPr txBox="1"/>
          <p:nvPr/>
        </p:nvSpPr>
        <p:spPr>
          <a:xfrm>
            <a:off x="111760" y="66040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Part 4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5D7B3FD-7053-4024-8046-ADBF499DF130}"/>
              </a:ext>
            </a:extLst>
          </p:cNvPr>
          <p:cNvSpPr txBox="1"/>
          <p:nvPr/>
        </p:nvSpPr>
        <p:spPr>
          <a:xfrm>
            <a:off x="1496186" y="337143"/>
            <a:ext cx="13773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spc="-150" dirty="0" smtClean="0">
                <a:latin typeface="+mj-ea"/>
              </a:rPr>
              <a:t>결론</a:t>
            </a:r>
            <a:endParaRPr lang="ko-KR" altLang="en-US" sz="4800" b="1" spc="-150" dirty="0">
              <a:latin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0C7048F-2F55-4F1B-A38B-616A1E257ADB}"/>
              </a:ext>
            </a:extLst>
          </p:cNvPr>
          <p:cNvSpPr txBox="1"/>
          <p:nvPr/>
        </p:nvSpPr>
        <p:spPr>
          <a:xfrm>
            <a:off x="1572124" y="2822014"/>
            <a:ext cx="10087429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60000"/>
              </a:lnSpc>
              <a:spcBef>
                <a:spcPct val="0"/>
              </a:spcBef>
              <a:buAutoNum type="arabicPeriod"/>
              <a:defRPr/>
            </a:pPr>
            <a:r>
              <a:rPr lang="en-US" altLang="ko-KR" sz="2000" b="1" dirty="0" smtClean="0"/>
              <a:t> </a:t>
            </a:r>
            <a:r>
              <a:rPr lang="ko-KR" altLang="en-US" sz="2000" b="1" kern="0" dirty="0" smtClean="0">
                <a:latin typeface="양진체 "/>
                <a:ea typeface="양진체 "/>
              </a:rPr>
              <a:t>많고 균등한 소득 자체가 </a:t>
            </a:r>
            <a:r>
              <a:rPr lang="ko-KR" altLang="en-US" sz="2000" b="1" kern="0" dirty="0" err="1" smtClean="0">
                <a:latin typeface="양진체 "/>
                <a:ea typeface="양진체 "/>
              </a:rPr>
              <a:t>행복도에</a:t>
            </a:r>
            <a:r>
              <a:rPr lang="ko-KR" altLang="en-US" sz="2000" b="1" kern="0" dirty="0" smtClean="0">
                <a:latin typeface="양진체 "/>
                <a:ea typeface="양진체 "/>
              </a:rPr>
              <a:t> 연관을 미친다는 직접적인 연구 결과는 없다</a:t>
            </a:r>
            <a:r>
              <a:rPr lang="en-US" altLang="ko-KR" sz="2000" b="1" kern="0" dirty="0" smtClean="0">
                <a:latin typeface="양진체 "/>
                <a:ea typeface="양진체 "/>
              </a:rPr>
              <a:t>. </a:t>
            </a:r>
            <a:r>
              <a:rPr lang="ko-KR" altLang="en-US" sz="2000" b="1" kern="0" dirty="0" smtClean="0">
                <a:latin typeface="양진체 "/>
                <a:ea typeface="양진체 "/>
              </a:rPr>
              <a:t>하지만 어느 정도 연관은 있는 것으로 보인다</a:t>
            </a:r>
            <a:endParaRPr lang="en-US" altLang="ko-KR" sz="2000" b="1" kern="0" dirty="0" smtClean="0">
              <a:latin typeface="양진체 "/>
              <a:ea typeface="양진체 "/>
            </a:endParaRPr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buAutoNum type="arabicPeriod"/>
              <a:defRPr/>
            </a:pPr>
            <a:endParaRPr lang="en-US" altLang="ko-KR" sz="2000" b="1" dirty="0" smtClean="0"/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buAutoNum type="arabicPeriod"/>
              <a:defRPr/>
            </a:pPr>
            <a:r>
              <a:rPr lang="ko-KR" altLang="en-US" sz="2000" b="1" kern="0" dirty="0" smtClean="0">
                <a:latin typeface="양진체 "/>
                <a:ea typeface="양진체 "/>
              </a:rPr>
              <a:t>위의 데이터분석 결과를 종합해 보았을 때 행복을 결정하는 </a:t>
            </a:r>
            <a:r>
              <a:rPr lang="en-US" altLang="ko-KR" sz="2000" b="1" kern="0" dirty="0" smtClean="0">
                <a:latin typeface="양진체 "/>
                <a:ea typeface="양진체 "/>
              </a:rPr>
              <a:t>6</a:t>
            </a:r>
            <a:r>
              <a:rPr lang="ko-KR" altLang="en-US" sz="2000" b="1" kern="0" dirty="0" smtClean="0">
                <a:latin typeface="양진체 "/>
                <a:ea typeface="양진체 "/>
              </a:rPr>
              <a:t>가지 요인을 모두 고루 갖춘 나라가 행복지수가 높게 나오는 것을 알 수 있다</a:t>
            </a:r>
            <a:r>
              <a:rPr lang="en-US" altLang="ko-KR" sz="2000" b="1" kern="0" dirty="0" smtClean="0">
                <a:latin typeface="양진체 "/>
                <a:ea typeface="양진체 "/>
              </a:rPr>
              <a:t>.</a:t>
            </a:r>
            <a:endParaRPr lang="en-US" altLang="ko-KR" sz="2000" b="1" dirty="0" smtClean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CF2F8EE-B89D-4F82-8CD6-3AC4EAC9EFD8}"/>
              </a:ext>
            </a:extLst>
          </p:cNvPr>
          <p:cNvSpPr txBox="1"/>
          <p:nvPr/>
        </p:nvSpPr>
        <p:spPr>
          <a:xfrm>
            <a:off x="5791648" y="1740483"/>
            <a:ext cx="1005403" cy="772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lnSpc>
                <a:spcPct val="160000"/>
              </a:lnSpc>
              <a:spcBef>
                <a:spcPct val="0"/>
              </a:spcBef>
              <a:defRPr/>
            </a:pPr>
            <a:r>
              <a:rPr lang="ko-KR" altLang="en-US" sz="3200" b="1" kern="0" dirty="0" smtClean="0">
                <a:latin typeface="양진체 "/>
                <a:ea typeface="양진체 "/>
              </a:rPr>
              <a:t>결론</a:t>
            </a:r>
            <a:endParaRPr lang="en-US" altLang="ko-KR" sz="3200" b="1" kern="0" dirty="0" smtClean="0">
              <a:latin typeface="양진체 "/>
              <a:ea typeface="양진체 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B53143B0-5E67-49FC-9AFA-653C36779CEE}"/>
              </a:ext>
            </a:extLst>
          </p:cNvPr>
          <p:cNvCxnSpPr/>
          <p:nvPr/>
        </p:nvCxnSpPr>
        <p:spPr>
          <a:xfrm>
            <a:off x="3456323" y="2645040"/>
            <a:ext cx="5687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83923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3BE5590-AC79-4F33-8509-AF7FE7BB9E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1016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C19B59D-D59F-4786-8C04-7DB4606EA807}"/>
              </a:ext>
            </a:extLst>
          </p:cNvPr>
          <p:cNvSpPr txBox="1"/>
          <p:nvPr/>
        </p:nvSpPr>
        <p:spPr>
          <a:xfrm>
            <a:off x="4300748" y="2916258"/>
            <a:ext cx="34948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1828058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A05C5D8-7B36-46C5-9788-7CF818FFD8CA}"/>
              </a:ext>
            </a:extLst>
          </p:cNvPr>
          <p:cNvSpPr txBox="1"/>
          <p:nvPr/>
        </p:nvSpPr>
        <p:spPr>
          <a:xfrm>
            <a:off x="111760" y="66040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Part 1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/>
              <a:t>목차</a:t>
            </a:r>
            <a:endParaRPr lang="ko-KR" altLang="en-US" sz="48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8BF2698F-C271-4F90-9810-7B503B0B45C2}"/>
              </a:ext>
            </a:extLst>
          </p:cNvPr>
          <p:cNvGrpSpPr/>
          <p:nvPr/>
        </p:nvGrpSpPr>
        <p:grpSpPr>
          <a:xfrm>
            <a:off x="1833166" y="2288573"/>
            <a:ext cx="8209193" cy="735285"/>
            <a:chOff x="2054416" y="1330860"/>
            <a:chExt cx="9595745" cy="1181482"/>
          </a:xfrm>
          <a:solidFill>
            <a:schemeClr val="accent1"/>
          </a:solidFill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738C1D54-6D8E-47C4-88DC-4A6AC207C2FC}"/>
                </a:ext>
              </a:extLst>
            </p:cNvPr>
            <p:cNvSpPr/>
            <p:nvPr/>
          </p:nvSpPr>
          <p:spPr>
            <a:xfrm>
              <a:off x="2054416" y="1356639"/>
              <a:ext cx="1168400" cy="11557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xmlns="" id="{9FF3DF89-10B9-4781-989E-F9C78CFDFF78}"/>
                </a:ext>
              </a:extLst>
            </p:cNvPr>
            <p:cNvSpPr/>
            <p:nvPr/>
          </p:nvSpPr>
          <p:spPr>
            <a:xfrm>
              <a:off x="3407861" y="1330860"/>
              <a:ext cx="8242300" cy="1155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3DAEEA1F-0C47-413B-8A8B-01C1232E6C8D}"/>
              </a:ext>
            </a:extLst>
          </p:cNvPr>
          <p:cNvGrpSpPr/>
          <p:nvPr/>
        </p:nvGrpSpPr>
        <p:grpSpPr>
          <a:xfrm>
            <a:off x="2042041" y="2411467"/>
            <a:ext cx="4298432" cy="543513"/>
            <a:chOff x="2043263" y="1649200"/>
            <a:chExt cx="5024451" cy="628183"/>
          </a:xfrm>
          <a:solidFill>
            <a:schemeClr val="accent1"/>
          </a:solidFill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083B4A3F-C66C-456D-BC3F-0D64356D224F}"/>
                </a:ext>
              </a:extLst>
            </p:cNvPr>
            <p:cNvSpPr txBox="1"/>
            <p:nvPr/>
          </p:nvSpPr>
          <p:spPr>
            <a:xfrm>
              <a:off x="2043263" y="1649200"/>
              <a:ext cx="459445" cy="60472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1</a:t>
              </a:r>
              <a:endParaRPr lang="ko-KR" altLang="en-US" sz="28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D858B4B-846C-47F2-9D04-BD3FE68AAFF8}"/>
                </a:ext>
              </a:extLst>
            </p:cNvPr>
            <p:cNvSpPr txBox="1"/>
            <p:nvPr/>
          </p:nvSpPr>
          <p:spPr>
            <a:xfrm>
              <a:off x="3548426" y="1672654"/>
              <a:ext cx="3519288" cy="60472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b="1" spc="-150" dirty="0" smtClean="0">
                  <a:latin typeface="+mj-ea"/>
                  <a:ea typeface="+mj-ea"/>
                </a:rPr>
                <a:t>알고리즘 설계하기</a:t>
              </a:r>
              <a:endParaRPr lang="ko-KR" altLang="en-US" sz="2800" b="1" spc="-150" dirty="0">
                <a:latin typeface="+mj-ea"/>
                <a:ea typeface="+mj-ea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B57DC485-3418-4F74-8424-9CE5187F6C1C}"/>
              </a:ext>
            </a:extLst>
          </p:cNvPr>
          <p:cNvSpPr/>
          <p:nvPr/>
        </p:nvSpPr>
        <p:spPr>
          <a:xfrm>
            <a:off x="1849205" y="4281841"/>
            <a:ext cx="999571" cy="7192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C00DB65-59C7-4F48-A090-CF4A0918C83F}"/>
              </a:ext>
            </a:extLst>
          </p:cNvPr>
          <p:cNvSpPr/>
          <p:nvPr/>
        </p:nvSpPr>
        <p:spPr>
          <a:xfrm>
            <a:off x="3066401" y="4281841"/>
            <a:ext cx="7051317" cy="7192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7FDB541F-2CAD-476C-A7BA-668E2A725B1D}"/>
              </a:ext>
            </a:extLst>
          </p:cNvPr>
          <p:cNvGrpSpPr/>
          <p:nvPr/>
        </p:nvGrpSpPr>
        <p:grpSpPr>
          <a:xfrm>
            <a:off x="2202457" y="4436823"/>
            <a:ext cx="1987030" cy="543513"/>
            <a:chOff x="2043263" y="1649199"/>
            <a:chExt cx="2322644" cy="628183"/>
          </a:xfrm>
          <a:solidFill>
            <a:srgbClr val="FFC000"/>
          </a:solidFill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37BBD669-172B-40E6-BBD3-E10F000F9F3F}"/>
                </a:ext>
              </a:extLst>
            </p:cNvPr>
            <p:cNvSpPr txBox="1"/>
            <p:nvPr/>
          </p:nvSpPr>
          <p:spPr>
            <a:xfrm>
              <a:off x="2043263" y="1649199"/>
              <a:ext cx="459445" cy="6047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/>
                  </a:solidFill>
                </a:rPr>
                <a:t>2</a:t>
              </a:r>
              <a:endParaRPr lang="ko-KR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3D13EA9E-0638-44B8-A6BB-E8EC2CDAC909}"/>
                </a:ext>
              </a:extLst>
            </p:cNvPr>
            <p:cNvSpPr txBox="1"/>
            <p:nvPr/>
          </p:nvSpPr>
          <p:spPr>
            <a:xfrm>
              <a:off x="3355579" y="1672653"/>
              <a:ext cx="1010328" cy="6047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b="1" spc="-150" dirty="0" smtClean="0">
                  <a:solidFill>
                    <a:schemeClr val="tx1"/>
                  </a:solidFill>
                  <a:latin typeface="+mj-ea"/>
                  <a:ea typeface="+mj-ea"/>
                </a:rPr>
                <a:t>코드</a:t>
              </a:r>
              <a:endParaRPr lang="ko-KR" altLang="en-US" sz="2800" b="1" spc="-15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9BF20EA2-063E-4449-AA80-7E1D41AB2F5E}"/>
              </a:ext>
            </a:extLst>
          </p:cNvPr>
          <p:cNvGrpSpPr/>
          <p:nvPr/>
        </p:nvGrpSpPr>
        <p:grpSpPr>
          <a:xfrm>
            <a:off x="1897331" y="5312586"/>
            <a:ext cx="8257320" cy="719241"/>
            <a:chOff x="1866900" y="1511299"/>
            <a:chExt cx="9652000" cy="1155699"/>
          </a:xfrm>
          <a:solidFill>
            <a:schemeClr val="accent5"/>
          </a:solidFill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77D4E6C7-276B-41A0-88CC-BF257BD035D8}"/>
                </a:ext>
              </a:extLst>
            </p:cNvPr>
            <p:cNvSpPr/>
            <p:nvPr/>
          </p:nvSpPr>
          <p:spPr>
            <a:xfrm>
              <a:off x="1866900" y="1511299"/>
              <a:ext cx="1168400" cy="1155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F3508471-D903-49E7-9D41-091D3BA976CA}"/>
                </a:ext>
              </a:extLst>
            </p:cNvPr>
            <p:cNvSpPr/>
            <p:nvPr/>
          </p:nvSpPr>
          <p:spPr>
            <a:xfrm>
              <a:off x="3276600" y="1511299"/>
              <a:ext cx="8242300" cy="1155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FC1A3D25-BD38-42F7-A12C-2321565106B2}"/>
              </a:ext>
            </a:extLst>
          </p:cNvPr>
          <p:cNvGrpSpPr/>
          <p:nvPr/>
        </p:nvGrpSpPr>
        <p:grpSpPr>
          <a:xfrm>
            <a:off x="2250583" y="5467568"/>
            <a:ext cx="1987030" cy="543513"/>
            <a:chOff x="2043263" y="1649199"/>
            <a:chExt cx="2322644" cy="628183"/>
          </a:xfrm>
          <a:solidFill>
            <a:schemeClr val="accent5">
              <a:lumMod val="75000"/>
            </a:schemeClr>
          </a:solidFill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AEA4773D-FF51-4433-924F-E1C27A1BA222}"/>
                </a:ext>
              </a:extLst>
            </p:cNvPr>
            <p:cNvSpPr txBox="1"/>
            <p:nvPr/>
          </p:nvSpPr>
          <p:spPr>
            <a:xfrm>
              <a:off x="2043263" y="1649199"/>
              <a:ext cx="459445" cy="604729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3</a:t>
              </a:r>
              <a:endParaRPr lang="ko-KR" altLang="en-US" sz="28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74DFEE3C-18E8-4122-B7B5-DA030C49CE21}"/>
                </a:ext>
              </a:extLst>
            </p:cNvPr>
            <p:cNvSpPr txBox="1"/>
            <p:nvPr/>
          </p:nvSpPr>
          <p:spPr>
            <a:xfrm>
              <a:off x="3355579" y="1672653"/>
              <a:ext cx="1010328" cy="604729"/>
            </a:xfrm>
            <a:prstGeom prst="rect">
              <a:avLst/>
            </a:prstGeom>
            <a:solidFill>
              <a:schemeClr val="accent5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b="1" spc="-150" dirty="0" smtClean="0">
                  <a:latin typeface="+mj-ea"/>
                  <a:ea typeface="+mj-ea"/>
                </a:rPr>
                <a:t>결론</a:t>
              </a:r>
              <a:endParaRPr lang="ko-KR" altLang="en-US" sz="2800" b="1" spc="-150" dirty="0">
                <a:latin typeface="+mj-ea"/>
                <a:ea typeface="+mj-ea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8BF2698F-C271-4F90-9810-7B503B0B45C2}"/>
              </a:ext>
            </a:extLst>
          </p:cNvPr>
          <p:cNvGrpSpPr/>
          <p:nvPr/>
        </p:nvGrpSpPr>
        <p:grpSpPr>
          <a:xfrm>
            <a:off x="1825142" y="3275164"/>
            <a:ext cx="8257320" cy="719241"/>
            <a:chOff x="1866900" y="1511299"/>
            <a:chExt cx="9652000" cy="1155699"/>
          </a:xfrm>
          <a:solidFill>
            <a:schemeClr val="accent1"/>
          </a:solidFill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xmlns="" id="{738C1D54-6D8E-47C4-88DC-4A6AC207C2FC}"/>
                </a:ext>
              </a:extLst>
            </p:cNvPr>
            <p:cNvSpPr/>
            <p:nvPr/>
          </p:nvSpPr>
          <p:spPr>
            <a:xfrm>
              <a:off x="1866900" y="1511299"/>
              <a:ext cx="1168400" cy="1155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9FF3DF89-10B9-4781-989E-F9C78CFDFF78}"/>
                </a:ext>
              </a:extLst>
            </p:cNvPr>
            <p:cNvSpPr/>
            <p:nvPr/>
          </p:nvSpPr>
          <p:spPr>
            <a:xfrm>
              <a:off x="3276600" y="1511299"/>
              <a:ext cx="8242300" cy="1155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3DAEEA1F-0C47-413B-8A8B-01C1232E6C8D}"/>
              </a:ext>
            </a:extLst>
          </p:cNvPr>
          <p:cNvGrpSpPr/>
          <p:nvPr/>
        </p:nvGrpSpPr>
        <p:grpSpPr>
          <a:xfrm>
            <a:off x="2178395" y="3430144"/>
            <a:ext cx="2666703" cy="543513"/>
            <a:chOff x="2043263" y="1649200"/>
            <a:chExt cx="3117115" cy="628183"/>
          </a:xfrm>
          <a:solidFill>
            <a:schemeClr val="accent1"/>
          </a:solidFill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083B4A3F-C66C-456D-BC3F-0D64356D224F}"/>
                </a:ext>
              </a:extLst>
            </p:cNvPr>
            <p:cNvSpPr txBox="1"/>
            <p:nvPr/>
          </p:nvSpPr>
          <p:spPr>
            <a:xfrm>
              <a:off x="2043263" y="1649200"/>
              <a:ext cx="459445" cy="60472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b="1" dirty="0"/>
                <a:t>1</a:t>
              </a:r>
              <a:endParaRPr lang="ko-KR" altLang="en-US" sz="28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BD858B4B-846C-47F2-9D04-BD3FE68AAFF8}"/>
                </a:ext>
              </a:extLst>
            </p:cNvPr>
            <p:cNvSpPr txBox="1"/>
            <p:nvPr/>
          </p:nvSpPr>
          <p:spPr>
            <a:xfrm>
              <a:off x="3355579" y="1672654"/>
              <a:ext cx="1804799" cy="60472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b="1" spc="-150" dirty="0" smtClean="0">
                  <a:latin typeface="+mj-ea"/>
                  <a:ea typeface="+mj-ea"/>
                </a:rPr>
                <a:t>가설설정</a:t>
              </a:r>
              <a:endParaRPr lang="ko-KR" altLang="en-US" sz="2800" b="1" spc="-15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1685588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A05C5D8-7B36-46C5-9788-7CF818FFD8CA}"/>
              </a:ext>
            </a:extLst>
          </p:cNvPr>
          <p:cNvSpPr txBox="1"/>
          <p:nvPr/>
        </p:nvSpPr>
        <p:spPr>
          <a:xfrm>
            <a:off x="111760" y="66040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Part 4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5D7B3FD-7053-4024-8046-ADBF499DF130}"/>
              </a:ext>
            </a:extLst>
          </p:cNvPr>
          <p:cNvSpPr txBox="1"/>
          <p:nvPr/>
        </p:nvSpPr>
        <p:spPr>
          <a:xfrm>
            <a:off x="1178662" y="337143"/>
            <a:ext cx="4556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spc="-150" dirty="0" smtClean="0">
                <a:latin typeface="+mj-ea"/>
              </a:rPr>
              <a:t>행복결정의 요인</a:t>
            </a:r>
            <a:endParaRPr lang="ko-KR" altLang="en-US" sz="4800" b="1" spc="-150" dirty="0">
              <a:latin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0C7048F-2F55-4F1B-A38B-616A1E257ADB}"/>
              </a:ext>
            </a:extLst>
          </p:cNvPr>
          <p:cNvSpPr txBox="1"/>
          <p:nvPr/>
        </p:nvSpPr>
        <p:spPr>
          <a:xfrm>
            <a:off x="1572124" y="2822014"/>
            <a:ext cx="10087429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60000"/>
              </a:lnSpc>
              <a:spcBef>
                <a:spcPct val="0"/>
              </a:spcBef>
              <a:buAutoNum type="arabicPeriod"/>
              <a:defRPr/>
            </a:pP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수입이 충분한가 </a:t>
            </a:r>
            <a:r>
              <a:rPr lang="en-US" altLang="ko-KR" sz="2000" b="1" dirty="0" smtClean="0"/>
              <a:t>- 1</a:t>
            </a:r>
            <a:r>
              <a:rPr lang="ko-KR" altLang="en-US" sz="2000" b="1" dirty="0" smtClean="0"/>
              <a:t>인당 국내총생산</a:t>
            </a:r>
            <a:r>
              <a:rPr lang="en-US" altLang="ko-KR" sz="2000" b="1" dirty="0" smtClean="0"/>
              <a:t>(GDP per capita)</a:t>
            </a:r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buAutoNum type="arabicPeriod"/>
              <a:defRPr/>
            </a:pPr>
            <a:r>
              <a:rPr lang="ko-KR" altLang="en-US" sz="2000" b="1" dirty="0" smtClean="0"/>
              <a:t>타인에 대한 신뢰와 사회적 응집력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사회적 지원</a:t>
            </a:r>
            <a:r>
              <a:rPr lang="en-US" altLang="ko-KR" sz="2000" b="1" dirty="0" smtClean="0"/>
              <a:t>(social support)</a:t>
            </a:r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buAutoNum type="arabicPeriod"/>
              <a:defRPr/>
            </a:pPr>
            <a:r>
              <a:rPr lang="ko-KR" altLang="en-US" sz="2000" b="1" dirty="0" smtClean="0"/>
              <a:t>삶의 자율성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삶의 선택의 자유</a:t>
            </a:r>
            <a:r>
              <a:rPr lang="en-US" altLang="ko-KR" sz="2000" b="1" dirty="0" smtClean="0"/>
              <a:t>(Freedom to make life choices)</a:t>
            </a:r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buAutoNum type="arabicPeriod"/>
              <a:defRPr/>
            </a:pPr>
            <a:r>
              <a:rPr lang="ko-KR" altLang="en-US" sz="2000" b="1" dirty="0" smtClean="0"/>
              <a:t>복지국가의 관대함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이해를 받을 수 있는가</a:t>
            </a:r>
            <a:r>
              <a:rPr lang="en-US" altLang="ko-KR" sz="2000" b="1" dirty="0" smtClean="0"/>
              <a:t>) - </a:t>
            </a:r>
            <a:r>
              <a:rPr lang="ko-KR" altLang="en-US" sz="2000" b="1" dirty="0" smtClean="0"/>
              <a:t>관용</a:t>
            </a:r>
            <a:r>
              <a:rPr lang="en-US" altLang="ko-KR" sz="2000" b="1" dirty="0" smtClean="0"/>
              <a:t>(Generosity)</a:t>
            </a:r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buAutoNum type="arabicPeriod"/>
              <a:defRPr/>
            </a:pPr>
            <a:r>
              <a:rPr lang="ko-KR" altLang="en-US" sz="2000" b="1" dirty="0" smtClean="0"/>
              <a:t>건강하게 오래 살 수 있는가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평균 수명</a:t>
            </a:r>
            <a:r>
              <a:rPr lang="en-US" altLang="ko-KR" sz="2000" b="1" dirty="0" smtClean="0"/>
              <a:t>(Healthy life expectancy)</a:t>
            </a:r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buAutoNum type="arabicPeriod"/>
              <a:defRPr/>
            </a:pPr>
            <a:r>
              <a:rPr lang="ko-KR" altLang="en-US" sz="2000" b="1" dirty="0" smtClean="0"/>
              <a:t>공정한 사회에 살고 있는가 </a:t>
            </a:r>
            <a:r>
              <a:rPr lang="en-US" altLang="ko-KR" sz="2000" b="1" dirty="0" smtClean="0"/>
              <a:t>- </a:t>
            </a:r>
            <a:r>
              <a:rPr lang="ko-KR" altLang="en-US" sz="2000" b="1" dirty="0" smtClean="0"/>
              <a:t>부정부패에 대한 인식</a:t>
            </a:r>
            <a:r>
              <a:rPr lang="en-US" altLang="ko-KR" sz="2000" b="1" dirty="0" smtClean="0"/>
              <a:t>(Perceptions of corruption)</a:t>
            </a:r>
            <a:endParaRPr lang="en-US" altLang="ko-KR" sz="2000" b="1" kern="0" dirty="0" smtClean="0">
              <a:solidFill>
                <a:srgbClr val="595959"/>
              </a:solidFill>
              <a:latin typeface="양진체 "/>
              <a:ea typeface="양진체 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CF2F8EE-B89D-4F82-8CD6-3AC4EAC9EFD8}"/>
              </a:ext>
            </a:extLst>
          </p:cNvPr>
          <p:cNvSpPr txBox="1"/>
          <p:nvPr/>
        </p:nvSpPr>
        <p:spPr>
          <a:xfrm>
            <a:off x="3707744" y="1740483"/>
            <a:ext cx="5173211" cy="772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lnSpc>
                <a:spcPct val="160000"/>
              </a:lnSpc>
              <a:spcBef>
                <a:spcPct val="0"/>
              </a:spcBef>
              <a:defRPr/>
            </a:pPr>
            <a:r>
              <a:rPr lang="ko-KR" altLang="en-US" sz="3200" b="1" kern="0" dirty="0" smtClean="0">
                <a:latin typeface="양진체 "/>
                <a:ea typeface="양진체 "/>
              </a:rPr>
              <a:t>무엇이 행복을 결정하는가</a:t>
            </a:r>
            <a:r>
              <a:rPr lang="en-US" altLang="ko-KR" sz="3200" b="1" kern="0" dirty="0" smtClean="0">
                <a:latin typeface="양진체 "/>
                <a:ea typeface="양진체 "/>
              </a:rPr>
              <a:t>?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B53143B0-5E67-49FC-9AFA-653C36779CEE}"/>
              </a:ext>
            </a:extLst>
          </p:cNvPr>
          <p:cNvCxnSpPr/>
          <p:nvPr/>
        </p:nvCxnSpPr>
        <p:spPr>
          <a:xfrm>
            <a:off x="3456323" y="2645040"/>
            <a:ext cx="5687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83923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A05C5D8-7B36-46C5-9788-7CF818FFD8CA}"/>
              </a:ext>
            </a:extLst>
          </p:cNvPr>
          <p:cNvSpPr txBox="1"/>
          <p:nvPr/>
        </p:nvSpPr>
        <p:spPr>
          <a:xfrm>
            <a:off x="111760" y="66040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Part 4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5325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err="1" smtClean="0"/>
              <a:t>데이터셋</a:t>
            </a:r>
            <a:r>
              <a:rPr lang="ko-KR" altLang="en-US" sz="4800" dirty="0" smtClean="0"/>
              <a:t> 저장하기</a:t>
            </a:r>
            <a:endParaRPr lang="ko-KR" altLang="en-US" sz="48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0C7048F-2F55-4F1B-A38B-616A1E257ADB}"/>
              </a:ext>
            </a:extLst>
          </p:cNvPr>
          <p:cNvSpPr txBox="1"/>
          <p:nvPr/>
        </p:nvSpPr>
        <p:spPr>
          <a:xfrm>
            <a:off x="6504263" y="3061886"/>
            <a:ext cx="5270520" cy="2062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60000"/>
              </a:lnSpc>
              <a:spcBef>
                <a:spcPct val="0"/>
              </a:spcBef>
              <a:defRPr/>
            </a:pPr>
            <a:r>
              <a:rPr lang="en-US" altLang="ko-KR" sz="1600" kern="0" dirty="0" smtClean="0">
                <a:solidFill>
                  <a:srgbClr val="595959"/>
                </a:solidFill>
                <a:latin typeface="양진체 "/>
                <a:ea typeface="양진체 "/>
              </a:rPr>
              <a:t>&lt;</a:t>
            </a:r>
            <a:r>
              <a:rPr lang="ko-KR" altLang="en-US" sz="1600" kern="0" dirty="0" smtClean="0">
                <a:solidFill>
                  <a:srgbClr val="595959"/>
                </a:solidFill>
                <a:latin typeface="양진체 "/>
                <a:ea typeface="양진체 "/>
              </a:rPr>
              <a:t>제목</a:t>
            </a:r>
            <a:r>
              <a:rPr lang="en-US" altLang="ko-KR" sz="1600" kern="0" dirty="0" smtClean="0">
                <a:solidFill>
                  <a:srgbClr val="595959"/>
                </a:solidFill>
                <a:latin typeface="양진체 "/>
                <a:ea typeface="양진체 "/>
              </a:rPr>
              <a:t>, </a:t>
            </a:r>
            <a:r>
              <a:rPr lang="ko-KR" altLang="en-US" sz="1600" kern="0" dirty="0" smtClean="0">
                <a:solidFill>
                  <a:srgbClr val="595959"/>
                </a:solidFill>
                <a:latin typeface="양진체 "/>
                <a:ea typeface="양진체 "/>
              </a:rPr>
              <a:t>가사 데이터를 </a:t>
            </a:r>
            <a:endParaRPr lang="en-US" altLang="ko-KR" sz="1600" kern="0" dirty="0" smtClean="0">
              <a:solidFill>
                <a:srgbClr val="595959"/>
              </a:solidFill>
              <a:latin typeface="양진체 "/>
              <a:ea typeface="양진체 "/>
            </a:endParaRPr>
          </a:p>
          <a:p>
            <a:pPr algn="ctr">
              <a:lnSpc>
                <a:spcPct val="160000"/>
              </a:lnSpc>
              <a:spcBef>
                <a:spcPct val="0"/>
              </a:spcBef>
              <a:defRPr/>
            </a:pPr>
            <a:r>
              <a:rPr lang="en-US" altLang="ko-KR" sz="1600" kern="0" dirty="0" err="1" smtClean="0">
                <a:solidFill>
                  <a:srgbClr val="595959"/>
                </a:solidFill>
                <a:latin typeface="양진체 "/>
                <a:ea typeface="양진체 "/>
              </a:rPr>
              <a:t>php</a:t>
            </a:r>
            <a:r>
              <a:rPr lang="ko-KR" altLang="en-US" sz="1600" kern="0" dirty="0" smtClean="0">
                <a:solidFill>
                  <a:srgbClr val="595959"/>
                </a:solidFill>
                <a:latin typeface="양진체 "/>
                <a:ea typeface="양진체 "/>
              </a:rPr>
              <a:t>로 구현 </a:t>
            </a:r>
            <a:r>
              <a:rPr lang="en-US" altLang="ko-KR" sz="1600" kern="0" dirty="0" smtClean="0">
                <a:solidFill>
                  <a:srgbClr val="595959"/>
                </a:solidFill>
                <a:latin typeface="양진체 "/>
                <a:ea typeface="양진체 "/>
              </a:rPr>
              <a:t>- Select</a:t>
            </a:r>
            <a:r>
              <a:rPr lang="ko-KR" altLang="en-US" sz="1600" kern="0" dirty="0" smtClean="0">
                <a:solidFill>
                  <a:srgbClr val="595959"/>
                </a:solidFill>
                <a:latin typeface="양진체 "/>
                <a:ea typeface="양진체 "/>
              </a:rPr>
              <a:t> 사용 </a:t>
            </a:r>
            <a:r>
              <a:rPr lang="en-US" altLang="ko-KR" sz="1600" kern="0" dirty="0" smtClean="0">
                <a:solidFill>
                  <a:srgbClr val="595959"/>
                </a:solidFill>
                <a:latin typeface="양진체 "/>
                <a:ea typeface="양진체 "/>
              </a:rPr>
              <a:t>&gt;</a:t>
            </a:r>
          </a:p>
          <a:p>
            <a:pPr algn="ctr">
              <a:lnSpc>
                <a:spcPct val="160000"/>
              </a:lnSpc>
              <a:spcBef>
                <a:spcPct val="0"/>
              </a:spcBef>
              <a:defRPr/>
            </a:pPr>
            <a:r>
              <a:rPr lang="en-US" altLang="ko-KR" sz="1600" kern="0" dirty="0" smtClean="0">
                <a:solidFill>
                  <a:srgbClr val="595959"/>
                </a:solidFill>
                <a:latin typeface="양진체 "/>
                <a:ea typeface="양진체 "/>
              </a:rPr>
              <a:t>1. </a:t>
            </a:r>
            <a:r>
              <a:rPr lang="en-US" altLang="ko-KR" sz="1600" kern="0" dirty="0" err="1" smtClean="0">
                <a:solidFill>
                  <a:srgbClr val="595959"/>
                </a:solidFill>
                <a:latin typeface="양진체 "/>
                <a:ea typeface="양진체 "/>
              </a:rPr>
              <a:t>mysql</a:t>
            </a:r>
            <a:r>
              <a:rPr lang="en-US" altLang="ko-KR" sz="1600" kern="0" dirty="0" smtClean="0">
                <a:solidFill>
                  <a:srgbClr val="595959"/>
                </a:solidFill>
                <a:latin typeface="양진체 "/>
                <a:ea typeface="양진체 "/>
              </a:rPr>
              <a:t> </a:t>
            </a:r>
            <a:r>
              <a:rPr lang="ko-KR" altLang="en-US" sz="1600" kern="0" dirty="0" smtClean="0">
                <a:solidFill>
                  <a:srgbClr val="595959"/>
                </a:solidFill>
                <a:latin typeface="양진체 "/>
                <a:ea typeface="양진체 "/>
              </a:rPr>
              <a:t>접속해서 </a:t>
            </a:r>
            <a:r>
              <a:rPr lang="en-US" altLang="ko-KR" sz="1600" kern="0" dirty="0" smtClean="0">
                <a:solidFill>
                  <a:srgbClr val="595959"/>
                </a:solidFill>
                <a:latin typeface="양진체 "/>
                <a:ea typeface="양진체 "/>
              </a:rPr>
              <a:t>domestic </a:t>
            </a:r>
            <a:r>
              <a:rPr lang="ko-KR" altLang="en-US" sz="1600" kern="0" dirty="0" smtClean="0">
                <a:solidFill>
                  <a:srgbClr val="595959"/>
                </a:solidFill>
                <a:latin typeface="양진체 "/>
                <a:ea typeface="양진체 "/>
              </a:rPr>
              <a:t>테이블 조회</a:t>
            </a:r>
            <a:r>
              <a:rPr lang="en-US" altLang="ko-KR" sz="1600" kern="0" dirty="0" smtClean="0">
                <a:solidFill>
                  <a:srgbClr val="595959"/>
                </a:solidFill>
                <a:latin typeface="양진체 "/>
                <a:ea typeface="양진체 "/>
              </a:rPr>
              <a:t>.</a:t>
            </a:r>
          </a:p>
          <a:p>
            <a:pPr algn="ctr">
              <a:lnSpc>
                <a:spcPct val="160000"/>
              </a:lnSpc>
              <a:spcBef>
                <a:spcPct val="0"/>
              </a:spcBef>
              <a:defRPr/>
            </a:pPr>
            <a:r>
              <a:rPr lang="en-US" altLang="ko-KR" sz="1600" kern="0" dirty="0" smtClean="0">
                <a:solidFill>
                  <a:srgbClr val="595959"/>
                </a:solidFill>
                <a:latin typeface="양진체 "/>
                <a:ea typeface="양진체 "/>
              </a:rPr>
              <a:t>2. </a:t>
            </a:r>
            <a:r>
              <a:rPr lang="en-US" altLang="ko-KR" sz="1600" kern="0" dirty="0" err="1" smtClean="0">
                <a:solidFill>
                  <a:srgbClr val="595959"/>
                </a:solidFill>
                <a:latin typeface="양진체 "/>
                <a:ea typeface="양진체 "/>
              </a:rPr>
              <a:t>Php</a:t>
            </a:r>
            <a:r>
              <a:rPr lang="ko-KR" altLang="en-US" sz="1600" kern="0" dirty="0" smtClean="0">
                <a:solidFill>
                  <a:srgbClr val="595959"/>
                </a:solidFill>
                <a:latin typeface="양진체 "/>
                <a:ea typeface="양진체 "/>
              </a:rPr>
              <a:t>에서 활용할 수 있도록 데이터를 전환해서 배열의 형태로 가져옴</a:t>
            </a:r>
            <a:r>
              <a:rPr lang="en-US" altLang="ko-KR" sz="1600" kern="0" dirty="0" smtClean="0">
                <a:solidFill>
                  <a:srgbClr val="595959"/>
                </a:solidFill>
                <a:latin typeface="양진체 "/>
                <a:ea typeface="양진체 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CF2F8EE-B89D-4F82-8CD6-3AC4EAC9EFD8}"/>
              </a:ext>
            </a:extLst>
          </p:cNvPr>
          <p:cNvSpPr txBox="1"/>
          <p:nvPr/>
        </p:nvSpPr>
        <p:spPr>
          <a:xfrm>
            <a:off x="6519390" y="1250076"/>
            <a:ext cx="5282215" cy="1668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lnSpc>
                <a:spcPct val="160000"/>
              </a:lnSpc>
              <a:spcBef>
                <a:spcPct val="0"/>
              </a:spcBef>
              <a:defRPr/>
            </a:pPr>
            <a:r>
              <a:rPr lang="en-US" altLang="ko-KR" sz="3200" b="1" kern="0" dirty="0" err="1" smtClean="0">
                <a:latin typeface="양진체 "/>
                <a:ea typeface="양진체 "/>
              </a:rPr>
              <a:t>Kaggle</a:t>
            </a:r>
            <a:r>
              <a:rPr lang="en-US" altLang="ko-KR" sz="3200" b="1" kern="0" dirty="0" smtClean="0">
                <a:latin typeface="양진체 "/>
                <a:ea typeface="양진체 "/>
              </a:rPr>
              <a:t> : World Happiness</a:t>
            </a:r>
          </a:p>
          <a:p>
            <a:pPr marL="342900" indent="-342900" algn="ctr">
              <a:lnSpc>
                <a:spcPct val="160000"/>
              </a:lnSpc>
              <a:spcBef>
                <a:spcPct val="0"/>
              </a:spcBef>
              <a:defRPr/>
            </a:pPr>
            <a:r>
              <a:rPr lang="en-US" altLang="ko-KR" sz="3200" b="1" kern="0" dirty="0" smtClean="0">
                <a:latin typeface="양진체 "/>
                <a:ea typeface="양진체 "/>
              </a:rPr>
              <a:t>Report Dataset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B53143B0-5E67-49FC-9AFA-653C36779CEE}"/>
              </a:ext>
            </a:extLst>
          </p:cNvPr>
          <p:cNvCxnSpPr/>
          <p:nvPr/>
        </p:nvCxnSpPr>
        <p:spPr>
          <a:xfrm>
            <a:off x="6504263" y="2836791"/>
            <a:ext cx="5687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C:\Users\pc\Desktop\kaggle_screen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658" y="1896442"/>
            <a:ext cx="6136864" cy="4707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83923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A05C5D8-7B36-46C5-9788-7CF818FFD8CA}"/>
              </a:ext>
            </a:extLst>
          </p:cNvPr>
          <p:cNvSpPr txBox="1"/>
          <p:nvPr/>
        </p:nvSpPr>
        <p:spPr>
          <a:xfrm>
            <a:off x="111760" y="66040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Part 4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5D7B3FD-7053-4024-8046-ADBF499DF130}"/>
              </a:ext>
            </a:extLst>
          </p:cNvPr>
          <p:cNvSpPr txBox="1"/>
          <p:nvPr/>
        </p:nvSpPr>
        <p:spPr>
          <a:xfrm>
            <a:off x="880498" y="321101"/>
            <a:ext cx="5152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spc="-150" dirty="0" smtClean="0">
                <a:latin typeface="+mj-ea"/>
              </a:rPr>
              <a:t>알고리즘 설계하기</a:t>
            </a:r>
            <a:endParaRPr lang="ko-KR" altLang="en-US" sz="4800" b="1" spc="-150" dirty="0">
              <a:latin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0C7048F-2F55-4F1B-A38B-616A1E257ADB}"/>
              </a:ext>
            </a:extLst>
          </p:cNvPr>
          <p:cNvSpPr txBox="1"/>
          <p:nvPr/>
        </p:nvSpPr>
        <p:spPr>
          <a:xfrm>
            <a:off x="1267326" y="3245977"/>
            <a:ext cx="10087429" cy="29663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60000"/>
              </a:lnSpc>
              <a:spcBef>
                <a:spcPct val="0"/>
              </a:spcBef>
              <a:buAutoNum type="arabicPeriod"/>
              <a:defRPr/>
            </a:pP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데이터를 읽어온다</a:t>
            </a:r>
            <a:r>
              <a:rPr lang="en-US" altLang="ko-KR" sz="2400" b="1" dirty="0" smtClean="0"/>
              <a:t>.</a:t>
            </a:r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buAutoNum type="arabicPeriod"/>
              <a:defRPr/>
            </a:pPr>
            <a:r>
              <a:rPr lang="ko-KR" altLang="en-US" sz="2400" b="1" dirty="0" smtClean="0"/>
              <a:t> 행복지수 상위 </a:t>
            </a:r>
            <a:r>
              <a:rPr lang="en-US" altLang="ko-KR" sz="2400" b="1" dirty="0" smtClean="0"/>
              <a:t>5</a:t>
            </a:r>
            <a:r>
              <a:rPr lang="ko-KR" altLang="en-US" sz="2400" b="1" dirty="0" smtClean="0"/>
              <a:t>개 국가를 찾는다</a:t>
            </a:r>
            <a:r>
              <a:rPr lang="en-US" altLang="ko-KR" sz="2400" b="1" dirty="0" smtClean="0"/>
              <a:t>.</a:t>
            </a:r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buAutoNum type="arabicPeriod"/>
              <a:defRPr/>
            </a:pP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행복지수 상위 </a:t>
            </a:r>
            <a:r>
              <a:rPr lang="en-US" altLang="ko-KR" sz="2400" b="1" dirty="0" smtClean="0"/>
              <a:t>5</a:t>
            </a:r>
            <a:r>
              <a:rPr lang="ko-KR" altLang="en-US" sz="2400" b="1" dirty="0" smtClean="0"/>
              <a:t>개 국가의 행복 결정의 요인에 대한 데이터를 찾는다</a:t>
            </a:r>
            <a:r>
              <a:rPr lang="en-US" altLang="ko-KR" sz="2400" b="1" dirty="0" smtClean="0"/>
              <a:t>.</a:t>
            </a:r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buAutoNum type="arabicPeriod"/>
              <a:defRPr/>
            </a:pPr>
            <a:r>
              <a:rPr lang="ko-KR" altLang="en-US" sz="2400" b="1" dirty="0" smtClean="0"/>
              <a:t>행복 결정의 요인에 대한 데이터를 시각화한다</a:t>
            </a:r>
            <a:r>
              <a:rPr lang="en-US" altLang="ko-KR" sz="2400" b="1" dirty="0" smtClean="0"/>
              <a:t>.</a:t>
            </a:r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defRPr/>
            </a:pPr>
            <a:endParaRPr lang="en-US" altLang="ko-KR" sz="2400" b="1" kern="0" dirty="0" smtClean="0">
              <a:solidFill>
                <a:srgbClr val="595959"/>
              </a:solidFill>
              <a:latin typeface="양진체 "/>
              <a:ea typeface="양진체 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CF2F8EE-B89D-4F82-8CD6-3AC4EAC9EFD8}"/>
              </a:ext>
            </a:extLst>
          </p:cNvPr>
          <p:cNvSpPr txBox="1"/>
          <p:nvPr/>
        </p:nvSpPr>
        <p:spPr>
          <a:xfrm>
            <a:off x="4513772" y="1740483"/>
            <a:ext cx="2791149" cy="772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lnSpc>
                <a:spcPct val="160000"/>
              </a:lnSpc>
              <a:spcBef>
                <a:spcPct val="0"/>
              </a:spcBef>
              <a:defRPr/>
            </a:pPr>
            <a:r>
              <a:rPr lang="ko-KR" altLang="en-US" sz="3200" b="1" kern="0" dirty="0" smtClean="0">
                <a:latin typeface="양진체 "/>
                <a:ea typeface="양진체 "/>
              </a:rPr>
              <a:t>알고리즘 설계</a:t>
            </a:r>
            <a:endParaRPr lang="en-US" altLang="ko-KR" sz="3200" b="1" kern="0" dirty="0" smtClean="0">
              <a:latin typeface="양진체 "/>
              <a:ea typeface="양진체 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B53143B0-5E67-49FC-9AFA-653C36779CEE}"/>
              </a:ext>
            </a:extLst>
          </p:cNvPr>
          <p:cNvCxnSpPr/>
          <p:nvPr/>
        </p:nvCxnSpPr>
        <p:spPr>
          <a:xfrm>
            <a:off x="3456323" y="2645040"/>
            <a:ext cx="5687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83923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A05C5D8-7B36-46C5-9788-7CF818FFD8CA}"/>
              </a:ext>
            </a:extLst>
          </p:cNvPr>
          <p:cNvSpPr txBox="1"/>
          <p:nvPr/>
        </p:nvSpPr>
        <p:spPr>
          <a:xfrm>
            <a:off x="111760" y="66040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Part 4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2863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/>
              <a:t>가설 설정</a:t>
            </a:r>
            <a:endParaRPr lang="ko-KR" altLang="en-US" sz="48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0C7048F-2F55-4F1B-A38B-616A1E257ADB}"/>
              </a:ext>
            </a:extLst>
          </p:cNvPr>
          <p:cNvSpPr txBox="1"/>
          <p:nvPr/>
        </p:nvSpPr>
        <p:spPr>
          <a:xfrm>
            <a:off x="1235825" y="4484409"/>
            <a:ext cx="10087429" cy="7727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ctr">
              <a:lnSpc>
                <a:spcPct val="160000"/>
              </a:lnSpc>
              <a:spcBef>
                <a:spcPct val="0"/>
              </a:spcBef>
              <a:buAutoNum type="arabicPeriod"/>
              <a:defRPr/>
            </a:pPr>
            <a:r>
              <a:rPr lang="en-US" altLang="ko-KR" sz="3200" b="1" dirty="0" smtClean="0"/>
              <a:t> 1</a:t>
            </a:r>
            <a:r>
              <a:rPr lang="ko-KR" altLang="en-US" sz="3200" b="1" dirty="0" smtClean="0"/>
              <a:t>인당 </a:t>
            </a:r>
            <a:r>
              <a:rPr lang="en-US" altLang="ko-KR" sz="3200" b="1" dirty="0" smtClean="0"/>
              <a:t>GDP</a:t>
            </a:r>
            <a:r>
              <a:rPr lang="ko-KR" altLang="en-US" sz="3200" b="1" dirty="0" smtClean="0"/>
              <a:t>는 행복의 결정적인 요인일 것이다</a:t>
            </a:r>
            <a:r>
              <a:rPr lang="en-US" altLang="ko-KR" sz="3200" b="1" dirty="0" smtClean="0"/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CF2F8EE-B89D-4F82-8CD6-3AC4EAC9EFD8}"/>
              </a:ext>
            </a:extLst>
          </p:cNvPr>
          <p:cNvSpPr txBox="1"/>
          <p:nvPr/>
        </p:nvSpPr>
        <p:spPr>
          <a:xfrm>
            <a:off x="4924144" y="2382168"/>
            <a:ext cx="1970412" cy="772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lnSpc>
                <a:spcPct val="160000"/>
              </a:lnSpc>
              <a:spcBef>
                <a:spcPct val="0"/>
              </a:spcBef>
              <a:defRPr/>
            </a:pPr>
            <a:r>
              <a:rPr lang="ko-KR" altLang="en-US" sz="3200" b="1" kern="0" dirty="0" smtClean="0">
                <a:latin typeface="양진체 "/>
                <a:ea typeface="양진체 "/>
              </a:rPr>
              <a:t>가설 설정</a:t>
            </a:r>
            <a:endParaRPr lang="en-US" altLang="ko-KR" sz="3200" b="1" kern="0" dirty="0" smtClean="0">
              <a:latin typeface="양진체 "/>
              <a:ea typeface="양진체 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B53143B0-5E67-49FC-9AFA-653C36779CEE}"/>
              </a:ext>
            </a:extLst>
          </p:cNvPr>
          <p:cNvCxnSpPr/>
          <p:nvPr/>
        </p:nvCxnSpPr>
        <p:spPr>
          <a:xfrm>
            <a:off x="3456323" y="3286725"/>
            <a:ext cx="5687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83923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A05C5D8-7B36-46C5-9788-7CF818FFD8CA}"/>
              </a:ext>
            </a:extLst>
          </p:cNvPr>
          <p:cNvSpPr txBox="1"/>
          <p:nvPr/>
        </p:nvSpPr>
        <p:spPr>
          <a:xfrm>
            <a:off x="111760" y="66040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Part 4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5935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/>
              <a:t>코드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Jupyter</a:t>
            </a:r>
            <a:r>
              <a:rPr lang="en-US" altLang="ko-KR" sz="2400" dirty="0" smtClean="0"/>
              <a:t> Notebook (anaconda3))</a:t>
            </a:r>
            <a:endParaRPr lang="ko-KR" altLang="en-US" sz="24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0C7048F-2F55-4F1B-A38B-616A1E257ADB}"/>
              </a:ext>
            </a:extLst>
          </p:cNvPr>
          <p:cNvSpPr txBox="1"/>
          <p:nvPr/>
        </p:nvSpPr>
        <p:spPr>
          <a:xfrm>
            <a:off x="6504263" y="3061886"/>
            <a:ext cx="5270520" cy="11264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  <a:defRPr/>
            </a:pPr>
            <a:r>
              <a:rPr lang="en-US" altLang="ko-KR" sz="1400" b="1" kern="0" dirty="0" smtClean="0">
                <a:latin typeface="양진체 "/>
                <a:ea typeface="양진체 "/>
              </a:rPr>
              <a:t>1. Pandas 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라이브러리를 사용하여 </a:t>
            </a:r>
            <a:r>
              <a:rPr lang="ko-KR" altLang="en-US" sz="1400" b="1" kern="0" dirty="0" err="1" smtClean="0">
                <a:latin typeface="양진체 "/>
                <a:ea typeface="양진체 "/>
              </a:rPr>
              <a:t>데이터셋을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 읽어온다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.</a:t>
            </a:r>
          </a:p>
          <a:p>
            <a:pPr>
              <a:lnSpc>
                <a:spcPct val="160000"/>
              </a:lnSpc>
              <a:spcBef>
                <a:spcPct val="0"/>
              </a:spcBef>
              <a:defRPr/>
            </a:pPr>
            <a:r>
              <a:rPr lang="en-US" altLang="ko-KR" sz="1400" b="1" kern="0" dirty="0" smtClean="0">
                <a:latin typeface="양진체 "/>
                <a:ea typeface="양진체 "/>
              </a:rPr>
              <a:t>2. 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분석하고자 하는 데이터의 컬러만 뽑아 새로운 하나의 데이터프레임을 생성한다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.</a:t>
            </a:r>
            <a:endParaRPr lang="en-US" altLang="ko-KR" sz="1400" b="1" kern="0" dirty="0" smtClean="0">
              <a:latin typeface="양진체 "/>
              <a:ea typeface="양진체 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CF2F8EE-B89D-4F82-8CD6-3AC4EAC9EFD8}"/>
              </a:ext>
            </a:extLst>
          </p:cNvPr>
          <p:cNvSpPr txBox="1"/>
          <p:nvPr/>
        </p:nvSpPr>
        <p:spPr>
          <a:xfrm>
            <a:off x="7213386" y="1932234"/>
            <a:ext cx="4322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lnSpc>
                <a:spcPct val="160000"/>
              </a:lnSpc>
              <a:spcBef>
                <a:spcPct val="0"/>
              </a:spcBef>
              <a:defRPr/>
            </a:pPr>
            <a:r>
              <a:rPr lang="en-US" altLang="ko-KR" sz="2000" b="1" kern="0" dirty="0" smtClean="0">
                <a:latin typeface="양진체 "/>
                <a:ea typeface="양진체 "/>
              </a:rPr>
              <a:t>CSV</a:t>
            </a:r>
            <a:r>
              <a:rPr lang="ko-KR" altLang="en-US" sz="2000" b="1" kern="0" dirty="0" smtClean="0">
                <a:latin typeface="양진체 "/>
                <a:ea typeface="양진체 "/>
              </a:rPr>
              <a:t>파일 </a:t>
            </a:r>
            <a:r>
              <a:rPr lang="ko-KR" altLang="en-US" sz="2000" b="1" kern="0" dirty="0" smtClean="0">
                <a:latin typeface="양진체 "/>
                <a:ea typeface="양진체 "/>
              </a:rPr>
              <a:t>불러오기 </a:t>
            </a:r>
            <a:r>
              <a:rPr lang="en-US" altLang="ko-KR" sz="2000" b="1" kern="0" dirty="0" smtClean="0">
                <a:latin typeface="양진체 "/>
                <a:ea typeface="양진체 "/>
              </a:rPr>
              <a:t>&amp; </a:t>
            </a:r>
            <a:r>
              <a:rPr lang="ko-KR" altLang="en-US" sz="2000" b="1" kern="0" dirty="0" smtClean="0">
                <a:latin typeface="양진체 "/>
                <a:ea typeface="양진체 "/>
              </a:rPr>
              <a:t>데이터 전처리</a:t>
            </a:r>
            <a:endParaRPr lang="en-US" altLang="ko-KR" sz="2000" b="1" kern="0" dirty="0" smtClean="0">
              <a:latin typeface="양진체 "/>
              <a:ea typeface="양진체 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B53143B0-5E67-49FC-9AFA-653C36779CEE}"/>
              </a:ext>
            </a:extLst>
          </p:cNvPr>
          <p:cNvCxnSpPr/>
          <p:nvPr/>
        </p:nvCxnSpPr>
        <p:spPr>
          <a:xfrm>
            <a:off x="6504263" y="2836791"/>
            <a:ext cx="5687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pc\Desktop\데이터분석사진\파일불러오기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675" y="2243920"/>
            <a:ext cx="6191699" cy="39324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83923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A05C5D8-7B36-46C5-9788-7CF818FFD8CA}"/>
              </a:ext>
            </a:extLst>
          </p:cNvPr>
          <p:cNvSpPr txBox="1"/>
          <p:nvPr/>
        </p:nvSpPr>
        <p:spPr>
          <a:xfrm>
            <a:off x="111760" y="66040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Part 4</a:t>
            </a:r>
            <a:endParaRPr lang="ko-KR" altLang="en-US" sz="14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0C7048F-2F55-4F1B-A38B-616A1E257ADB}"/>
              </a:ext>
            </a:extLst>
          </p:cNvPr>
          <p:cNvSpPr txBox="1"/>
          <p:nvPr/>
        </p:nvSpPr>
        <p:spPr>
          <a:xfrm>
            <a:off x="6504263" y="3061886"/>
            <a:ext cx="5270520" cy="21135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60000"/>
              </a:lnSpc>
              <a:spcBef>
                <a:spcPct val="0"/>
              </a:spcBef>
              <a:buAutoNum type="arabicPeriod"/>
              <a:defRPr/>
            </a:pPr>
            <a:r>
              <a:rPr lang="ko-KR" altLang="en-US" sz="1400" b="1" kern="0" dirty="0" err="1" smtClean="0">
                <a:latin typeface="양진체 "/>
                <a:ea typeface="양진체 "/>
              </a:rPr>
              <a:t>데이터셋을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 불러와서 </a:t>
            </a:r>
            <a:r>
              <a:rPr lang="en-US" altLang="ko-KR" sz="1400" b="1" kern="0" dirty="0" err="1" smtClean="0">
                <a:latin typeface="양진체 "/>
                <a:ea typeface="양진체 "/>
              </a:rPr>
              <a:t>df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변수에 저장한다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.</a:t>
            </a:r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buAutoNum type="arabicPeriod"/>
              <a:defRPr/>
            </a:pPr>
            <a:r>
              <a:rPr lang="en-US" altLang="ko-KR" sz="1400" b="1" kern="0" dirty="0" err="1" smtClean="0">
                <a:latin typeface="양진체 "/>
                <a:ea typeface="양진체 "/>
              </a:rPr>
              <a:t>sort_value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() 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함수를 사용하여 행복지수를 높은 순으로 정렬한다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.</a:t>
            </a:r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buAutoNum type="arabicPeriod"/>
              <a:defRPr/>
            </a:pPr>
            <a:r>
              <a:rPr lang="ko-KR" altLang="en-US" sz="1400" b="1" kern="0" dirty="0" smtClean="0">
                <a:latin typeface="양진체 "/>
                <a:ea typeface="양진체 "/>
              </a:rPr>
              <a:t>행복지수가 높은 상위 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5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개 국가를 추출한다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.</a:t>
            </a:r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buAutoNum type="arabicPeriod"/>
              <a:defRPr/>
            </a:pPr>
            <a:r>
              <a:rPr lang="en-US" altLang="ko-KR" sz="1400" b="1" kern="0" dirty="0" err="1" smtClean="0">
                <a:latin typeface="양진체 "/>
                <a:ea typeface="양진체 "/>
              </a:rPr>
              <a:t>Matplotlib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 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라이브러리를 사용하여 그래프를 그린다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.</a:t>
            </a:r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buAutoNum type="arabicPeriod"/>
              <a:defRPr/>
            </a:pPr>
            <a:r>
              <a:rPr lang="en-US" altLang="ko-KR" sz="1400" b="1" kern="0" dirty="0" err="1" smtClean="0">
                <a:latin typeface="양진체 "/>
                <a:ea typeface="양진체 "/>
              </a:rPr>
              <a:t>Savefig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()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함수를 사용하여 그래프를 </a:t>
            </a:r>
            <a:r>
              <a:rPr lang="en-US" altLang="ko-KR" sz="1400" b="1" kern="0" dirty="0" err="1" smtClean="0">
                <a:latin typeface="양진체 "/>
                <a:ea typeface="양진체 "/>
              </a:rPr>
              <a:t>png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파일로 저장한다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CF2F8EE-B89D-4F82-8CD6-3AC4EAC9EFD8}"/>
              </a:ext>
            </a:extLst>
          </p:cNvPr>
          <p:cNvSpPr txBox="1"/>
          <p:nvPr/>
        </p:nvSpPr>
        <p:spPr>
          <a:xfrm>
            <a:off x="6554509" y="2156824"/>
            <a:ext cx="5208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/>
              <a:t>행복지수가 높은 상위 </a:t>
            </a:r>
            <a:r>
              <a:rPr lang="en-US" altLang="ko-KR" sz="2800" b="1" dirty="0" smtClean="0"/>
              <a:t>5</a:t>
            </a:r>
            <a:r>
              <a:rPr lang="ko-KR" altLang="en-US" sz="2800" b="1" dirty="0" smtClean="0"/>
              <a:t>개 국가</a:t>
            </a:r>
            <a:endParaRPr lang="ko-KR" altLang="en-US" sz="2800" b="1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B53143B0-5E67-49FC-9AFA-653C36779CEE}"/>
              </a:ext>
            </a:extLst>
          </p:cNvPr>
          <p:cNvCxnSpPr/>
          <p:nvPr/>
        </p:nvCxnSpPr>
        <p:spPr>
          <a:xfrm>
            <a:off x="6504263" y="2836791"/>
            <a:ext cx="5687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5935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/>
              <a:t>코드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Jupyter</a:t>
            </a:r>
            <a:r>
              <a:rPr lang="en-US" altLang="ko-KR" sz="2400" dirty="0" smtClean="0"/>
              <a:t> Notebook (anaconda3))</a:t>
            </a:r>
            <a:endParaRPr lang="ko-KR" altLang="en-US" sz="2400" dirty="0"/>
          </a:p>
        </p:txBody>
      </p:sp>
      <p:pic>
        <p:nvPicPr>
          <p:cNvPr id="1028" name="Picture 4" descr="C:\Users\pc\Desktop\데이터분석사진\행복지수 top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968" y="1666458"/>
            <a:ext cx="5743074" cy="2450592"/>
          </a:xfrm>
          <a:prstGeom prst="rect">
            <a:avLst/>
          </a:prstGeom>
          <a:noFill/>
        </p:spPr>
      </p:pic>
      <p:pic>
        <p:nvPicPr>
          <p:cNvPr id="1029" name="Picture 5" descr="C:\Users\pc\Desktop\Python_GUI\happines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967" y="3962316"/>
            <a:ext cx="5694948" cy="26412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83923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C6B5AD2-761E-4C71-8EBA-30C87D62A377}"/>
              </a:ext>
            </a:extLst>
          </p:cNvPr>
          <p:cNvSpPr/>
          <p:nvPr/>
        </p:nvSpPr>
        <p:spPr>
          <a:xfrm>
            <a:off x="1046480" y="0"/>
            <a:ext cx="11160000" cy="132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A05C5D8-7B36-46C5-9788-7CF818FFD8CA}"/>
              </a:ext>
            </a:extLst>
          </p:cNvPr>
          <p:cNvSpPr txBox="1"/>
          <p:nvPr/>
        </p:nvSpPr>
        <p:spPr>
          <a:xfrm>
            <a:off x="111760" y="66040"/>
            <a:ext cx="660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Part 4</a:t>
            </a:r>
            <a:endParaRPr lang="ko-KR" altLang="en-US" sz="14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9C2C80DA-9A4A-4BCA-AA9B-497E86789FEE}"/>
              </a:ext>
            </a:extLst>
          </p:cNvPr>
          <p:cNvCxnSpPr/>
          <p:nvPr/>
        </p:nvCxnSpPr>
        <p:spPr>
          <a:xfrm>
            <a:off x="1046480" y="1341120"/>
            <a:ext cx="11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CF2F8EE-B89D-4F82-8CD6-3AC4EAC9EFD8}"/>
              </a:ext>
            </a:extLst>
          </p:cNvPr>
          <p:cNvSpPr txBox="1"/>
          <p:nvPr/>
        </p:nvSpPr>
        <p:spPr>
          <a:xfrm>
            <a:off x="6666804" y="1547228"/>
            <a:ext cx="5260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행복지수 상위 </a:t>
            </a:r>
            <a:r>
              <a:rPr lang="en-US" altLang="ko-KR" sz="2000" b="1" dirty="0" smtClean="0"/>
              <a:t>5</a:t>
            </a:r>
            <a:r>
              <a:rPr lang="ko-KR" altLang="en-US" sz="2000" b="1" dirty="0" smtClean="0"/>
              <a:t>개 국가의 관용</a:t>
            </a:r>
            <a:r>
              <a:rPr lang="en-US" altLang="ko-KR" sz="2000" b="1" dirty="0" smtClean="0"/>
              <a:t>(Generosity)</a:t>
            </a:r>
            <a:endParaRPr lang="en-US" altLang="ko-KR" sz="2000" b="1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B53143B0-5E67-49FC-9AFA-653C36779CEE}"/>
              </a:ext>
            </a:extLst>
          </p:cNvPr>
          <p:cNvCxnSpPr/>
          <p:nvPr/>
        </p:nvCxnSpPr>
        <p:spPr>
          <a:xfrm>
            <a:off x="6504263" y="2146985"/>
            <a:ext cx="5687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5D7B3FD-7053-4024-8046-ADBF499DF130}"/>
              </a:ext>
            </a:extLst>
          </p:cNvPr>
          <p:cNvSpPr txBox="1"/>
          <p:nvPr/>
        </p:nvSpPr>
        <p:spPr>
          <a:xfrm>
            <a:off x="1046480" y="321101"/>
            <a:ext cx="5935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 smtClean="0"/>
              <a:t>코드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Jupyter</a:t>
            </a:r>
            <a:r>
              <a:rPr lang="en-US" altLang="ko-KR" sz="2400" dirty="0" smtClean="0"/>
              <a:t> Notebook (anaconda3))</a:t>
            </a:r>
            <a:endParaRPr lang="ko-KR" altLang="en-US" sz="2400" dirty="0"/>
          </a:p>
        </p:txBody>
      </p:sp>
      <p:pic>
        <p:nvPicPr>
          <p:cNvPr id="2050" name="Picture 2" descr="C:\Users\pc\Desktop\데이터분석사진\관용 top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053" y="1427804"/>
            <a:ext cx="5614736" cy="2684338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0C7048F-2F55-4F1B-A38B-616A1E257ADB}"/>
              </a:ext>
            </a:extLst>
          </p:cNvPr>
          <p:cNvSpPr txBox="1"/>
          <p:nvPr/>
        </p:nvSpPr>
        <p:spPr>
          <a:xfrm>
            <a:off x="6504263" y="2372080"/>
            <a:ext cx="5270520" cy="34924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60000"/>
              </a:lnSpc>
              <a:spcBef>
                <a:spcPct val="0"/>
              </a:spcBef>
              <a:buAutoNum type="arabicPeriod"/>
              <a:defRPr/>
            </a:pPr>
            <a:r>
              <a:rPr lang="ko-KR" altLang="en-US" sz="1400" b="1" kern="0" dirty="0" err="1" smtClean="0">
                <a:latin typeface="양진체 "/>
                <a:ea typeface="양진체 "/>
              </a:rPr>
              <a:t>데이터셋을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 불러와서 </a:t>
            </a:r>
            <a:r>
              <a:rPr lang="en-US" altLang="ko-KR" sz="1400" b="1" kern="0" dirty="0" err="1" smtClean="0">
                <a:latin typeface="양진체 "/>
                <a:ea typeface="양진체 "/>
              </a:rPr>
              <a:t>df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변수에 저장한다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.</a:t>
            </a:r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buAutoNum type="arabicPeriod"/>
              <a:defRPr/>
            </a:pPr>
            <a:r>
              <a:rPr lang="en-US" altLang="ko-KR" sz="1400" b="1" kern="0" dirty="0" err="1" smtClean="0">
                <a:latin typeface="양진체 "/>
                <a:ea typeface="양진체 "/>
              </a:rPr>
              <a:t>sort_value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() 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함수를 사용하여 행복지수를 높은 순으로 정렬한다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.</a:t>
            </a:r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buAutoNum type="arabicPeriod"/>
              <a:defRPr/>
            </a:pPr>
            <a:r>
              <a:rPr lang="ko-KR" altLang="en-US" sz="1400" b="1" kern="0" dirty="0" smtClean="0">
                <a:latin typeface="양진체 "/>
                <a:ea typeface="양진체 "/>
              </a:rPr>
              <a:t>행복지수가 높은 상위 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5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개 국가를 추출한다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.</a:t>
            </a:r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buFontTx/>
              <a:buAutoNum type="arabicPeriod"/>
              <a:defRPr/>
            </a:pPr>
            <a:r>
              <a:rPr lang="en-US" altLang="ko-KR" sz="1400" b="1" kern="0" dirty="0" err="1" smtClean="0">
                <a:latin typeface="양진체 "/>
                <a:ea typeface="양진체 "/>
              </a:rPr>
              <a:t>Matplotlib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 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라이브러리를 사용하여 국가를 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x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축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,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 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Generosity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를 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y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축으로 하여 그래프를 그린다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.</a:t>
            </a:r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buAutoNum type="arabicPeriod"/>
              <a:defRPr/>
            </a:pPr>
            <a:r>
              <a:rPr lang="ko-KR" altLang="en-US" sz="1400" b="1" kern="0" dirty="0" err="1" smtClean="0">
                <a:latin typeface="양진체 "/>
                <a:ea typeface="양진체 "/>
              </a:rPr>
              <a:t>알고싶은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 데이터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(</a:t>
            </a:r>
            <a:r>
              <a:rPr lang="en-US" altLang="ko-KR" sz="1400" b="1" dirty="0" smtClean="0"/>
              <a:t>Generosity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)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의 평균치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, 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최대치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, 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최소치를 구하여 </a:t>
            </a:r>
            <a:r>
              <a:rPr lang="en-US" altLang="ko-KR" sz="1400" b="1" kern="0" dirty="0" err="1" smtClean="0">
                <a:latin typeface="양진체 "/>
                <a:ea typeface="양진체 "/>
              </a:rPr>
              <a:t>axhline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()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함수를 사용하여 그래프에 표시한다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.</a:t>
            </a:r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buFontTx/>
              <a:buAutoNum type="arabicPeriod"/>
              <a:defRPr/>
            </a:pPr>
            <a:r>
              <a:rPr lang="en-US" altLang="ko-KR" sz="1400" b="1" kern="0" dirty="0" err="1" smtClean="0">
                <a:latin typeface="양진체 "/>
                <a:ea typeface="양진체 "/>
              </a:rPr>
              <a:t>Savefig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()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함수를 사용하여 그래프를 </a:t>
            </a:r>
            <a:r>
              <a:rPr lang="en-US" altLang="ko-KR" sz="1400" b="1" kern="0" dirty="0" err="1" smtClean="0">
                <a:latin typeface="양진체 "/>
                <a:ea typeface="양진체 "/>
              </a:rPr>
              <a:t>png</a:t>
            </a:r>
            <a:r>
              <a:rPr lang="ko-KR" altLang="en-US" sz="1400" b="1" kern="0" dirty="0" smtClean="0">
                <a:latin typeface="양진체 "/>
                <a:ea typeface="양진체 "/>
              </a:rPr>
              <a:t>파일로 저장한다</a:t>
            </a:r>
            <a:r>
              <a:rPr lang="en-US" altLang="ko-KR" sz="1400" b="1" kern="0" dirty="0" smtClean="0">
                <a:latin typeface="양진체 "/>
                <a:ea typeface="양진체 "/>
              </a:rPr>
              <a:t>.</a:t>
            </a:r>
          </a:p>
          <a:p>
            <a:pPr marL="342900" indent="-342900">
              <a:lnSpc>
                <a:spcPct val="160000"/>
              </a:lnSpc>
              <a:spcBef>
                <a:spcPct val="0"/>
              </a:spcBef>
              <a:buAutoNum type="arabicPeriod"/>
              <a:defRPr/>
            </a:pPr>
            <a:endParaRPr lang="en-US" altLang="ko-KR" sz="1400" b="1" kern="0" dirty="0" smtClean="0">
              <a:latin typeface="양진체 "/>
              <a:ea typeface="양진체 "/>
            </a:endParaRPr>
          </a:p>
        </p:txBody>
      </p:sp>
      <p:pic>
        <p:nvPicPr>
          <p:cNvPr id="2051" name="Picture 3" descr="C:\Users\pc\Desktop\Python_GUI\Generosit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804" y="3928087"/>
            <a:ext cx="5886785" cy="29299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83923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">
      <a:dk1>
        <a:sysClr val="windowText" lastClr="000000"/>
      </a:dk1>
      <a:lt1>
        <a:sysClr val="window" lastClr="FFFFFF"/>
      </a:lt1>
      <a:dk2>
        <a:srgbClr val="70675C"/>
      </a:dk2>
      <a:lt2>
        <a:srgbClr val="E7E6E6"/>
      </a:lt2>
      <a:accent1>
        <a:srgbClr val="F9CA17"/>
      </a:accent1>
      <a:accent2>
        <a:srgbClr val="F3A800"/>
      </a:accent2>
      <a:accent3>
        <a:srgbClr val="A45F04"/>
      </a:accent3>
      <a:accent4>
        <a:srgbClr val="D4C1BA"/>
      </a:accent4>
      <a:accent5>
        <a:srgbClr val="98807C"/>
      </a:accent5>
      <a:accent6>
        <a:srgbClr val="63514D"/>
      </a:accent6>
      <a:hlink>
        <a:srgbClr val="262626"/>
      </a:hlink>
      <a:folHlink>
        <a:srgbClr val="262626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793</Words>
  <Application>Microsoft Office PowerPoint</Application>
  <PresentationFormat>사용자 지정</PresentationFormat>
  <Paragraphs>113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Windows User</cp:lastModifiedBy>
  <cp:revision>81</cp:revision>
  <dcterms:created xsi:type="dcterms:W3CDTF">2020-04-20T01:06:09Z</dcterms:created>
  <dcterms:modified xsi:type="dcterms:W3CDTF">2022-01-11T10:47:58Z</dcterms:modified>
</cp:coreProperties>
</file>