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65" r:id="rId6"/>
    <p:sldId id="263" r:id="rId7"/>
    <p:sldId id="267" r:id="rId8"/>
    <p:sldId id="268" r:id="rId9"/>
    <p:sldId id="269" r:id="rId10"/>
    <p:sldId id="270" r:id="rId11"/>
    <p:sldId id="276" r:id="rId12"/>
    <p:sldId id="277" r:id="rId13"/>
    <p:sldId id="271" r:id="rId14"/>
    <p:sldId id="274" r:id="rId15"/>
    <p:sldId id="275" r:id="rId16"/>
    <p:sldId id="273" r:id="rId17"/>
    <p:sldId id="258" r:id="rId18"/>
    <p:sldId id="266" r:id="rId19"/>
    <p:sldId id="26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5" autoAdjust="0"/>
    <p:restoredTop sz="95090" autoAdjust="0"/>
  </p:normalViewPr>
  <p:slideViewPr>
    <p:cSldViewPr snapToGrid="0">
      <p:cViewPr varScale="1">
        <p:scale>
          <a:sx n="79" d="100"/>
          <a:sy n="79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35B2-D1F0-48CA-883D-A6C817CA081D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EA59-4E80-45D6-A7AC-F056342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0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35B2-D1F0-48CA-883D-A6C817CA081D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EA59-4E80-45D6-A7AC-F056342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04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35B2-D1F0-48CA-883D-A6C817CA081D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EA59-4E80-45D6-A7AC-F056342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47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35B2-D1F0-48CA-883D-A6C817CA081D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EA59-4E80-45D6-A7AC-F056342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49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35B2-D1F0-48CA-883D-A6C817CA081D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EA59-4E80-45D6-A7AC-F056342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5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35B2-D1F0-48CA-883D-A6C817CA081D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EA59-4E80-45D6-A7AC-F056342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6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35B2-D1F0-48CA-883D-A6C817CA081D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EA59-4E80-45D6-A7AC-F056342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7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35B2-D1F0-48CA-883D-A6C817CA081D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EA59-4E80-45D6-A7AC-F056342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90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35B2-D1F0-48CA-883D-A6C817CA081D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EA59-4E80-45D6-A7AC-F056342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46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35B2-D1F0-48CA-883D-A6C817CA081D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EA59-4E80-45D6-A7AC-F056342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99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35B2-D1F0-48CA-883D-A6C817CA081D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EA59-4E80-45D6-A7AC-F056342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70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335B2-D1F0-48CA-883D-A6C817CA081D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AEA59-4E80-45D6-A7AC-F056342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w angle grayscale photography of high-rise building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47"/>
          <a:stretch/>
        </p:blipFill>
        <p:spPr bwMode="auto">
          <a:xfrm>
            <a:off x="0" y="0"/>
            <a:ext cx="12192000" cy="417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0" y="4178808"/>
            <a:ext cx="12192000" cy="267919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419" y="4890599"/>
            <a:ext cx="7483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AI</a:t>
            </a:r>
            <a:r>
              <a:rPr lang="ko-KR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를 활용한 주식 예측 사이트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85572" y="4495658"/>
            <a:ext cx="2468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Team project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개발 계획서</a:t>
            </a: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0544739" y="5364480"/>
            <a:ext cx="1470660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5CD7F7E-6681-4AEC-87D6-C8935E79B681}"/>
              </a:ext>
            </a:extLst>
          </p:cNvPr>
          <p:cNvSpPr txBox="1"/>
          <p:nvPr/>
        </p:nvSpPr>
        <p:spPr>
          <a:xfrm>
            <a:off x="10804397" y="4964406"/>
            <a:ext cx="95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1</a:t>
            </a:r>
            <a:r>
              <a:rPr lang="ko-KR" altLang="en-US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DF8338-3335-4DE3-A453-9F2B8FC33A9E}"/>
              </a:ext>
            </a:extLst>
          </p:cNvPr>
          <p:cNvSpPr txBox="1"/>
          <p:nvPr/>
        </p:nvSpPr>
        <p:spPr>
          <a:xfrm>
            <a:off x="10359279" y="5436287"/>
            <a:ext cx="1841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김건우</a:t>
            </a:r>
            <a:r>
              <a:rPr lang="en-US" altLang="ko-KR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(PM)</a:t>
            </a:r>
          </a:p>
          <a:p>
            <a:pPr algn="ctr"/>
            <a:r>
              <a:rPr lang="ko-KR" altLang="en-US" dirty="0" err="1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김다복</a:t>
            </a:r>
            <a:endParaRPr lang="en-US" altLang="ko-KR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박동혁</a:t>
            </a:r>
            <a:endParaRPr lang="en-US" altLang="ko-KR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이현정</a:t>
            </a:r>
          </a:p>
        </p:txBody>
      </p:sp>
    </p:spTree>
    <p:extLst>
      <p:ext uri="{BB962C8B-B14F-4D97-AF65-F5344CB8AC3E}">
        <p14:creationId xmlns:p14="http://schemas.microsoft.com/office/powerpoint/2010/main" val="372944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4802908"/>
            <a:ext cx="12192000" cy="2055091"/>
          </a:xfrm>
          <a:prstGeom prst="rect">
            <a:avLst/>
          </a:prstGeom>
          <a:solidFill>
            <a:srgbClr val="FFC000">
              <a:alpha val="85882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46938" y="659747"/>
            <a:ext cx="1909572" cy="740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0882" y="190096"/>
            <a:ext cx="23756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3. 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추후 개발 계획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7D28EB-9F8B-44E5-BB64-29906BE15ECC}"/>
              </a:ext>
            </a:extLst>
          </p:cNvPr>
          <p:cNvSpPr/>
          <p:nvPr/>
        </p:nvSpPr>
        <p:spPr>
          <a:xfrm>
            <a:off x="297278" y="637590"/>
            <a:ext cx="26088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200" dirty="0">
                <a:solidFill>
                  <a:srgbClr val="00206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프로토타입 모델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3A750AC-F82B-4638-B64C-117EEE5FD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59" y="1515971"/>
            <a:ext cx="10096882" cy="48556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03F9A1-122D-4819-870A-8EE9AEA22195}"/>
              </a:ext>
            </a:extLst>
          </p:cNvPr>
          <p:cNvSpPr txBox="1"/>
          <p:nvPr/>
        </p:nvSpPr>
        <p:spPr>
          <a:xfrm>
            <a:off x="4791554" y="959259"/>
            <a:ext cx="26088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게시판 앱</a:t>
            </a:r>
          </a:p>
        </p:txBody>
      </p:sp>
    </p:spTree>
    <p:extLst>
      <p:ext uri="{BB962C8B-B14F-4D97-AF65-F5344CB8AC3E}">
        <p14:creationId xmlns:p14="http://schemas.microsoft.com/office/powerpoint/2010/main" val="2764574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018794"/>
            <a:ext cx="12192000" cy="839205"/>
          </a:xfrm>
          <a:prstGeom prst="rect">
            <a:avLst/>
          </a:prstGeom>
          <a:solidFill>
            <a:srgbClr val="FFC000">
              <a:alpha val="85882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76307" y="174482"/>
            <a:ext cx="1909572" cy="740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7D28EB-9F8B-44E5-BB64-29906BE15ECC}"/>
              </a:ext>
            </a:extLst>
          </p:cNvPr>
          <p:cNvSpPr/>
          <p:nvPr/>
        </p:nvSpPr>
        <p:spPr>
          <a:xfrm>
            <a:off x="-273353" y="174482"/>
            <a:ext cx="26088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200" dirty="0">
                <a:solidFill>
                  <a:srgbClr val="00206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프로토타입 모델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3F9A1-122D-4819-870A-8EE9AEA22195}"/>
              </a:ext>
            </a:extLst>
          </p:cNvPr>
          <p:cNvSpPr txBox="1"/>
          <p:nvPr/>
        </p:nvSpPr>
        <p:spPr>
          <a:xfrm>
            <a:off x="4600712" y="836807"/>
            <a:ext cx="2990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토론 게시판 예시 화면 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5A2D789-B09C-4672-BA4A-BF25BDB97B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4" t="10254" r="22482" b="52584"/>
          <a:stretch/>
        </p:blipFill>
        <p:spPr>
          <a:xfrm>
            <a:off x="233697" y="1555938"/>
            <a:ext cx="11724605" cy="445575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4A333EC-B3FF-4249-A604-469912DBADB8}"/>
              </a:ext>
            </a:extLst>
          </p:cNvPr>
          <p:cNvSpPr/>
          <p:nvPr/>
        </p:nvSpPr>
        <p:spPr>
          <a:xfrm>
            <a:off x="447472" y="2116014"/>
            <a:ext cx="1789889" cy="515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540991-3AEB-42E2-B9ED-4C98C5E25014}"/>
              </a:ext>
            </a:extLst>
          </p:cNvPr>
          <p:cNvSpPr txBox="1"/>
          <p:nvPr/>
        </p:nvSpPr>
        <p:spPr>
          <a:xfrm>
            <a:off x="2071521" y="2212289"/>
            <a:ext cx="27529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최신</a:t>
            </a:r>
            <a:r>
              <a:rPr lang="en-US" altLang="ko-KR" sz="1500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/</a:t>
            </a:r>
            <a:r>
              <a:rPr lang="ko-KR" altLang="en-US" sz="1500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인기</a:t>
            </a:r>
            <a:r>
              <a:rPr lang="en-US" altLang="ko-KR" sz="1500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/</a:t>
            </a:r>
            <a:r>
              <a:rPr lang="ko-KR" altLang="en-US" sz="1500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조회 순 분류 기능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EC747E-FD7C-41BC-80E9-0939086810F4}"/>
              </a:ext>
            </a:extLst>
          </p:cNvPr>
          <p:cNvSpPr/>
          <p:nvPr/>
        </p:nvSpPr>
        <p:spPr>
          <a:xfrm>
            <a:off x="8054503" y="2123114"/>
            <a:ext cx="3690026" cy="515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07A3BF-A134-48DE-A1EC-24AF95E8B65B}"/>
              </a:ext>
            </a:extLst>
          </p:cNvPr>
          <p:cNvSpPr txBox="1"/>
          <p:nvPr/>
        </p:nvSpPr>
        <p:spPr>
          <a:xfrm>
            <a:off x="8523052" y="1792849"/>
            <a:ext cx="27529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글 검색 기능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981D2B-2129-4402-A3CD-F2C7D4463733}"/>
              </a:ext>
            </a:extLst>
          </p:cNvPr>
          <p:cNvSpPr txBox="1"/>
          <p:nvPr/>
        </p:nvSpPr>
        <p:spPr>
          <a:xfrm>
            <a:off x="1031093" y="5459259"/>
            <a:ext cx="27529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질문 등록 기능</a:t>
            </a:r>
          </a:p>
        </p:txBody>
      </p:sp>
    </p:spTree>
    <p:extLst>
      <p:ext uri="{BB962C8B-B14F-4D97-AF65-F5344CB8AC3E}">
        <p14:creationId xmlns:p14="http://schemas.microsoft.com/office/powerpoint/2010/main" val="311239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4802908"/>
            <a:ext cx="12192000" cy="2055091"/>
          </a:xfrm>
          <a:prstGeom prst="rect">
            <a:avLst/>
          </a:prstGeom>
          <a:solidFill>
            <a:srgbClr val="FFC000">
              <a:alpha val="85882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3F9A1-122D-4819-870A-8EE9AEA22195}"/>
              </a:ext>
            </a:extLst>
          </p:cNvPr>
          <p:cNvSpPr txBox="1"/>
          <p:nvPr/>
        </p:nvSpPr>
        <p:spPr>
          <a:xfrm>
            <a:off x="4157124" y="73079"/>
            <a:ext cx="38777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토론 게시판 글 작성 예시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F0D25D6-611A-4CD8-8160-2155B8739B26}"/>
              </a:ext>
            </a:extLst>
          </p:cNvPr>
          <p:cNvGrpSpPr/>
          <p:nvPr/>
        </p:nvGrpSpPr>
        <p:grpSpPr>
          <a:xfrm>
            <a:off x="804153" y="647220"/>
            <a:ext cx="10583694" cy="6028895"/>
            <a:chOff x="1119490" y="658939"/>
            <a:chExt cx="9845203" cy="60288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FB700DC-8B53-4BAB-876B-107D21A9B5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35" t="8827" r="4424" b="3262"/>
            <a:stretch/>
          </p:blipFill>
          <p:spPr>
            <a:xfrm>
              <a:off x="1227307" y="658939"/>
              <a:ext cx="9737386" cy="6028895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B978-5A53-479D-903A-032DEADABFE6}"/>
                </a:ext>
              </a:extLst>
            </p:cNvPr>
            <p:cNvSpPr/>
            <p:nvPr/>
          </p:nvSpPr>
          <p:spPr>
            <a:xfrm>
              <a:off x="3346315" y="3293061"/>
              <a:ext cx="2645923" cy="6563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03506BE-E2CF-477E-8FA1-3CA50DC5E67E}"/>
                </a:ext>
              </a:extLst>
            </p:cNvPr>
            <p:cNvSpPr txBox="1"/>
            <p:nvPr/>
          </p:nvSpPr>
          <p:spPr>
            <a:xfrm>
              <a:off x="5725537" y="3459662"/>
              <a:ext cx="27529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이미지 파일 업로드 기능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7C8E03E-3177-4AB6-BECC-B7DC3FD4CB3E}"/>
                </a:ext>
              </a:extLst>
            </p:cNvPr>
            <p:cNvSpPr txBox="1"/>
            <p:nvPr/>
          </p:nvSpPr>
          <p:spPr>
            <a:xfrm>
              <a:off x="1119490" y="1491253"/>
              <a:ext cx="27529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제목</a:t>
              </a:r>
              <a:endParaRPr lang="ko-KR" altLang="en-US" sz="1500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B87BDA-CCEE-41B0-AFDB-ABCFEA2763E9}"/>
                </a:ext>
              </a:extLst>
            </p:cNvPr>
            <p:cNvSpPr txBox="1"/>
            <p:nvPr/>
          </p:nvSpPr>
          <p:spPr>
            <a:xfrm>
              <a:off x="1119490" y="1867988"/>
              <a:ext cx="27529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내용</a:t>
              </a:r>
              <a:endParaRPr lang="ko-KR" altLang="en-US" sz="1500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BD434EF-60C3-440E-AB24-55B8D73CD9A1}"/>
                </a:ext>
              </a:extLst>
            </p:cNvPr>
            <p:cNvSpPr txBox="1"/>
            <p:nvPr/>
          </p:nvSpPr>
          <p:spPr>
            <a:xfrm>
              <a:off x="1119490" y="4063032"/>
              <a:ext cx="27529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작성자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4296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92756" y="61815"/>
            <a:ext cx="1909572" cy="740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7D28EB-9F8B-44E5-BB64-29906BE15ECC}"/>
              </a:ext>
            </a:extLst>
          </p:cNvPr>
          <p:cNvSpPr/>
          <p:nvPr/>
        </p:nvSpPr>
        <p:spPr>
          <a:xfrm>
            <a:off x="0" y="71030"/>
            <a:ext cx="26088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00206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RNN </a:t>
            </a:r>
            <a:r>
              <a:rPr lang="ko-KR" altLang="en-US" sz="2200" dirty="0">
                <a:solidFill>
                  <a:srgbClr val="00206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프로토타입 모델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AB1BD8-FB20-41F1-AFB9-98AF2E8D7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1917"/>
            <a:ext cx="12191999" cy="6356083"/>
          </a:xfrm>
          <a:prstGeom prst="rect">
            <a:avLst/>
          </a:prstGeom>
        </p:spPr>
      </p:pic>
      <p:sp>
        <p:nvSpPr>
          <p:cNvPr id="13" name="액자 12">
            <a:extLst>
              <a:ext uri="{FF2B5EF4-FFF2-40B4-BE49-F238E27FC236}">
                <a16:creationId xmlns:a16="http://schemas.microsoft.com/office/drawing/2014/main" id="{2EC287A9-AB3A-4901-AAF7-0BF082BEE4BE}"/>
              </a:ext>
            </a:extLst>
          </p:cNvPr>
          <p:cNvSpPr/>
          <p:nvPr/>
        </p:nvSpPr>
        <p:spPr>
          <a:xfrm>
            <a:off x="2" y="501917"/>
            <a:ext cx="3950563" cy="798110"/>
          </a:xfrm>
          <a:prstGeom prst="frame">
            <a:avLst>
              <a:gd name="adj1" fmla="val 403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5B576B-B0A5-497E-8B7A-CDBE89B0BF77}"/>
              </a:ext>
            </a:extLst>
          </p:cNvPr>
          <p:cNvSpPr txBox="1"/>
          <p:nvPr/>
        </p:nvSpPr>
        <p:spPr>
          <a:xfrm>
            <a:off x="5362098" y="634905"/>
            <a:ext cx="36855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- 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사용자로부터 종목코드</a:t>
            </a:r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조회시작일</a:t>
            </a:r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/ 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종료일 등을 </a:t>
            </a:r>
            <a:r>
              <a:rPr lang="ko-KR" altLang="en-US" sz="1500" dirty="0" err="1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입력받음</a:t>
            </a:r>
            <a:endParaRPr lang="ko-KR" altLang="en-US" sz="1500" dirty="0">
              <a:solidFill>
                <a:srgbClr val="FF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A918CB36-F4EB-4569-896C-E3EA0B01C4AB}"/>
              </a:ext>
            </a:extLst>
          </p:cNvPr>
          <p:cNvSpPr/>
          <p:nvPr/>
        </p:nvSpPr>
        <p:spPr>
          <a:xfrm>
            <a:off x="2" y="1358994"/>
            <a:ext cx="3950563" cy="2499922"/>
          </a:xfrm>
          <a:prstGeom prst="frame">
            <a:avLst>
              <a:gd name="adj1" fmla="val 173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D08544-3A1D-4510-BE38-C36229010FB9}"/>
              </a:ext>
            </a:extLst>
          </p:cNvPr>
          <p:cNvSpPr txBox="1"/>
          <p:nvPr/>
        </p:nvSpPr>
        <p:spPr>
          <a:xfrm>
            <a:off x="5575478" y="2316178"/>
            <a:ext cx="36855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- 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분석 및 시각화에 필요한 모듈 </a:t>
            </a:r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import</a:t>
            </a:r>
            <a:endParaRPr lang="ko-KR" altLang="en-US" sz="1500" dirty="0">
              <a:solidFill>
                <a:srgbClr val="FF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043B6B6C-220E-4E44-AC5B-250DF24CF768}"/>
              </a:ext>
            </a:extLst>
          </p:cNvPr>
          <p:cNvSpPr/>
          <p:nvPr/>
        </p:nvSpPr>
        <p:spPr>
          <a:xfrm>
            <a:off x="1" y="3858916"/>
            <a:ext cx="7182034" cy="1456346"/>
          </a:xfrm>
          <a:prstGeom prst="frame">
            <a:avLst>
              <a:gd name="adj1" fmla="val 342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13CD7A-589E-4739-970B-7EF527A4B560}"/>
              </a:ext>
            </a:extLst>
          </p:cNvPr>
          <p:cNvSpPr txBox="1"/>
          <p:nvPr/>
        </p:nvSpPr>
        <p:spPr>
          <a:xfrm>
            <a:off x="7555053" y="3963841"/>
            <a:ext cx="629511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- 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사용자로부터 </a:t>
            </a:r>
            <a:r>
              <a:rPr lang="ko-KR" altLang="en-US" sz="1500" dirty="0" err="1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입력받은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데이터를 이용</a:t>
            </a:r>
            <a:endParaRPr lang="en-US" altLang="ko-KR" sz="1500" dirty="0">
              <a:solidFill>
                <a:srgbClr val="FF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- ‘Yahoo Finance’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에서 데이터 </a:t>
            </a:r>
            <a:r>
              <a:rPr lang="ko-KR" altLang="en-US" sz="1500" dirty="0" err="1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크롤링</a:t>
            </a:r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/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필요 데이터 추출</a:t>
            </a:r>
            <a:endParaRPr lang="en-US" altLang="ko-KR" sz="1500" dirty="0">
              <a:solidFill>
                <a:srgbClr val="FF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분석에 필요한 데이터 형태로 가공</a:t>
            </a:r>
            <a:endParaRPr lang="en-US" altLang="ko-KR" sz="1500" dirty="0">
              <a:solidFill>
                <a:srgbClr val="FF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	(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차원</a:t>
            </a:r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int-&gt;float, Min-Max 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변환</a:t>
            </a:r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)</a:t>
            </a:r>
          </a:p>
          <a:p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- train, test 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데이터로 분리</a:t>
            </a: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70935A7B-CD74-43E6-A52F-D714559F8DBF}"/>
              </a:ext>
            </a:extLst>
          </p:cNvPr>
          <p:cNvSpPr/>
          <p:nvPr/>
        </p:nvSpPr>
        <p:spPr>
          <a:xfrm>
            <a:off x="2" y="5315261"/>
            <a:ext cx="6096000" cy="1542738"/>
          </a:xfrm>
          <a:prstGeom prst="frame">
            <a:avLst>
              <a:gd name="adj1" fmla="val 342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7B9536-4B42-42F2-BBA4-ED979DE43A2D}"/>
              </a:ext>
            </a:extLst>
          </p:cNvPr>
          <p:cNvSpPr txBox="1"/>
          <p:nvPr/>
        </p:nvSpPr>
        <p:spPr>
          <a:xfrm>
            <a:off x="6755465" y="5892967"/>
            <a:ext cx="62951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- RNN 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분석이 가능하도록 </a:t>
            </a:r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x,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y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를 생성하는 함수</a:t>
            </a:r>
          </a:p>
        </p:txBody>
      </p:sp>
    </p:spTree>
    <p:extLst>
      <p:ext uri="{BB962C8B-B14F-4D97-AF65-F5344CB8AC3E}">
        <p14:creationId xmlns:p14="http://schemas.microsoft.com/office/powerpoint/2010/main" val="3605113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93E80-5539-4655-ADE9-7FE73898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9E5C154-EEC3-4F0B-BFCE-D9E749E4C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D0BCBE09-E79B-4AD4-B2BE-00949D2ACDA3}"/>
              </a:ext>
            </a:extLst>
          </p:cNvPr>
          <p:cNvSpPr/>
          <p:nvPr/>
        </p:nvSpPr>
        <p:spPr>
          <a:xfrm>
            <a:off x="0" y="-1"/>
            <a:ext cx="5362113" cy="1325563"/>
          </a:xfrm>
          <a:prstGeom prst="frame">
            <a:avLst>
              <a:gd name="adj1" fmla="val 403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DA2CFE-EBE6-443E-BE23-23AED10F6C62}"/>
              </a:ext>
            </a:extLst>
          </p:cNvPr>
          <p:cNvSpPr txBox="1"/>
          <p:nvPr/>
        </p:nvSpPr>
        <p:spPr>
          <a:xfrm>
            <a:off x="6592410" y="244238"/>
            <a:ext cx="47613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7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일간의 데이터를 이용하여 다음 날을 예측</a:t>
            </a:r>
            <a:endParaRPr lang="en-US" altLang="ko-KR" sz="1500" dirty="0">
              <a:solidFill>
                <a:srgbClr val="FF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위에서 만든 함수를 이용하여 </a:t>
            </a:r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x, y 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생성</a:t>
            </a:r>
            <a:endParaRPr lang="en-US" altLang="ko-KR" sz="1500" dirty="0">
              <a:solidFill>
                <a:srgbClr val="FF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순환신경망 학습을 위해 </a:t>
            </a:r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3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차원으로 변환</a:t>
            </a: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2282056A-2379-4EDD-907C-1F424FEEC838}"/>
              </a:ext>
            </a:extLst>
          </p:cNvPr>
          <p:cNvSpPr/>
          <p:nvPr/>
        </p:nvSpPr>
        <p:spPr>
          <a:xfrm>
            <a:off x="0" y="1359245"/>
            <a:ext cx="5362113" cy="1325563"/>
          </a:xfrm>
          <a:prstGeom prst="frame">
            <a:avLst>
              <a:gd name="adj1" fmla="val 403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62F9E-0468-49E9-81EC-0014E42737E0}"/>
              </a:ext>
            </a:extLst>
          </p:cNvPr>
          <p:cNvSpPr txBox="1"/>
          <p:nvPr/>
        </p:nvSpPr>
        <p:spPr>
          <a:xfrm>
            <a:off x="6529330" y="1784149"/>
            <a:ext cx="47613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모델 학습 옵션 지정 및 </a:t>
            </a:r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train data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를 이용하여 학습</a:t>
            </a: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DE420624-D28B-4981-86E0-91D88BD74BBC}"/>
              </a:ext>
            </a:extLst>
          </p:cNvPr>
          <p:cNvSpPr/>
          <p:nvPr/>
        </p:nvSpPr>
        <p:spPr>
          <a:xfrm>
            <a:off x="-1" y="2684808"/>
            <a:ext cx="5362113" cy="2091378"/>
          </a:xfrm>
          <a:prstGeom prst="frame">
            <a:avLst>
              <a:gd name="adj1" fmla="val 276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78098-46EC-44A5-A062-AC7576D340B9}"/>
              </a:ext>
            </a:extLst>
          </p:cNvPr>
          <p:cNvSpPr txBox="1"/>
          <p:nvPr/>
        </p:nvSpPr>
        <p:spPr>
          <a:xfrm>
            <a:off x="5798758" y="2774497"/>
            <a:ext cx="476139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학습된 모델을 이용하여 예측 데이터 생성</a:t>
            </a:r>
            <a:endParaRPr lang="en-US" altLang="ko-KR" sz="1500" dirty="0">
              <a:solidFill>
                <a:srgbClr val="FF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endParaRPr lang="en-US" altLang="ko-KR" sz="1500" dirty="0">
              <a:solidFill>
                <a:srgbClr val="FF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>
              <a:solidFill>
                <a:srgbClr val="FF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Min-Max 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변환된 값을 원래 값으로 변환</a:t>
            </a:r>
            <a:endParaRPr lang="en-US" altLang="ko-KR" sz="1500" dirty="0">
              <a:solidFill>
                <a:srgbClr val="FF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endParaRPr lang="en-US" altLang="ko-KR" sz="1500" dirty="0">
              <a:solidFill>
                <a:srgbClr val="FF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>
              <a:solidFill>
                <a:srgbClr val="FF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True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값과 </a:t>
            </a:r>
            <a:r>
              <a:rPr lang="ko-KR" altLang="en-US" sz="1500" dirty="0" err="1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예측값을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이용하여 </a:t>
            </a:r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RMSE 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구하기</a:t>
            </a: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764C419-A980-4D49-97AD-8C2099C3B2A6}"/>
              </a:ext>
            </a:extLst>
          </p:cNvPr>
          <p:cNvSpPr/>
          <p:nvPr/>
        </p:nvSpPr>
        <p:spPr>
          <a:xfrm>
            <a:off x="0" y="4758194"/>
            <a:ext cx="7078462" cy="2091378"/>
          </a:xfrm>
          <a:prstGeom prst="frame">
            <a:avLst>
              <a:gd name="adj1" fmla="val 276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3BAD3D-8C2B-45EE-8C30-7581A94EBD34}"/>
              </a:ext>
            </a:extLst>
          </p:cNvPr>
          <p:cNvSpPr txBox="1"/>
          <p:nvPr/>
        </p:nvSpPr>
        <p:spPr>
          <a:xfrm>
            <a:off x="7254536" y="5019053"/>
            <a:ext cx="47613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 err="1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예측값으로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다시 예측하기 위한 새로운 </a:t>
            </a:r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array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생성</a:t>
            </a:r>
            <a:endParaRPr lang="en-US" altLang="ko-KR" sz="1500" dirty="0">
              <a:solidFill>
                <a:srgbClr val="FF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반복문을 통해 </a:t>
            </a:r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‘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예측하고 예측된 값으로 다시 예측</a:t>
            </a:r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’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반복 및 결과 저장</a:t>
            </a:r>
          </a:p>
        </p:txBody>
      </p:sp>
    </p:spTree>
    <p:extLst>
      <p:ext uri="{BB962C8B-B14F-4D97-AF65-F5344CB8AC3E}">
        <p14:creationId xmlns:p14="http://schemas.microsoft.com/office/powerpoint/2010/main" val="285272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18302-679C-4615-AD07-C41EC674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48C0627-C8FF-4FC1-B47A-E4F918C66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F4F1948F-463F-4F53-8D97-26C997F93727}"/>
              </a:ext>
            </a:extLst>
          </p:cNvPr>
          <p:cNvSpPr/>
          <p:nvPr/>
        </p:nvSpPr>
        <p:spPr>
          <a:xfrm>
            <a:off x="0" y="-17784"/>
            <a:ext cx="6374167" cy="3446784"/>
          </a:xfrm>
          <a:prstGeom prst="frame">
            <a:avLst>
              <a:gd name="adj1" fmla="val 11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9E45E-66E8-4A3A-A6F7-16E6E45DE7E9}"/>
              </a:ext>
            </a:extLst>
          </p:cNvPr>
          <p:cNvSpPr txBox="1"/>
          <p:nvPr/>
        </p:nvSpPr>
        <p:spPr>
          <a:xfrm>
            <a:off x="6654085" y="1413689"/>
            <a:ext cx="5257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True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값</a:t>
            </a:r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train data/test data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를 이용한 </a:t>
            </a:r>
            <a:r>
              <a:rPr lang="ko-KR" altLang="en-US" sz="1500" dirty="0" err="1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예측값</a:t>
            </a:r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일주일간의 미래 </a:t>
            </a:r>
            <a:r>
              <a:rPr lang="ko-KR" altLang="en-US" sz="1500" dirty="0" err="1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예측값을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시각화 하기위해 데이터 구조 변경 및 데이터 생성</a:t>
            </a: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900067C3-C454-4EC6-8FC6-92FB2CE21DDD}"/>
              </a:ext>
            </a:extLst>
          </p:cNvPr>
          <p:cNvSpPr/>
          <p:nvPr/>
        </p:nvSpPr>
        <p:spPr>
          <a:xfrm>
            <a:off x="0" y="3446784"/>
            <a:ext cx="6374167" cy="1879818"/>
          </a:xfrm>
          <a:prstGeom prst="frame">
            <a:avLst>
              <a:gd name="adj1" fmla="val 211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BD264-98F8-452B-9F41-BD5D39BEC04B}"/>
              </a:ext>
            </a:extLst>
          </p:cNvPr>
          <p:cNvSpPr txBox="1"/>
          <p:nvPr/>
        </p:nvSpPr>
        <p:spPr>
          <a:xfrm>
            <a:off x="6902388" y="3974262"/>
            <a:ext cx="47613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시각화</a:t>
            </a: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98C2661E-A8CC-4D69-87B6-48540BC97E7F}"/>
              </a:ext>
            </a:extLst>
          </p:cNvPr>
          <p:cNvSpPr/>
          <p:nvPr/>
        </p:nvSpPr>
        <p:spPr>
          <a:xfrm>
            <a:off x="-1" y="5344386"/>
            <a:ext cx="6374167" cy="1513614"/>
          </a:xfrm>
          <a:prstGeom prst="frame">
            <a:avLst>
              <a:gd name="adj1" fmla="val 211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F0B18C-F6A6-4280-89AF-A5B40248573A}"/>
              </a:ext>
            </a:extLst>
          </p:cNvPr>
          <p:cNvSpPr txBox="1"/>
          <p:nvPr/>
        </p:nvSpPr>
        <p:spPr>
          <a:xfrm>
            <a:off x="6902388" y="5444311"/>
            <a:ext cx="476139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result(7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일의 예측데이터</a:t>
            </a:r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)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및 </a:t>
            </a:r>
            <a:r>
              <a:rPr lang="ko-KR" altLang="en-US" sz="1500" dirty="0" err="1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예측값의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최대</a:t>
            </a:r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/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최소값</a:t>
            </a:r>
            <a:endParaRPr lang="en-US" altLang="ko-KR" sz="1500" dirty="0">
              <a:solidFill>
                <a:srgbClr val="FF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>
              <a:solidFill>
                <a:srgbClr val="FF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>
              <a:solidFill>
                <a:srgbClr val="FF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Return : 1. 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예측데이터  </a:t>
            </a:r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2. 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최대값</a:t>
            </a:r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3. 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최소값</a:t>
            </a:r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4. 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신뢰수준을</a:t>
            </a:r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판단할 수 있는 </a:t>
            </a:r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RMSE(train, test)</a:t>
            </a:r>
            <a:endParaRPr lang="ko-KR" altLang="en-US" sz="1500" dirty="0">
              <a:solidFill>
                <a:srgbClr val="FF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111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DD4073C-F350-48E2-A355-912BAF606C3C}"/>
              </a:ext>
            </a:extLst>
          </p:cNvPr>
          <p:cNvSpPr/>
          <p:nvPr/>
        </p:nvSpPr>
        <p:spPr>
          <a:xfrm>
            <a:off x="0" y="5033246"/>
            <a:ext cx="12192000" cy="1824753"/>
          </a:xfrm>
          <a:prstGeom prst="rect">
            <a:avLst/>
          </a:prstGeom>
          <a:solidFill>
            <a:srgbClr val="FFC000">
              <a:alpha val="85882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83520" y="133275"/>
            <a:ext cx="1909572" cy="740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F2774E-DD32-4561-BCE9-85CA653FFE21}"/>
              </a:ext>
            </a:extLst>
          </p:cNvPr>
          <p:cNvSpPr/>
          <p:nvPr/>
        </p:nvSpPr>
        <p:spPr>
          <a:xfrm>
            <a:off x="0" y="140678"/>
            <a:ext cx="26088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00206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RNN </a:t>
            </a:r>
            <a:r>
              <a:rPr lang="ko-KR" altLang="en-US" sz="2200" dirty="0">
                <a:solidFill>
                  <a:srgbClr val="00206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프로토타입 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8B9A88-C57C-4F82-8602-6B498D9BF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46" y="798477"/>
            <a:ext cx="8848772" cy="4234769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6C2D75D-C7AB-44FE-9A08-D0D1ED5B0C9E}"/>
              </a:ext>
            </a:extLst>
          </p:cNvPr>
          <p:cNvSpPr/>
          <p:nvPr/>
        </p:nvSpPr>
        <p:spPr>
          <a:xfrm>
            <a:off x="9162473" y="3363659"/>
            <a:ext cx="849745" cy="7481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0819D4-200F-49A0-AC9E-E30AA993E7C9}"/>
              </a:ext>
            </a:extLst>
          </p:cNvPr>
          <p:cNvSpPr txBox="1"/>
          <p:nvPr/>
        </p:nvSpPr>
        <p:spPr>
          <a:xfrm>
            <a:off x="9950063" y="3065214"/>
            <a:ext cx="1874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프로토 타입 </a:t>
            </a:r>
            <a:r>
              <a:rPr lang="en-US" altLang="ko-KR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AI</a:t>
            </a:r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모델이 예측한 주식 전망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536A3439-E958-4A6F-8B51-6EF179C48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7424" y="5260158"/>
            <a:ext cx="7857151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코드 진행시간(초) : 85.67079615592957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prediction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: [74224.63 74152.24 74190.75 74357.08 74448.61 74438.99 74444.67]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result_max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: 74448.61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result_min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: 74152.24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train_RMSE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: 990.561335713837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test_RMSE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: 1121.9886763639058 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7778562-0F7D-4CF3-8E51-8B9B76CAAFAD}"/>
              </a:ext>
            </a:extLst>
          </p:cNvPr>
          <p:cNvSpPr/>
          <p:nvPr/>
        </p:nvSpPr>
        <p:spPr>
          <a:xfrm>
            <a:off x="8035635" y="5143473"/>
            <a:ext cx="378691" cy="37643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7E82BA-D38A-4D48-BCC8-F2D2269F4A33}"/>
              </a:ext>
            </a:extLst>
          </p:cNvPr>
          <p:cNvSpPr txBox="1"/>
          <p:nvPr/>
        </p:nvSpPr>
        <p:spPr>
          <a:xfrm>
            <a:off x="7844173" y="5176310"/>
            <a:ext cx="3980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코드 진행시간을 낮추는 것을 목표</a:t>
            </a:r>
          </a:p>
        </p:txBody>
      </p:sp>
    </p:spTree>
    <p:extLst>
      <p:ext uri="{BB962C8B-B14F-4D97-AF65-F5344CB8AC3E}">
        <p14:creationId xmlns:p14="http://schemas.microsoft.com/office/powerpoint/2010/main" val="873612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>
            <a:cxnSpLocks/>
          </p:cNvCxnSpPr>
          <p:nvPr/>
        </p:nvCxnSpPr>
        <p:spPr>
          <a:xfrm flipV="1">
            <a:off x="587746" y="518806"/>
            <a:ext cx="2200154" cy="597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9489" y="519162"/>
            <a:ext cx="295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프로젝트 및 업무 분담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103332" y="1287863"/>
            <a:ext cx="192923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1</a:t>
            </a:r>
            <a:r>
              <a:rPr lang="ko-KR" altLang="en-US" sz="2500" b="1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조</a:t>
            </a:r>
            <a:r>
              <a:rPr lang="ko-KR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팀 구성</a:t>
            </a:r>
            <a:endParaRPr lang="ko-KR" altLang="en-US" sz="20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992500" y="1904446"/>
            <a:ext cx="1371599" cy="13530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548DA8-5C18-4F67-9BE2-5EF7E944FC34}"/>
              </a:ext>
            </a:extLst>
          </p:cNvPr>
          <p:cNvGrpSpPr/>
          <p:nvPr/>
        </p:nvGrpSpPr>
        <p:grpSpPr>
          <a:xfrm>
            <a:off x="1043632" y="2015562"/>
            <a:ext cx="1806577" cy="3721220"/>
            <a:chOff x="1766250" y="2214748"/>
            <a:chExt cx="1806577" cy="372122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2E125F-0090-4529-B6C6-86E9309D8B85}"/>
                </a:ext>
              </a:extLst>
            </p:cNvPr>
            <p:cNvGrpSpPr/>
            <p:nvPr/>
          </p:nvGrpSpPr>
          <p:grpSpPr>
            <a:xfrm>
              <a:off x="1766250" y="2802793"/>
              <a:ext cx="1806577" cy="3133175"/>
              <a:chOff x="1766250" y="2802793"/>
              <a:chExt cx="1806577" cy="3133175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766250" y="2807294"/>
                <a:ext cx="1799017" cy="31286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843529" y="4330219"/>
                <a:ext cx="1644457" cy="124649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ko-KR" altLang="en-US" sz="1500" dirty="0">
                    <a:solidFill>
                      <a:schemeClr val="bg1"/>
                    </a:solidFill>
                    <a:latin typeface="나눔스퀘어OTF_ac ExtraBold" panose="020B0600000101010101" pitchFamily="34" charset="-127"/>
                    <a:ea typeface="나눔스퀘어OTF_ac ExtraBold" panose="020B0600000101010101" pitchFamily="34" charset="-127"/>
                  </a:rPr>
                  <a:t>게시판 앱 담당</a:t>
                </a:r>
                <a:endParaRPr lang="en-US" altLang="ko-KR" sz="1500" dirty="0">
                  <a:solidFill>
                    <a:schemeClr val="bg1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endParaRPr>
              </a:p>
              <a:p>
                <a:pPr algn="ctr"/>
                <a:endParaRPr lang="en-US" altLang="ko-KR" sz="1500" dirty="0">
                  <a:solidFill>
                    <a:schemeClr val="bg1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endParaRPr>
              </a:p>
              <a:p>
                <a:pPr algn="ctr"/>
                <a:r>
                  <a:rPr lang="ko-KR" altLang="en-US" sz="1500" dirty="0">
                    <a:solidFill>
                      <a:schemeClr val="bg1"/>
                    </a:solidFill>
                    <a:latin typeface="나눔스퀘어OTF_ac ExtraBold" panose="020B0600000101010101" pitchFamily="34" charset="-127"/>
                    <a:ea typeface="나눔스퀘어OTF_ac ExtraBold" panose="020B0600000101010101" pitchFamily="34" charset="-127"/>
                  </a:rPr>
                  <a:t>기능 정의서 작성</a:t>
                </a:r>
                <a:endParaRPr lang="en-US" altLang="ko-KR" sz="1500" dirty="0">
                  <a:solidFill>
                    <a:schemeClr val="bg1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endParaRPr>
              </a:p>
              <a:p>
                <a:pPr algn="ctr"/>
                <a:endParaRPr lang="en-US" altLang="ko-KR" sz="1500" dirty="0">
                  <a:solidFill>
                    <a:schemeClr val="bg1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endParaRPr>
              </a:p>
              <a:p>
                <a:pPr algn="ctr"/>
                <a:r>
                  <a:rPr lang="ko-KR" altLang="en-US" sz="1500" dirty="0">
                    <a:solidFill>
                      <a:schemeClr val="bg1"/>
                    </a:solidFill>
                    <a:latin typeface="나눔스퀘어OTF_ac ExtraBold" panose="020B0600000101010101" pitchFamily="34" charset="-127"/>
                    <a:ea typeface="나눔스퀘어OTF_ac ExtraBold" panose="020B0600000101010101" pitchFamily="34" charset="-127"/>
                  </a:rPr>
                  <a:t>일정 정리 및 구성 </a:t>
                </a:r>
                <a:endParaRPr lang="en-US" altLang="ko-KR" sz="1500" dirty="0">
                  <a:solidFill>
                    <a:schemeClr val="bg1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1766251" y="2802793"/>
                <a:ext cx="1806576" cy="11706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879374" y="3575749"/>
                <a:ext cx="15727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OTF_ac ExtraBold" panose="020B0600000101010101" pitchFamily="34" charset="-127"/>
                    <a:ea typeface="나눔스퀘어OTF_ac ExtraBold" panose="020B0600000101010101" pitchFamily="34" charset="-127"/>
                  </a:rPr>
                  <a:t>김건우 </a:t>
                </a:r>
                <a:r>
                  <a:rPr lang="en-US" altLang="ko-K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OTF_ac ExtraBold" panose="020B0600000101010101" pitchFamily="34" charset="-127"/>
                    <a:ea typeface="나눔스퀘어OTF_ac ExtraBold" panose="020B0600000101010101" pitchFamily="34" charset="-127"/>
                  </a:rPr>
                  <a:t>(PM)</a:t>
                </a:r>
                <a:endParaRPr lang="ko-KR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endParaRPr>
              </a:p>
            </p:txBody>
          </p:sp>
        </p:grpSp>
        <p:sp>
          <p:nvSpPr>
            <p:cNvPr id="52" name="타원 51"/>
            <p:cNvSpPr/>
            <p:nvPr/>
          </p:nvSpPr>
          <p:spPr>
            <a:xfrm>
              <a:off x="2132458" y="2214748"/>
              <a:ext cx="1100791" cy="10960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96A57B-607C-40C8-AD73-DE65674DB463}"/>
              </a:ext>
            </a:extLst>
          </p:cNvPr>
          <p:cNvGrpSpPr/>
          <p:nvPr/>
        </p:nvGrpSpPr>
        <p:grpSpPr>
          <a:xfrm>
            <a:off x="3812389" y="2015562"/>
            <a:ext cx="1806577" cy="3721220"/>
            <a:chOff x="1766250" y="2214748"/>
            <a:chExt cx="1806577" cy="372122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086D026B-9D0C-4A98-9E3F-E0A2E75B3380}"/>
                </a:ext>
              </a:extLst>
            </p:cNvPr>
            <p:cNvGrpSpPr/>
            <p:nvPr/>
          </p:nvGrpSpPr>
          <p:grpSpPr>
            <a:xfrm>
              <a:off x="1766250" y="2802793"/>
              <a:ext cx="1806577" cy="3133175"/>
              <a:chOff x="1766250" y="2802793"/>
              <a:chExt cx="1806577" cy="3133175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D621C809-3A0A-4F61-B56B-26AEC9F8FE12}"/>
                  </a:ext>
                </a:extLst>
              </p:cNvPr>
              <p:cNvSpPr/>
              <p:nvPr/>
            </p:nvSpPr>
            <p:spPr>
              <a:xfrm>
                <a:off x="1766250" y="2807294"/>
                <a:ext cx="1799017" cy="31286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FC3061A5-6072-45CF-A152-B97E63085828}"/>
                  </a:ext>
                </a:extLst>
              </p:cNvPr>
              <p:cNvSpPr/>
              <p:nvPr/>
            </p:nvSpPr>
            <p:spPr>
              <a:xfrm>
                <a:off x="1766251" y="2802793"/>
                <a:ext cx="1806576" cy="11706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AD6E01D-DBA8-4B3F-87A4-2785FF843E0D}"/>
                  </a:ext>
                </a:extLst>
              </p:cNvPr>
              <p:cNvSpPr txBox="1"/>
              <p:nvPr/>
            </p:nvSpPr>
            <p:spPr>
              <a:xfrm>
                <a:off x="1879374" y="3575749"/>
                <a:ext cx="15727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OTF_ac ExtraBold" panose="020B0600000101010101" pitchFamily="34" charset="-127"/>
                    <a:ea typeface="나눔스퀘어OTF_ac ExtraBold" panose="020B0600000101010101" pitchFamily="34" charset="-127"/>
                  </a:rPr>
                  <a:t>박동혁</a:t>
                </a:r>
              </a:p>
            </p:txBody>
          </p:sp>
        </p:grp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83B55D2-6A23-43FB-9A29-0FE97FC97D3D}"/>
                </a:ext>
              </a:extLst>
            </p:cNvPr>
            <p:cNvSpPr/>
            <p:nvPr/>
          </p:nvSpPr>
          <p:spPr>
            <a:xfrm>
              <a:off x="2132458" y="2214748"/>
              <a:ext cx="1100791" cy="10960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7ABFE08-2A25-480F-BFDB-D789B15489DC}"/>
              </a:ext>
            </a:extLst>
          </p:cNvPr>
          <p:cNvGrpSpPr/>
          <p:nvPr/>
        </p:nvGrpSpPr>
        <p:grpSpPr>
          <a:xfrm>
            <a:off x="6519683" y="2015562"/>
            <a:ext cx="1806577" cy="3721220"/>
            <a:chOff x="1766250" y="2214748"/>
            <a:chExt cx="1806577" cy="3721220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800CA687-F7AA-4235-A4F8-CA8B8E5DF4BB}"/>
                </a:ext>
              </a:extLst>
            </p:cNvPr>
            <p:cNvGrpSpPr/>
            <p:nvPr/>
          </p:nvGrpSpPr>
          <p:grpSpPr>
            <a:xfrm>
              <a:off x="1766250" y="2802793"/>
              <a:ext cx="1806577" cy="3133175"/>
              <a:chOff x="1766250" y="2802793"/>
              <a:chExt cx="1806577" cy="3133175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4A8E7591-DCAE-4F16-8DA4-72FF21C042AF}"/>
                  </a:ext>
                </a:extLst>
              </p:cNvPr>
              <p:cNvSpPr/>
              <p:nvPr/>
            </p:nvSpPr>
            <p:spPr>
              <a:xfrm>
                <a:off x="1766250" y="2807294"/>
                <a:ext cx="1799017" cy="31286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CE021D1D-6B9D-4613-8E41-2D41ACE13F6E}"/>
                  </a:ext>
                </a:extLst>
              </p:cNvPr>
              <p:cNvSpPr/>
              <p:nvPr/>
            </p:nvSpPr>
            <p:spPr>
              <a:xfrm>
                <a:off x="1766251" y="2802793"/>
                <a:ext cx="1806576" cy="11706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714551A-4905-426B-AC7D-7498CBE9294A}"/>
                  </a:ext>
                </a:extLst>
              </p:cNvPr>
              <p:cNvSpPr txBox="1"/>
              <p:nvPr/>
            </p:nvSpPr>
            <p:spPr>
              <a:xfrm>
                <a:off x="1879374" y="3575749"/>
                <a:ext cx="15727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OTF_ac ExtraBold" panose="020B0600000101010101" pitchFamily="34" charset="-127"/>
                    <a:ea typeface="나눔스퀘어OTF_ac ExtraBold" panose="020B0600000101010101" pitchFamily="34" charset="-127"/>
                  </a:rPr>
                  <a:t>김다복</a:t>
                </a:r>
                <a:endParaRPr lang="ko-KR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endParaRPr>
              </a:p>
            </p:txBody>
          </p:sp>
        </p:grp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038FF52-D91B-43B7-9829-41A7B89C5C72}"/>
                </a:ext>
              </a:extLst>
            </p:cNvPr>
            <p:cNvSpPr/>
            <p:nvPr/>
          </p:nvSpPr>
          <p:spPr>
            <a:xfrm>
              <a:off x="2132458" y="2214748"/>
              <a:ext cx="1100791" cy="10960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B95DCC0-C652-48E7-AFDA-14FB6B825106}"/>
              </a:ext>
            </a:extLst>
          </p:cNvPr>
          <p:cNvGrpSpPr/>
          <p:nvPr/>
        </p:nvGrpSpPr>
        <p:grpSpPr>
          <a:xfrm>
            <a:off x="9219417" y="2015562"/>
            <a:ext cx="1806577" cy="3721220"/>
            <a:chOff x="1766250" y="2214748"/>
            <a:chExt cx="1806577" cy="372122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14FA14E-6E80-4DD7-B2BC-473985AEB8D6}"/>
                </a:ext>
              </a:extLst>
            </p:cNvPr>
            <p:cNvGrpSpPr/>
            <p:nvPr/>
          </p:nvGrpSpPr>
          <p:grpSpPr>
            <a:xfrm>
              <a:off x="1766250" y="2802793"/>
              <a:ext cx="1806577" cy="3133175"/>
              <a:chOff x="1766250" y="2802793"/>
              <a:chExt cx="1806577" cy="3133175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55C66B6A-B724-410B-A11B-A6B700BFF070}"/>
                  </a:ext>
                </a:extLst>
              </p:cNvPr>
              <p:cNvSpPr/>
              <p:nvPr/>
            </p:nvSpPr>
            <p:spPr>
              <a:xfrm>
                <a:off x="1766250" y="2807294"/>
                <a:ext cx="1799017" cy="31286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9F33E9A4-DCB7-4AB7-A1EE-4F125AF7ADD8}"/>
                  </a:ext>
                </a:extLst>
              </p:cNvPr>
              <p:cNvSpPr/>
              <p:nvPr/>
            </p:nvSpPr>
            <p:spPr>
              <a:xfrm>
                <a:off x="1766251" y="2802793"/>
                <a:ext cx="1806576" cy="11706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22D6F65-35F0-420D-8D8C-AF90A5537F7C}"/>
                  </a:ext>
                </a:extLst>
              </p:cNvPr>
              <p:cNvSpPr txBox="1"/>
              <p:nvPr/>
            </p:nvSpPr>
            <p:spPr>
              <a:xfrm>
                <a:off x="1879374" y="3575749"/>
                <a:ext cx="15727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OTF_ac ExtraBold" panose="020B0600000101010101" pitchFamily="34" charset="-127"/>
                    <a:ea typeface="나눔스퀘어OTF_ac ExtraBold" panose="020B0600000101010101" pitchFamily="34" charset="-127"/>
                  </a:rPr>
                  <a:t>이현정</a:t>
                </a:r>
              </a:p>
            </p:txBody>
          </p:sp>
        </p:grp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2DE6311C-079C-4DE4-9366-35761DD76CDA}"/>
                </a:ext>
              </a:extLst>
            </p:cNvPr>
            <p:cNvSpPr/>
            <p:nvPr/>
          </p:nvSpPr>
          <p:spPr>
            <a:xfrm>
              <a:off x="2132458" y="2214748"/>
              <a:ext cx="1100791" cy="10960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pic>
        <p:nvPicPr>
          <p:cNvPr id="5" name="그래픽 4" descr="단색으로 채워진 선글라스 얼굴 단색으로 채워진">
            <a:extLst>
              <a:ext uri="{FF2B5EF4-FFF2-40B4-BE49-F238E27FC236}">
                <a16:creationId xmlns:a16="http://schemas.microsoft.com/office/drawing/2014/main" id="{7E11E8DD-4FD9-416E-B066-AA846B428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9113" y="1972576"/>
            <a:ext cx="1170619" cy="1170619"/>
          </a:xfrm>
          <a:prstGeom prst="rect">
            <a:avLst/>
          </a:prstGeom>
        </p:spPr>
      </p:pic>
      <p:pic>
        <p:nvPicPr>
          <p:cNvPr id="7" name="그래픽 6" descr="단색으로 채워진 천사 얼굴 단색으로 채워진">
            <a:extLst>
              <a:ext uri="{FF2B5EF4-FFF2-40B4-BE49-F238E27FC236}">
                <a16:creationId xmlns:a16="http://schemas.microsoft.com/office/drawing/2014/main" id="{A04BFBD5-28CA-4E3A-8B03-195BF0184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1037" y="2015854"/>
            <a:ext cx="1127341" cy="1127341"/>
          </a:xfrm>
          <a:prstGeom prst="rect">
            <a:avLst/>
          </a:prstGeom>
        </p:spPr>
      </p:pic>
      <p:pic>
        <p:nvPicPr>
          <p:cNvPr id="9" name="그래픽 8" descr="단색으로 채워진 활짝 웃는 얼굴 단색으로 채워진">
            <a:extLst>
              <a:ext uri="{FF2B5EF4-FFF2-40B4-BE49-F238E27FC236}">
                <a16:creationId xmlns:a16="http://schemas.microsoft.com/office/drawing/2014/main" id="{E2F91A48-1FB4-4768-8B85-B624CFD404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4139" y="1994214"/>
            <a:ext cx="1170620" cy="1170620"/>
          </a:xfrm>
          <a:prstGeom prst="rect">
            <a:avLst/>
          </a:prstGeom>
        </p:spPr>
      </p:pic>
      <p:pic>
        <p:nvPicPr>
          <p:cNvPr id="12" name="그래픽 11" descr="단색으로 채워진 웃는 얼굴 단색으로 채워진">
            <a:extLst>
              <a:ext uri="{FF2B5EF4-FFF2-40B4-BE49-F238E27FC236}">
                <a16:creationId xmlns:a16="http://schemas.microsoft.com/office/drawing/2014/main" id="{B4625304-6A41-44E7-997A-6D949889F8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50710" y="1978291"/>
            <a:ext cx="1170620" cy="1170620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1E38D7F-3A04-49E1-9723-CF2FDD9BC8A7}"/>
              </a:ext>
            </a:extLst>
          </p:cNvPr>
          <p:cNvSpPr/>
          <p:nvPr/>
        </p:nvSpPr>
        <p:spPr>
          <a:xfrm>
            <a:off x="3889668" y="4132256"/>
            <a:ext cx="1644457" cy="12464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주식 분석 및 예측 앱 담당</a:t>
            </a:r>
            <a:endParaRPr lang="en-US" altLang="ko-KR" sz="15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endParaRPr lang="en-US" altLang="ko-KR" sz="15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sz="15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순환신경망 </a:t>
            </a:r>
            <a:endParaRPr lang="en-US" altLang="ko-KR" sz="15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sz="15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프로토타입 구성</a:t>
            </a:r>
            <a:endParaRPr lang="en-US" altLang="ko-KR" sz="15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BDEC00C-AFAB-43A6-835A-2E8BABC94998}"/>
              </a:ext>
            </a:extLst>
          </p:cNvPr>
          <p:cNvSpPr/>
          <p:nvPr/>
        </p:nvSpPr>
        <p:spPr>
          <a:xfrm>
            <a:off x="6603848" y="4241982"/>
            <a:ext cx="1644457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게시판 앱 담당 </a:t>
            </a:r>
            <a:endParaRPr lang="en-US" altLang="ko-KR" sz="15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endParaRPr lang="en-US" altLang="ko-KR" sz="15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sz="15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전체</a:t>
            </a:r>
            <a:r>
              <a:rPr lang="en-US" altLang="ko-KR" sz="15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15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프레임 워크 </a:t>
            </a:r>
            <a:endParaRPr lang="en-US" altLang="ko-KR" sz="15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sz="15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구성 </a:t>
            </a:r>
            <a:endParaRPr lang="en-US" altLang="ko-KR" sz="15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5BA694A-8798-4380-B5B5-F6BAB6272879}"/>
              </a:ext>
            </a:extLst>
          </p:cNvPr>
          <p:cNvSpPr/>
          <p:nvPr/>
        </p:nvSpPr>
        <p:spPr>
          <a:xfrm>
            <a:off x="9319171" y="4006682"/>
            <a:ext cx="16444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로그인 앱 담당</a:t>
            </a:r>
            <a:endParaRPr lang="en-US" altLang="ko-KR" sz="15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endParaRPr lang="en-US" altLang="ko-KR" sz="15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sz="15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개발 기획서 </a:t>
            </a:r>
            <a:r>
              <a:rPr lang="en-US" altLang="ko-KR" sz="15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PPT</a:t>
            </a:r>
            <a:r>
              <a:rPr lang="ko-KR" altLang="en-US" sz="15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제작</a:t>
            </a:r>
            <a:endParaRPr lang="en-US" altLang="ko-KR" sz="15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endParaRPr lang="en-US" altLang="ko-KR" sz="15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sz="15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회의록 서기 </a:t>
            </a:r>
            <a:endParaRPr lang="en-US" altLang="ko-KR" sz="15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93B5E9C-5A58-453F-8281-E6D311BFB017}"/>
              </a:ext>
            </a:extLst>
          </p:cNvPr>
          <p:cNvSpPr/>
          <p:nvPr/>
        </p:nvSpPr>
        <p:spPr>
          <a:xfrm>
            <a:off x="397887" y="969359"/>
            <a:ext cx="404788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chemeClr val="accent4">
                    <a:lumMod val="7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※ </a:t>
            </a:r>
            <a:r>
              <a:rPr lang="ko-KR" altLang="en-US" sz="1500" dirty="0">
                <a:solidFill>
                  <a:schemeClr val="accent4">
                    <a:lumMod val="7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프로젝트가 진행하면서 업무 추가 및 변동 예상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B33311-6F90-4644-A1FB-78D625279793}"/>
              </a:ext>
            </a:extLst>
          </p:cNvPr>
          <p:cNvSpPr txBox="1"/>
          <p:nvPr/>
        </p:nvSpPr>
        <p:spPr>
          <a:xfrm>
            <a:off x="3184458" y="3893729"/>
            <a:ext cx="2770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&amp;</a:t>
            </a:r>
            <a:endParaRPr lang="ko-KR" altLang="en-US" sz="2500" dirty="0">
              <a:solidFill>
                <a:srgbClr val="C0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B19DE61-DAC3-4A5E-914F-32779C832156}"/>
              </a:ext>
            </a:extLst>
          </p:cNvPr>
          <p:cNvSpPr txBox="1"/>
          <p:nvPr/>
        </p:nvSpPr>
        <p:spPr>
          <a:xfrm>
            <a:off x="8630513" y="3893729"/>
            <a:ext cx="2770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&amp;</a:t>
            </a:r>
            <a:endParaRPr lang="ko-KR" altLang="en-US" sz="2500" dirty="0">
              <a:solidFill>
                <a:srgbClr val="C0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54A90CA-8CD8-4271-8302-BEC678342265}"/>
              </a:ext>
            </a:extLst>
          </p:cNvPr>
          <p:cNvSpPr txBox="1"/>
          <p:nvPr/>
        </p:nvSpPr>
        <p:spPr>
          <a:xfrm>
            <a:off x="5929405" y="3893729"/>
            <a:ext cx="2770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&amp;</a:t>
            </a:r>
            <a:endParaRPr lang="ko-KR" altLang="en-US" sz="2500" dirty="0">
              <a:solidFill>
                <a:srgbClr val="C0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30" name="말풍선: 모서리가 둥근 사각형 29">
            <a:extLst>
              <a:ext uri="{FF2B5EF4-FFF2-40B4-BE49-F238E27FC236}">
                <a16:creationId xmlns:a16="http://schemas.microsoft.com/office/drawing/2014/main" id="{8ABA4B3D-8CCE-453E-A868-7E0056756DFB}"/>
              </a:ext>
            </a:extLst>
          </p:cNvPr>
          <p:cNvSpPr/>
          <p:nvPr/>
        </p:nvSpPr>
        <p:spPr>
          <a:xfrm>
            <a:off x="3052605" y="6079257"/>
            <a:ext cx="6086789" cy="519162"/>
          </a:xfrm>
          <a:prstGeom prst="wedgeRoundRectCallout">
            <a:avLst>
              <a:gd name="adj1" fmla="val -25243"/>
              <a:gd name="adj2" fmla="val 37382"/>
              <a:gd name="adj3" fmla="val 1666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효율적인</a:t>
            </a:r>
            <a:r>
              <a:rPr lang="ko-KR" altLang="en-US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업무 진행을 위한 </a:t>
            </a:r>
            <a:r>
              <a:rPr lang="ko-KR" altLang="en-US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병렬 구조 </a:t>
            </a:r>
            <a:r>
              <a:rPr lang="ko-KR" altLang="en-US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업무 분담 추구</a:t>
            </a:r>
          </a:p>
        </p:txBody>
      </p:sp>
    </p:spTree>
    <p:extLst>
      <p:ext uri="{BB962C8B-B14F-4D97-AF65-F5344CB8AC3E}">
        <p14:creationId xmlns:p14="http://schemas.microsoft.com/office/powerpoint/2010/main" val="2287564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>
            <a:cxnSpLocks/>
          </p:cNvCxnSpPr>
          <p:nvPr/>
        </p:nvCxnSpPr>
        <p:spPr>
          <a:xfrm>
            <a:off x="581708" y="567706"/>
            <a:ext cx="198418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9044" y="600235"/>
            <a:ext cx="25641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마일 스톤 일정 계획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29045" y="1439341"/>
            <a:ext cx="256412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chemeClr val="accent4">
                    <a:lumMod val="50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※ </a:t>
            </a:r>
            <a:r>
              <a:rPr lang="ko-KR" altLang="en-US" sz="1500" dirty="0">
                <a:solidFill>
                  <a:schemeClr val="accent4">
                    <a:lumMod val="50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일정에 기반하여 조율 가능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1CC7F1-C185-4455-B3B6-294BC093C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5" y="1740260"/>
            <a:ext cx="11533910" cy="3887063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49B314-A1AE-44E4-876D-7AFE17228622}"/>
              </a:ext>
            </a:extLst>
          </p:cNvPr>
          <p:cNvSpPr/>
          <p:nvPr/>
        </p:nvSpPr>
        <p:spPr>
          <a:xfrm>
            <a:off x="0" y="6012874"/>
            <a:ext cx="12192000" cy="845126"/>
          </a:xfrm>
          <a:prstGeom prst="rect">
            <a:avLst/>
          </a:prstGeom>
          <a:solidFill>
            <a:srgbClr val="FFC000">
              <a:alpha val="85882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47BC15-815A-41F5-BB5F-4CF49EAD04B6}"/>
              </a:ext>
            </a:extLst>
          </p:cNvPr>
          <p:cNvSpPr txBox="1"/>
          <p:nvPr/>
        </p:nvSpPr>
        <p:spPr>
          <a:xfrm>
            <a:off x="7176655" y="3865087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앱 별로 개발 예정</a:t>
            </a:r>
          </a:p>
        </p:txBody>
      </p:sp>
    </p:spTree>
    <p:extLst>
      <p:ext uri="{BB962C8B-B14F-4D97-AF65-F5344CB8AC3E}">
        <p14:creationId xmlns:p14="http://schemas.microsoft.com/office/powerpoint/2010/main" val="3419142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w angle grayscale photography of high-rise building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47"/>
          <a:stretch/>
        </p:blipFill>
        <p:spPr bwMode="auto">
          <a:xfrm>
            <a:off x="0" y="2660630"/>
            <a:ext cx="12192000" cy="419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267919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572" y="556755"/>
            <a:ext cx="7002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THANK YOU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571" y="316850"/>
            <a:ext cx="25054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Team Project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개발 계획서 </a:t>
            </a: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0526268" y="2198858"/>
            <a:ext cx="1470660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FDAE9E-E5BF-49C1-AC98-3583A0367909}"/>
              </a:ext>
            </a:extLst>
          </p:cNvPr>
          <p:cNvSpPr txBox="1"/>
          <p:nvPr/>
        </p:nvSpPr>
        <p:spPr>
          <a:xfrm>
            <a:off x="10785925" y="1774150"/>
            <a:ext cx="9513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1</a:t>
            </a:r>
            <a:r>
              <a:rPr lang="ko-KR" altLang="en-US" sz="25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31659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594992" y="484314"/>
            <a:ext cx="1909572" cy="740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277544" y="484314"/>
            <a:ext cx="24850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목차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0" y="4032504"/>
            <a:ext cx="12192000" cy="282549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278869" y="1613172"/>
            <a:ext cx="2074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1.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소개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152458" y="2186636"/>
            <a:ext cx="237604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프로젝트 목적</a:t>
            </a:r>
            <a:endParaRPr lang="en-US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프로그램 구성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endParaRPr lang="ko-KR" altLang="en-US" sz="13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347280" y="2852433"/>
            <a:ext cx="1950720" cy="5181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33263" y="1617510"/>
            <a:ext cx="207429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2.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기능 정의서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684559" y="2186636"/>
            <a:ext cx="237604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앱 별 기능 및 사용 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AI</a:t>
            </a:r>
          </a:p>
          <a:p>
            <a:pPr algn="ctr"/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전체 구성도</a:t>
            </a:r>
            <a:endParaRPr lang="en-US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876593" y="2852433"/>
            <a:ext cx="1950720" cy="5181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387657" y="1613172"/>
            <a:ext cx="2074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3.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추후 개발 계획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8334697" y="2152455"/>
            <a:ext cx="237604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프로토 타입 모델</a:t>
            </a:r>
            <a:endParaRPr lang="en-US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프로젝트 업무 분담</a:t>
            </a:r>
            <a:endParaRPr lang="en-US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마일스톤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8511231" y="2852433"/>
            <a:ext cx="1950720" cy="5181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4098" name="Picture 2" descr="https://images.unsplash.com/photo-1556740772-1a741367b93e?ixlib=rb-1.2.1&amp;ixid=eyJhcHBfaWQiOjEyMDd9&amp;auto=format&amp;fit=crop&amp;w=1000&amp;q=80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7" t="24948" r="34914" b="11579"/>
          <a:stretch/>
        </p:blipFill>
        <p:spPr bwMode="auto">
          <a:xfrm>
            <a:off x="1134786" y="3167445"/>
            <a:ext cx="2393718" cy="209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ocus photography of woman using iPhone"/>
          <p:cNvPicPr>
            <a:picLocks noChangeAspect="1" noChangeArrowheads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2" t="14441" r="11393" b="4528"/>
          <a:stretch/>
        </p:blipFill>
        <p:spPr bwMode="auto">
          <a:xfrm>
            <a:off x="8326169" y="3167445"/>
            <a:ext cx="2384574" cy="209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group of people using laptop computer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559" y="3167445"/>
            <a:ext cx="2373874" cy="209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0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ow angle photography curtain wall building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6" r="18777"/>
          <a:stretch/>
        </p:blipFill>
        <p:spPr bwMode="auto">
          <a:xfrm>
            <a:off x="6044184" y="1"/>
            <a:ext cx="61478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035040" y="0"/>
            <a:ext cx="6156960" cy="6858000"/>
          </a:xfrm>
          <a:prstGeom prst="rect">
            <a:avLst/>
          </a:prstGeom>
          <a:solidFill>
            <a:srgbClr val="FFC000">
              <a:alpha val="85882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46938" y="659747"/>
            <a:ext cx="1909572" cy="740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0882" y="190096"/>
            <a:ext cx="22311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1. 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소개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7581" y="659747"/>
            <a:ext cx="22882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solidFill>
                  <a:srgbClr val="00206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팀 프로젝트 목적</a:t>
            </a:r>
            <a:r>
              <a:rPr lang="en-US" altLang="ko-KR" sz="2200" b="0" i="0" dirty="0">
                <a:solidFill>
                  <a:srgbClr val="002060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endParaRPr lang="ko-KR" altLang="en-US" sz="2200" dirty="0">
              <a:solidFill>
                <a:srgbClr val="00206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154" y="947052"/>
            <a:ext cx="3518732" cy="35187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77979" y="4475927"/>
            <a:ext cx="3225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주제 선정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42213" y="5189910"/>
            <a:ext cx="42972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>
                <a:solidFill>
                  <a:srgbClr val="C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ProDS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를 통해 배운 통계 분석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en-US" altLang="ko-KR" sz="2000" dirty="0">
                <a:solidFill>
                  <a:srgbClr val="C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AI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를 통한 과거 </a:t>
            </a:r>
            <a:r>
              <a:rPr lang="ko-KR" altLang="en-US" sz="2000" dirty="0">
                <a:solidFill>
                  <a:srgbClr val="C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주식 분석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으로 미래 동향 </a:t>
            </a:r>
            <a:r>
              <a:rPr lang="ko-KR" altLang="en-US" sz="2000" dirty="0">
                <a:solidFill>
                  <a:srgbClr val="C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예측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A6C54-0FA7-44EE-806A-BF8FFC8E8A05}"/>
              </a:ext>
            </a:extLst>
          </p:cNvPr>
          <p:cNvSpPr txBox="1"/>
          <p:nvPr/>
        </p:nvSpPr>
        <p:spPr>
          <a:xfrm>
            <a:off x="125433" y="2235255"/>
            <a:ext cx="574038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1. 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다양한 데이터 분석을 통한 예측 모델 구성</a:t>
            </a:r>
          </a:p>
          <a:p>
            <a:pPr algn="ctr"/>
            <a:r>
              <a: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-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 분석 통해 </a:t>
            </a:r>
            <a:r>
              <a:rPr lang="ko-KR" altLang="en-US" dirty="0">
                <a:solidFill>
                  <a:srgbClr val="C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역량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을 키우고 </a:t>
            </a:r>
            <a:r>
              <a:rPr lang="ko-KR" altLang="en-US" dirty="0">
                <a:solidFill>
                  <a:srgbClr val="C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실무로 연결하는 능력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강화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2. 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협업 능력 강화</a:t>
            </a: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solidFill>
                  <a:srgbClr val="C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실무에 많이 쓰이는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프로그램 및 도구 사용 기회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85750" indent="-285750" algn="ctr">
              <a:buFontTx/>
              <a:buChar char="-"/>
            </a:pPr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3. 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효율적인 팀 프로젝트</a:t>
            </a: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효율적으로 팀 프로젝트를 수행하기 위한 </a:t>
            </a:r>
            <a:r>
              <a:rPr lang="ko-KR" altLang="en-US" dirty="0">
                <a:solidFill>
                  <a:srgbClr val="C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병렬 구조 작업 분담</a:t>
            </a: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개개인 역량 강화 및 팀 프로젝트 공동 수행 가능</a:t>
            </a:r>
          </a:p>
          <a:p>
            <a:pPr algn="ctr"/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40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197872" y="1631424"/>
            <a:ext cx="9518896" cy="38915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2" descr="worm's eye view of gray concrete buildi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45" b="34801"/>
          <a:stretch/>
        </p:blipFill>
        <p:spPr bwMode="auto">
          <a:xfrm>
            <a:off x="0" y="3364991"/>
            <a:ext cx="12192000" cy="349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294949" y="1750296"/>
            <a:ext cx="9297316" cy="367424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3680" l="1083" r="96390">
                        <a14:foregroundMark x1="19134" y1="66543" x2="19134" y2="66543"/>
                        <a14:foregroundMark x1="18412" y1="76580" x2="18412" y2="76580"/>
                        <a14:foregroundMark x1="36823" y1="39777" x2="36823" y2="39777"/>
                        <a14:foregroundMark x1="74007" y1="25651" x2="74007" y2="25651"/>
                        <a14:foregroundMark x1="73646" y1="38662" x2="73646" y2="38662"/>
                        <a14:foregroundMark x1="73285" y1="47212" x2="73285" y2="47212"/>
                        <a14:foregroundMark x1="79783" y1="46097" x2="79783" y2="46097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7300" y="2349611"/>
            <a:ext cx="1771177" cy="172002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22312" y="4069635"/>
            <a:ext cx="192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로그인 앱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94569" y="4079580"/>
            <a:ext cx="2202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주식 분석 및 예측 앱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34271" y="4027999"/>
            <a:ext cx="192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토론 게시판 앱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E06AF8-669B-4B8F-A5FF-B772AD456D3C}"/>
              </a:ext>
            </a:extLst>
          </p:cNvPr>
          <p:cNvSpPr/>
          <p:nvPr/>
        </p:nvSpPr>
        <p:spPr>
          <a:xfrm>
            <a:off x="3412232" y="1082718"/>
            <a:ext cx="53675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Django</a:t>
            </a:r>
            <a:r>
              <a:rPr lang="ko-KR" altLang="en-US" sz="20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를 통해 </a:t>
            </a:r>
            <a:r>
              <a:rPr lang="ko-KR" altLang="en-US" sz="2000" dirty="0" err="1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프론트앤드</a:t>
            </a:r>
            <a:r>
              <a:rPr lang="ko-KR" altLang="en-US" sz="2000" dirty="0" err="1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와</a:t>
            </a:r>
            <a:r>
              <a:rPr lang="ko-KR" altLang="en-US" sz="20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2000" dirty="0" err="1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백앤드</a:t>
            </a:r>
            <a:r>
              <a:rPr lang="ko-KR" altLang="en-US" sz="2000" dirty="0" err="1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로</a:t>
            </a:r>
            <a:r>
              <a:rPr lang="ko-KR" altLang="en-US" sz="20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나누어 개발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027049-4AF3-44CB-9106-55FDCFC13E12}"/>
              </a:ext>
            </a:extLst>
          </p:cNvPr>
          <p:cNvSpPr txBox="1"/>
          <p:nvPr/>
        </p:nvSpPr>
        <p:spPr>
          <a:xfrm>
            <a:off x="3500100" y="4628949"/>
            <a:ext cx="5191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AI</a:t>
            </a:r>
            <a:r>
              <a:rPr lang="ko-KR" altLang="en-US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를 통한 </a:t>
            </a:r>
            <a:r>
              <a:rPr lang="ko-KR" altLang="en-US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과거 주식 분석</a:t>
            </a:r>
            <a:r>
              <a:rPr lang="ko-KR" altLang="en-US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을 통해 </a:t>
            </a:r>
            <a:r>
              <a:rPr lang="ko-KR" altLang="en-US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미래 동향을 예측</a:t>
            </a:r>
            <a:r>
              <a:rPr lang="ko-KR" altLang="en-US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하여 </a:t>
            </a:r>
            <a:r>
              <a:rPr lang="ko-KR" altLang="en-US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주식 매매에 도움</a:t>
            </a:r>
            <a:r>
              <a:rPr lang="ko-KR" altLang="en-US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을 주는 것을 목표</a:t>
            </a:r>
          </a:p>
        </p:txBody>
      </p:sp>
      <p:pic>
        <p:nvPicPr>
          <p:cNvPr id="17" name="그래픽 16" descr="상향 추세 단색으로 채워진">
            <a:extLst>
              <a:ext uri="{FF2B5EF4-FFF2-40B4-BE49-F238E27FC236}">
                <a16:creationId xmlns:a16="http://schemas.microsoft.com/office/drawing/2014/main" id="{CA5B92F1-C0A4-431D-BD01-19BA84A430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09867" y="2128759"/>
            <a:ext cx="1972262" cy="1972262"/>
          </a:xfrm>
          <a:prstGeom prst="rect">
            <a:avLst/>
          </a:prstGeom>
        </p:spPr>
      </p:pic>
      <p:pic>
        <p:nvPicPr>
          <p:cNvPr id="8" name="그래픽 7" descr="블로그 단색으로 채워진">
            <a:extLst>
              <a:ext uri="{FF2B5EF4-FFF2-40B4-BE49-F238E27FC236}">
                <a16:creationId xmlns:a16="http://schemas.microsoft.com/office/drawing/2014/main" id="{02BA8CED-DE81-4CE8-90AF-160AC1BA4B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14536" y="2170400"/>
            <a:ext cx="2080164" cy="1951891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31F8E3C-F540-44B4-8831-68AEA186F643}"/>
              </a:ext>
            </a:extLst>
          </p:cNvPr>
          <p:cNvCxnSpPr/>
          <p:nvPr/>
        </p:nvCxnSpPr>
        <p:spPr>
          <a:xfrm>
            <a:off x="646938" y="659747"/>
            <a:ext cx="1909572" cy="740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B793F29-94E3-4555-B30B-C859A2C615F3}"/>
              </a:ext>
            </a:extLst>
          </p:cNvPr>
          <p:cNvSpPr txBox="1"/>
          <p:nvPr/>
        </p:nvSpPr>
        <p:spPr>
          <a:xfrm>
            <a:off x="179381" y="224385"/>
            <a:ext cx="22311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1. 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소개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41AB8E-FFC3-43CC-BA6B-3FE3298DA398}"/>
              </a:ext>
            </a:extLst>
          </p:cNvPr>
          <p:cNvSpPr/>
          <p:nvPr/>
        </p:nvSpPr>
        <p:spPr>
          <a:xfrm>
            <a:off x="457581" y="659747"/>
            <a:ext cx="22882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200">
                <a:solidFill>
                  <a:srgbClr val="00206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프로젝트 구성</a:t>
            </a:r>
            <a:r>
              <a:rPr lang="en-US" altLang="ko-KR" sz="2200" b="0" i="0" dirty="0">
                <a:solidFill>
                  <a:srgbClr val="002060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endParaRPr lang="ko-KR" altLang="en-US" sz="2200" dirty="0">
              <a:solidFill>
                <a:srgbClr val="00206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47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283855"/>
            <a:ext cx="12192000" cy="5574145"/>
          </a:xfrm>
          <a:prstGeom prst="rect">
            <a:avLst/>
          </a:prstGeom>
          <a:solidFill>
            <a:srgbClr val="FFC000">
              <a:alpha val="85882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46938" y="659747"/>
            <a:ext cx="1909572" cy="740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0882" y="190096"/>
            <a:ext cx="22311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2. 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기능 정의서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97278" y="637590"/>
            <a:ext cx="26088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200" dirty="0">
                <a:solidFill>
                  <a:srgbClr val="00206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앱 별 기능 및 사용 </a:t>
            </a:r>
            <a:r>
              <a:rPr lang="en-US" altLang="ko-KR" sz="2200" dirty="0">
                <a:solidFill>
                  <a:srgbClr val="00206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AI</a:t>
            </a:r>
            <a:endParaRPr lang="ko-KR" altLang="en-US" sz="2200" dirty="0">
              <a:solidFill>
                <a:srgbClr val="00206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723B661-6A50-42EB-8042-69F4EA1994A0}"/>
              </a:ext>
            </a:extLst>
          </p:cNvPr>
          <p:cNvSpPr/>
          <p:nvPr/>
        </p:nvSpPr>
        <p:spPr>
          <a:xfrm>
            <a:off x="551865" y="1681939"/>
            <a:ext cx="3121498" cy="42210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▶ 메인 페이지로 이동하려면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로그인 필수</a:t>
            </a:r>
            <a:endParaRPr lang="en-US" altLang="ko-KR" dirty="0">
              <a:solidFill>
                <a:srgbClr val="C0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▶ 회원 가입 이동 및 절차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1.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아이디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(E-mail)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2.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패스워드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영문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/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숫자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8-16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자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)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3. Nickname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: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영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/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/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숫자 혼용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(3-10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자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)</a:t>
            </a:r>
          </a:p>
          <a:p>
            <a:pPr algn="ctr"/>
            <a:r>
              <a:rPr lang="ko-KR" altLang="en-US" sz="1200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중복 금지</a:t>
            </a:r>
            <a:endParaRPr lang="en-US" altLang="ko-KR" sz="1200" dirty="0">
              <a:solidFill>
                <a:srgbClr val="C0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4. </a:t>
            </a:r>
            <a:r>
              <a:rPr lang="ko-KR" altLang="en-US" sz="1200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증권사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정보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(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크롤링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데이터를 얻는 </a:t>
            </a:r>
            <a:r>
              <a:rPr lang="ko-KR" altLang="en-US" sz="1200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사이트 패치에 적용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)</a:t>
            </a:r>
          </a:p>
          <a:p>
            <a:pPr algn="ctr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▶ </a:t>
            </a:r>
            <a:r>
              <a:rPr lang="en-US" altLang="ko-KR" dirty="0" err="1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NaviBar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다시 이동 가능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▶ </a:t>
            </a:r>
            <a:r>
              <a:rPr lang="ko-KR" altLang="en-US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개인정보 변경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가능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0BE1809-B171-4424-A211-F68E96B2A64A}"/>
              </a:ext>
            </a:extLst>
          </p:cNvPr>
          <p:cNvSpPr/>
          <p:nvPr/>
        </p:nvSpPr>
        <p:spPr>
          <a:xfrm>
            <a:off x="8412417" y="1681939"/>
            <a:ext cx="3121498" cy="42210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▶ 네이버 지식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in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형식으로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이용자들간 질의응답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가능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▶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게시판 인기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/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최신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/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조회순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분류 선택 가능</a:t>
            </a:r>
            <a:endParaRPr lang="en-US" altLang="ko-KR" dirty="0">
              <a:solidFill>
                <a:srgbClr val="C0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▶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메인 글쓰기 및 답글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추천 좋아요 기능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삭제 및 수정 기능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▶ </a:t>
            </a:r>
            <a:r>
              <a:rPr lang="ko-KR" altLang="en-US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추가 기능 예정</a:t>
            </a:r>
            <a:endParaRPr lang="en-US" altLang="ko-KR" u="sng" dirty="0">
              <a:solidFill>
                <a:schemeClr val="tx1">
                  <a:lumMod val="65000"/>
                  <a:lumOff val="3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내가 쓴 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검색 기능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835EA3D-7218-4107-9005-674B1A38A15B}"/>
              </a:ext>
            </a:extLst>
          </p:cNvPr>
          <p:cNvSpPr/>
          <p:nvPr/>
        </p:nvSpPr>
        <p:spPr>
          <a:xfrm>
            <a:off x="4482141" y="1681939"/>
            <a:ext cx="3121498" cy="42210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▶ </a:t>
            </a:r>
            <a:r>
              <a:rPr lang="ko-KR" altLang="en-US" dirty="0" err="1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케라스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를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통한 주식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분석 자료 제공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▶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과거 주식 정보 및 예측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데이터 시각화 자료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제공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▶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예측을 바탕으로 주식 </a:t>
            </a: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매매</a:t>
            </a:r>
            <a:r>
              <a:rPr lang="en-US" altLang="ko-KR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매도 여부 추천 </a:t>
            </a:r>
            <a:endParaRPr lang="en-US" altLang="ko-KR" dirty="0">
              <a:solidFill>
                <a:srgbClr val="C0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endParaRPr lang="en-US" altLang="ko-KR" dirty="0">
              <a:solidFill>
                <a:srgbClr val="C0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en-US" altLang="ko-KR" sz="1300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※ 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과거 데이터를 기반으로 한 예측 및 </a:t>
            </a:r>
            <a:endParaRPr lang="en-US" altLang="ko-KR" sz="130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추천이므로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참고용 </a:t>
            </a:r>
            <a:r>
              <a:rPr lang="ko-KR" altLang="en-US" sz="1300" u="sng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맹신 금지</a:t>
            </a:r>
            <a:r>
              <a:rPr lang="en-US" altLang="ko-KR" sz="1300" u="sng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ED976-D55F-4C17-B53E-3121313E20E5}"/>
              </a:ext>
            </a:extLst>
          </p:cNvPr>
          <p:cNvSpPr txBox="1"/>
          <p:nvPr/>
        </p:nvSpPr>
        <p:spPr>
          <a:xfrm>
            <a:off x="1082759" y="6055347"/>
            <a:ext cx="2059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1. </a:t>
            </a: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로그인 앱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B65420-2329-40FD-A710-975A0B1825A9}"/>
              </a:ext>
            </a:extLst>
          </p:cNvPr>
          <p:cNvSpPr txBox="1"/>
          <p:nvPr/>
        </p:nvSpPr>
        <p:spPr>
          <a:xfrm>
            <a:off x="4702560" y="6055348"/>
            <a:ext cx="2680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2. </a:t>
            </a: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주식 분석 예측  앱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AB0EA-D81A-49C9-AFED-8CDECC59238D}"/>
              </a:ext>
            </a:extLst>
          </p:cNvPr>
          <p:cNvSpPr txBox="1"/>
          <p:nvPr/>
        </p:nvSpPr>
        <p:spPr>
          <a:xfrm>
            <a:off x="8796785" y="6055348"/>
            <a:ext cx="2352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3. </a:t>
            </a: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토론 게시판 앱 </a:t>
            </a:r>
          </a:p>
        </p:txBody>
      </p:sp>
    </p:spTree>
    <p:extLst>
      <p:ext uri="{BB962C8B-B14F-4D97-AF65-F5344CB8AC3E}">
        <p14:creationId xmlns:p14="http://schemas.microsoft.com/office/powerpoint/2010/main" val="385354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5400000">
            <a:off x="3337449" y="3681837"/>
            <a:ext cx="5562283" cy="125032"/>
          </a:xfrm>
          <a:prstGeom prst="rect">
            <a:avLst/>
          </a:prstGeom>
          <a:solidFill>
            <a:srgbClr val="FFC000">
              <a:alpha val="85882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46938" y="659747"/>
            <a:ext cx="1909572" cy="740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0882" y="190096"/>
            <a:ext cx="22311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2. 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기능 정의서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A6C54-0FA7-44EE-806A-BF8FFC8E8A05}"/>
              </a:ext>
            </a:extLst>
          </p:cNvPr>
          <p:cNvSpPr txBox="1"/>
          <p:nvPr/>
        </p:nvSpPr>
        <p:spPr>
          <a:xfrm>
            <a:off x="35977" y="2005415"/>
            <a:ext cx="57403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▶ </a:t>
            </a:r>
            <a:r>
              <a:rPr lang="ko-KR" altLang="en-US" sz="20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메인화면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UI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구성</a:t>
            </a:r>
            <a:endParaRPr lang="en-US" altLang="ko-KR" sz="2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로그인 앱과 주식화면 앱 연동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</a:p>
          <a:p>
            <a:pPr algn="ctr"/>
            <a:endParaRPr lang="ko-KR" altLang="en-US" sz="2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▶ 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주식목록에서 원하는 주식 선택</a:t>
            </a:r>
          </a:p>
          <a:p>
            <a:pPr algn="ctr"/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(List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HTML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구성 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</a:p>
          <a:p>
            <a:pPr algn="ctr"/>
            <a:endParaRPr lang="ko-KR" altLang="en-US" sz="2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▶ 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메인 웹 페이지에 주식 분석 그래프 및 주가 예측 결과</a:t>
            </a:r>
            <a:endParaRPr lang="en-US" altLang="ko-KR" sz="2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그래프 시각화 자료 구성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</a:p>
          <a:p>
            <a:pPr algn="ctr"/>
            <a:endParaRPr lang="ko-KR" altLang="en-US" sz="2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▶ 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토론 게시판 </a:t>
            </a:r>
            <a:r>
              <a:rPr lang="ko-KR" altLang="en-US" sz="20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인기순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/</a:t>
            </a:r>
            <a:r>
              <a:rPr lang="ko-KR" altLang="en-US" sz="20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추천순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분류 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UI</a:t>
            </a:r>
          </a:p>
          <a:p>
            <a:pPr algn="ctr"/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게시판 테마 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Bootstrap 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이용</a:t>
            </a:r>
            <a:endParaRPr lang="en-US" altLang="ko-KR" sz="2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D39A79-2D76-4426-9CC5-76ABBFDF7EED}"/>
              </a:ext>
            </a:extLst>
          </p:cNvPr>
          <p:cNvSpPr txBox="1"/>
          <p:nvPr/>
        </p:nvSpPr>
        <p:spPr>
          <a:xfrm>
            <a:off x="6181107" y="2040637"/>
            <a:ext cx="574038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▶ 데이터 </a:t>
            </a:r>
            <a:r>
              <a:rPr lang="ko-KR" altLang="en-US" sz="20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크롤링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 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야후 주식 데이터 </a:t>
            </a:r>
            <a:r>
              <a:rPr lang="ko-KR" altLang="en-US" sz="20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크롤링</a:t>
            </a:r>
            <a:endParaRPr lang="en-US" altLang="ko-KR" sz="2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endParaRPr lang="ko-KR" altLang="en-US" sz="2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▶ 모델 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 </a:t>
            </a:r>
            <a:r>
              <a:rPr lang="ko-KR" altLang="en-US" sz="20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케라스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&gt; </a:t>
            </a:r>
            <a:r>
              <a:rPr lang="ko-KR" altLang="en-US" sz="2000" dirty="0">
                <a:solidFill>
                  <a:srgbClr val="C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중추신경망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&gt; train/test </a:t>
            </a:r>
          </a:p>
          <a:p>
            <a:pPr algn="ctr"/>
            <a:endParaRPr lang="en-US" altLang="ko-KR" sz="2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▶ </a:t>
            </a:r>
            <a:r>
              <a:rPr lang="ko-KR" altLang="en-US" sz="20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토론방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DB : </a:t>
            </a:r>
            <a:r>
              <a:rPr lang="en-US" altLang="ko-KR" sz="20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discussion_id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를 통한 질문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/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답변 구분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</a:t>
            </a:r>
          </a:p>
          <a:p>
            <a:pPr algn="ctr"/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종목 표시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사진 글 입력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인기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/</a:t>
            </a:r>
            <a:r>
              <a:rPr lang="ko-KR" altLang="en-US" sz="20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추천순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분류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검색 기능</a:t>
            </a:r>
            <a:endParaRPr lang="en-US" altLang="ko-KR" sz="2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endParaRPr lang="en-US" altLang="ko-KR" sz="2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▶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회원 정보 관리 및 증권사 분석</a:t>
            </a:r>
          </a:p>
          <a:p>
            <a:pPr algn="ctr"/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7D28EB-9F8B-44E5-BB64-29906BE15ECC}"/>
              </a:ext>
            </a:extLst>
          </p:cNvPr>
          <p:cNvSpPr/>
          <p:nvPr/>
        </p:nvSpPr>
        <p:spPr>
          <a:xfrm>
            <a:off x="297278" y="637590"/>
            <a:ext cx="26088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200" dirty="0">
                <a:solidFill>
                  <a:srgbClr val="00206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앱 별 기능 및 사용 </a:t>
            </a:r>
            <a:r>
              <a:rPr lang="en-US" altLang="ko-KR" sz="2200" dirty="0">
                <a:solidFill>
                  <a:srgbClr val="00206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AI</a:t>
            </a:r>
            <a:endParaRPr lang="ko-KR" altLang="en-US" sz="2200" dirty="0">
              <a:solidFill>
                <a:srgbClr val="00206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44E1A5-3A6E-4D55-AC79-340B043BDB4D}"/>
              </a:ext>
            </a:extLst>
          </p:cNvPr>
          <p:cNvSpPr txBox="1"/>
          <p:nvPr/>
        </p:nvSpPr>
        <p:spPr>
          <a:xfrm>
            <a:off x="7689272" y="1135103"/>
            <a:ext cx="29925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err="1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백앤드</a:t>
            </a:r>
            <a:r>
              <a:rPr lang="ko-KR" altLang="en-US" sz="2500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개발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AB5854-022B-461C-85F8-7B65F60F4406}"/>
              </a:ext>
            </a:extLst>
          </p:cNvPr>
          <p:cNvSpPr txBox="1"/>
          <p:nvPr/>
        </p:nvSpPr>
        <p:spPr>
          <a:xfrm>
            <a:off x="1409879" y="1135103"/>
            <a:ext cx="29925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err="1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프론트앤드</a:t>
            </a:r>
            <a:r>
              <a:rPr lang="ko-KR" altLang="en-US" sz="2500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개발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27E4F93-6D43-4148-9B9B-70278BF55487}"/>
              </a:ext>
            </a:extLst>
          </p:cNvPr>
          <p:cNvSpPr/>
          <p:nvPr/>
        </p:nvSpPr>
        <p:spPr>
          <a:xfrm>
            <a:off x="6772538" y="5178686"/>
            <a:ext cx="4969164" cy="126076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rgbClr val="00206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케라스</a:t>
            </a:r>
            <a:r>
              <a:rPr lang="ko-KR" altLang="en-US" sz="2000" dirty="0">
                <a:solidFill>
                  <a:srgbClr val="00206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중추신경망 모델</a:t>
            </a:r>
            <a:endParaRPr lang="en-US" altLang="ko-KR" sz="2000" dirty="0">
              <a:solidFill>
                <a:srgbClr val="00206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sz="2000" dirty="0">
                <a:solidFill>
                  <a:srgbClr val="00206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회귀분석 모델</a:t>
            </a:r>
            <a:endParaRPr lang="en-US" altLang="ko-KR" sz="2000" dirty="0">
              <a:solidFill>
                <a:srgbClr val="00206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sz="2000" dirty="0">
                <a:solidFill>
                  <a:srgbClr val="00206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의사결정나무 모델 </a:t>
            </a:r>
            <a:endParaRPr lang="en-US" altLang="ko-KR" sz="2000" dirty="0">
              <a:solidFill>
                <a:srgbClr val="00206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D13BC792-7B0B-4794-B2A9-52031D95701C}"/>
              </a:ext>
            </a:extLst>
          </p:cNvPr>
          <p:cNvSpPr/>
          <p:nvPr/>
        </p:nvSpPr>
        <p:spPr>
          <a:xfrm>
            <a:off x="8737600" y="4682836"/>
            <a:ext cx="895927" cy="378691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44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B240A3-BE19-4B3E-B131-A6B4504BFE85}"/>
              </a:ext>
            </a:extLst>
          </p:cNvPr>
          <p:cNvSpPr/>
          <p:nvPr/>
        </p:nvSpPr>
        <p:spPr>
          <a:xfrm>
            <a:off x="0" y="-1550"/>
            <a:ext cx="12192000" cy="477053"/>
          </a:xfrm>
          <a:prstGeom prst="rect">
            <a:avLst/>
          </a:prstGeom>
          <a:solidFill>
            <a:srgbClr val="FFC000">
              <a:alpha val="85882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80429" y="-3101"/>
            <a:ext cx="2231136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전체 구성도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80F2EF-8CE3-43BC-B657-3F50E08A8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78" y="508522"/>
            <a:ext cx="10067637" cy="63494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527110-AD8D-4B63-B397-4523B22B9268}"/>
              </a:ext>
            </a:extLst>
          </p:cNvPr>
          <p:cNvSpPr txBox="1"/>
          <p:nvPr/>
        </p:nvSpPr>
        <p:spPr>
          <a:xfrm>
            <a:off x="6426474" y="743472"/>
            <a:ext cx="11196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필수 </a:t>
            </a:r>
            <a:r>
              <a:rPr lang="en-US" altLang="ko-KR" sz="1500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! </a:t>
            </a:r>
            <a:endParaRPr lang="ko-KR" altLang="en-US" sz="1500" dirty="0">
              <a:solidFill>
                <a:srgbClr val="C0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2B15DB2-8ADF-41C0-8935-8E4584E85F62}"/>
              </a:ext>
            </a:extLst>
          </p:cNvPr>
          <p:cNvCxnSpPr>
            <a:cxnSpLocks/>
          </p:cNvCxnSpPr>
          <p:nvPr/>
        </p:nvCxnSpPr>
        <p:spPr>
          <a:xfrm>
            <a:off x="8501974" y="4124528"/>
            <a:ext cx="3599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1732A0-E79A-4FD4-B6E9-151447C34154}"/>
              </a:ext>
            </a:extLst>
          </p:cNvPr>
          <p:cNvCxnSpPr>
            <a:cxnSpLocks/>
          </p:cNvCxnSpPr>
          <p:nvPr/>
        </p:nvCxnSpPr>
        <p:spPr>
          <a:xfrm>
            <a:off x="9568774" y="4124528"/>
            <a:ext cx="3599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BAB3BB-753D-4C3B-9A70-A58E33406D70}"/>
              </a:ext>
            </a:extLst>
          </p:cNvPr>
          <p:cNvCxnSpPr>
            <a:cxnSpLocks/>
          </p:cNvCxnSpPr>
          <p:nvPr/>
        </p:nvCxnSpPr>
        <p:spPr>
          <a:xfrm flipV="1">
            <a:off x="9173183" y="3521413"/>
            <a:ext cx="0" cy="34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00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597236"/>
            <a:ext cx="12192000" cy="1260763"/>
          </a:xfrm>
          <a:prstGeom prst="rect">
            <a:avLst/>
          </a:prstGeom>
          <a:solidFill>
            <a:srgbClr val="FFC000">
              <a:alpha val="85882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46938" y="659747"/>
            <a:ext cx="1909572" cy="740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0882" y="190096"/>
            <a:ext cx="23756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3. 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추후 개발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A6C54-0FA7-44EE-806A-BF8FFC8E8A05}"/>
              </a:ext>
            </a:extLst>
          </p:cNvPr>
          <p:cNvSpPr txBox="1"/>
          <p:nvPr/>
        </p:nvSpPr>
        <p:spPr>
          <a:xfrm>
            <a:off x="3225807" y="559673"/>
            <a:ext cx="57403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개발 사이트 환경 구성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D89BE7-C99F-400A-8D6F-7F36360C2606}"/>
              </a:ext>
            </a:extLst>
          </p:cNvPr>
          <p:cNvSpPr txBox="1"/>
          <p:nvPr/>
        </p:nvSpPr>
        <p:spPr>
          <a:xfrm>
            <a:off x="7596987" y="1971872"/>
            <a:ext cx="2522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주식예측 프로젝트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1D94D0-4A73-49E9-964A-4BAEDB1F7CD8}"/>
              </a:ext>
            </a:extLst>
          </p:cNvPr>
          <p:cNvSpPr txBox="1"/>
          <p:nvPr/>
        </p:nvSpPr>
        <p:spPr>
          <a:xfrm>
            <a:off x="7662635" y="2570949"/>
            <a:ext cx="234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로그인 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F87BA8-7EB6-4B07-8DFF-3AF1C288361F}"/>
              </a:ext>
            </a:extLst>
          </p:cNvPr>
          <p:cNvSpPr txBox="1"/>
          <p:nvPr/>
        </p:nvSpPr>
        <p:spPr>
          <a:xfrm>
            <a:off x="7662634" y="2920045"/>
            <a:ext cx="234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토론 게시판 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980E95-B5C6-4EEC-ACB4-05D1813C31AA}"/>
              </a:ext>
            </a:extLst>
          </p:cNvPr>
          <p:cNvSpPr txBox="1"/>
          <p:nvPr/>
        </p:nvSpPr>
        <p:spPr>
          <a:xfrm>
            <a:off x="7662634" y="3269140"/>
            <a:ext cx="234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주식 분석 및 예측 앱 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A2E3A335-729C-464A-9876-592ECEB69E4A}"/>
              </a:ext>
            </a:extLst>
          </p:cNvPr>
          <p:cNvSpPr/>
          <p:nvPr/>
        </p:nvSpPr>
        <p:spPr>
          <a:xfrm>
            <a:off x="5727701" y="2022163"/>
            <a:ext cx="1275202" cy="35573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704B0F5-092B-4899-9C3E-FC721F09F904}"/>
              </a:ext>
            </a:extLst>
          </p:cNvPr>
          <p:cNvSpPr/>
          <p:nvPr/>
        </p:nvSpPr>
        <p:spPr>
          <a:xfrm>
            <a:off x="6157483" y="2537886"/>
            <a:ext cx="415637" cy="9928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F7F1694-9E8C-4C62-9FD3-DB14A6345E4C}"/>
              </a:ext>
            </a:extLst>
          </p:cNvPr>
          <p:cNvGrpSpPr/>
          <p:nvPr/>
        </p:nvGrpSpPr>
        <p:grpSpPr>
          <a:xfrm>
            <a:off x="1435704" y="1257141"/>
            <a:ext cx="3745643" cy="5376981"/>
            <a:chOff x="1005319" y="1273723"/>
            <a:chExt cx="3508104" cy="5346461"/>
          </a:xfrm>
        </p:grpSpPr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D7481197-7B1C-48F2-9B8B-691D5BD919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440"/>
            <a:stretch/>
          </p:blipFill>
          <p:spPr>
            <a:xfrm>
              <a:off x="1005319" y="1273723"/>
              <a:ext cx="3508104" cy="5346461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7658B23-83BD-4FC7-B00B-ED734E5454FC}"/>
                </a:ext>
              </a:extLst>
            </p:cNvPr>
            <p:cNvSpPr/>
            <p:nvPr/>
          </p:nvSpPr>
          <p:spPr>
            <a:xfrm>
              <a:off x="1601724" y="2074473"/>
              <a:ext cx="2506877" cy="3199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1583240-026C-4FBF-89CE-A92067B3D49E}"/>
                </a:ext>
              </a:extLst>
            </p:cNvPr>
            <p:cNvSpPr/>
            <p:nvPr/>
          </p:nvSpPr>
          <p:spPr>
            <a:xfrm>
              <a:off x="1601724" y="2417918"/>
              <a:ext cx="1387037" cy="115285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565C18F-900E-46DD-ADD3-944B8007C7E0}"/>
              </a:ext>
            </a:extLst>
          </p:cNvPr>
          <p:cNvSpPr/>
          <p:nvPr/>
        </p:nvSpPr>
        <p:spPr>
          <a:xfrm>
            <a:off x="6096000" y="3945631"/>
            <a:ext cx="5634182" cy="154205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앞서 정리한 </a:t>
            </a:r>
            <a:r>
              <a:rPr lang="en-US" altLang="ko-KR" sz="2000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Flow Chart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를 기반으로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내부 모델 </a:t>
            </a:r>
            <a:r>
              <a:rPr lang="ko-KR" altLang="en-US" sz="2000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프로토 타입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구성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453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4802908"/>
            <a:ext cx="12192000" cy="2055091"/>
          </a:xfrm>
          <a:prstGeom prst="rect">
            <a:avLst/>
          </a:prstGeom>
          <a:solidFill>
            <a:srgbClr val="FFC000">
              <a:alpha val="85882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46938" y="659747"/>
            <a:ext cx="1909572" cy="740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0882" y="190096"/>
            <a:ext cx="23756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3. 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추후 개발 계획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7D28EB-9F8B-44E5-BB64-29906BE15ECC}"/>
              </a:ext>
            </a:extLst>
          </p:cNvPr>
          <p:cNvSpPr/>
          <p:nvPr/>
        </p:nvSpPr>
        <p:spPr>
          <a:xfrm>
            <a:off x="297278" y="637590"/>
            <a:ext cx="26088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200" dirty="0">
                <a:solidFill>
                  <a:srgbClr val="00206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프로토타입 모델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135264C-3781-45C0-B38E-D0D55D9AF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35" y="1536728"/>
            <a:ext cx="10146930" cy="48014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3BF969-4BDE-4C6C-809E-0DD14EA7B462}"/>
              </a:ext>
            </a:extLst>
          </p:cNvPr>
          <p:cNvSpPr txBox="1"/>
          <p:nvPr/>
        </p:nvSpPr>
        <p:spPr>
          <a:xfrm>
            <a:off x="4791553" y="972152"/>
            <a:ext cx="26088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로그인 앱</a:t>
            </a:r>
          </a:p>
        </p:txBody>
      </p:sp>
    </p:spTree>
    <p:extLst>
      <p:ext uri="{BB962C8B-B14F-4D97-AF65-F5344CB8AC3E}">
        <p14:creationId xmlns:p14="http://schemas.microsoft.com/office/powerpoint/2010/main" val="19688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897</Words>
  <Application>Microsoft Office PowerPoint</Application>
  <PresentationFormat>와이드스크린</PresentationFormat>
  <Paragraphs>204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나눔스퀘어OTF_ac Bold</vt:lpstr>
      <vt:lpstr>나눔스퀘어OTF_ac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이현정</cp:lastModifiedBy>
  <cp:revision>59</cp:revision>
  <dcterms:created xsi:type="dcterms:W3CDTF">2019-05-18T07:13:36Z</dcterms:created>
  <dcterms:modified xsi:type="dcterms:W3CDTF">2022-01-27T07:01:00Z</dcterms:modified>
</cp:coreProperties>
</file>