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152">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F61541-9EC5-47BB-B0D5-DC222508423E}">
  <a:tblStyle styleId="{04F61541-9EC5-47BB-B0D5-DC222508423E}"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152"/>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orbel-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orbel-italic.fntdata"/><Relationship Id="rId25" Type="http://schemas.openxmlformats.org/officeDocument/2006/relationships/font" Target="fonts/Corbel-bold.fntdata"/><Relationship Id="rId27" Type="http://schemas.openxmlformats.org/officeDocument/2006/relationships/font" Target="fonts/Corbel-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 we have similar thing from Twitter? </a:t>
            </a:r>
            <a:endParaRPr/>
          </a:p>
        </p:txBody>
      </p:sp>
      <p:sp>
        <p:nvSpPr>
          <p:cNvPr id="231" name="Google Shape;23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big spikes indicate greater sensitivity towards two public events. Reddit users anonymous and this can lead to lower peer pressure and more expression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twitter was more consistent and less sensitive. Image motivation is a great factor so more neutrality. </a:t>
            </a:r>
            <a:endParaRPr/>
          </a:p>
        </p:txBody>
      </p:sp>
      <p:sp>
        <p:nvSpPr>
          <p:cNvPr id="244" name="Google Shape;24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election: we would expect users’ tweets or comments be more polarized, given their political views or ideologies; For Facebook Cambridge, we would expect more consensus: e.g., people are concerned about online privacy.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Would it be possible to collect the full sample for FB CA event on Reddit? </a:t>
            </a:r>
            <a:endParaRPr/>
          </a:p>
        </p:txBody>
      </p:sp>
      <p:sp>
        <p:nvSpPr>
          <p:cNvPr id="281" name="Google Shape;28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a result, users become separated from information that disagrees with their viewpoints, effectively isolating them in their own cultural or ideological bubbles.</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Understanding how users interact and produce content at social networking sites becomes increasingly important. Insight into community dynamics are valuable for measuring content quality, evaluating group stability and growth, and guide policy interventions (preventing cyber bullying and online harassment)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want to understand differences in social media platforms how do their design and structure affect users’ content and generation</a:t>
            </a:r>
            <a:endParaRPr/>
          </a:p>
          <a:p>
            <a:pPr indent="0" lvl="0" marL="0" rtl="0" algn="l">
              <a:spcBef>
                <a:spcPts val="0"/>
              </a:spcBef>
              <a:spcAft>
                <a:spcPts val="0"/>
              </a:spcAft>
              <a:buNone/>
            </a:pPr>
            <a:r>
              <a:rPr lang="en-US"/>
              <a:t>we look at reddit and twitter to understand differnces. Understanding designs that improve and burst the bubble can help create new designs and apps</a:t>
            </a:r>
            <a:endParaRPr/>
          </a:p>
        </p:txBody>
      </p:sp>
      <p:sp>
        <p:nvSpPr>
          <p:cNvPr id="146" name="Google Shape;14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larger community size brings in more resources but reduces the peer interaction; it also negatively affect individuals’ perception and attitudes as large community is more susceptible to free-riding</a:t>
            </a:r>
            <a:endParaRPr/>
          </a:p>
          <a:p>
            <a:pPr indent="0" lvl="0" marL="0" rtl="0" algn="l">
              <a:spcBef>
                <a:spcPts val="0"/>
              </a:spcBef>
              <a:spcAft>
                <a:spcPts val="0"/>
              </a:spcAft>
              <a:buNone/>
            </a:pPr>
            <a:r>
              <a:rPr lang="en-US"/>
              <a:t>some ideas we draw upon - image motivation  SOCIAL PRESENCE - how close to other people? </a:t>
            </a:r>
            <a:endParaRPr/>
          </a:p>
          <a:p>
            <a:pPr indent="0" lvl="0" marL="0" rtl="0" algn="l">
              <a:spcBef>
                <a:spcPts val="0"/>
              </a:spcBef>
              <a:spcAft>
                <a:spcPts val="0"/>
              </a:spcAft>
              <a:buNone/>
            </a:pPr>
            <a:r>
              <a:rPr lang="en-US"/>
              <a:t>Reddit: two-way communication, voting mechanism; Twitter: broadcasting, trendiness of the topic matters most</a:t>
            </a:r>
            <a:endParaRPr/>
          </a:p>
        </p:txBody>
      </p:sp>
      <p:sp>
        <p:nvSpPr>
          <p:cNvPr id="156" name="Google Shape;1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Facebook: 2 billion active users, average time: 11 min</a:t>
            </a:r>
            <a:endParaRPr/>
          </a:p>
          <a:p>
            <a:pPr indent="0" lvl="0" marL="0" rtl="0" algn="l">
              <a:spcBef>
                <a:spcPts val="0"/>
              </a:spcBef>
              <a:spcAft>
                <a:spcPts val="0"/>
              </a:spcAft>
              <a:buNone/>
            </a:pPr>
            <a:r>
              <a:rPr lang="en-US"/>
              <a:t>Youtube: 1.5 billion active users, average time:  08.15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twitter, we follow people, whereas on Reddit, people are following subjects of interest. In addition, items of information are voted by the reddit community by importance, so unlike Twitter’s stream which can have trends, reddit items are actually voted down or up by its users so technically, you get items that may be arguably the most relevant/of interest within each subreddit.</a:t>
            </a:r>
            <a:endParaRPr/>
          </a:p>
          <a:p>
            <a:pPr indent="0" lvl="0" marL="0" rtl="0" algn="l">
              <a:spcBef>
                <a:spcPts val="0"/>
              </a:spcBef>
              <a:spcAft>
                <a:spcPts val="0"/>
              </a:spcAft>
              <a:buNone/>
            </a:pPr>
            <a:r>
              <a:t/>
            </a:r>
            <a:endParaRPr/>
          </a:p>
        </p:txBody>
      </p:sp>
      <p:sp>
        <p:nvSpPr>
          <p:cNvPr id="164" name="Google Shape;1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election: we would expect users’ tweets or comments be more polarized, given their political views or ideologies; For Facebook Cambridge, we would expect more consensus: e.g., people are concerned about online privacy.  fb ca focus specifcally on April 10 Mark Zuckerberg’s hearing in Congress</a:t>
            </a:r>
            <a:endParaRPr/>
          </a:p>
        </p:txBody>
      </p:sp>
      <p:sp>
        <p:nvSpPr>
          <p:cNvPr id="177" name="Google Shape;1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us 2016 election, stable first 5 days then drops nov 6 and then increases after 8th and then goes back to level 13th –present</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sentiment: here we see that tweets for the us 2016 election had a greater amount of neutral sentiment (grey) and negativity steadily rose after november 8. Neg below 40%. Positivity increases up to election day and then falls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88" name="Google Shape;18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us election 2016 increase from Nov6 and then skyrockets nov 9. Thn plummets</a:t>
            </a:r>
            <a:endParaRPr/>
          </a:p>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sentiment: here one sees that negativity is lowest on Nov 8 election day and positive sentiment is highest. Negative above 40% and positive around 30%</a:t>
            </a:r>
            <a:endParaRPr/>
          </a:p>
          <a:p>
            <a:pPr indent="0" lvl="0" marL="0" rtl="0" algn="l">
              <a:spcBef>
                <a:spcPts val="0"/>
              </a:spcBef>
              <a:spcAft>
                <a:spcPts val="0"/>
              </a:spcAft>
              <a:buNone/>
            </a:pPr>
            <a:r>
              <a:t/>
            </a:r>
            <a:endParaRPr/>
          </a:p>
        </p:txBody>
      </p:sp>
      <p:sp>
        <p:nvSpPr>
          <p:cNvPr id="202" name="Google Shape;20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lstStyle>
            <a:lvl1pPr lvl="0" algn="ctr">
              <a:lnSpc>
                <a:spcPct val="80000"/>
              </a:lnSpc>
              <a:spcBef>
                <a:spcPts val="0"/>
              </a:spcBef>
              <a:spcAft>
                <a:spcPts val="0"/>
              </a:spcAft>
              <a:buClr>
                <a:schemeClr val="dk2"/>
              </a:buClr>
              <a:buSzPts val="4000"/>
              <a:buFont typeface="Corbel"/>
              <a:buNone/>
              <a:defRPr b="1" sz="400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996250"/>
            <a:ext cx="9144000" cy="1309255"/>
          </a:xfrm>
          <a:prstGeom prst="rect">
            <a:avLst/>
          </a:prstGeom>
          <a:noFill/>
          <a:ln>
            <a:noFill/>
          </a:ln>
        </p:spPr>
        <p:txBody>
          <a:bodyPr anchorCtr="0" anchor="t" bIns="45700" lIns="91425" spcFirstLastPara="1" rIns="91425" wrap="square" tIns="45700"/>
          <a:lstStyle>
            <a:lvl1pPr lvl="0" algn="ctr">
              <a:lnSpc>
                <a:spcPct val="90000"/>
              </a:lnSpc>
              <a:spcBef>
                <a:spcPts val="1200"/>
              </a:spcBef>
              <a:spcAft>
                <a:spcPts val="0"/>
              </a:spcAft>
              <a:buSzPts val="2000"/>
              <a:buNone/>
              <a:defRPr sz="2000"/>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2000"/>
              <a:buNone/>
              <a:defRPr sz="20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0" name="Google Shape;20;p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1280160" y="2211494"/>
            <a:ext cx="6126480" cy="3931920"/>
          </a:xfrm>
          <a:prstGeom prst="rect">
            <a:avLst/>
          </a:prstGeom>
          <a:solidFill>
            <a:srgbClr val="F7F7F7"/>
          </a:solidFill>
          <a:ln>
            <a:noFill/>
          </a:ln>
        </p:spPr>
        <p:txBody>
          <a:bodyPr anchorCtr="0" anchor="t" bIns="45700" lIns="91425" spcFirstLastPara="1" rIns="91425" wrap="square" tIns="365750"/>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orbel"/>
                <a:ea typeface="Corbel"/>
                <a:cs typeface="Corbel"/>
                <a:sym typeface="Corbel"/>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orbel"/>
                <a:ea typeface="Corbel"/>
                <a:cs typeface="Corbel"/>
                <a:sym typeface="Corbel"/>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orbel"/>
                <a:ea typeface="Corbel"/>
                <a:cs typeface="Corbel"/>
                <a:sym typeface="Corbel"/>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75" name="Google Shape;75;p11"/>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6" name="Google Shape;76;p1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991839" y="-777240"/>
            <a:ext cx="4206240" cy="978408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1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rot="5400000">
            <a:off x="7413033" y="2022229"/>
            <a:ext cx="5897562" cy="240238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1876063" y="-763227"/>
            <a:ext cx="5897562" cy="797329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3"/>
          <p:cNvSpPr txBox="1"/>
          <p:nvPr>
            <p:ph idx="10" type="dt"/>
          </p:nvPr>
        </p:nvSpPr>
        <p:spPr>
          <a:xfrm>
            <a:off x="838200" y="6422854"/>
            <a:ext cx="2743196"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3776135" y="6422854"/>
            <a:ext cx="427966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1" sz="2000">
                <a:solidFill>
                  <a:srgbClr val="00B0F0"/>
                </a:solidFill>
                <a:latin typeface="Times New Roman"/>
                <a:ea typeface="Times New Roman"/>
                <a:cs typeface="Times New Roman"/>
                <a:sym typeface="Times New Roman"/>
              </a:defRPr>
            </a:lvl1pPr>
            <a:lvl2pPr indent="0" lvl="1" marL="0" algn="l">
              <a:spcBef>
                <a:spcPts val="0"/>
              </a:spcBef>
              <a:buNone/>
              <a:defRPr b="1" sz="2000">
                <a:solidFill>
                  <a:srgbClr val="00B0F0"/>
                </a:solidFill>
                <a:latin typeface="Times New Roman"/>
                <a:ea typeface="Times New Roman"/>
                <a:cs typeface="Times New Roman"/>
                <a:sym typeface="Times New Roman"/>
              </a:defRPr>
            </a:lvl2pPr>
            <a:lvl3pPr indent="0" lvl="2" marL="0" algn="l">
              <a:spcBef>
                <a:spcPts val="0"/>
              </a:spcBef>
              <a:buNone/>
              <a:defRPr b="1" sz="2000">
                <a:solidFill>
                  <a:srgbClr val="00B0F0"/>
                </a:solidFill>
                <a:latin typeface="Times New Roman"/>
                <a:ea typeface="Times New Roman"/>
                <a:cs typeface="Times New Roman"/>
                <a:sym typeface="Times New Roman"/>
              </a:defRPr>
            </a:lvl3pPr>
            <a:lvl4pPr indent="0" lvl="3" marL="0" algn="l">
              <a:spcBef>
                <a:spcPts val="0"/>
              </a:spcBef>
              <a:buNone/>
              <a:defRPr b="1" sz="2000">
                <a:solidFill>
                  <a:srgbClr val="00B0F0"/>
                </a:solidFill>
                <a:latin typeface="Times New Roman"/>
                <a:ea typeface="Times New Roman"/>
                <a:cs typeface="Times New Roman"/>
                <a:sym typeface="Times New Roman"/>
              </a:defRPr>
            </a:lvl4pPr>
            <a:lvl5pPr indent="0" lvl="4" marL="0" algn="l">
              <a:spcBef>
                <a:spcPts val="0"/>
              </a:spcBef>
              <a:buNone/>
              <a:defRPr b="1" sz="2000">
                <a:solidFill>
                  <a:srgbClr val="00B0F0"/>
                </a:solidFill>
                <a:latin typeface="Times New Roman"/>
                <a:ea typeface="Times New Roman"/>
                <a:cs typeface="Times New Roman"/>
                <a:sym typeface="Times New Roman"/>
              </a:defRPr>
            </a:lvl5pPr>
            <a:lvl6pPr indent="0" lvl="5" marL="0" algn="l">
              <a:spcBef>
                <a:spcPts val="0"/>
              </a:spcBef>
              <a:buNone/>
              <a:defRPr b="1" sz="2000">
                <a:solidFill>
                  <a:srgbClr val="00B0F0"/>
                </a:solidFill>
                <a:latin typeface="Times New Roman"/>
                <a:ea typeface="Times New Roman"/>
                <a:cs typeface="Times New Roman"/>
                <a:sym typeface="Times New Roman"/>
              </a:defRPr>
            </a:lvl6pPr>
            <a:lvl7pPr indent="0" lvl="6" marL="0" algn="l">
              <a:spcBef>
                <a:spcPts val="0"/>
              </a:spcBef>
              <a:buNone/>
              <a:defRPr b="1" sz="2000">
                <a:solidFill>
                  <a:srgbClr val="00B0F0"/>
                </a:solidFill>
                <a:latin typeface="Times New Roman"/>
                <a:ea typeface="Times New Roman"/>
                <a:cs typeface="Times New Roman"/>
                <a:sym typeface="Times New Roman"/>
              </a:defRPr>
            </a:lvl7pPr>
            <a:lvl8pPr indent="0" lvl="7" marL="0" algn="l">
              <a:spcBef>
                <a:spcPts val="0"/>
              </a:spcBef>
              <a:buNone/>
              <a:defRPr b="1" sz="2000">
                <a:solidFill>
                  <a:srgbClr val="00B0F0"/>
                </a:solidFill>
                <a:latin typeface="Times New Roman"/>
                <a:ea typeface="Times New Roman"/>
                <a:cs typeface="Times New Roman"/>
                <a:sym typeface="Times New Roman"/>
              </a:defRPr>
            </a:lvl8pPr>
            <a:lvl9pPr indent="0" lvl="8" marL="0" algn="l">
              <a:spcBef>
                <a:spcPts val="0"/>
              </a:spcBef>
              <a:buNone/>
              <a:defRPr b="1" sz="2000">
                <a:solidFill>
                  <a:srgbClr val="00B0F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l">
              <a:lnSpc>
                <a:spcPct val="85000"/>
              </a:lnSpc>
              <a:spcBef>
                <a:spcPts val="0"/>
              </a:spcBef>
              <a:spcAft>
                <a:spcPts val="0"/>
              </a:spcAft>
              <a:buClr>
                <a:schemeClr val="dk2"/>
              </a:buClr>
              <a:buSzPts val="2800"/>
              <a:buFont typeface="Corbe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2133"/>
              </a:spcBef>
              <a:spcAft>
                <a:spcPts val="0"/>
              </a:spcAft>
              <a:buSzPts val="1400"/>
              <a:buChar char="○"/>
              <a:defRPr/>
            </a:lvl2pPr>
            <a:lvl3pPr indent="-317500" lvl="2" marL="1371600" algn="l">
              <a:lnSpc>
                <a:spcPct val="90000"/>
              </a:lnSpc>
              <a:spcBef>
                <a:spcPts val="2133"/>
              </a:spcBef>
              <a:spcAft>
                <a:spcPts val="0"/>
              </a:spcAft>
              <a:buSzPts val="1400"/>
              <a:buChar char="■"/>
              <a:defRPr/>
            </a:lvl3pPr>
            <a:lvl4pPr indent="-317500" lvl="3" marL="1828800" algn="l">
              <a:lnSpc>
                <a:spcPct val="90000"/>
              </a:lnSpc>
              <a:spcBef>
                <a:spcPts val="2133"/>
              </a:spcBef>
              <a:spcAft>
                <a:spcPts val="0"/>
              </a:spcAft>
              <a:buSzPts val="1400"/>
              <a:buChar char="●"/>
              <a:defRPr/>
            </a:lvl4pPr>
            <a:lvl5pPr indent="-317500" lvl="4" marL="2286000" algn="l">
              <a:lnSpc>
                <a:spcPct val="90000"/>
              </a:lnSpc>
              <a:spcBef>
                <a:spcPts val="2133"/>
              </a:spcBef>
              <a:spcAft>
                <a:spcPts val="0"/>
              </a:spcAft>
              <a:buSzPts val="1400"/>
              <a:buChar char="○"/>
              <a:defRPr/>
            </a:lvl5pPr>
            <a:lvl6pPr indent="-317500" lvl="5" marL="2743200" algn="l">
              <a:lnSpc>
                <a:spcPct val="90000"/>
              </a:lnSpc>
              <a:spcBef>
                <a:spcPts val="2133"/>
              </a:spcBef>
              <a:spcAft>
                <a:spcPts val="0"/>
              </a:spcAft>
              <a:buSzPts val="1400"/>
              <a:buChar char="■"/>
              <a:defRPr/>
            </a:lvl6pPr>
            <a:lvl7pPr indent="-317500" lvl="6" marL="3200400" algn="l">
              <a:lnSpc>
                <a:spcPct val="90000"/>
              </a:lnSpc>
              <a:spcBef>
                <a:spcPts val="2133"/>
              </a:spcBef>
              <a:spcAft>
                <a:spcPts val="0"/>
              </a:spcAft>
              <a:buSzPts val="1400"/>
              <a:buChar char="●"/>
              <a:defRPr/>
            </a:lvl7pPr>
            <a:lvl8pPr indent="-317500" lvl="7" marL="3657600" algn="l">
              <a:lnSpc>
                <a:spcPct val="90000"/>
              </a:lnSpc>
              <a:spcBef>
                <a:spcPts val="2133"/>
              </a:spcBef>
              <a:spcAft>
                <a:spcPts val="0"/>
              </a:spcAft>
              <a:buSzPts val="1400"/>
              <a:buChar char="○"/>
              <a:defRPr/>
            </a:lvl8pPr>
            <a:lvl9pPr indent="-317500" lvl="8" marL="4114800" algn="l">
              <a:lnSpc>
                <a:spcPct val="90000"/>
              </a:lnSpc>
              <a:spcBef>
                <a:spcPts val="2133"/>
              </a:spcBef>
              <a:spcAft>
                <a:spcPts val="2133"/>
              </a:spcAft>
              <a:buSzPts val="1400"/>
              <a:buChar char="■"/>
              <a:defRPr/>
            </a:lvl9pPr>
          </a:lstStyle>
          <a:p/>
        </p:txBody>
      </p:sp>
      <p:sp>
        <p:nvSpPr>
          <p:cNvPr id="26" name="Google Shape;26;p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buClr>
                <a:schemeClr val="lt1"/>
              </a:buClr>
              <a:buSzPts val="1200"/>
              <a:buFont typeface="Corbel"/>
              <a:buNone/>
              <a:defRPr b="0" sz="1200">
                <a:solidFill>
                  <a:schemeClr val="lt1"/>
                </a:solidFill>
                <a:latin typeface="Corbel"/>
                <a:ea typeface="Corbel"/>
                <a:cs typeface="Corbel"/>
                <a:sym typeface="Corbel"/>
              </a:defRPr>
            </a:lvl1pPr>
            <a:lvl2pPr indent="0" lvl="1" marL="0" marR="0" algn="r">
              <a:buClr>
                <a:schemeClr val="lt1"/>
              </a:buClr>
              <a:buSzPts val="1200"/>
              <a:buFont typeface="Corbel"/>
              <a:buNone/>
              <a:defRPr b="0" sz="1200">
                <a:solidFill>
                  <a:schemeClr val="lt1"/>
                </a:solidFill>
                <a:latin typeface="Corbel"/>
                <a:ea typeface="Corbel"/>
                <a:cs typeface="Corbel"/>
                <a:sym typeface="Corbel"/>
              </a:defRPr>
            </a:lvl2pPr>
            <a:lvl3pPr indent="0" lvl="2" marL="0" marR="0" algn="r">
              <a:buClr>
                <a:schemeClr val="lt1"/>
              </a:buClr>
              <a:buSzPts val="1200"/>
              <a:buFont typeface="Corbel"/>
              <a:buNone/>
              <a:defRPr b="0" sz="1200">
                <a:solidFill>
                  <a:schemeClr val="lt1"/>
                </a:solidFill>
                <a:latin typeface="Corbel"/>
                <a:ea typeface="Corbel"/>
                <a:cs typeface="Corbel"/>
                <a:sym typeface="Corbel"/>
              </a:defRPr>
            </a:lvl3pPr>
            <a:lvl4pPr indent="0" lvl="3" marL="0" marR="0" algn="r">
              <a:buClr>
                <a:schemeClr val="lt1"/>
              </a:buClr>
              <a:buSzPts val="1200"/>
              <a:buFont typeface="Corbel"/>
              <a:buNone/>
              <a:defRPr b="0" sz="1200">
                <a:solidFill>
                  <a:schemeClr val="lt1"/>
                </a:solidFill>
                <a:latin typeface="Corbel"/>
                <a:ea typeface="Corbel"/>
                <a:cs typeface="Corbel"/>
                <a:sym typeface="Corbel"/>
              </a:defRPr>
            </a:lvl4pPr>
            <a:lvl5pPr indent="0" lvl="4" marL="0" marR="0" algn="r">
              <a:buClr>
                <a:schemeClr val="lt1"/>
              </a:buClr>
              <a:buSzPts val="1200"/>
              <a:buFont typeface="Corbel"/>
              <a:buNone/>
              <a:defRPr b="0" sz="1200">
                <a:solidFill>
                  <a:schemeClr val="lt1"/>
                </a:solidFill>
                <a:latin typeface="Corbel"/>
                <a:ea typeface="Corbel"/>
                <a:cs typeface="Corbel"/>
                <a:sym typeface="Corbel"/>
              </a:defRPr>
            </a:lvl5pPr>
            <a:lvl6pPr indent="0" lvl="5" marL="0" marR="0" algn="r">
              <a:buClr>
                <a:schemeClr val="lt1"/>
              </a:buClr>
              <a:buSzPts val="1200"/>
              <a:buFont typeface="Corbel"/>
              <a:buNone/>
              <a:defRPr b="0" sz="1200">
                <a:solidFill>
                  <a:schemeClr val="lt1"/>
                </a:solidFill>
                <a:latin typeface="Corbel"/>
                <a:ea typeface="Corbel"/>
                <a:cs typeface="Corbel"/>
                <a:sym typeface="Corbel"/>
              </a:defRPr>
            </a:lvl6pPr>
            <a:lvl7pPr indent="0" lvl="6" marL="0" marR="0" algn="r">
              <a:buClr>
                <a:schemeClr val="lt1"/>
              </a:buClr>
              <a:buSzPts val="1200"/>
              <a:buFont typeface="Corbel"/>
              <a:buNone/>
              <a:defRPr b="0" sz="1200">
                <a:solidFill>
                  <a:schemeClr val="lt1"/>
                </a:solidFill>
                <a:latin typeface="Corbel"/>
                <a:ea typeface="Corbel"/>
                <a:cs typeface="Corbel"/>
                <a:sym typeface="Corbel"/>
              </a:defRPr>
            </a:lvl7pPr>
            <a:lvl8pPr indent="0" lvl="7" marL="0" marR="0" algn="r">
              <a:buClr>
                <a:schemeClr val="lt1"/>
              </a:buClr>
              <a:buSzPts val="1200"/>
              <a:buFont typeface="Corbel"/>
              <a:buNone/>
              <a:defRPr b="0" sz="1200">
                <a:solidFill>
                  <a:schemeClr val="lt1"/>
                </a:solidFill>
                <a:latin typeface="Corbel"/>
                <a:ea typeface="Corbel"/>
                <a:cs typeface="Corbel"/>
                <a:sym typeface="Corbel"/>
              </a:defRPr>
            </a:lvl8pPr>
            <a:lvl9pPr indent="0" lvl="8" marL="0" marR="0" algn="r">
              <a:buClr>
                <a:schemeClr val="lt1"/>
              </a:buClr>
              <a:buSzPts val="1200"/>
              <a:buFont typeface="Corbel"/>
              <a:buNone/>
              <a:defRPr b="0" sz="12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1202919" y="284176"/>
            <a:ext cx="9784080" cy="811199"/>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4000"/>
              <a:buFont typeface="Corbe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200"/>
              </a:spcBef>
              <a:spcAft>
                <a:spcPts val="0"/>
              </a:spcAft>
              <a:buSzPts val="2400"/>
              <a:buChar char="▪"/>
              <a:defRPr sz="2400"/>
            </a:lvl1pPr>
            <a:lvl2pPr indent="-381000" lvl="1" marL="914400" algn="l">
              <a:lnSpc>
                <a:spcPct val="90000"/>
              </a:lnSpc>
              <a:spcBef>
                <a:spcPts val="200"/>
              </a:spcBef>
              <a:spcAft>
                <a:spcPts val="0"/>
              </a:spcAft>
              <a:buSzPts val="2400"/>
              <a:buChar char="▪"/>
              <a:defRPr sz="2400"/>
            </a:lvl2pPr>
            <a:lvl3pPr indent="-381000" lvl="2" marL="1371600" algn="l">
              <a:lnSpc>
                <a:spcPct val="90000"/>
              </a:lnSpc>
              <a:spcBef>
                <a:spcPts val="400"/>
              </a:spcBef>
              <a:spcAft>
                <a:spcPts val="0"/>
              </a:spcAft>
              <a:buSzPts val="2400"/>
              <a:buChar char="▪"/>
              <a:defRPr sz="2400"/>
            </a:lvl3pPr>
            <a:lvl4pPr indent="-381000" lvl="3" marL="1828800" algn="l">
              <a:lnSpc>
                <a:spcPct val="90000"/>
              </a:lnSpc>
              <a:spcBef>
                <a:spcPts val="400"/>
              </a:spcBef>
              <a:spcAft>
                <a:spcPts val="0"/>
              </a:spcAft>
              <a:buSzPts val="2400"/>
              <a:buChar char="▪"/>
              <a:defRPr sz="2400"/>
            </a:lvl4pPr>
            <a:lvl5pPr indent="-381000" lvl="4" marL="2286000" algn="l">
              <a:lnSpc>
                <a:spcPct val="90000"/>
              </a:lnSpc>
              <a:spcBef>
                <a:spcPts val="400"/>
              </a:spcBef>
              <a:spcAft>
                <a:spcPts val="0"/>
              </a:spcAft>
              <a:buSzPts val="2400"/>
              <a:buChar char="▪"/>
              <a:defRPr sz="24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5"/>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833191" y="2208879"/>
            <a:ext cx="10515600" cy="1676400"/>
          </a:xfrm>
          <a:prstGeom prst="rect">
            <a:avLst/>
          </a:prstGeom>
          <a:noFill/>
          <a:ln>
            <a:noFill/>
          </a:ln>
        </p:spPr>
        <p:txBody>
          <a:bodyPr anchorCtr="0" anchor="ctr" bIns="45700" lIns="91425" spcFirstLastPara="1" rIns="91425" wrap="square" tIns="45700"/>
          <a:lstStyle>
            <a:lvl1pPr lvl="0" algn="ctr">
              <a:lnSpc>
                <a:spcPct val="80000"/>
              </a:lnSpc>
              <a:spcBef>
                <a:spcPts val="0"/>
              </a:spcBef>
              <a:spcAft>
                <a:spcPts val="0"/>
              </a:spcAft>
              <a:buClr>
                <a:schemeClr val="lt1"/>
              </a:buClr>
              <a:buSzPts val="6000"/>
              <a:buFont typeface="Corbel"/>
              <a:buNone/>
              <a:defRPr b="1"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3191" y="4010334"/>
            <a:ext cx="10515600" cy="1174639"/>
          </a:xfrm>
          <a:prstGeom prst="rect">
            <a:avLst/>
          </a:prstGeom>
          <a:noFill/>
          <a:ln>
            <a:noFill/>
          </a:ln>
        </p:spPr>
        <p:txBody>
          <a:bodyPr anchorCtr="0" anchor="t" bIns="45700" lIns="91425" spcFirstLastPara="1" rIns="91425" wrap="square" tIns="45700"/>
          <a:lstStyle>
            <a:lvl1pPr indent="-228600" lvl="0" marL="457200" algn="ctr">
              <a:lnSpc>
                <a:spcPct val="90000"/>
              </a:lnSpc>
              <a:spcBef>
                <a:spcPts val="1200"/>
              </a:spcBef>
              <a:spcAft>
                <a:spcPts val="0"/>
              </a:spcAft>
              <a:buSzPts val="2000"/>
              <a:buNone/>
              <a:defRPr sz="2000">
                <a:solidFill>
                  <a:schemeClr val="dk2"/>
                </a:solidFill>
              </a:defRPr>
            </a:lvl1pPr>
            <a:lvl2pPr indent="-228600" lvl="1" marL="914400" algn="l">
              <a:lnSpc>
                <a:spcPct val="90000"/>
              </a:lnSpc>
              <a:spcBef>
                <a:spcPts val="200"/>
              </a:spcBef>
              <a:spcAft>
                <a:spcPts val="0"/>
              </a:spcAft>
              <a:buSzPts val="1800"/>
              <a:buNone/>
              <a:defRPr sz="1800">
                <a:solidFill>
                  <a:srgbClr val="8C8C8C"/>
                </a:solidFill>
              </a:defRPr>
            </a:lvl2pPr>
            <a:lvl3pPr indent="-228600" lvl="2" marL="1371600" algn="l">
              <a:lnSpc>
                <a:spcPct val="90000"/>
              </a:lnSpc>
              <a:spcBef>
                <a:spcPts val="400"/>
              </a:spcBef>
              <a:spcAft>
                <a:spcPts val="0"/>
              </a:spcAft>
              <a:buSzPts val="1600"/>
              <a:buNone/>
              <a:defRPr sz="1600">
                <a:solidFill>
                  <a:srgbClr val="8C8C8C"/>
                </a:solidFill>
              </a:defRPr>
            </a:lvl3pPr>
            <a:lvl4pPr indent="-228600" lvl="3" marL="1828800" algn="l">
              <a:lnSpc>
                <a:spcPct val="90000"/>
              </a:lnSpc>
              <a:spcBef>
                <a:spcPts val="400"/>
              </a:spcBef>
              <a:spcAft>
                <a:spcPts val="0"/>
              </a:spcAft>
              <a:buSzPts val="1400"/>
              <a:buNone/>
              <a:defRPr sz="1400">
                <a:solidFill>
                  <a:srgbClr val="8C8C8C"/>
                </a:solidFill>
              </a:defRPr>
            </a:lvl4pPr>
            <a:lvl5pPr indent="-228600" lvl="4" marL="2286000" algn="l">
              <a:lnSpc>
                <a:spcPct val="90000"/>
              </a:lnSpc>
              <a:spcBef>
                <a:spcPts val="400"/>
              </a:spcBef>
              <a:spcAft>
                <a:spcPts val="0"/>
              </a:spcAft>
              <a:buSzPts val="1400"/>
              <a:buNone/>
              <a:defRPr sz="1400">
                <a:solidFill>
                  <a:srgbClr val="8C8C8C"/>
                </a:solidFill>
              </a:defRPr>
            </a:lvl5pPr>
            <a:lvl6pPr indent="-228600" lvl="5" marL="2743200" algn="l">
              <a:lnSpc>
                <a:spcPct val="90000"/>
              </a:lnSpc>
              <a:spcBef>
                <a:spcPts val="400"/>
              </a:spcBef>
              <a:spcAft>
                <a:spcPts val="0"/>
              </a:spcAft>
              <a:buSzPts val="1400"/>
              <a:buNone/>
              <a:defRPr sz="1400">
                <a:solidFill>
                  <a:srgbClr val="8C8C8C"/>
                </a:solidFill>
              </a:defRPr>
            </a:lvl6pPr>
            <a:lvl7pPr indent="-228600" lvl="6" marL="3200400" algn="l">
              <a:lnSpc>
                <a:spcPct val="90000"/>
              </a:lnSpc>
              <a:spcBef>
                <a:spcPts val="400"/>
              </a:spcBef>
              <a:spcAft>
                <a:spcPts val="0"/>
              </a:spcAft>
              <a:buSzPts val="1400"/>
              <a:buNone/>
              <a:defRPr sz="1400">
                <a:solidFill>
                  <a:srgbClr val="8C8C8C"/>
                </a:solidFill>
              </a:defRPr>
            </a:lvl7pPr>
            <a:lvl8pPr indent="-228600" lvl="7" marL="3657600" algn="l">
              <a:lnSpc>
                <a:spcPct val="90000"/>
              </a:lnSpc>
              <a:spcBef>
                <a:spcPts val="400"/>
              </a:spcBef>
              <a:spcAft>
                <a:spcPts val="0"/>
              </a:spcAft>
              <a:buSzPts val="1400"/>
              <a:buNone/>
              <a:defRPr sz="1400">
                <a:solidFill>
                  <a:srgbClr val="8C8C8C"/>
                </a:solidFill>
              </a:defRPr>
            </a:lvl8pPr>
            <a:lvl9pPr indent="-228600" lvl="8" marL="4114800" algn="l">
              <a:lnSpc>
                <a:spcPct val="90000"/>
              </a:lnSpc>
              <a:spcBef>
                <a:spcPts val="400"/>
              </a:spcBef>
              <a:spcAft>
                <a:spcPts val="400"/>
              </a:spcAft>
              <a:buSzPts val="1400"/>
              <a:buNone/>
              <a:defRPr sz="1400">
                <a:solidFill>
                  <a:srgbClr val="8C8C8C"/>
                </a:solidFill>
              </a:defRPr>
            </a:lvl9pPr>
          </a:lstStyle>
          <a:p/>
        </p:txBody>
      </p:sp>
      <p:sp>
        <p:nvSpPr>
          <p:cNvPr id="37" name="Google Shape;37;p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sz="1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sz="1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0" sz="1600">
                <a:solidFill>
                  <a:schemeClr val="dk2"/>
                </a:solidFill>
                <a:latin typeface="Corbel"/>
                <a:ea typeface="Corbel"/>
                <a:cs typeface="Corbel"/>
                <a:sym typeface="Corbel"/>
              </a:defRPr>
            </a:lvl1pPr>
            <a:lvl2pPr indent="0" lvl="1" marL="0" algn="l">
              <a:spcBef>
                <a:spcPts val="0"/>
              </a:spcBef>
              <a:buNone/>
              <a:defRPr b="0" sz="1600">
                <a:solidFill>
                  <a:schemeClr val="dk2"/>
                </a:solidFill>
                <a:latin typeface="Corbel"/>
                <a:ea typeface="Corbel"/>
                <a:cs typeface="Corbel"/>
                <a:sym typeface="Corbel"/>
              </a:defRPr>
            </a:lvl2pPr>
            <a:lvl3pPr indent="0" lvl="2" marL="0" algn="l">
              <a:spcBef>
                <a:spcPts val="0"/>
              </a:spcBef>
              <a:buNone/>
              <a:defRPr b="0" sz="1600">
                <a:solidFill>
                  <a:schemeClr val="dk2"/>
                </a:solidFill>
                <a:latin typeface="Corbel"/>
                <a:ea typeface="Corbel"/>
                <a:cs typeface="Corbel"/>
                <a:sym typeface="Corbel"/>
              </a:defRPr>
            </a:lvl3pPr>
            <a:lvl4pPr indent="0" lvl="3" marL="0" algn="l">
              <a:spcBef>
                <a:spcPts val="0"/>
              </a:spcBef>
              <a:buNone/>
              <a:defRPr b="0" sz="1600">
                <a:solidFill>
                  <a:schemeClr val="dk2"/>
                </a:solidFill>
                <a:latin typeface="Corbel"/>
                <a:ea typeface="Corbel"/>
                <a:cs typeface="Corbel"/>
                <a:sym typeface="Corbel"/>
              </a:defRPr>
            </a:lvl4pPr>
            <a:lvl5pPr indent="0" lvl="4" marL="0" algn="l">
              <a:spcBef>
                <a:spcPts val="0"/>
              </a:spcBef>
              <a:buNone/>
              <a:defRPr b="0" sz="1600">
                <a:solidFill>
                  <a:schemeClr val="dk2"/>
                </a:solidFill>
                <a:latin typeface="Corbel"/>
                <a:ea typeface="Corbel"/>
                <a:cs typeface="Corbel"/>
                <a:sym typeface="Corbel"/>
              </a:defRPr>
            </a:lvl5pPr>
            <a:lvl6pPr indent="0" lvl="5" marL="0" algn="l">
              <a:spcBef>
                <a:spcPts val="0"/>
              </a:spcBef>
              <a:buNone/>
              <a:defRPr b="0" sz="1600">
                <a:solidFill>
                  <a:schemeClr val="dk2"/>
                </a:solidFill>
                <a:latin typeface="Corbel"/>
                <a:ea typeface="Corbel"/>
                <a:cs typeface="Corbel"/>
                <a:sym typeface="Corbel"/>
              </a:defRPr>
            </a:lvl6pPr>
            <a:lvl7pPr indent="0" lvl="6" marL="0" algn="l">
              <a:spcBef>
                <a:spcPts val="0"/>
              </a:spcBef>
              <a:buNone/>
              <a:defRPr b="0" sz="1600">
                <a:solidFill>
                  <a:schemeClr val="dk2"/>
                </a:solidFill>
                <a:latin typeface="Corbel"/>
                <a:ea typeface="Corbel"/>
                <a:cs typeface="Corbel"/>
                <a:sym typeface="Corbel"/>
              </a:defRPr>
            </a:lvl7pPr>
            <a:lvl8pPr indent="0" lvl="7" marL="0" algn="l">
              <a:spcBef>
                <a:spcPts val="0"/>
              </a:spcBef>
              <a:buNone/>
              <a:defRPr b="0" sz="1600">
                <a:solidFill>
                  <a:schemeClr val="dk2"/>
                </a:solidFill>
                <a:latin typeface="Corbel"/>
                <a:ea typeface="Corbel"/>
                <a:cs typeface="Corbel"/>
                <a:sym typeface="Corbel"/>
              </a:defRPr>
            </a:lvl8pPr>
            <a:lvl9pPr indent="0" lvl="8" marL="0" algn="l">
              <a:spcBef>
                <a:spcPts val="0"/>
              </a:spcBef>
              <a:buNone/>
              <a:defRPr b="0" sz="1600">
                <a:solidFill>
                  <a:schemeClr val="dk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3" name="Google Shape;43;p6"/>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4" name="Google Shape;44;p6"/>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207008" y="1913470"/>
            <a:ext cx="4754880" cy="743094"/>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7"/>
          <p:cNvSpPr txBox="1"/>
          <p:nvPr>
            <p:ph idx="2" type="body"/>
          </p:nvPr>
        </p:nvSpPr>
        <p:spPr>
          <a:xfrm>
            <a:off x="1207008" y="2656566"/>
            <a:ext cx="4754880" cy="356616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51" name="Google Shape;51;p7"/>
          <p:cNvSpPr txBox="1"/>
          <p:nvPr>
            <p:ph idx="3" type="body"/>
          </p:nvPr>
        </p:nvSpPr>
        <p:spPr>
          <a:xfrm>
            <a:off x="6231230" y="1913470"/>
            <a:ext cx="4754880" cy="743094"/>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7"/>
          <p:cNvSpPr txBox="1"/>
          <p:nvPr>
            <p:ph idx="4" type="body"/>
          </p:nvPr>
        </p:nvSpPr>
        <p:spPr>
          <a:xfrm>
            <a:off x="6231230" y="2656564"/>
            <a:ext cx="4754880" cy="356616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53" name="Google Shape;53;p7"/>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chemeClr val="lt1"/>
        </a:solidFill>
      </p:bgPr>
    </p:bg>
    <p:spTree>
      <p:nvGrpSpPr>
        <p:cNvPr id="61" name="Shape 61"/>
        <p:cNvGrpSpPr/>
        <p:nvPr/>
      </p:nvGrpSpPr>
      <p:grpSpPr>
        <a:xfrm>
          <a:off x="0" y="0"/>
          <a:ext cx="0" cy="0"/>
          <a:chOff x="0" y="0"/>
          <a:chExt cx="0" cy="0"/>
        </a:xfrm>
      </p:grpSpPr>
      <p:sp>
        <p:nvSpPr>
          <p:cNvPr id="62" name="Google Shape;62;p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1" sz="2000">
                <a:solidFill>
                  <a:srgbClr val="00B0F0"/>
                </a:solidFill>
                <a:latin typeface="Times New Roman"/>
                <a:ea typeface="Times New Roman"/>
                <a:cs typeface="Times New Roman"/>
                <a:sym typeface="Times New Roman"/>
              </a:defRPr>
            </a:lvl1pPr>
            <a:lvl2pPr indent="0" lvl="1" marL="0" algn="l">
              <a:spcBef>
                <a:spcPts val="0"/>
              </a:spcBef>
              <a:buNone/>
              <a:defRPr b="1" sz="2000">
                <a:solidFill>
                  <a:srgbClr val="00B0F0"/>
                </a:solidFill>
                <a:latin typeface="Times New Roman"/>
                <a:ea typeface="Times New Roman"/>
                <a:cs typeface="Times New Roman"/>
                <a:sym typeface="Times New Roman"/>
              </a:defRPr>
            </a:lvl2pPr>
            <a:lvl3pPr indent="0" lvl="2" marL="0" algn="l">
              <a:spcBef>
                <a:spcPts val="0"/>
              </a:spcBef>
              <a:buNone/>
              <a:defRPr b="1" sz="2000">
                <a:solidFill>
                  <a:srgbClr val="00B0F0"/>
                </a:solidFill>
                <a:latin typeface="Times New Roman"/>
                <a:ea typeface="Times New Roman"/>
                <a:cs typeface="Times New Roman"/>
                <a:sym typeface="Times New Roman"/>
              </a:defRPr>
            </a:lvl3pPr>
            <a:lvl4pPr indent="0" lvl="3" marL="0" algn="l">
              <a:spcBef>
                <a:spcPts val="0"/>
              </a:spcBef>
              <a:buNone/>
              <a:defRPr b="1" sz="2000">
                <a:solidFill>
                  <a:srgbClr val="00B0F0"/>
                </a:solidFill>
                <a:latin typeface="Times New Roman"/>
                <a:ea typeface="Times New Roman"/>
                <a:cs typeface="Times New Roman"/>
                <a:sym typeface="Times New Roman"/>
              </a:defRPr>
            </a:lvl4pPr>
            <a:lvl5pPr indent="0" lvl="4" marL="0" algn="l">
              <a:spcBef>
                <a:spcPts val="0"/>
              </a:spcBef>
              <a:buNone/>
              <a:defRPr b="1" sz="2000">
                <a:solidFill>
                  <a:srgbClr val="00B0F0"/>
                </a:solidFill>
                <a:latin typeface="Times New Roman"/>
                <a:ea typeface="Times New Roman"/>
                <a:cs typeface="Times New Roman"/>
                <a:sym typeface="Times New Roman"/>
              </a:defRPr>
            </a:lvl5pPr>
            <a:lvl6pPr indent="0" lvl="5" marL="0" algn="l">
              <a:spcBef>
                <a:spcPts val="0"/>
              </a:spcBef>
              <a:buNone/>
              <a:defRPr b="1" sz="2000">
                <a:solidFill>
                  <a:srgbClr val="00B0F0"/>
                </a:solidFill>
                <a:latin typeface="Times New Roman"/>
                <a:ea typeface="Times New Roman"/>
                <a:cs typeface="Times New Roman"/>
                <a:sym typeface="Times New Roman"/>
              </a:defRPr>
            </a:lvl6pPr>
            <a:lvl7pPr indent="0" lvl="6" marL="0" algn="l">
              <a:spcBef>
                <a:spcPts val="0"/>
              </a:spcBef>
              <a:buNone/>
              <a:defRPr b="1" sz="2000">
                <a:solidFill>
                  <a:srgbClr val="00B0F0"/>
                </a:solidFill>
                <a:latin typeface="Times New Roman"/>
                <a:ea typeface="Times New Roman"/>
                <a:cs typeface="Times New Roman"/>
                <a:sym typeface="Times New Roman"/>
              </a:defRPr>
            </a:lvl7pPr>
            <a:lvl8pPr indent="0" lvl="7" marL="0" algn="l">
              <a:spcBef>
                <a:spcPts val="0"/>
              </a:spcBef>
              <a:buNone/>
              <a:defRPr b="1" sz="2000">
                <a:solidFill>
                  <a:srgbClr val="00B0F0"/>
                </a:solidFill>
                <a:latin typeface="Times New Roman"/>
                <a:ea typeface="Times New Roman"/>
                <a:cs typeface="Times New Roman"/>
                <a:sym typeface="Times New Roman"/>
              </a:defRPr>
            </a:lvl8pPr>
            <a:lvl9pPr indent="0" lvl="8" marL="0" algn="l">
              <a:spcBef>
                <a:spcPts val="0"/>
              </a:spcBef>
              <a:buNone/>
              <a:defRPr b="1" sz="2000">
                <a:solidFill>
                  <a:srgbClr val="00B0F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1207008" y="2120054"/>
            <a:ext cx="6126480" cy="4114800"/>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200"/>
              </a:spcBef>
              <a:spcAft>
                <a:spcPts val="0"/>
              </a:spcAft>
              <a:buSzPts val="3200"/>
              <a:buChar char="▪"/>
              <a:defRPr sz="3200"/>
            </a:lvl1pPr>
            <a:lvl2pPr indent="-406400" lvl="1" marL="914400" algn="l">
              <a:lnSpc>
                <a:spcPct val="90000"/>
              </a:lnSpc>
              <a:spcBef>
                <a:spcPts val="200"/>
              </a:spcBef>
              <a:spcAft>
                <a:spcPts val="0"/>
              </a:spcAft>
              <a:buSzPts val="2800"/>
              <a:buChar char="▪"/>
              <a:defRPr sz="2800"/>
            </a:lvl2pPr>
            <a:lvl3pPr indent="-381000" lvl="2" marL="1371600" algn="l">
              <a:lnSpc>
                <a:spcPct val="90000"/>
              </a:lnSpc>
              <a:spcBef>
                <a:spcPts val="400"/>
              </a:spcBef>
              <a:spcAft>
                <a:spcPts val="0"/>
              </a:spcAft>
              <a:buSzPts val="2400"/>
              <a:buChar char="▪"/>
              <a:defRPr sz="2400"/>
            </a:lvl3pPr>
            <a:lvl4pPr indent="-355600" lvl="3" marL="1828800" algn="l">
              <a:lnSpc>
                <a:spcPct val="90000"/>
              </a:lnSpc>
              <a:spcBef>
                <a:spcPts val="400"/>
              </a:spcBef>
              <a:spcAft>
                <a:spcPts val="0"/>
              </a:spcAft>
              <a:buSzPts val="2000"/>
              <a:buChar char="▪"/>
              <a:defRPr sz="2000"/>
            </a:lvl4pPr>
            <a:lvl5pPr indent="-355600" lvl="4" marL="2286000" algn="l">
              <a:lnSpc>
                <a:spcPct val="90000"/>
              </a:lnSpc>
              <a:spcBef>
                <a:spcPts val="400"/>
              </a:spcBef>
              <a:spcAft>
                <a:spcPts val="0"/>
              </a:spcAft>
              <a:buSzPts val="2000"/>
              <a:buChar char="▪"/>
              <a:defRPr sz="20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
        <p:nvSpPr>
          <p:cNvPr id="68" name="Google Shape;68;p10"/>
          <p:cNvSpPr txBox="1"/>
          <p:nvPr>
            <p:ph idx="2" type="body"/>
          </p:nvPr>
        </p:nvSpPr>
        <p:spPr>
          <a:xfrm>
            <a:off x="7789023" y="2147486"/>
            <a:ext cx="3200400" cy="3432319"/>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1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marR="0" rtl="0" algn="l">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orbel"/>
                <a:ea typeface="Corbel"/>
                <a:cs typeface="Corbel"/>
                <a:sym typeface="Corbel"/>
              </a:defRPr>
            </a:lvl1pPr>
            <a:lvl2pPr indent="0" lvl="1" marL="0" marR="0" rtl="0" algn="l">
              <a:spcBef>
                <a:spcPts val="0"/>
              </a:spcBef>
              <a:buNone/>
              <a:defRPr b="0" i="0" sz="1200" u="none" cap="none" strike="noStrike">
                <a:solidFill>
                  <a:schemeClr val="lt1"/>
                </a:solidFill>
                <a:latin typeface="Corbel"/>
                <a:ea typeface="Corbel"/>
                <a:cs typeface="Corbel"/>
                <a:sym typeface="Corbel"/>
              </a:defRPr>
            </a:lvl2pPr>
            <a:lvl3pPr indent="0" lvl="2" marL="0" marR="0" rtl="0" algn="l">
              <a:spcBef>
                <a:spcPts val="0"/>
              </a:spcBef>
              <a:buNone/>
              <a:defRPr b="0" i="0" sz="1200" u="none" cap="none" strike="noStrike">
                <a:solidFill>
                  <a:schemeClr val="lt1"/>
                </a:solidFill>
                <a:latin typeface="Corbel"/>
                <a:ea typeface="Corbel"/>
                <a:cs typeface="Corbel"/>
                <a:sym typeface="Corbel"/>
              </a:defRPr>
            </a:lvl3pPr>
            <a:lvl4pPr indent="0" lvl="3" marL="0" marR="0" rtl="0" algn="l">
              <a:spcBef>
                <a:spcPts val="0"/>
              </a:spcBef>
              <a:buNone/>
              <a:defRPr b="0" i="0" sz="1200" u="none" cap="none" strike="noStrike">
                <a:solidFill>
                  <a:schemeClr val="lt1"/>
                </a:solidFill>
                <a:latin typeface="Corbel"/>
                <a:ea typeface="Corbel"/>
                <a:cs typeface="Corbel"/>
                <a:sym typeface="Corbel"/>
              </a:defRPr>
            </a:lvl4pPr>
            <a:lvl5pPr indent="0" lvl="4" marL="0" marR="0" rtl="0" algn="l">
              <a:spcBef>
                <a:spcPts val="0"/>
              </a:spcBef>
              <a:buNone/>
              <a:defRPr b="0" i="0" sz="1200" u="none" cap="none" strike="noStrike">
                <a:solidFill>
                  <a:schemeClr val="lt1"/>
                </a:solidFill>
                <a:latin typeface="Corbel"/>
                <a:ea typeface="Corbel"/>
                <a:cs typeface="Corbel"/>
                <a:sym typeface="Corbel"/>
              </a:defRPr>
            </a:lvl5pPr>
            <a:lvl6pPr indent="0" lvl="5" marL="0" marR="0" rtl="0" algn="l">
              <a:spcBef>
                <a:spcPts val="0"/>
              </a:spcBef>
              <a:buNone/>
              <a:defRPr b="0" i="0" sz="1200" u="none" cap="none" strike="noStrike">
                <a:solidFill>
                  <a:schemeClr val="lt1"/>
                </a:solidFill>
                <a:latin typeface="Corbel"/>
                <a:ea typeface="Corbel"/>
                <a:cs typeface="Corbel"/>
                <a:sym typeface="Corbel"/>
              </a:defRPr>
            </a:lvl6pPr>
            <a:lvl7pPr indent="0" lvl="6" marL="0" marR="0" rtl="0" algn="l">
              <a:spcBef>
                <a:spcPts val="0"/>
              </a:spcBef>
              <a:buNone/>
              <a:defRPr b="0" i="0" sz="1200" u="none" cap="none" strike="noStrike">
                <a:solidFill>
                  <a:schemeClr val="lt1"/>
                </a:solidFill>
                <a:latin typeface="Corbel"/>
                <a:ea typeface="Corbel"/>
                <a:cs typeface="Corbel"/>
                <a:sym typeface="Corbel"/>
              </a:defRPr>
            </a:lvl7pPr>
            <a:lvl8pPr indent="0" lvl="7" marL="0" marR="0" rtl="0" algn="l">
              <a:spcBef>
                <a:spcPts val="0"/>
              </a:spcBef>
              <a:buNone/>
              <a:defRPr b="0" i="0" sz="1200" u="none" cap="none" strike="noStrike">
                <a:solidFill>
                  <a:schemeClr val="lt1"/>
                </a:solidFill>
                <a:latin typeface="Corbel"/>
                <a:ea typeface="Corbel"/>
                <a:cs typeface="Corbel"/>
                <a:sym typeface="Corbel"/>
              </a:defRPr>
            </a:lvl8pPr>
            <a:lvl9pPr indent="0" lvl="8" marL="0" marR="0" rtl="0" algn="l">
              <a:spcBef>
                <a:spcPts val="0"/>
              </a:spcBef>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2" name="Shape 92"/>
        <p:cNvGrpSpPr/>
        <p:nvPr/>
      </p:nvGrpSpPr>
      <p:grpSpPr>
        <a:xfrm>
          <a:off x="0" y="0"/>
          <a:ext cx="0" cy="0"/>
          <a:chOff x="0" y="0"/>
          <a:chExt cx="0" cy="0"/>
        </a:xfrm>
      </p:grpSpPr>
      <p:sp>
        <p:nvSpPr>
          <p:cNvPr id="93" name="Google Shape;93;p14"/>
          <p:cNvSpPr/>
          <p:nvPr/>
        </p:nvSpPr>
        <p:spPr>
          <a:xfrm>
            <a:off x="483" y="176109"/>
            <a:ext cx="12188952" cy="164591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marR="0" rtl="0" algn="l">
              <a:lnSpc>
                <a:spcPct val="85000"/>
              </a:lnSpc>
              <a:spcBef>
                <a:spcPts val="0"/>
              </a:spcBef>
              <a:spcAft>
                <a:spcPts val="0"/>
              </a:spcAft>
              <a:buClr>
                <a:schemeClr val="lt2"/>
              </a:buClr>
              <a:buSzPts val="4000"/>
              <a:buFont typeface="Corbel"/>
              <a:buNone/>
              <a:defRPr b="0" i="0" sz="4000" u="none" cap="none" strike="noStrike">
                <a:solidFill>
                  <a:schemeClr val="lt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68300" lvl="0" marL="457200" marR="0" rtl="0" algn="l">
              <a:lnSpc>
                <a:spcPct val="90000"/>
              </a:lnSpc>
              <a:spcBef>
                <a:spcPts val="1200"/>
              </a:spcBef>
              <a:spcAft>
                <a:spcPts val="0"/>
              </a:spcAft>
              <a:buClr>
                <a:schemeClr val="dk1"/>
              </a:buClr>
              <a:buSzPts val="2200"/>
              <a:buFont typeface="Noto Sans Symbols"/>
              <a:buChar char="▪"/>
              <a:defRPr b="0" i="0" sz="2200" u="none" cap="none" strike="noStrike">
                <a:solidFill>
                  <a:schemeClr val="dk1"/>
                </a:solidFill>
                <a:latin typeface="Corbel"/>
                <a:ea typeface="Corbel"/>
                <a:cs typeface="Corbel"/>
                <a:sym typeface="Corbel"/>
              </a:defRPr>
            </a:lvl1pPr>
            <a:lvl2pPr indent="-355600" lvl="1" marL="914400" marR="0" rtl="0" algn="l">
              <a:lnSpc>
                <a:spcPct val="90000"/>
              </a:lnSpc>
              <a:spcBef>
                <a:spcPts val="200"/>
              </a:spcBef>
              <a:spcAft>
                <a:spcPts val="0"/>
              </a:spcAft>
              <a:buClr>
                <a:schemeClr val="dk1"/>
              </a:buClr>
              <a:buSzPts val="2000"/>
              <a:buFont typeface="Noto Sans Symbols"/>
              <a:buChar char="▪"/>
              <a:defRPr b="0" i="0" sz="2000" u="none" cap="none" strike="noStrike">
                <a:solidFill>
                  <a:schemeClr val="dk1"/>
                </a:solidFill>
                <a:latin typeface="Corbel"/>
                <a:ea typeface="Corbel"/>
                <a:cs typeface="Corbel"/>
                <a:sym typeface="Corbel"/>
              </a:defRPr>
            </a:lvl2pPr>
            <a:lvl3pPr indent="-342900" lvl="2" marL="13716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orbel"/>
                <a:ea typeface="Corbel"/>
                <a:cs typeface="Corbel"/>
                <a:sym typeface="Corbel"/>
              </a:defRPr>
            </a:lvl3pPr>
            <a:lvl4pPr indent="-330200" lvl="3" marL="18288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4pPr>
            <a:lvl5pPr indent="-330200" lvl="4" marL="22860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5pPr>
            <a:lvl6pPr indent="-330200" lvl="5" marL="27432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6pPr>
            <a:lvl7pPr indent="-330200" lvl="6" marL="32004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7pPr>
            <a:lvl8pPr indent="-330200" lvl="7" marL="36576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9pPr>
          </a:lstStyle>
          <a:p/>
        </p:txBody>
      </p:sp>
      <p:sp>
        <p:nvSpPr>
          <p:cNvPr id="96" name="Google Shape;96;p1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marR="0" rtl="0" algn="l">
              <a:spcBef>
                <a:spcPts val="0"/>
              </a:spcBef>
              <a:spcAft>
                <a:spcPts val="0"/>
              </a:spcAft>
              <a:buSzPts val="1400"/>
              <a:buNone/>
              <a:defRPr sz="105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7" name="Google Shape;97;p1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5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8" name="Google Shape;98;p1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u="none">
                <a:solidFill>
                  <a:schemeClr val="dk1"/>
                </a:solidFill>
                <a:latin typeface="Corbel"/>
                <a:ea typeface="Corbel"/>
                <a:cs typeface="Corbel"/>
                <a:sym typeface="Corbel"/>
              </a:defRPr>
            </a:lvl1pPr>
            <a:lvl2pPr indent="0" lvl="1" marL="0" marR="0" rtl="0" algn="l">
              <a:spcBef>
                <a:spcPts val="0"/>
              </a:spcBef>
              <a:buNone/>
              <a:defRPr b="0" sz="1200" u="none">
                <a:solidFill>
                  <a:schemeClr val="dk1"/>
                </a:solidFill>
                <a:latin typeface="Corbel"/>
                <a:ea typeface="Corbel"/>
                <a:cs typeface="Corbel"/>
                <a:sym typeface="Corbel"/>
              </a:defRPr>
            </a:lvl2pPr>
            <a:lvl3pPr indent="0" lvl="2" marL="0" marR="0" rtl="0" algn="l">
              <a:spcBef>
                <a:spcPts val="0"/>
              </a:spcBef>
              <a:buNone/>
              <a:defRPr b="0" sz="1200" u="none">
                <a:solidFill>
                  <a:schemeClr val="dk1"/>
                </a:solidFill>
                <a:latin typeface="Corbel"/>
                <a:ea typeface="Corbel"/>
                <a:cs typeface="Corbel"/>
                <a:sym typeface="Corbel"/>
              </a:defRPr>
            </a:lvl3pPr>
            <a:lvl4pPr indent="0" lvl="3" marL="0" marR="0" rtl="0" algn="l">
              <a:spcBef>
                <a:spcPts val="0"/>
              </a:spcBef>
              <a:buNone/>
              <a:defRPr b="0" sz="1200" u="none">
                <a:solidFill>
                  <a:schemeClr val="dk1"/>
                </a:solidFill>
                <a:latin typeface="Corbel"/>
                <a:ea typeface="Corbel"/>
                <a:cs typeface="Corbel"/>
                <a:sym typeface="Corbel"/>
              </a:defRPr>
            </a:lvl4pPr>
            <a:lvl5pPr indent="0" lvl="4" marL="0" marR="0" rtl="0" algn="l">
              <a:spcBef>
                <a:spcPts val="0"/>
              </a:spcBef>
              <a:buNone/>
              <a:defRPr b="0" sz="1200" u="none">
                <a:solidFill>
                  <a:schemeClr val="dk1"/>
                </a:solidFill>
                <a:latin typeface="Corbel"/>
                <a:ea typeface="Corbel"/>
                <a:cs typeface="Corbel"/>
                <a:sym typeface="Corbel"/>
              </a:defRPr>
            </a:lvl5pPr>
            <a:lvl6pPr indent="0" lvl="5" marL="0" marR="0" rtl="0" algn="l">
              <a:spcBef>
                <a:spcPts val="0"/>
              </a:spcBef>
              <a:buNone/>
              <a:defRPr b="0" sz="1200" u="none">
                <a:solidFill>
                  <a:schemeClr val="dk1"/>
                </a:solidFill>
                <a:latin typeface="Corbel"/>
                <a:ea typeface="Corbel"/>
                <a:cs typeface="Corbel"/>
                <a:sym typeface="Corbel"/>
              </a:defRPr>
            </a:lvl6pPr>
            <a:lvl7pPr indent="0" lvl="6" marL="0" marR="0" rtl="0" algn="l">
              <a:spcBef>
                <a:spcPts val="0"/>
              </a:spcBef>
              <a:buNone/>
              <a:defRPr b="0" sz="1200" u="none">
                <a:solidFill>
                  <a:schemeClr val="dk1"/>
                </a:solidFill>
                <a:latin typeface="Corbel"/>
                <a:ea typeface="Corbel"/>
                <a:cs typeface="Corbel"/>
                <a:sym typeface="Corbel"/>
              </a:defRPr>
            </a:lvl7pPr>
            <a:lvl8pPr indent="0" lvl="7" marL="0" marR="0" rtl="0" algn="l">
              <a:spcBef>
                <a:spcPts val="0"/>
              </a:spcBef>
              <a:buNone/>
              <a:defRPr b="0" sz="1200" u="none">
                <a:solidFill>
                  <a:schemeClr val="dk1"/>
                </a:solidFill>
                <a:latin typeface="Corbel"/>
                <a:ea typeface="Corbel"/>
                <a:cs typeface="Corbel"/>
                <a:sym typeface="Corbel"/>
              </a:defRPr>
            </a:lvl8pPr>
            <a:lvl9pPr indent="0" lvl="8" marL="0" marR="0" rtl="0" algn="l">
              <a:spcBef>
                <a:spcPts val="0"/>
              </a:spcBef>
              <a:buNone/>
              <a:defRPr b="0" sz="1200" u="none">
                <a:solidFill>
                  <a:schemeClr val="dk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1.jp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1524001" y="4052957"/>
            <a:ext cx="9657806" cy="159019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00"/>
              <a:buNone/>
            </a:pPr>
            <a:r>
              <a:rPr b="1" lang="en-US" sz="3200">
                <a:latin typeface="Times New Roman"/>
                <a:ea typeface="Times New Roman"/>
                <a:cs typeface="Times New Roman"/>
                <a:sym typeface="Times New Roman"/>
              </a:rPr>
              <a:t>Daniel Kim (George Washington University)</a:t>
            </a:r>
            <a:endParaRPr/>
          </a:p>
          <a:p>
            <a:pPr indent="0" lvl="0" marL="0" rtl="0" algn="ctr">
              <a:lnSpc>
                <a:spcPct val="90000"/>
              </a:lnSpc>
              <a:spcBef>
                <a:spcPts val="1400"/>
              </a:spcBef>
              <a:spcAft>
                <a:spcPts val="0"/>
              </a:spcAft>
              <a:buSzPts val="2800"/>
              <a:buNone/>
            </a:pPr>
            <a:r>
              <a:rPr b="1" lang="en-US" sz="2800">
                <a:latin typeface="Times New Roman"/>
                <a:ea typeface="Times New Roman"/>
                <a:cs typeface="Times New Roman"/>
                <a:sym typeface="Times New Roman"/>
              </a:rPr>
              <a:t>POMS Annual Meeting 2019, May 3-6</a:t>
            </a:r>
            <a:endParaRPr/>
          </a:p>
        </p:txBody>
      </p:sp>
      <p:sp>
        <p:nvSpPr>
          <p:cNvPr id="109" name="Google Shape;109;p16"/>
          <p:cNvSpPr txBox="1"/>
          <p:nvPr/>
        </p:nvSpPr>
        <p:spPr>
          <a:xfrm>
            <a:off x="917248" y="2365008"/>
            <a:ext cx="10357503" cy="12618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B0F0"/>
                </a:solidFill>
                <a:latin typeface="Times New Roman"/>
                <a:ea typeface="Times New Roman"/>
                <a:cs typeface="Times New Roman"/>
                <a:sym typeface="Times New Roman"/>
              </a:rPr>
              <a:t>Bias, Blindness and Bursted Bubble: Examination of Public Sentiment on Social Media Platforms</a:t>
            </a:r>
            <a:r>
              <a:rPr b="1" i="0" lang="en-US" sz="4000" u="none" cap="none" strike="noStrike">
                <a:solidFill>
                  <a:srgbClr val="00B0F0"/>
                </a:solidFill>
                <a:latin typeface="Times New Roman"/>
                <a:ea typeface="Times New Roman"/>
                <a:cs typeface="Times New Roman"/>
                <a:sym typeface="Times New Roman"/>
              </a:rPr>
              <a:t>*</a:t>
            </a:r>
            <a:endParaRPr b="1" i="0" sz="4000" u="none" cap="none" strike="noStrike">
              <a:solidFill>
                <a:schemeClr val="dk2"/>
              </a:solidFill>
              <a:latin typeface="Times New Roman"/>
              <a:ea typeface="Times New Roman"/>
              <a:cs typeface="Times New Roman"/>
              <a:sym typeface="Times New Roman"/>
            </a:endParaRPr>
          </a:p>
        </p:txBody>
      </p:sp>
      <p:sp>
        <p:nvSpPr>
          <p:cNvPr id="110" name="Google Shape;110;p16"/>
          <p:cNvSpPr/>
          <p:nvPr/>
        </p:nvSpPr>
        <p:spPr>
          <a:xfrm>
            <a:off x="1268888" y="6266209"/>
            <a:ext cx="82060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 Joint work with Yixin Lu (George Washington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0" name="Google Shape;220;p25"/>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Twitter: FB Cambridge Analytica</a:t>
            </a:r>
            <a:endParaRPr b="1" sz="4000">
              <a:solidFill>
                <a:schemeClr val="lt2"/>
              </a:solidFill>
              <a:latin typeface="Times New Roman"/>
              <a:ea typeface="Times New Roman"/>
              <a:cs typeface="Times New Roman"/>
              <a:sym typeface="Times New Roman"/>
            </a:endParaRPr>
          </a:p>
        </p:txBody>
      </p:sp>
      <p:sp>
        <p:nvSpPr>
          <p:cNvPr id="221" name="Google Shape;221;p25"/>
          <p:cNvSpPr/>
          <p:nvPr/>
        </p:nvSpPr>
        <p:spPr>
          <a:xfrm>
            <a:off x="6235350" y="1832162"/>
            <a:ext cx="5317402" cy="400110"/>
          </a:xfrm>
          <a:prstGeom prst="rect">
            <a:avLst/>
          </a:prstGeom>
          <a:solidFill>
            <a:schemeClr val="lt1"/>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i="0" lang="en-US" sz="2000" u="none" cap="none" strike="noStrike">
                <a:solidFill>
                  <a:schemeClr val="dk1"/>
                </a:solidFill>
                <a:latin typeface="Arial"/>
                <a:ea typeface="Arial"/>
                <a:cs typeface="Arial"/>
                <a:sym typeface="Arial"/>
              </a:rPr>
              <a:t>April 10: Zuckerberg Public hearing</a:t>
            </a:r>
            <a:endParaRPr/>
          </a:p>
        </p:txBody>
      </p:sp>
      <p:grpSp>
        <p:nvGrpSpPr>
          <p:cNvPr id="222" name="Google Shape;222;p25"/>
          <p:cNvGrpSpPr/>
          <p:nvPr/>
        </p:nvGrpSpPr>
        <p:grpSpPr>
          <a:xfrm>
            <a:off x="5899093" y="2501179"/>
            <a:ext cx="5750839" cy="3584032"/>
            <a:chOff x="5638857" y="2905780"/>
            <a:chExt cx="6011076" cy="3611644"/>
          </a:xfrm>
        </p:grpSpPr>
        <p:pic>
          <p:nvPicPr>
            <p:cNvPr descr="https://lh5.googleusercontent.com/WJm2zc40UbNpxIOgoCw2DH3uhfSD-ywV6KaaAqOH5PaQCH0QC1OezPx_P1po1VwrWhfgzVMqBqjDwwYLccJFbLAjfsZaw6T5aV7ozqtx-dCi7-u63DtVf4QeU7Wwh5fGJTz1gZo2x_8" id="223" name="Google Shape;223;p25"/>
            <p:cNvPicPr preferRelativeResize="0"/>
            <p:nvPr/>
          </p:nvPicPr>
          <p:blipFill rotWithShape="1">
            <a:blip r:embed="rId3">
              <a:alphaModFix/>
            </a:blip>
            <a:srcRect b="0" l="0" r="0" t="0"/>
            <a:stretch/>
          </p:blipFill>
          <p:spPr>
            <a:xfrm>
              <a:off x="5638857" y="2905780"/>
              <a:ext cx="6011076" cy="3611644"/>
            </a:xfrm>
            <a:prstGeom prst="rect">
              <a:avLst/>
            </a:prstGeom>
            <a:noFill/>
            <a:ln>
              <a:noFill/>
            </a:ln>
          </p:spPr>
        </p:pic>
        <p:sp>
          <p:nvSpPr>
            <p:cNvPr id="224" name="Google Shape;224;p25"/>
            <p:cNvSpPr txBox="1"/>
            <p:nvPr/>
          </p:nvSpPr>
          <p:spPr>
            <a:xfrm>
              <a:off x="6053614" y="3043484"/>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Distribution of #Tweets over Time</a:t>
              </a:r>
              <a:endParaRPr/>
            </a:p>
          </p:txBody>
        </p:sp>
      </p:grpSp>
      <p:pic>
        <p:nvPicPr>
          <p:cNvPr descr="https://lh6.googleusercontent.com/n1zlw_X-nLwewaFg9qLUP0t4nXjcDBbPE9P6NXhsJY0Tu7WkyYuRy9LHqpC26YH0bXlCz6zCYw1POxQ1t3N5GqWxIUtRPHpt8fOI6NVzAqfk-2JeKaFcemJ_CC74wZMxoGN-YnAmhUg" id="225" name="Google Shape;225;p25"/>
          <p:cNvPicPr preferRelativeResize="0"/>
          <p:nvPr/>
        </p:nvPicPr>
        <p:blipFill rotWithShape="1">
          <a:blip r:embed="rId4">
            <a:alphaModFix/>
          </a:blip>
          <a:srcRect b="0" l="0" r="0" t="0"/>
          <a:stretch/>
        </p:blipFill>
        <p:spPr>
          <a:xfrm>
            <a:off x="215180" y="1301741"/>
            <a:ext cx="5464137" cy="3283026"/>
          </a:xfrm>
          <a:prstGeom prst="rect">
            <a:avLst/>
          </a:prstGeom>
          <a:noFill/>
          <a:ln>
            <a:noFill/>
          </a:ln>
        </p:spPr>
      </p:pic>
      <p:sp>
        <p:nvSpPr>
          <p:cNvPr id="226" name="Google Shape;226;p25"/>
          <p:cNvSpPr txBox="1"/>
          <p:nvPr/>
        </p:nvSpPr>
        <p:spPr>
          <a:xfrm>
            <a:off x="386118" y="4965004"/>
            <a:ext cx="5122259"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Approximately 50% of the comments were negative during the focal timeframe except for April 9 &amp; 10.</a:t>
            </a:r>
            <a:endParaRPr/>
          </a:p>
        </p:txBody>
      </p:sp>
      <p:sp>
        <p:nvSpPr>
          <p:cNvPr id="227" name="Google Shape;227;p25"/>
          <p:cNvSpPr txBox="1"/>
          <p:nvPr/>
        </p:nvSpPr>
        <p:spPr>
          <a:xfrm>
            <a:off x="326815" y="1442305"/>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User Sentiment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descr="https://lh3.googleusercontent.com/bauFDI2lbYt-l9Nvs2jpayn7jTkjdJmyLnhO1jJJpRnPLiuOv6W-1nJ3gV7heDt5QpQXirDxxB1wLB-0eQgv0Hh5Wp4pqM-hAC01XLFtx7pGJF-Y4zVdUXtuw7OlNT1rxxx78AlA0Qo" id="233" name="Google Shape;233;p26"/>
          <p:cNvPicPr preferRelativeResize="0"/>
          <p:nvPr/>
        </p:nvPicPr>
        <p:blipFill rotWithShape="1">
          <a:blip r:embed="rId3">
            <a:alphaModFix/>
          </a:blip>
          <a:srcRect b="0" l="0" r="0" t="0"/>
          <a:stretch/>
        </p:blipFill>
        <p:spPr>
          <a:xfrm>
            <a:off x="6366727" y="3087773"/>
            <a:ext cx="5446582" cy="3261154"/>
          </a:xfrm>
          <a:prstGeom prst="rect">
            <a:avLst/>
          </a:prstGeom>
          <a:noFill/>
          <a:ln>
            <a:noFill/>
          </a:ln>
        </p:spPr>
      </p:pic>
      <p:pic>
        <p:nvPicPr>
          <p:cNvPr descr="https://lh5.googleusercontent.com/HuyYrxP0-ZDaItJbUjVzY08zkt47pNFExiiH3a3b-Hfd-28l8DBLYdDkAeRsqCptin4Pkr9o9UnznnDY1eKfQNnWa4OEkkirj58IkNlSx6jW8GmcckbNmn8KT5UpEfv7DcsM7sN-Oqc" id="234" name="Google Shape;234;p26"/>
          <p:cNvPicPr preferRelativeResize="0"/>
          <p:nvPr/>
        </p:nvPicPr>
        <p:blipFill rotWithShape="1">
          <a:blip r:embed="rId4">
            <a:alphaModFix/>
          </a:blip>
          <a:srcRect b="0" l="0" r="0" t="0"/>
          <a:stretch/>
        </p:blipFill>
        <p:spPr>
          <a:xfrm>
            <a:off x="265916" y="1394277"/>
            <a:ext cx="5894429" cy="3529305"/>
          </a:xfrm>
          <a:prstGeom prst="rect">
            <a:avLst/>
          </a:prstGeom>
          <a:noFill/>
          <a:ln>
            <a:noFill/>
          </a:ln>
        </p:spPr>
      </p:pic>
      <p:sp>
        <p:nvSpPr>
          <p:cNvPr id="235" name="Google Shape;235;p26"/>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Reddit: FB Cambridge Analytica</a:t>
            </a:r>
            <a:endParaRPr b="1" sz="4000">
              <a:solidFill>
                <a:schemeClr val="lt2"/>
              </a:solidFill>
              <a:latin typeface="Times New Roman"/>
              <a:ea typeface="Times New Roman"/>
              <a:cs typeface="Times New Roman"/>
              <a:sym typeface="Times New Roman"/>
            </a:endParaRPr>
          </a:p>
        </p:txBody>
      </p:sp>
      <p:sp>
        <p:nvSpPr>
          <p:cNvPr id="236" name="Google Shape;236;p26"/>
          <p:cNvSpPr/>
          <p:nvPr/>
        </p:nvSpPr>
        <p:spPr>
          <a:xfrm>
            <a:off x="6160345" y="1477510"/>
            <a:ext cx="5317402" cy="1323439"/>
          </a:xfrm>
          <a:prstGeom prst="rect">
            <a:avLst/>
          </a:prstGeom>
          <a:solidFill>
            <a:schemeClr val="lt1"/>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i="0" lang="en-US" sz="2000" u="none" cap="none" strike="noStrike">
                <a:solidFill>
                  <a:schemeClr val="dk1"/>
                </a:solidFill>
                <a:latin typeface="Arial"/>
                <a:ea typeface="Arial"/>
                <a:cs typeface="Arial"/>
                <a:sym typeface="Arial"/>
              </a:rPr>
              <a:t>March 17: Expose</a:t>
            </a:r>
            <a:endParaRPr/>
          </a:p>
          <a:p>
            <a:pPr indent="-342900" lvl="0" marL="342900" marR="0" rtl="0" algn="l">
              <a:lnSpc>
                <a:spcPct val="100000"/>
              </a:lnSpc>
              <a:spcBef>
                <a:spcPts val="0"/>
              </a:spcBef>
              <a:spcAft>
                <a:spcPts val="0"/>
              </a:spcAft>
              <a:buClr>
                <a:schemeClr val="dk1"/>
              </a:buClr>
              <a:buSzPts val="2000"/>
              <a:buFont typeface="Arial"/>
              <a:buChar char="•"/>
            </a:pPr>
            <a:r>
              <a:rPr i="0" lang="en-US" sz="2000" u="none" cap="none" strike="noStrike">
                <a:solidFill>
                  <a:schemeClr val="dk1"/>
                </a:solidFill>
                <a:latin typeface="Arial"/>
                <a:ea typeface="Arial"/>
                <a:cs typeface="Arial"/>
                <a:sym typeface="Arial"/>
              </a:rPr>
              <a:t>March 20: FTC inquiry</a:t>
            </a:r>
            <a:endParaRPr/>
          </a:p>
          <a:p>
            <a:pPr indent="-342900" lvl="0" marL="342900"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March 21: Zuckerberg first responded</a:t>
            </a:r>
            <a:endParaRPr/>
          </a:p>
          <a:p>
            <a:pPr indent="-342900" lvl="0" marL="342900" marR="0" rtl="0" algn="l">
              <a:lnSpc>
                <a:spcPct val="100000"/>
              </a:lnSpc>
              <a:spcBef>
                <a:spcPts val="0"/>
              </a:spcBef>
              <a:spcAft>
                <a:spcPts val="0"/>
              </a:spcAft>
              <a:buClr>
                <a:schemeClr val="dk1"/>
              </a:buClr>
              <a:buSzPts val="2000"/>
              <a:buFont typeface="Arial"/>
              <a:buChar char="•"/>
            </a:pPr>
            <a:r>
              <a:rPr i="0" lang="en-US" sz="2000" u="none" cap="none" strike="noStrike">
                <a:solidFill>
                  <a:schemeClr val="dk1"/>
                </a:solidFill>
                <a:latin typeface="Arial"/>
                <a:ea typeface="Arial"/>
                <a:cs typeface="Arial"/>
                <a:sym typeface="Arial"/>
              </a:rPr>
              <a:t>April 10: Public hearing</a:t>
            </a:r>
            <a:endParaRPr/>
          </a:p>
        </p:txBody>
      </p:sp>
      <p:sp>
        <p:nvSpPr>
          <p:cNvPr id="237" name="Google Shape;237;p26"/>
          <p:cNvSpPr txBox="1"/>
          <p:nvPr/>
        </p:nvSpPr>
        <p:spPr>
          <a:xfrm>
            <a:off x="6744522" y="3158929"/>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Distribution of #Comments over Time</a:t>
            </a:r>
            <a:endParaRPr/>
          </a:p>
        </p:txBody>
      </p:sp>
      <p:sp>
        <p:nvSpPr>
          <p:cNvPr id="238" name="Google Shape;238;p26"/>
          <p:cNvSpPr txBox="1"/>
          <p:nvPr/>
        </p:nvSpPr>
        <p:spPr>
          <a:xfrm>
            <a:off x="455339" y="5013556"/>
            <a:ext cx="512225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Approximately 70% of the comments were negative during the focal timeframe.</a:t>
            </a:r>
            <a:endParaRPr/>
          </a:p>
        </p:txBody>
      </p:sp>
      <p:sp>
        <p:nvSpPr>
          <p:cNvPr id="239" name="Google Shape;239;p26"/>
          <p:cNvSpPr txBox="1"/>
          <p:nvPr/>
        </p:nvSpPr>
        <p:spPr>
          <a:xfrm>
            <a:off x="530879" y="1564073"/>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User Sentiment Variation</a:t>
            </a:r>
            <a:endParaRPr/>
          </a:p>
        </p:txBody>
      </p:sp>
      <p:sp>
        <p:nvSpPr>
          <p:cNvPr id="240" name="Google Shape;240;p26"/>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7" name="Google Shape;247;p27"/>
          <p:cNvSpPr txBox="1"/>
          <p:nvPr/>
        </p:nvSpPr>
        <p:spPr>
          <a:xfrm>
            <a:off x="996297" y="487087"/>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Summary of Findings</a:t>
            </a:r>
            <a:endParaRPr b="1" sz="4000">
              <a:solidFill>
                <a:schemeClr val="lt2"/>
              </a:solidFill>
              <a:latin typeface="Times New Roman"/>
              <a:ea typeface="Times New Roman"/>
              <a:cs typeface="Times New Roman"/>
              <a:sym typeface="Times New Roman"/>
            </a:endParaRPr>
          </a:p>
        </p:txBody>
      </p:sp>
      <p:pic>
        <p:nvPicPr>
          <p:cNvPr descr="Image result for reddit" id="248" name="Google Shape;248;p27"/>
          <p:cNvPicPr preferRelativeResize="0"/>
          <p:nvPr/>
        </p:nvPicPr>
        <p:blipFill rotWithShape="1">
          <a:blip r:embed="rId3">
            <a:alphaModFix/>
          </a:blip>
          <a:srcRect b="0" l="0" r="0" t="0"/>
          <a:stretch/>
        </p:blipFill>
        <p:spPr>
          <a:xfrm>
            <a:off x="1681865" y="1591750"/>
            <a:ext cx="1781771" cy="1781771"/>
          </a:xfrm>
          <a:prstGeom prst="rect">
            <a:avLst/>
          </a:prstGeom>
          <a:noFill/>
          <a:ln>
            <a:noFill/>
          </a:ln>
        </p:spPr>
      </p:pic>
      <p:pic>
        <p:nvPicPr>
          <p:cNvPr id="249" name="Google Shape;249;p27"/>
          <p:cNvPicPr preferRelativeResize="0"/>
          <p:nvPr/>
        </p:nvPicPr>
        <p:blipFill rotWithShape="1">
          <a:blip r:embed="rId4">
            <a:alphaModFix/>
          </a:blip>
          <a:srcRect b="0" l="0" r="0" t="0"/>
          <a:stretch/>
        </p:blipFill>
        <p:spPr>
          <a:xfrm>
            <a:off x="1738516" y="3881255"/>
            <a:ext cx="1781772" cy="1781772"/>
          </a:xfrm>
          <a:prstGeom prst="rect">
            <a:avLst/>
          </a:prstGeom>
          <a:noFill/>
          <a:ln>
            <a:noFill/>
          </a:ln>
        </p:spPr>
      </p:pic>
      <p:sp>
        <p:nvSpPr>
          <p:cNvPr id="250" name="Google Shape;250;p27"/>
          <p:cNvSpPr txBox="1"/>
          <p:nvPr/>
        </p:nvSpPr>
        <p:spPr>
          <a:xfrm>
            <a:off x="4237182" y="3770299"/>
            <a:ext cx="7269018" cy="230832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Less sensitive towards major public events </a:t>
            </a:r>
            <a:endParaRPr/>
          </a:p>
          <a:p>
            <a:pPr indent="-285750" lvl="0" marL="285750" marR="0" rtl="0" algn="l">
              <a:spcBef>
                <a:spcPts val="0"/>
              </a:spcBef>
              <a:spcAft>
                <a:spcPts val="0"/>
              </a:spcAft>
              <a:buClr>
                <a:srgbClr val="7F7F7F"/>
              </a:buClr>
              <a:buSzPts val="2400"/>
              <a:buFont typeface="Arial"/>
              <a:buChar char="•"/>
            </a:pPr>
            <a:r>
              <a:rPr i="1" lang="en-US" sz="2400">
                <a:solidFill>
                  <a:srgbClr val="7F7F7F"/>
                </a:solidFill>
                <a:latin typeface="Arial"/>
                <a:ea typeface="Arial"/>
                <a:cs typeface="Arial"/>
                <a:sym typeface="Arial"/>
              </a:rPr>
              <a:t>Interpretation: anchored by current trends and more likely to be blinded</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Less expressive (more neutral words)</a:t>
            </a:r>
            <a:endParaRPr/>
          </a:p>
          <a:p>
            <a:pPr indent="-285750" lvl="0" marL="285750" marR="0" rtl="0" algn="l">
              <a:spcBef>
                <a:spcPts val="0"/>
              </a:spcBef>
              <a:spcAft>
                <a:spcPts val="0"/>
              </a:spcAft>
              <a:buClr>
                <a:srgbClr val="7F7F7F"/>
              </a:buClr>
              <a:buSzPts val="2400"/>
              <a:buFont typeface="Arial"/>
              <a:buChar char="•"/>
            </a:pPr>
            <a:r>
              <a:rPr i="1" lang="en-US" sz="2400">
                <a:solidFill>
                  <a:srgbClr val="7F7F7F"/>
                </a:solidFill>
                <a:latin typeface="Arial"/>
                <a:ea typeface="Arial"/>
                <a:cs typeface="Arial"/>
                <a:sym typeface="Arial"/>
              </a:rPr>
              <a:t>Interpretation: more likely to conform to self-selected group, more likely to be biased</a:t>
            </a:r>
            <a:endParaRPr/>
          </a:p>
        </p:txBody>
      </p:sp>
      <p:sp>
        <p:nvSpPr>
          <p:cNvPr id="251" name="Google Shape;251;p27"/>
          <p:cNvSpPr txBox="1"/>
          <p:nvPr/>
        </p:nvSpPr>
        <p:spPr>
          <a:xfrm>
            <a:off x="4237182" y="1513140"/>
            <a:ext cx="7269018"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Sensitive/reactive towards major public events</a:t>
            </a:r>
            <a:endParaRPr/>
          </a:p>
          <a:p>
            <a:pPr indent="-285750" lvl="0" marL="285750" marR="0" rtl="0" algn="l">
              <a:spcBef>
                <a:spcPts val="0"/>
              </a:spcBef>
              <a:spcAft>
                <a:spcPts val="0"/>
              </a:spcAft>
              <a:buClr>
                <a:srgbClr val="7F7F7F"/>
              </a:buClr>
              <a:buSzPts val="2400"/>
              <a:buFont typeface="Arial"/>
              <a:buChar char="•"/>
            </a:pPr>
            <a:r>
              <a:rPr i="1" lang="en-US" sz="2400">
                <a:solidFill>
                  <a:srgbClr val="7F7F7F"/>
                </a:solidFill>
                <a:latin typeface="Arial"/>
                <a:ea typeface="Arial"/>
                <a:cs typeface="Arial"/>
                <a:sym typeface="Arial"/>
              </a:rPr>
              <a:t>Interpretation: more intensive communication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Very expressive (more negative/positive words rather than neutral ones)</a:t>
            </a:r>
            <a:endParaRPr/>
          </a:p>
          <a:p>
            <a:pPr indent="-285750" lvl="0" marL="285750" marR="0" rtl="0" algn="l">
              <a:spcBef>
                <a:spcPts val="0"/>
              </a:spcBef>
              <a:spcAft>
                <a:spcPts val="0"/>
              </a:spcAft>
              <a:buClr>
                <a:srgbClr val="7F7F7F"/>
              </a:buClr>
              <a:buSzPts val="2400"/>
              <a:buFont typeface="Arial"/>
              <a:buChar char="•"/>
            </a:pPr>
            <a:r>
              <a:rPr i="1" lang="en-US" sz="2400">
                <a:solidFill>
                  <a:srgbClr val="7F7F7F"/>
                </a:solidFill>
                <a:latin typeface="Arial"/>
                <a:ea typeface="Arial"/>
                <a:cs typeface="Arial"/>
                <a:sym typeface="Arial"/>
              </a:rPr>
              <a:t>Interpretation: low peer pressure (image concern)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 name="Shape 255"/>
        <p:cNvGrpSpPr/>
        <p:nvPr/>
      </p:nvGrpSpPr>
      <p:grpSpPr>
        <a:xfrm>
          <a:off x="0" y="0"/>
          <a:ext cx="0" cy="0"/>
          <a:chOff x="0" y="0"/>
          <a:chExt cx="0" cy="0"/>
        </a:xfrm>
      </p:grpSpPr>
      <p:sp>
        <p:nvSpPr>
          <p:cNvPr id="256" name="Google Shape;256;p28"/>
          <p:cNvSpPr/>
          <p:nvPr/>
        </p:nvSpPr>
        <p:spPr>
          <a:xfrm>
            <a:off x="3048" y="2059012"/>
            <a:ext cx="12188952" cy="182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6127262" y="0"/>
            <a:ext cx="6064738"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58" name="Google Shape;258;p28"/>
          <p:cNvSpPr/>
          <p:nvPr/>
        </p:nvSpPr>
        <p:spPr>
          <a:xfrm>
            <a:off x="6119691" y="2054942"/>
            <a:ext cx="6072309" cy="18287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59" name="Google Shape;259;p28"/>
          <p:cNvSpPr txBox="1"/>
          <p:nvPr/>
        </p:nvSpPr>
        <p:spPr>
          <a:xfrm>
            <a:off x="6449950" y="2194560"/>
            <a:ext cx="5418961"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US" sz="6000" cap="none">
                <a:solidFill>
                  <a:schemeClr val="dk2"/>
                </a:solidFill>
                <a:latin typeface="Corbel"/>
                <a:ea typeface="Corbel"/>
                <a:cs typeface="Corbel"/>
                <a:sym typeface="Corbel"/>
              </a:rPr>
              <a:t>THANK YOU! </a:t>
            </a:r>
            <a:endParaRPr/>
          </a:p>
        </p:txBody>
      </p:sp>
      <p:sp>
        <p:nvSpPr>
          <p:cNvPr id="260" name="Google Shape;260;p28"/>
          <p:cNvSpPr/>
          <p:nvPr/>
        </p:nvSpPr>
        <p:spPr>
          <a:xfrm>
            <a:off x="0" y="0"/>
            <a:ext cx="612549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orbel"/>
              <a:ea typeface="Corbel"/>
              <a:cs typeface="Corbel"/>
              <a:sym typeface="Corbel"/>
            </a:endParaRPr>
          </a:p>
        </p:txBody>
      </p:sp>
      <p:sp>
        <p:nvSpPr>
          <p:cNvPr id="261" name="Google Shape;261;p2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b="0" lang="en-US" sz="1200">
                <a:solidFill>
                  <a:schemeClr val="lt2"/>
                </a:solidFill>
                <a:latin typeface="Corbel"/>
                <a:ea typeface="Corbel"/>
                <a:cs typeface="Corbel"/>
                <a:sym typeface="Corbel"/>
              </a:rPr>
              <a:t>‹#›</a:t>
            </a:fld>
            <a:endParaRPr b="0" sz="1200">
              <a:solidFill>
                <a:schemeClr val="lt2"/>
              </a:solidFill>
              <a:latin typeface="Corbel"/>
              <a:ea typeface="Corbel"/>
              <a:cs typeface="Corbel"/>
              <a:sym typeface="Corbel"/>
            </a:endParaRPr>
          </a:p>
        </p:txBody>
      </p:sp>
      <p:pic>
        <p:nvPicPr>
          <p:cNvPr descr="Image result for social network" id="262" name="Google Shape;262;p28"/>
          <p:cNvPicPr preferRelativeResize="0"/>
          <p:nvPr/>
        </p:nvPicPr>
        <p:blipFill rotWithShape="1">
          <a:blip r:embed="rId3">
            <a:alphaModFix/>
          </a:blip>
          <a:srcRect b="0" l="0" r="0" t="0"/>
          <a:stretch/>
        </p:blipFill>
        <p:spPr>
          <a:xfrm>
            <a:off x="843148" y="1838936"/>
            <a:ext cx="4784940" cy="3584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9"/>
          <p:cNvSpPr txBox="1"/>
          <p:nvPr>
            <p:ph idx="1" type="body"/>
          </p:nvPr>
        </p:nvSpPr>
        <p:spPr>
          <a:xfrm>
            <a:off x="563878" y="2166745"/>
            <a:ext cx="5129600" cy="3962449"/>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2133"/>
              </a:spcBef>
              <a:spcAft>
                <a:spcPts val="0"/>
              </a:spcAft>
              <a:buSzPts val="1800"/>
              <a:buFont typeface="Noto Sans Symbols"/>
              <a:buNone/>
            </a:pPr>
            <a:r>
              <a:rPr lang="en-US" sz="2000">
                <a:latin typeface="Arial"/>
                <a:ea typeface="Arial"/>
                <a:cs typeface="Arial"/>
                <a:sym typeface="Arial"/>
              </a:rPr>
              <a:t>Facebook Cambridge Analytica Event.</a:t>
            </a:r>
            <a:endParaRPr sz="2000">
              <a:latin typeface="Arial"/>
              <a:ea typeface="Arial"/>
              <a:cs typeface="Arial"/>
              <a:sym typeface="Arial"/>
            </a:endParaRPr>
          </a:p>
          <a:p>
            <a:pPr indent="-423323" lvl="0" marL="609585" rtl="0" algn="l">
              <a:lnSpc>
                <a:spcPct val="100000"/>
              </a:lnSpc>
              <a:spcBef>
                <a:spcPts val="2133"/>
              </a:spcBef>
              <a:spcAft>
                <a:spcPts val="0"/>
              </a:spcAft>
              <a:buSzPts val="1400"/>
              <a:buFont typeface="Noto Sans Symbols"/>
              <a:buAutoNum type="arabicPeriod"/>
            </a:pPr>
            <a:r>
              <a:rPr lang="en-US" sz="2000">
                <a:latin typeface="Arial"/>
                <a:ea typeface="Arial"/>
                <a:cs typeface="Arial"/>
                <a:sym typeface="Arial"/>
              </a:rPr>
              <a:t>Data Breach, data breach, breach</a:t>
            </a:r>
            <a:endParaRPr sz="2000">
              <a:latin typeface="Arial"/>
              <a:ea typeface="Arial"/>
              <a:cs typeface="Arial"/>
              <a:sym typeface="Arial"/>
            </a:endParaRPr>
          </a:p>
          <a:p>
            <a:pPr indent="-423323" lvl="0" marL="609585" rtl="0" algn="l">
              <a:lnSpc>
                <a:spcPct val="100000"/>
              </a:lnSpc>
              <a:spcBef>
                <a:spcPts val="0"/>
              </a:spcBef>
              <a:spcAft>
                <a:spcPts val="0"/>
              </a:spcAft>
              <a:buSzPts val="1400"/>
              <a:buFont typeface="Noto Sans Symbols"/>
              <a:buAutoNum type="arabicPeriod"/>
            </a:pPr>
            <a:r>
              <a:rPr lang="en-US" sz="2000">
                <a:latin typeface="Arial"/>
                <a:ea typeface="Arial"/>
                <a:cs typeface="Arial"/>
                <a:sym typeface="Arial"/>
              </a:rPr>
              <a:t>Cambridge Analytica, Cambridge, Analytica, CambridgeAnalytica</a:t>
            </a:r>
            <a:endParaRPr sz="2000">
              <a:latin typeface="Arial"/>
              <a:ea typeface="Arial"/>
              <a:cs typeface="Arial"/>
              <a:sym typeface="Arial"/>
            </a:endParaRPr>
          </a:p>
          <a:p>
            <a:pPr indent="-423323" lvl="0" marL="609585" rtl="0" algn="l">
              <a:lnSpc>
                <a:spcPct val="100000"/>
              </a:lnSpc>
              <a:spcBef>
                <a:spcPts val="0"/>
              </a:spcBef>
              <a:spcAft>
                <a:spcPts val="0"/>
              </a:spcAft>
              <a:buSzPts val="1400"/>
              <a:buFont typeface="Noto Sans Symbols"/>
              <a:buAutoNum type="arabicPeriod"/>
            </a:pPr>
            <a:r>
              <a:rPr lang="en-US" sz="2000">
                <a:latin typeface="Arial"/>
                <a:ea typeface="Arial"/>
                <a:cs typeface="Arial"/>
                <a:sym typeface="Arial"/>
              </a:rPr>
              <a:t>Privacy</a:t>
            </a:r>
            <a:endParaRPr sz="2000">
              <a:latin typeface="Arial"/>
              <a:ea typeface="Arial"/>
              <a:cs typeface="Arial"/>
              <a:sym typeface="Arial"/>
            </a:endParaRPr>
          </a:p>
          <a:p>
            <a:pPr indent="-423323" lvl="0" marL="609585" rtl="0" algn="l">
              <a:lnSpc>
                <a:spcPct val="100000"/>
              </a:lnSpc>
              <a:spcBef>
                <a:spcPts val="0"/>
              </a:spcBef>
              <a:spcAft>
                <a:spcPts val="0"/>
              </a:spcAft>
              <a:buSzPts val="1400"/>
              <a:buFont typeface="Noto Sans Symbols"/>
              <a:buAutoNum type="arabicPeriod"/>
            </a:pPr>
            <a:r>
              <a:rPr lang="en-US" sz="2000">
                <a:latin typeface="Arial"/>
                <a:ea typeface="Arial"/>
                <a:cs typeface="Arial"/>
                <a:sym typeface="Arial"/>
              </a:rPr>
              <a:t>Facebook, Mark Zuckerberg, zuckerberg</a:t>
            </a:r>
            <a:endParaRPr sz="2000">
              <a:latin typeface="Arial"/>
              <a:ea typeface="Arial"/>
              <a:cs typeface="Arial"/>
              <a:sym typeface="Arial"/>
            </a:endParaRPr>
          </a:p>
          <a:p>
            <a:pPr indent="-423323" lvl="0" marL="609585" rtl="0" algn="l">
              <a:lnSpc>
                <a:spcPct val="100000"/>
              </a:lnSpc>
              <a:spcBef>
                <a:spcPts val="0"/>
              </a:spcBef>
              <a:spcAft>
                <a:spcPts val="0"/>
              </a:spcAft>
              <a:buSzPts val="1400"/>
              <a:buFont typeface="Noto Sans Symbols"/>
              <a:buAutoNum type="arabicPeriod"/>
            </a:pPr>
            <a:r>
              <a:rPr lang="en-US" sz="2000">
                <a:latin typeface="Arial"/>
                <a:ea typeface="Arial"/>
                <a:cs typeface="Arial"/>
                <a:sym typeface="Arial"/>
              </a:rPr>
              <a:t>deletefacebook, delete facebook</a:t>
            </a:r>
            <a:endParaRPr sz="2000">
              <a:latin typeface="Arial"/>
              <a:ea typeface="Arial"/>
              <a:cs typeface="Arial"/>
              <a:sym typeface="Arial"/>
            </a:endParaRPr>
          </a:p>
          <a:p>
            <a:pPr indent="0" lvl="0" marL="609585" rtl="0" algn="l">
              <a:lnSpc>
                <a:spcPct val="100000"/>
              </a:lnSpc>
              <a:spcBef>
                <a:spcPts val="2133"/>
              </a:spcBef>
              <a:spcAft>
                <a:spcPts val="2133"/>
              </a:spcAft>
              <a:buSzPts val="1800"/>
              <a:buNone/>
            </a:pPr>
            <a:r>
              <a:t/>
            </a:r>
            <a:endParaRPr sz="1867"/>
          </a:p>
        </p:txBody>
      </p:sp>
      <p:sp>
        <p:nvSpPr>
          <p:cNvPr id="268" name="Google Shape;268;p29"/>
          <p:cNvSpPr txBox="1"/>
          <p:nvPr/>
        </p:nvSpPr>
        <p:spPr>
          <a:xfrm>
            <a:off x="6096000" y="2166746"/>
            <a:ext cx="5532122" cy="336492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2133"/>
              </a:spcBef>
              <a:spcAft>
                <a:spcPts val="0"/>
              </a:spcAft>
              <a:buClr>
                <a:schemeClr val="lt1"/>
              </a:buClr>
              <a:buSzPts val="1800"/>
              <a:buFont typeface="Noto Sans Symbols"/>
              <a:buNone/>
            </a:pPr>
            <a:r>
              <a:rPr lang="en-US" sz="2000">
                <a:solidFill>
                  <a:schemeClr val="lt1"/>
                </a:solidFill>
                <a:latin typeface="Arial"/>
                <a:ea typeface="Arial"/>
                <a:cs typeface="Arial"/>
                <a:sym typeface="Arial"/>
              </a:rPr>
              <a:t>2016 US Election</a:t>
            </a:r>
            <a:endParaRPr/>
          </a:p>
          <a:p>
            <a:pPr indent="-423323" lvl="0" marL="609585" marR="0" rtl="0" algn="l">
              <a:lnSpc>
                <a:spcPct val="100000"/>
              </a:lnSpc>
              <a:spcBef>
                <a:spcPts val="1600"/>
              </a:spcBef>
              <a:spcAft>
                <a:spcPts val="0"/>
              </a:spcAft>
              <a:buClr>
                <a:schemeClr val="lt1"/>
              </a:buClr>
              <a:buSzPts val="1400"/>
              <a:buFont typeface="Noto Sans Symbols"/>
              <a:buAutoNum type="arabicPeriod"/>
            </a:pPr>
            <a:r>
              <a:rPr lang="en-US" sz="2000">
                <a:solidFill>
                  <a:schemeClr val="lt1"/>
                </a:solidFill>
                <a:latin typeface="Arial"/>
                <a:ea typeface="Arial"/>
                <a:cs typeface="Arial"/>
                <a:sym typeface="Arial"/>
              </a:rPr>
              <a:t>@HillaryClinton, ImWithHer, Hillary, Clinton, Hillary Clinton</a:t>
            </a:r>
            <a:endParaRPr/>
          </a:p>
          <a:p>
            <a:pPr indent="-423323" lvl="0" marL="609585" marR="0" rtl="0" algn="l">
              <a:lnSpc>
                <a:spcPct val="100000"/>
              </a:lnSpc>
              <a:spcBef>
                <a:spcPts val="0"/>
              </a:spcBef>
              <a:spcAft>
                <a:spcPts val="0"/>
              </a:spcAft>
              <a:buClr>
                <a:schemeClr val="lt1"/>
              </a:buClr>
              <a:buSzPts val="1400"/>
              <a:buFont typeface="Noto Sans Symbols"/>
              <a:buAutoNum type="arabicPeriod"/>
            </a:pPr>
            <a:r>
              <a:rPr lang="en-US" sz="2000">
                <a:solidFill>
                  <a:schemeClr val="lt1"/>
                </a:solidFill>
                <a:latin typeface="Arial"/>
                <a:ea typeface="Arial"/>
                <a:cs typeface="Arial"/>
                <a:sym typeface="Arial"/>
              </a:rPr>
              <a:t>@realdonaldtrump,  Trump,  Donald Trump,  MakeAmericaGreatAgain, Trump2016</a:t>
            </a:r>
            <a:endParaRPr/>
          </a:p>
          <a:p>
            <a:pPr indent="-423323" lvl="0" marL="609585" marR="0" rtl="0" algn="l">
              <a:lnSpc>
                <a:spcPct val="100000"/>
              </a:lnSpc>
              <a:spcBef>
                <a:spcPts val="0"/>
              </a:spcBef>
              <a:spcAft>
                <a:spcPts val="0"/>
              </a:spcAft>
              <a:buClr>
                <a:schemeClr val="lt1"/>
              </a:buClr>
              <a:buSzPts val="1400"/>
              <a:buFont typeface="Noto Sans Symbols"/>
              <a:buAutoNum type="arabicPeriod"/>
            </a:pPr>
            <a:r>
              <a:rPr lang="en-US" sz="2000">
                <a:solidFill>
                  <a:schemeClr val="lt1"/>
                </a:solidFill>
                <a:latin typeface="Arial"/>
                <a:ea typeface="Arial"/>
                <a:cs typeface="Arial"/>
                <a:sym typeface="Arial"/>
              </a:rPr>
              <a:t>2016election,  uselection2016,  PresidentialElection, Donald Hillary, Trump Clinton</a:t>
            </a:r>
            <a:endParaRPr/>
          </a:p>
          <a:p>
            <a:pPr indent="0" lvl="0" marL="609585" marR="0" rtl="0" algn="l">
              <a:lnSpc>
                <a:spcPct val="100000"/>
              </a:lnSpc>
              <a:spcBef>
                <a:spcPts val="2133"/>
              </a:spcBef>
              <a:spcAft>
                <a:spcPts val="2133"/>
              </a:spcAft>
              <a:buClr>
                <a:schemeClr val="lt1"/>
              </a:buClr>
              <a:buSzPts val="1800"/>
              <a:buFont typeface="Noto Sans Symbols"/>
              <a:buNone/>
            </a:pPr>
            <a:r>
              <a:t/>
            </a:r>
            <a:endParaRPr sz="1867">
              <a:solidFill>
                <a:schemeClr val="lt1"/>
              </a:solidFill>
              <a:latin typeface="Corbel"/>
              <a:ea typeface="Corbel"/>
              <a:cs typeface="Corbel"/>
              <a:sym typeface="Corbel"/>
            </a:endParaRPr>
          </a:p>
        </p:txBody>
      </p:sp>
      <p:sp>
        <p:nvSpPr>
          <p:cNvPr id="269" name="Google Shape;269;p29"/>
          <p:cNvSpPr/>
          <p:nvPr/>
        </p:nvSpPr>
        <p:spPr>
          <a:xfrm>
            <a:off x="524873" y="5896066"/>
            <a:ext cx="11142253" cy="400110"/>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None/>
            </a:pPr>
            <a:r>
              <a:rPr lang="en-US" sz="2000">
                <a:solidFill>
                  <a:schemeClr val="lt1"/>
                </a:solidFill>
                <a:latin typeface="Arial"/>
                <a:ea typeface="Arial"/>
                <a:cs typeface="Arial"/>
                <a:sym typeface="Arial"/>
              </a:rPr>
              <a:t>By using variations of the same search terms we can get different tweets around the same topic</a:t>
            </a:r>
            <a:endParaRPr/>
          </a:p>
        </p:txBody>
      </p:sp>
      <p:sp>
        <p:nvSpPr>
          <p:cNvPr id="270" name="Google Shape;270;p29"/>
          <p:cNvSpPr txBox="1"/>
          <p:nvPr/>
        </p:nvSpPr>
        <p:spPr>
          <a:xfrm>
            <a:off x="790499" y="561824"/>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Twitter Advanced Search</a:t>
            </a:r>
            <a:endParaRPr b="1" sz="40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0"/>
          <p:cNvSpPr txBox="1"/>
          <p:nvPr>
            <p:ph idx="1" type="body"/>
          </p:nvPr>
        </p:nvSpPr>
        <p:spPr>
          <a:xfrm>
            <a:off x="478975" y="2849073"/>
            <a:ext cx="3771200" cy="2736915"/>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SzPts val="1800"/>
              <a:buNone/>
            </a:pPr>
            <a:r>
              <a:rPr lang="en-US">
                <a:latin typeface="Arial"/>
                <a:ea typeface="Arial"/>
                <a:cs typeface="Arial"/>
                <a:sym typeface="Arial"/>
              </a:rPr>
              <a:t>-from here scrolled down as far as possible</a:t>
            </a:r>
            <a:endParaRPr>
              <a:latin typeface="Arial"/>
              <a:ea typeface="Arial"/>
              <a:cs typeface="Arial"/>
              <a:sym typeface="Arial"/>
            </a:endParaRPr>
          </a:p>
          <a:p>
            <a:pPr indent="0" lvl="0" marL="0" rtl="0" algn="l">
              <a:lnSpc>
                <a:spcPct val="90000"/>
              </a:lnSpc>
              <a:spcBef>
                <a:spcPts val="2133"/>
              </a:spcBef>
              <a:spcAft>
                <a:spcPts val="0"/>
              </a:spcAft>
              <a:buSzPts val="1800"/>
              <a:buNone/>
            </a:pPr>
            <a:r>
              <a:rPr lang="en-US">
                <a:latin typeface="Arial"/>
                <a:ea typeface="Arial"/>
                <a:cs typeface="Arial"/>
                <a:sym typeface="Arial"/>
              </a:rPr>
              <a:t>- collected @name, name, comment, date, # of msg, replies, retweets</a:t>
            </a:r>
            <a:endParaRPr>
              <a:latin typeface="Arial"/>
              <a:ea typeface="Arial"/>
              <a:cs typeface="Arial"/>
              <a:sym typeface="Arial"/>
            </a:endParaRPr>
          </a:p>
        </p:txBody>
      </p:sp>
      <p:pic>
        <p:nvPicPr>
          <p:cNvPr id="276" name="Google Shape;276;p30"/>
          <p:cNvPicPr preferRelativeResize="0"/>
          <p:nvPr/>
        </p:nvPicPr>
        <p:blipFill rotWithShape="1">
          <a:blip r:embed="rId3">
            <a:alphaModFix/>
          </a:blip>
          <a:srcRect b="0" l="0" r="0" t="0"/>
          <a:stretch/>
        </p:blipFill>
        <p:spPr>
          <a:xfrm>
            <a:off x="4420190" y="1989304"/>
            <a:ext cx="7442933" cy="4657733"/>
          </a:xfrm>
          <a:prstGeom prst="rect">
            <a:avLst/>
          </a:prstGeom>
          <a:noFill/>
          <a:ln>
            <a:noFill/>
          </a:ln>
        </p:spPr>
      </p:pic>
      <p:sp>
        <p:nvSpPr>
          <p:cNvPr id="277" name="Google Shape;277;p30"/>
          <p:cNvSpPr txBox="1"/>
          <p:nvPr/>
        </p:nvSpPr>
        <p:spPr>
          <a:xfrm>
            <a:off x="790499" y="561824"/>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Collecting Tweets and Other Information</a:t>
            </a:r>
            <a:endParaRPr b="1" sz="4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1"/>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4" name="Google Shape;284;p31"/>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Overview of the Dataset</a:t>
            </a:r>
            <a:endParaRPr b="1" sz="4000">
              <a:solidFill>
                <a:schemeClr val="lt2"/>
              </a:solidFill>
              <a:latin typeface="Times New Roman"/>
              <a:ea typeface="Times New Roman"/>
              <a:cs typeface="Times New Roman"/>
              <a:sym typeface="Times New Roman"/>
            </a:endParaRPr>
          </a:p>
        </p:txBody>
      </p:sp>
      <p:graphicFrame>
        <p:nvGraphicFramePr>
          <p:cNvPr id="285" name="Google Shape;285;p31"/>
          <p:cNvGraphicFramePr/>
          <p:nvPr/>
        </p:nvGraphicFramePr>
        <p:xfrm>
          <a:off x="1377268" y="1505795"/>
          <a:ext cx="3000000" cy="3000000"/>
        </p:xfrm>
        <a:graphic>
          <a:graphicData uri="http://schemas.openxmlformats.org/drawingml/2006/table">
            <a:tbl>
              <a:tblPr bandRow="1" firstCol="1">
                <a:noFill/>
                <a:tableStyleId>{04F61541-9EC5-47BB-B0D5-DC222508423E}</a:tableStyleId>
              </a:tblPr>
              <a:tblGrid>
                <a:gridCol w="3499675"/>
                <a:gridCol w="2978600"/>
                <a:gridCol w="2770350"/>
              </a:tblGrid>
              <a:tr h="810375">
                <a:tc>
                  <a:txBody>
                    <a:bodyPr>
                      <a:noAutofit/>
                    </a:bodyPr>
                    <a:lstStyle/>
                    <a:p>
                      <a:pPr indent="0" lvl="0" marL="0" marR="0" rtl="0" algn="ctr">
                        <a:lnSpc>
                          <a:spcPct val="150000"/>
                        </a:lnSpc>
                        <a:spcBef>
                          <a:spcPts val="0"/>
                        </a:spcBef>
                        <a:spcAft>
                          <a:spcPts val="0"/>
                        </a:spcAft>
                        <a:buNone/>
                      </a:pPr>
                      <a:r>
                        <a:t/>
                      </a:r>
                      <a:endParaRPr sz="2000" u="none" cap="none" strike="noStrike">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lnSpc>
                          <a:spcPct val="200000"/>
                        </a:lnSpc>
                        <a:spcBef>
                          <a:spcPts val="0"/>
                        </a:spcBef>
                        <a:spcAft>
                          <a:spcPts val="0"/>
                        </a:spcAft>
                        <a:buNone/>
                      </a:pPr>
                      <a:r>
                        <a:rPr b="1" lang="en-US" sz="2000" u="none" cap="none" strike="noStrike">
                          <a:solidFill>
                            <a:schemeClr val="lt1"/>
                          </a:solidFill>
                          <a:latin typeface="Arial"/>
                          <a:ea typeface="Arial"/>
                          <a:cs typeface="Arial"/>
                          <a:sym typeface="Arial"/>
                        </a:rPr>
                        <a:t>Twitter</a:t>
                      </a:r>
                      <a:endParaRPr/>
                    </a:p>
                  </a:txBody>
                  <a:tcPr marT="45725" marB="45725" marR="91450" marL="91450">
                    <a:solidFill>
                      <a:schemeClr val="dk2"/>
                    </a:solidFill>
                  </a:tcPr>
                </a:tc>
                <a:tc>
                  <a:txBody>
                    <a:bodyPr>
                      <a:noAutofit/>
                    </a:bodyPr>
                    <a:lstStyle/>
                    <a:p>
                      <a:pPr indent="0" lvl="0" marL="0" marR="0" rtl="0" algn="ctr">
                        <a:lnSpc>
                          <a:spcPct val="200000"/>
                        </a:lnSpc>
                        <a:spcBef>
                          <a:spcPts val="0"/>
                        </a:spcBef>
                        <a:spcAft>
                          <a:spcPts val="0"/>
                        </a:spcAft>
                        <a:buNone/>
                      </a:pPr>
                      <a:r>
                        <a:rPr b="1" lang="en-US" sz="2000" u="none" cap="none" strike="noStrike">
                          <a:solidFill>
                            <a:schemeClr val="lt1"/>
                          </a:solidFill>
                          <a:latin typeface="Arial"/>
                          <a:ea typeface="Arial"/>
                          <a:cs typeface="Arial"/>
                          <a:sym typeface="Arial"/>
                        </a:rPr>
                        <a:t>Reddit</a:t>
                      </a:r>
                      <a:endParaRPr/>
                    </a:p>
                  </a:txBody>
                  <a:tcPr marT="45725" marB="45725" marR="91450" marL="91450">
                    <a:solidFill>
                      <a:schemeClr val="dk2"/>
                    </a:solidFill>
                  </a:tcPr>
                </a:tc>
              </a:tr>
              <a:tr h="1322075">
                <a:tc>
                  <a:txBody>
                    <a:bodyPr>
                      <a:noAutofit/>
                    </a:bodyPr>
                    <a:lstStyle/>
                    <a:p>
                      <a:pPr indent="0" lvl="0" marL="0" marR="0" rtl="0" algn="ctr">
                        <a:lnSpc>
                          <a:spcPct val="150000"/>
                        </a:lnSpc>
                        <a:spcBef>
                          <a:spcPts val="0"/>
                        </a:spcBef>
                        <a:spcAft>
                          <a:spcPts val="0"/>
                        </a:spcAft>
                        <a:buNone/>
                      </a:pPr>
                      <a:r>
                        <a:rPr b="1" lang="en-US" sz="2000" u="none" cap="none" strike="noStrike">
                          <a:solidFill>
                            <a:schemeClr val="lt1"/>
                          </a:solidFill>
                          <a:latin typeface="Arial"/>
                          <a:ea typeface="Arial"/>
                          <a:cs typeface="Arial"/>
                          <a:sym typeface="Arial"/>
                        </a:rPr>
                        <a:t>US 2016 Election</a:t>
                      </a:r>
                      <a:endParaRPr/>
                    </a:p>
                    <a:p>
                      <a:pPr indent="0" lvl="0" marL="0" marR="0" rtl="0" algn="ctr">
                        <a:lnSpc>
                          <a:spcPct val="150000"/>
                        </a:lnSpc>
                        <a:spcBef>
                          <a:spcPts val="0"/>
                        </a:spcBef>
                        <a:spcAft>
                          <a:spcPts val="0"/>
                        </a:spcAft>
                        <a:buNone/>
                      </a:pPr>
                      <a:r>
                        <a:rPr b="1" lang="en-US" sz="2000" u="none" cap="none" strike="noStrike">
                          <a:solidFill>
                            <a:schemeClr val="lt1"/>
                          </a:solidFill>
                          <a:latin typeface="Arial"/>
                          <a:ea typeface="Arial"/>
                          <a:cs typeface="Arial"/>
                          <a:sym typeface="Arial"/>
                        </a:rPr>
                        <a:t>(Nov. 1- Nov.15, 2016)</a:t>
                      </a:r>
                      <a:endParaRPr/>
                    </a:p>
                  </a:txBody>
                  <a:tcPr marT="45725" marB="45725" marR="91450" marL="91450">
                    <a:solidFill>
                      <a:schemeClr val="dk2"/>
                    </a:solidFill>
                  </a:tcPr>
                </a:tc>
                <a:tc>
                  <a:txBody>
                    <a:bodyPr>
                      <a:noAutofit/>
                    </a:bodyPr>
                    <a:lstStyle/>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7,527 Tweets </a:t>
                      </a:r>
                      <a:endParaRPr/>
                    </a:p>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(Random Sample of All Tweets on the Topic) </a:t>
                      </a:r>
                      <a:endParaRPr sz="2400" u="none" cap="none" strike="noStrike">
                        <a:latin typeface="Arial"/>
                        <a:ea typeface="Arial"/>
                        <a:cs typeface="Arial"/>
                        <a:sym typeface="Arial"/>
                      </a:endParaRPr>
                    </a:p>
                  </a:txBody>
                  <a:tcPr marT="45725" marB="45725" marR="91450" marL="91450">
                    <a:solidFill>
                      <a:srgbClr val="C7EDFD"/>
                    </a:solidFill>
                  </a:tcPr>
                </a:tc>
                <a:tc>
                  <a:txBody>
                    <a:bodyPr>
                      <a:noAutofit/>
                    </a:bodyPr>
                    <a:lstStyle/>
                    <a:p>
                      <a:pPr indent="0" lvl="0" marL="0" marR="0" rtl="0" algn="ctr">
                        <a:lnSpc>
                          <a:spcPct val="150000"/>
                        </a:lnSpc>
                        <a:spcBef>
                          <a:spcPts val="0"/>
                        </a:spcBef>
                        <a:spcAft>
                          <a:spcPts val="0"/>
                        </a:spcAft>
                        <a:buNone/>
                      </a:pPr>
                      <a:r>
                        <a:t/>
                      </a:r>
                      <a:endParaRPr sz="2000" u="none" cap="none" strike="noStrike">
                        <a:latin typeface="Arial"/>
                        <a:ea typeface="Arial"/>
                        <a:cs typeface="Arial"/>
                        <a:sym typeface="Arial"/>
                      </a:endParaRPr>
                    </a:p>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91,451 Comments</a:t>
                      </a:r>
                      <a:endParaRPr sz="2400" u="none" cap="none" strike="noStrike">
                        <a:latin typeface="Arial"/>
                        <a:ea typeface="Arial"/>
                        <a:cs typeface="Arial"/>
                        <a:sym typeface="Arial"/>
                      </a:endParaRPr>
                    </a:p>
                  </a:txBody>
                  <a:tcPr marT="45725" marB="45725" marR="91450" marL="91450">
                    <a:solidFill>
                      <a:srgbClr val="C7EDFD"/>
                    </a:solidFill>
                  </a:tcPr>
                </a:tc>
              </a:tr>
              <a:tr h="1322075">
                <a:tc>
                  <a:txBody>
                    <a:bodyPr>
                      <a:noAutofit/>
                    </a:bodyPr>
                    <a:lstStyle/>
                    <a:p>
                      <a:pPr indent="0" lvl="0" marL="0" marR="0" rtl="0" algn="ctr">
                        <a:lnSpc>
                          <a:spcPct val="150000"/>
                        </a:lnSpc>
                        <a:spcBef>
                          <a:spcPts val="0"/>
                        </a:spcBef>
                        <a:spcAft>
                          <a:spcPts val="0"/>
                        </a:spcAft>
                        <a:buNone/>
                      </a:pPr>
                      <a:r>
                        <a:rPr b="1" lang="en-US" sz="2000" u="none" cap="none" strike="noStrike">
                          <a:solidFill>
                            <a:schemeClr val="lt1"/>
                          </a:solidFill>
                          <a:latin typeface="Arial"/>
                          <a:ea typeface="Arial"/>
                          <a:cs typeface="Arial"/>
                          <a:sym typeface="Arial"/>
                        </a:rPr>
                        <a:t>Facebook Cambridge Analytica Scandal</a:t>
                      </a:r>
                      <a:endParaRPr/>
                    </a:p>
                    <a:p>
                      <a:pPr indent="0" lvl="0" marL="0" marR="0" rtl="0" algn="ctr">
                        <a:lnSpc>
                          <a:spcPct val="150000"/>
                        </a:lnSpc>
                        <a:spcBef>
                          <a:spcPts val="0"/>
                        </a:spcBef>
                        <a:spcAft>
                          <a:spcPts val="0"/>
                        </a:spcAft>
                        <a:buNone/>
                      </a:pPr>
                      <a:r>
                        <a:rPr b="1" lang="en-US" sz="2000" u="none" cap="none" strike="noStrike">
                          <a:solidFill>
                            <a:schemeClr val="lt1"/>
                          </a:solidFill>
                          <a:latin typeface="Arial"/>
                          <a:ea typeface="Arial"/>
                          <a:cs typeface="Arial"/>
                          <a:sym typeface="Arial"/>
                        </a:rPr>
                        <a:t>(April 3-Apr. 17, 2018)</a:t>
                      </a:r>
                      <a:endParaRPr/>
                    </a:p>
                    <a:p>
                      <a:pPr indent="0" lvl="0" marL="0" marR="0" rtl="0" algn="ctr">
                        <a:lnSpc>
                          <a:spcPct val="150000"/>
                        </a:lnSpc>
                        <a:spcBef>
                          <a:spcPts val="0"/>
                        </a:spcBef>
                        <a:spcAft>
                          <a:spcPts val="0"/>
                        </a:spcAft>
                        <a:buNone/>
                      </a:pPr>
                      <a:r>
                        <a:t/>
                      </a:r>
                      <a:endParaRPr b="1" sz="2000" u="none" cap="none" strike="noStrike">
                        <a:solidFill>
                          <a:schemeClr val="lt1"/>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4,498 Tweets</a:t>
                      </a:r>
                      <a:endParaRPr/>
                    </a:p>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(Random Sample of All Tweets on the Topic)</a:t>
                      </a:r>
                      <a:endParaRPr sz="2400" u="none" cap="none" strike="noStrike">
                        <a:latin typeface="Arial"/>
                        <a:ea typeface="Arial"/>
                        <a:cs typeface="Arial"/>
                        <a:sym typeface="Arial"/>
                      </a:endParaRPr>
                    </a:p>
                  </a:txBody>
                  <a:tcPr marT="45725" marB="45725" marR="91450" marL="91450">
                    <a:solidFill>
                      <a:srgbClr val="C7EDFD"/>
                    </a:solidFill>
                  </a:tcPr>
                </a:tc>
                <a:tc>
                  <a:txBody>
                    <a:bodyPr>
                      <a:noAutofit/>
                    </a:bodyPr>
                    <a:lstStyle/>
                    <a:p>
                      <a:pPr indent="0" lvl="0" marL="0" marR="0" rtl="0" algn="ctr">
                        <a:lnSpc>
                          <a:spcPct val="150000"/>
                        </a:lnSpc>
                        <a:spcBef>
                          <a:spcPts val="0"/>
                        </a:spcBef>
                        <a:spcAft>
                          <a:spcPts val="0"/>
                        </a:spcAft>
                        <a:buNone/>
                      </a:pPr>
                      <a:r>
                        <a:t/>
                      </a:r>
                      <a:endParaRPr sz="2000" u="none" cap="none" strike="noStrike">
                        <a:latin typeface="Arial"/>
                        <a:ea typeface="Arial"/>
                        <a:cs typeface="Arial"/>
                        <a:sym typeface="Arial"/>
                      </a:endParaRPr>
                    </a:p>
                    <a:p>
                      <a:pPr indent="0" lvl="0" marL="0" marR="0" rtl="0" algn="ctr">
                        <a:lnSpc>
                          <a:spcPct val="150000"/>
                        </a:lnSpc>
                        <a:spcBef>
                          <a:spcPts val="0"/>
                        </a:spcBef>
                        <a:spcAft>
                          <a:spcPts val="0"/>
                        </a:spcAft>
                        <a:buNone/>
                      </a:pPr>
                      <a:r>
                        <a:rPr lang="en-US" sz="2000" u="none" cap="none" strike="noStrike">
                          <a:latin typeface="Arial"/>
                          <a:ea typeface="Arial"/>
                          <a:cs typeface="Arial"/>
                          <a:sym typeface="Arial"/>
                        </a:rPr>
                        <a:t>8,232 Comments</a:t>
                      </a:r>
                      <a:endParaRPr/>
                    </a:p>
                  </a:txBody>
                  <a:tcPr marT="45725" marB="45725" marR="91450" marL="91450">
                    <a:solidFill>
                      <a:srgbClr val="C7EDF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Social Media Platforms</a:t>
            </a:r>
            <a:endParaRPr b="1" sz="4000">
              <a:solidFill>
                <a:schemeClr val="lt2"/>
              </a:solidFill>
              <a:latin typeface="Times New Roman"/>
              <a:ea typeface="Times New Roman"/>
              <a:cs typeface="Times New Roman"/>
              <a:sym typeface="Times New Roman"/>
            </a:endParaRPr>
          </a:p>
        </p:txBody>
      </p:sp>
      <p:grpSp>
        <p:nvGrpSpPr>
          <p:cNvPr id="117" name="Google Shape;117;p17"/>
          <p:cNvGrpSpPr/>
          <p:nvPr/>
        </p:nvGrpSpPr>
        <p:grpSpPr>
          <a:xfrm>
            <a:off x="4883351" y="1607136"/>
            <a:ext cx="6602103" cy="4488863"/>
            <a:chOff x="615563" y="6937"/>
            <a:chExt cx="6602103" cy="4488863"/>
          </a:xfrm>
        </p:grpSpPr>
        <p:sp>
          <p:nvSpPr>
            <p:cNvPr id="118" name="Google Shape;118;p17"/>
            <p:cNvSpPr/>
            <p:nvPr/>
          </p:nvSpPr>
          <p:spPr>
            <a:xfrm rot="10800000">
              <a:off x="629304" y="13119"/>
              <a:ext cx="6570235" cy="1248943"/>
            </a:xfrm>
            <a:prstGeom prst="homePlate">
              <a:avLst>
                <a:gd fmla="val 50000" name="adj"/>
              </a:avLst>
            </a:prstGeom>
            <a:solidFill>
              <a:srgbClr val="00B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nvSpPr>
          <p:spPr>
            <a:xfrm>
              <a:off x="941540" y="13119"/>
              <a:ext cx="6257999" cy="1248943"/>
            </a:xfrm>
            <a:prstGeom prst="rect">
              <a:avLst/>
            </a:prstGeom>
            <a:noFill/>
            <a:ln>
              <a:noFill/>
            </a:ln>
          </p:spPr>
          <p:txBody>
            <a:bodyPr anchorCtr="0" anchor="ctr" bIns="91425" lIns="550725" spcFirstLastPara="1" rIns="170675" wrap="square" tIns="91425">
              <a:noAutofit/>
            </a:bodyPr>
            <a:lstStyle/>
            <a:p>
              <a:pPr indent="0" lvl="0" marL="0" marR="0" rtl="0" algn="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Connect people from all over the world and improve understanding</a:t>
              </a:r>
              <a:endParaRPr b="1" sz="2400">
                <a:solidFill>
                  <a:schemeClr val="lt1"/>
                </a:solidFill>
                <a:latin typeface="Corbel"/>
                <a:ea typeface="Corbel"/>
                <a:cs typeface="Corbel"/>
                <a:sym typeface="Corbel"/>
              </a:endParaRPr>
            </a:p>
          </p:txBody>
        </p:sp>
        <p:sp>
          <p:nvSpPr>
            <p:cNvPr id="120" name="Google Shape;120;p17"/>
            <p:cNvSpPr/>
            <p:nvPr/>
          </p:nvSpPr>
          <p:spPr>
            <a:xfrm>
              <a:off x="635996" y="6937"/>
              <a:ext cx="1248943" cy="1248943"/>
            </a:xfrm>
            <a:prstGeom prst="ellipse">
              <a:avLst/>
            </a:prstGeom>
            <a:solidFill>
              <a:srgbClr val="BAD4E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654952" y="1623428"/>
              <a:ext cx="6545370" cy="1248943"/>
            </a:xfrm>
            <a:prstGeom prst="homePlate">
              <a:avLst>
                <a:gd fmla="val 50000" name="adj"/>
              </a:avLst>
            </a:prstGeom>
            <a:solidFill>
              <a:srgbClr val="00B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967189" y="1623428"/>
              <a:ext cx="6233134" cy="1248943"/>
            </a:xfrm>
            <a:prstGeom prst="rect">
              <a:avLst/>
            </a:prstGeom>
            <a:noFill/>
            <a:ln>
              <a:noFill/>
            </a:ln>
          </p:spPr>
          <p:txBody>
            <a:bodyPr anchorCtr="0" anchor="ctr" bIns="91425" lIns="550725" spcFirstLastPara="1" rIns="170675" wrap="square" tIns="91425">
              <a:noAutofit/>
            </a:bodyPr>
            <a:lstStyle/>
            <a:p>
              <a:pPr indent="0" lvl="0" marL="0" marR="0" rtl="0" algn="r">
                <a:lnSpc>
                  <a:spcPct val="90000"/>
                </a:lnSpc>
                <a:spcBef>
                  <a:spcPts val="0"/>
                </a:spcBef>
                <a:spcAft>
                  <a:spcPts val="0"/>
                </a:spcAft>
                <a:buClr>
                  <a:schemeClr val="lt1"/>
                </a:buClr>
                <a:buSzPts val="2400"/>
                <a:buFont typeface="Arial"/>
                <a:buNone/>
              </a:pPr>
              <a:r>
                <a:rPr b="1" lang="en-US" sz="2400">
                  <a:solidFill>
                    <a:schemeClr val="lt1"/>
                  </a:solidFill>
                  <a:latin typeface="Times New Roman"/>
                  <a:ea typeface="Times New Roman"/>
                  <a:cs typeface="Times New Roman"/>
                  <a:sym typeface="Times New Roman"/>
                </a:rPr>
                <a:t>Facilitate information discovery</a:t>
              </a:r>
              <a:endParaRPr/>
            </a:p>
          </p:txBody>
        </p:sp>
        <p:sp>
          <p:nvSpPr>
            <p:cNvPr id="123" name="Google Shape;123;p17"/>
            <p:cNvSpPr/>
            <p:nvPr/>
          </p:nvSpPr>
          <p:spPr>
            <a:xfrm>
              <a:off x="618698" y="1623428"/>
              <a:ext cx="1248943" cy="1248943"/>
            </a:xfrm>
            <a:prstGeom prst="ellipse">
              <a:avLst/>
            </a:prstGeom>
            <a:solidFill>
              <a:srgbClr val="BAD4E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rot="10800000">
              <a:off x="654535" y="3245190"/>
              <a:ext cx="6563131" cy="1248943"/>
            </a:xfrm>
            <a:prstGeom prst="homePlate">
              <a:avLst>
                <a:gd fmla="val 50000" name="adj"/>
              </a:avLst>
            </a:prstGeom>
            <a:solidFill>
              <a:srgbClr val="00B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966771" y="3245190"/>
              <a:ext cx="6250895" cy="1248943"/>
            </a:xfrm>
            <a:prstGeom prst="rect">
              <a:avLst/>
            </a:prstGeom>
            <a:noFill/>
            <a:ln>
              <a:noFill/>
            </a:ln>
          </p:spPr>
          <p:txBody>
            <a:bodyPr anchorCtr="0" anchor="ctr" bIns="91425" lIns="550725" spcFirstLastPara="1" rIns="170675" wrap="square" tIns="91425">
              <a:noAutofit/>
            </a:bodyPr>
            <a:lstStyle/>
            <a:p>
              <a:pPr indent="0" lvl="0" marL="0" marR="0" rtl="0" algn="r">
                <a:lnSpc>
                  <a:spcPct val="90000"/>
                </a:lnSpc>
                <a:spcBef>
                  <a:spcPts val="0"/>
                </a:spcBef>
                <a:spcAft>
                  <a:spcPts val="0"/>
                </a:spcAft>
                <a:buClr>
                  <a:schemeClr val="lt1"/>
                </a:buClr>
                <a:buSzPts val="2400"/>
                <a:buFont typeface="Arial"/>
                <a:buNone/>
              </a:pPr>
              <a:r>
                <a:rPr b="1" lang="en-US" sz="2400">
                  <a:solidFill>
                    <a:schemeClr val="lt1"/>
                  </a:solidFill>
                  <a:latin typeface="Times New Roman"/>
                  <a:ea typeface="Times New Roman"/>
                  <a:cs typeface="Times New Roman"/>
                  <a:sym typeface="Times New Roman"/>
                </a:rPr>
                <a:t>Offer businesses effective channels to understand customers’ needs</a:t>
              </a:r>
              <a:endParaRPr/>
            </a:p>
          </p:txBody>
        </p:sp>
        <p:sp>
          <p:nvSpPr>
            <p:cNvPr id="126" name="Google Shape;126;p17"/>
            <p:cNvSpPr/>
            <p:nvPr/>
          </p:nvSpPr>
          <p:spPr>
            <a:xfrm>
              <a:off x="615563" y="3246857"/>
              <a:ext cx="1248943" cy="1248943"/>
            </a:xfrm>
            <a:prstGeom prst="ellipse">
              <a:avLst/>
            </a:prstGeom>
            <a:solidFill>
              <a:srgbClr val="BAD4E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7"/>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28" name="Google Shape;128;p17"/>
          <p:cNvPicPr preferRelativeResize="0"/>
          <p:nvPr/>
        </p:nvPicPr>
        <p:blipFill rotWithShape="1">
          <a:blip r:embed="rId3">
            <a:alphaModFix/>
          </a:blip>
          <a:srcRect b="0" l="0" r="0" t="0"/>
          <a:stretch/>
        </p:blipFill>
        <p:spPr>
          <a:xfrm>
            <a:off x="5004497" y="4918877"/>
            <a:ext cx="1091502" cy="1091502"/>
          </a:xfrm>
          <a:prstGeom prst="rect">
            <a:avLst/>
          </a:prstGeom>
          <a:noFill/>
          <a:ln>
            <a:noFill/>
          </a:ln>
        </p:spPr>
      </p:pic>
      <p:pic>
        <p:nvPicPr>
          <p:cNvPr id="129" name="Google Shape;129;p17"/>
          <p:cNvPicPr preferRelativeResize="0"/>
          <p:nvPr/>
        </p:nvPicPr>
        <p:blipFill rotWithShape="1">
          <a:blip r:embed="rId4">
            <a:alphaModFix/>
          </a:blip>
          <a:srcRect b="0" l="0" r="0" t="0"/>
          <a:stretch/>
        </p:blipFill>
        <p:spPr>
          <a:xfrm flipH="1">
            <a:off x="5050400" y="3527616"/>
            <a:ext cx="910550" cy="656086"/>
          </a:xfrm>
          <a:prstGeom prst="rect">
            <a:avLst/>
          </a:prstGeom>
          <a:noFill/>
          <a:ln>
            <a:noFill/>
          </a:ln>
        </p:spPr>
      </p:pic>
      <p:pic>
        <p:nvPicPr>
          <p:cNvPr id="130" name="Google Shape;130;p17"/>
          <p:cNvPicPr preferRelativeResize="0"/>
          <p:nvPr/>
        </p:nvPicPr>
        <p:blipFill rotWithShape="1">
          <a:blip r:embed="rId5">
            <a:alphaModFix/>
          </a:blip>
          <a:srcRect b="0" l="0" r="0" t="0"/>
          <a:stretch/>
        </p:blipFill>
        <p:spPr>
          <a:xfrm flipH="1">
            <a:off x="5050400" y="1709780"/>
            <a:ext cx="1091502" cy="1091502"/>
          </a:xfrm>
          <a:prstGeom prst="rect">
            <a:avLst/>
          </a:prstGeom>
          <a:noFill/>
          <a:ln>
            <a:noFill/>
          </a:ln>
        </p:spPr>
      </p:pic>
      <p:pic>
        <p:nvPicPr>
          <p:cNvPr id="131" name="Google Shape;131;p17"/>
          <p:cNvPicPr preferRelativeResize="0"/>
          <p:nvPr/>
        </p:nvPicPr>
        <p:blipFill rotWithShape="1">
          <a:blip r:embed="rId6">
            <a:alphaModFix/>
          </a:blip>
          <a:srcRect b="0" l="0" r="0" t="0"/>
          <a:stretch/>
        </p:blipFill>
        <p:spPr>
          <a:xfrm>
            <a:off x="331497" y="3781158"/>
            <a:ext cx="4540438" cy="2275438"/>
          </a:xfrm>
          <a:prstGeom prst="rect">
            <a:avLst/>
          </a:prstGeom>
          <a:noFill/>
          <a:ln>
            <a:noFill/>
          </a:ln>
        </p:spPr>
      </p:pic>
      <p:pic>
        <p:nvPicPr>
          <p:cNvPr id="132" name="Google Shape;132;p17"/>
          <p:cNvPicPr preferRelativeResize="0"/>
          <p:nvPr/>
        </p:nvPicPr>
        <p:blipFill rotWithShape="1">
          <a:blip r:embed="rId7">
            <a:alphaModFix/>
          </a:blip>
          <a:srcRect b="0" l="0" r="0" t="0"/>
          <a:stretch/>
        </p:blipFill>
        <p:spPr>
          <a:xfrm>
            <a:off x="-795597" y="1633412"/>
            <a:ext cx="6794625" cy="16986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nvSpPr>
        <p:spPr>
          <a:xfrm>
            <a:off x="1023042" y="490548"/>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Filter Bubble</a:t>
            </a:r>
            <a:endParaRPr b="1" sz="4000">
              <a:solidFill>
                <a:schemeClr val="lt2"/>
              </a:solidFill>
              <a:latin typeface="Times New Roman"/>
              <a:ea typeface="Times New Roman"/>
              <a:cs typeface="Times New Roman"/>
              <a:sym typeface="Times New Roman"/>
            </a:endParaRPr>
          </a:p>
        </p:txBody>
      </p:sp>
      <p:sp>
        <p:nvSpPr>
          <p:cNvPr id="139" name="Google Shape;139;p18"/>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40" name="Google Shape;140;p18"/>
          <p:cNvPicPr preferRelativeResize="0"/>
          <p:nvPr/>
        </p:nvPicPr>
        <p:blipFill rotWithShape="1">
          <a:blip r:embed="rId3">
            <a:alphaModFix/>
          </a:blip>
          <a:srcRect b="0" l="0" r="0" t="0"/>
          <a:stretch/>
        </p:blipFill>
        <p:spPr>
          <a:xfrm>
            <a:off x="1828715" y="2451948"/>
            <a:ext cx="8534570" cy="3469556"/>
          </a:xfrm>
          <a:prstGeom prst="rect">
            <a:avLst/>
          </a:prstGeom>
          <a:noFill/>
          <a:ln>
            <a:noFill/>
          </a:ln>
        </p:spPr>
      </p:pic>
      <p:sp>
        <p:nvSpPr>
          <p:cNvPr id="141" name="Google Shape;141;p18"/>
          <p:cNvSpPr txBox="1"/>
          <p:nvPr/>
        </p:nvSpPr>
        <p:spPr>
          <a:xfrm>
            <a:off x="3002647" y="6028898"/>
            <a:ext cx="729709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Source: https://spreadprivacy.com/google-filter-bubble-study/</a:t>
            </a:r>
            <a:endParaRPr/>
          </a:p>
        </p:txBody>
      </p:sp>
      <p:sp>
        <p:nvSpPr>
          <p:cNvPr id="142" name="Google Shape;142;p18"/>
          <p:cNvSpPr txBox="1"/>
          <p:nvPr/>
        </p:nvSpPr>
        <p:spPr>
          <a:xfrm>
            <a:off x="1023042" y="1396474"/>
            <a:ext cx="1072835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 state of </a:t>
            </a:r>
            <a:r>
              <a:rPr lang="en-US" sz="2400">
                <a:solidFill>
                  <a:srgbClr val="FF0000"/>
                </a:solidFill>
                <a:latin typeface="Arial"/>
                <a:ea typeface="Arial"/>
                <a:cs typeface="Arial"/>
                <a:sym typeface="Arial"/>
              </a:rPr>
              <a:t>intellectual isolation</a:t>
            </a:r>
            <a:r>
              <a:rPr lang="en-US" sz="2400">
                <a:solidFill>
                  <a:schemeClr val="dk1"/>
                </a:solidFill>
                <a:latin typeface="Arial"/>
                <a:ea typeface="Arial"/>
                <a:cs typeface="Arial"/>
                <a:sym typeface="Arial"/>
              </a:rPr>
              <a:t> resulting from personalized algorithms that selectively present users what they would like to see based on their past behaviors (e.g., location, search, browsing content).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The Problem</a:t>
            </a:r>
            <a:endParaRPr b="1" sz="4000">
              <a:solidFill>
                <a:schemeClr val="lt2"/>
              </a:solidFill>
              <a:latin typeface="Times New Roman"/>
              <a:ea typeface="Times New Roman"/>
              <a:cs typeface="Times New Roman"/>
              <a:sym typeface="Times New Roman"/>
            </a:endParaRPr>
          </a:p>
        </p:txBody>
      </p:sp>
      <p:sp>
        <p:nvSpPr>
          <p:cNvPr id="149" name="Google Shape;149;p19"/>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http://timsladeblog.files.wordpress.com/2013/03/businessman-characters-01-06.png" id="150" name="Google Shape;150;p19"/>
          <p:cNvPicPr preferRelativeResize="0"/>
          <p:nvPr/>
        </p:nvPicPr>
        <p:blipFill rotWithShape="1">
          <a:blip r:embed="rId3">
            <a:alphaModFix/>
          </a:blip>
          <a:srcRect b="0" l="0" r="0" t="0"/>
          <a:stretch/>
        </p:blipFill>
        <p:spPr>
          <a:xfrm>
            <a:off x="1216351" y="3558203"/>
            <a:ext cx="2237777" cy="2761234"/>
          </a:xfrm>
          <a:prstGeom prst="rect">
            <a:avLst/>
          </a:prstGeom>
          <a:noFill/>
          <a:ln>
            <a:noFill/>
          </a:ln>
        </p:spPr>
      </p:pic>
      <p:sp>
        <p:nvSpPr>
          <p:cNvPr id="151" name="Google Shape;151;p19"/>
          <p:cNvSpPr/>
          <p:nvPr/>
        </p:nvSpPr>
        <p:spPr>
          <a:xfrm>
            <a:off x="1216351" y="1360806"/>
            <a:ext cx="10058400" cy="19389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(Technology such as social media) “let you go off with like-minded people, so you're not mixing and sharing and understanding other points of view ... It's super important. It's turned out to be more of a problem than I, or many others, would have expected.”</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 Bill Gates 2017 in </a:t>
            </a:r>
            <a:r>
              <a:rPr i="1" lang="en-US" sz="2400">
                <a:solidFill>
                  <a:schemeClr val="dk1"/>
                </a:solidFill>
                <a:latin typeface="Arial"/>
                <a:ea typeface="Arial"/>
                <a:cs typeface="Arial"/>
                <a:sym typeface="Arial"/>
              </a:rPr>
              <a:t>Quartz</a:t>
            </a:r>
            <a:endParaRPr i="1" sz="1800">
              <a:solidFill>
                <a:schemeClr val="dk1"/>
              </a:solidFill>
              <a:latin typeface="Arial"/>
              <a:ea typeface="Arial"/>
              <a:cs typeface="Arial"/>
              <a:sym typeface="Arial"/>
            </a:endParaRPr>
          </a:p>
        </p:txBody>
      </p:sp>
      <p:sp>
        <p:nvSpPr>
          <p:cNvPr id="152" name="Google Shape;152;p19"/>
          <p:cNvSpPr txBox="1"/>
          <p:nvPr/>
        </p:nvSpPr>
        <p:spPr>
          <a:xfrm>
            <a:off x="4279857" y="3599992"/>
            <a:ext cx="7073943"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00000"/>
                </a:solidFill>
                <a:latin typeface="Arial"/>
                <a:ea typeface="Arial"/>
                <a:cs typeface="Arial"/>
                <a:sym typeface="Arial"/>
              </a:rPr>
              <a:t>How information policies adopted by different social media platforms impact users’ content generation and sharing? </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rPr lang="en-US" sz="2400">
                <a:solidFill>
                  <a:srgbClr val="C00000"/>
                </a:solidFill>
                <a:latin typeface="Arial"/>
                <a:ea typeface="Arial"/>
                <a:cs typeface="Arial"/>
                <a:sym typeface="Arial"/>
              </a:rPr>
              <a:t>Would transparent policies perform better in mitigating bias and facilitating inter-group 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9" name="Google Shape;159;p20"/>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Literature Review</a:t>
            </a:r>
            <a:endParaRPr b="1" sz="4000">
              <a:solidFill>
                <a:schemeClr val="lt2"/>
              </a:solidFill>
              <a:latin typeface="Times New Roman"/>
              <a:ea typeface="Times New Roman"/>
              <a:cs typeface="Times New Roman"/>
              <a:sym typeface="Times New Roman"/>
            </a:endParaRPr>
          </a:p>
        </p:txBody>
      </p:sp>
      <p:sp>
        <p:nvSpPr>
          <p:cNvPr id="160" name="Google Shape;160;p20"/>
          <p:cNvSpPr txBox="1"/>
          <p:nvPr/>
        </p:nvSpPr>
        <p:spPr>
          <a:xfrm>
            <a:off x="1168650" y="1285601"/>
            <a:ext cx="10295400" cy="5409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Social Presence</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Blau (1964): individuals engage in social interactions based on expectations of social rewards (e.g., reputation, status); social exchange theory.</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Sia et al. (2002): increased social presence makes individuals less divergent or disagreeable in their thinking</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Ariely et al. (2009): image motivation (the desire to be liked and well regarded by others) contributes to prosocial behavior</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Huang et al. (2017): integration of Facebook on Yelp and TripAdvisor increased the production of reviews but decreased cognitive language.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Connectivity</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Butler (2001): online communities are sustainable only if they have access to resources that benefit their members; curvilinear effect of community size</a:t>
            </a:r>
            <a:endParaRPr b="0" i="0" sz="2000" u="none" cap="none" strike="noStrike">
              <a:solidFill>
                <a:schemeClr val="dk1"/>
              </a:solidFill>
              <a:latin typeface="Arial"/>
              <a:ea typeface="Arial"/>
              <a:cs typeface="Arial"/>
              <a:sym typeface="Arial"/>
            </a:endParaRPr>
          </a:p>
          <a:p>
            <a:pPr indent="-342900" lvl="0" marL="342900" rtl="0" algn="l">
              <a:spcBef>
                <a:spcPts val="0"/>
              </a:spcBef>
              <a:spcAft>
                <a:spcPts val="0"/>
              </a:spcAft>
              <a:buClr>
                <a:schemeClr val="dk1"/>
              </a:buClr>
              <a:buSzPts val="2400"/>
              <a:buChar char="•"/>
            </a:pPr>
            <a:r>
              <a:rPr b="1" lang="en-US" sz="2400">
                <a:solidFill>
                  <a:schemeClr val="dk1"/>
                </a:solidFill>
              </a:rPr>
              <a:t>Twitter - higher image motivation and social presence</a:t>
            </a:r>
            <a:endParaRPr b="1" sz="2400">
              <a:solidFill>
                <a:schemeClr val="dk1"/>
              </a:solidFill>
            </a:endParaRPr>
          </a:p>
          <a:p>
            <a:pPr indent="-342900" lvl="0" marL="342900" rtl="0" algn="l">
              <a:spcBef>
                <a:spcPts val="0"/>
              </a:spcBef>
              <a:spcAft>
                <a:spcPts val="0"/>
              </a:spcAft>
              <a:buClr>
                <a:schemeClr val="dk1"/>
              </a:buClr>
              <a:buSzPts val="2400"/>
              <a:buChar char="•"/>
            </a:pPr>
            <a:r>
              <a:rPr b="1" lang="en-US" sz="2400">
                <a:solidFill>
                  <a:schemeClr val="dk1"/>
                </a:solidFill>
              </a:rPr>
              <a:t>Reddit - less image motivation and social presence</a:t>
            </a:r>
            <a:endParaRPr b="1" sz="2400">
              <a:solidFill>
                <a:schemeClr val="dk1"/>
              </a:solidFil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Data Collection</a:t>
            </a:r>
            <a:endParaRPr b="1" sz="4000">
              <a:solidFill>
                <a:schemeClr val="lt2"/>
              </a:solidFill>
              <a:latin typeface="Times New Roman"/>
              <a:ea typeface="Times New Roman"/>
              <a:cs typeface="Times New Roman"/>
              <a:sym typeface="Times New Roman"/>
            </a:endParaRPr>
          </a:p>
        </p:txBody>
      </p:sp>
      <p:sp>
        <p:nvSpPr>
          <p:cNvPr id="167" name="Google Shape;167;p21"/>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68" name="Google Shape;168;p21"/>
          <p:cNvPicPr preferRelativeResize="0"/>
          <p:nvPr/>
        </p:nvPicPr>
        <p:blipFill rotWithShape="1">
          <a:blip r:embed="rId3">
            <a:alphaModFix/>
          </a:blip>
          <a:srcRect b="0" l="0" r="0" t="0"/>
          <a:stretch/>
        </p:blipFill>
        <p:spPr>
          <a:xfrm>
            <a:off x="731648" y="1363549"/>
            <a:ext cx="1569660" cy="1569660"/>
          </a:xfrm>
          <a:prstGeom prst="rect">
            <a:avLst/>
          </a:prstGeom>
          <a:noFill/>
          <a:ln>
            <a:noFill/>
          </a:ln>
        </p:spPr>
      </p:pic>
      <p:sp>
        <p:nvSpPr>
          <p:cNvPr id="169" name="Google Shape;169;p21"/>
          <p:cNvSpPr txBox="1"/>
          <p:nvPr/>
        </p:nvSpPr>
        <p:spPr>
          <a:xfrm>
            <a:off x="2515938" y="2126574"/>
            <a:ext cx="8916912" cy="83099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Parsehub webscraper (Tweepy API can’t search by date)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Twitter advanced search to collect tweets -random sample</a:t>
            </a:r>
            <a:endParaRPr sz="2400">
              <a:solidFill>
                <a:schemeClr val="dk1"/>
              </a:solidFill>
              <a:latin typeface="Arial"/>
              <a:ea typeface="Arial"/>
              <a:cs typeface="Arial"/>
              <a:sym typeface="Arial"/>
            </a:endParaRPr>
          </a:p>
        </p:txBody>
      </p:sp>
      <p:sp>
        <p:nvSpPr>
          <p:cNvPr id="170" name="Google Shape;170;p21"/>
          <p:cNvSpPr txBox="1"/>
          <p:nvPr/>
        </p:nvSpPr>
        <p:spPr>
          <a:xfrm>
            <a:off x="2531679" y="3754816"/>
            <a:ext cx="9118254" cy="15696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330 mln active users, </a:t>
            </a:r>
            <a:r>
              <a:rPr b="1" lang="en-US" sz="2400">
                <a:solidFill>
                  <a:srgbClr val="FF0000"/>
                </a:solidFill>
                <a:latin typeface="Arial"/>
                <a:ea typeface="Arial"/>
                <a:cs typeface="Arial"/>
                <a:sym typeface="Arial"/>
              </a:rPr>
              <a:t>15.47</a:t>
            </a:r>
            <a:r>
              <a:rPr lang="en-US" sz="2400">
                <a:solidFill>
                  <a:schemeClr val="dk1"/>
                </a:solidFill>
                <a:latin typeface="Arial"/>
                <a:ea typeface="Arial"/>
                <a:cs typeface="Arial"/>
                <a:sym typeface="Arial"/>
              </a:rPr>
              <a:t> mins per day (by April 2018*)</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Anonymous, content-centric (with User profiles)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Reddit pushift API</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Collect comments from threads that contain the keywords</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rPr>
              <a:t>also random sample</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pic>
        <p:nvPicPr>
          <p:cNvPr descr="Image result for reddit" id="171" name="Google Shape;171;p21"/>
          <p:cNvPicPr preferRelativeResize="0"/>
          <p:nvPr/>
        </p:nvPicPr>
        <p:blipFill rotWithShape="1">
          <a:blip r:embed="rId4">
            <a:alphaModFix/>
          </a:blip>
          <a:srcRect b="0" l="0" r="0" t="0"/>
          <a:stretch/>
        </p:blipFill>
        <p:spPr>
          <a:xfrm>
            <a:off x="731648" y="3776279"/>
            <a:ext cx="1569660" cy="1569660"/>
          </a:xfrm>
          <a:prstGeom prst="rect">
            <a:avLst/>
          </a:prstGeom>
          <a:noFill/>
          <a:ln>
            <a:noFill/>
          </a:ln>
        </p:spPr>
      </p:pic>
      <p:sp>
        <p:nvSpPr>
          <p:cNvPr id="172" name="Google Shape;172;p21"/>
          <p:cNvSpPr txBox="1"/>
          <p:nvPr/>
        </p:nvSpPr>
        <p:spPr>
          <a:xfrm>
            <a:off x="2515937" y="1385525"/>
            <a:ext cx="8837863" cy="83099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330 mln active users, 06:23 mins per day (by April 2018*)</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Non-anonymous, user-centric</a:t>
            </a:r>
            <a:endParaRPr/>
          </a:p>
        </p:txBody>
      </p:sp>
      <p:sp>
        <p:nvSpPr>
          <p:cNvPr id="173" name="Google Shape;173;p21"/>
          <p:cNvSpPr/>
          <p:nvPr/>
        </p:nvSpPr>
        <p:spPr>
          <a:xfrm>
            <a:off x="633741" y="6253576"/>
            <a:ext cx="1053823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*Source: https://thenextweb.com/contributors/2018/04/19/reddit-now-active-users-twitter-engaging-porn/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0" name="Google Shape;180;p22"/>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Focal Events</a:t>
            </a:r>
            <a:endParaRPr b="1" sz="4000">
              <a:solidFill>
                <a:schemeClr val="lt2"/>
              </a:solidFill>
              <a:latin typeface="Times New Roman"/>
              <a:ea typeface="Times New Roman"/>
              <a:cs typeface="Times New Roman"/>
              <a:sym typeface="Times New Roman"/>
            </a:endParaRPr>
          </a:p>
        </p:txBody>
      </p:sp>
      <p:pic>
        <p:nvPicPr>
          <p:cNvPr descr="https://lh3.googleusercontent.com/Cr6XHGy_-O1j0QJwccc6XQPkoSLqeEf-k3geaBX-iAS1MkCpFTZr5MLzJfuYOJHb188sc15XDMdPLcC5R1bJnSAYK-fK25BLKfRllymHsAUPaAzYHNBOTo-6Z6qb_Mn_02uauElIhvU" id="181" name="Google Shape;181;p22"/>
          <p:cNvPicPr preferRelativeResize="0"/>
          <p:nvPr/>
        </p:nvPicPr>
        <p:blipFill rotWithShape="1">
          <a:blip r:embed="rId3">
            <a:alphaModFix/>
          </a:blip>
          <a:srcRect b="0" l="0" r="0" t="0"/>
          <a:stretch/>
        </p:blipFill>
        <p:spPr>
          <a:xfrm>
            <a:off x="5438050" y="1654375"/>
            <a:ext cx="5915752" cy="2910671"/>
          </a:xfrm>
          <a:prstGeom prst="rect">
            <a:avLst/>
          </a:prstGeom>
          <a:noFill/>
          <a:ln>
            <a:noFill/>
          </a:ln>
        </p:spPr>
      </p:pic>
      <p:pic>
        <p:nvPicPr>
          <p:cNvPr descr="https://lh3.googleusercontent.com/fKte87Dw13FS60Vol_fnudd8NndcUpJdtzsOrckQgvtpl0vvn9TrpG__TuYq4kB5V4BlEjDZNUqXDXMRv4c58eMv3e3N8QWDe_PlnypKkqOAcOUugOY-UDFplbBiRTEUarzUwS8QujY" id="182" name="Google Shape;182;p22"/>
          <p:cNvPicPr preferRelativeResize="0"/>
          <p:nvPr/>
        </p:nvPicPr>
        <p:blipFill rotWithShape="1">
          <a:blip r:embed="rId4">
            <a:alphaModFix/>
          </a:blip>
          <a:srcRect b="0" l="0" r="0" t="0"/>
          <a:stretch/>
        </p:blipFill>
        <p:spPr>
          <a:xfrm>
            <a:off x="621117" y="1654375"/>
            <a:ext cx="4343970" cy="2893644"/>
          </a:xfrm>
          <a:prstGeom prst="rect">
            <a:avLst/>
          </a:prstGeom>
          <a:noFill/>
          <a:ln>
            <a:noFill/>
          </a:ln>
        </p:spPr>
      </p:pic>
      <p:sp>
        <p:nvSpPr>
          <p:cNvPr id="183" name="Google Shape;183;p22"/>
          <p:cNvSpPr/>
          <p:nvPr/>
        </p:nvSpPr>
        <p:spPr>
          <a:xfrm>
            <a:off x="-254899" y="4565046"/>
            <a:ext cx="6096000" cy="1131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chemeClr val="dk1"/>
                </a:solidFill>
                <a:latin typeface="Arial"/>
                <a:ea typeface="Arial"/>
                <a:cs typeface="Arial"/>
                <a:sym typeface="Arial"/>
              </a:rPr>
              <a:t>US 2016 Election</a:t>
            </a:r>
            <a:endParaRPr/>
          </a:p>
          <a:p>
            <a:pPr indent="0" lvl="0" marL="0" marR="0" rtl="0" algn="ctr">
              <a:lnSpc>
                <a:spcPct val="150000"/>
              </a:lnSpc>
              <a:spcBef>
                <a:spcPts val="0"/>
              </a:spcBef>
              <a:spcAft>
                <a:spcPts val="0"/>
              </a:spcAft>
              <a:buNone/>
            </a:pPr>
            <a:r>
              <a:rPr b="1" lang="en-US" sz="2400">
                <a:solidFill>
                  <a:schemeClr val="dk1"/>
                </a:solidFill>
                <a:latin typeface="Arial"/>
                <a:ea typeface="Arial"/>
                <a:cs typeface="Arial"/>
                <a:sym typeface="Arial"/>
              </a:rPr>
              <a:t>(Nov. 1- Nov.15, 2016)</a:t>
            </a:r>
            <a:endParaRPr b="1" sz="1800">
              <a:solidFill>
                <a:schemeClr val="dk1"/>
              </a:solidFill>
              <a:latin typeface="Arial"/>
              <a:ea typeface="Arial"/>
              <a:cs typeface="Arial"/>
              <a:sym typeface="Arial"/>
            </a:endParaRPr>
          </a:p>
        </p:txBody>
      </p:sp>
      <p:sp>
        <p:nvSpPr>
          <p:cNvPr id="184" name="Google Shape;184;p22"/>
          <p:cNvSpPr/>
          <p:nvPr/>
        </p:nvSpPr>
        <p:spPr>
          <a:xfrm>
            <a:off x="5257801" y="4548019"/>
            <a:ext cx="6096000" cy="1131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chemeClr val="dk1"/>
                </a:solidFill>
                <a:latin typeface="Arial"/>
                <a:ea typeface="Arial"/>
                <a:cs typeface="Arial"/>
                <a:sym typeface="Arial"/>
              </a:rPr>
              <a:t>Facebook Cambridge Analytica Scandal</a:t>
            </a:r>
            <a:endParaRPr/>
          </a:p>
          <a:p>
            <a:pPr indent="0" lvl="0" marL="0" marR="0" rtl="0" algn="ctr">
              <a:lnSpc>
                <a:spcPct val="150000"/>
              </a:lnSpc>
              <a:spcBef>
                <a:spcPts val="0"/>
              </a:spcBef>
              <a:spcAft>
                <a:spcPts val="0"/>
              </a:spcAft>
              <a:buNone/>
            </a:pPr>
            <a:r>
              <a:rPr b="1" lang="en-US" sz="2400">
                <a:solidFill>
                  <a:schemeClr val="dk1"/>
                </a:solidFill>
                <a:latin typeface="Arial"/>
                <a:ea typeface="Arial"/>
                <a:cs typeface="Arial"/>
                <a:sym typeface="Arial"/>
              </a:rPr>
              <a:t>(Apr 3 – Apr. 17, 2018)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1" name="Google Shape;191;p23"/>
          <p:cNvSpPr txBox="1"/>
          <p:nvPr/>
        </p:nvSpPr>
        <p:spPr>
          <a:xfrm>
            <a:off x="917248" y="291100"/>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Twitter: US 2016 Election</a:t>
            </a:r>
            <a:endParaRPr b="1" sz="4000">
              <a:solidFill>
                <a:schemeClr val="lt2"/>
              </a:solidFill>
              <a:latin typeface="Times New Roman"/>
              <a:ea typeface="Times New Roman"/>
              <a:cs typeface="Times New Roman"/>
              <a:sym typeface="Times New Roman"/>
            </a:endParaRPr>
          </a:p>
        </p:txBody>
      </p:sp>
      <p:pic>
        <p:nvPicPr>
          <p:cNvPr descr="https://lh6.googleusercontent.com/ueZ-qzaHBVeQWz4z-_pdRsoI9UWBSKs8Dd3sm-tjwkZjmemE9cQyec9Ig6dbfmtsQFWAdnz61c5gMcIcHx8litNRvb8uR32kxbJL-n6hUIO7sXBlTkgBLrI7QtJ0VKg9xQGj37ZIv6o" id="192" name="Google Shape;192;p23"/>
          <p:cNvPicPr preferRelativeResize="0"/>
          <p:nvPr/>
        </p:nvPicPr>
        <p:blipFill rotWithShape="1">
          <a:blip r:embed="rId3">
            <a:alphaModFix/>
          </a:blip>
          <a:srcRect b="0" l="0" r="0" t="0"/>
          <a:stretch/>
        </p:blipFill>
        <p:spPr>
          <a:xfrm>
            <a:off x="5681382" y="2624131"/>
            <a:ext cx="6162760" cy="3689968"/>
          </a:xfrm>
          <a:prstGeom prst="rect">
            <a:avLst/>
          </a:prstGeom>
          <a:noFill/>
          <a:ln>
            <a:noFill/>
          </a:ln>
        </p:spPr>
      </p:pic>
      <p:sp>
        <p:nvSpPr>
          <p:cNvPr id="193" name="Google Shape;193;p23"/>
          <p:cNvSpPr txBox="1"/>
          <p:nvPr/>
        </p:nvSpPr>
        <p:spPr>
          <a:xfrm>
            <a:off x="6095999" y="2777879"/>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User Sentiment Variation</a:t>
            </a:r>
            <a:endParaRPr/>
          </a:p>
        </p:txBody>
      </p:sp>
      <p:grpSp>
        <p:nvGrpSpPr>
          <p:cNvPr id="194" name="Google Shape;194;p23"/>
          <p:cNvGrpSpPr/>
          <p:nvPr/>
        </p:nvGrpSpPr>
        <p:grpSpPr>
          <a:xfrm>
            <a:off x="308921" y="1771623"/>
            <a:ext cx="5220497" cy="3132298"/>
            <a:chOff x="308921" y="1286634"/>
            <a:chExt cx="5220497" cy="3132298"/>
          </a:xfrm>
        </p:grpSpPr>
        <p:pic>
          <p:nvPicPr>
            <p:cNvPr descr="https://lh3.googleusercontent.com/svwZ_juzoR5ZHphDacdSvcUBtfCns0yPXA_KbwFNnaNjdJq-JO94Xv-fseYxKfFEyKRvGFUkYRDJEP9qqQG_QtiqeszDgeLmb8O5qkzR8UUqQqFX8rzO1d0WWU8oZ7EbvosQ85BNJ5Y" id="195" name="Google Shape;195;p23"/>
            <p:cNvPicPr preferRelativeResize="0"/>
            <p:nvPr/>
          </p:nvPicPr>
          <p:blipFill rotWithShape="1">
            <a:blip r:embed="rId4">
              <a:alphaModFix/>
            </a:blip>
            <a:srcRect b="0" l="0" r="0" t="0"/>
            <a:stretch/>
          </p:blipFill>
          <p:spPr>
            <a:xfrm>
              <a:off x="308921" y="1286634"/>
              <a:ext cx="5220497" cy="3132298"/>
            </a:xfrm>
            <a:prstGeom prst="rect">
              <a:avLst/>
            </a:prstGeom>
            <a:noFill/>
            <a:ln>
              <a:noFill/>
            </a:ln>
          </p:spPr>
        </p:pic>
        <p:sp>
          <p:nvSpPr>
            <p:cNvPr id="196" name="Google Shape;196;p23"/>
            <p:cNvSpPr txBox="1"/>
            <p:nvPr/>
          </p:nvSpPr>
          <p:spPr>
            <a:xfrm>
              <a:off x="501706" y="1341802"/>
              <a:ext cx="4790486"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Distribution of #Tweets over Time</a:t>
              </a:r>
              <a:endParaRPr/>
            </a:p>
          </p:txBody>
        </p:sp>
      </p:grpSp>
      <p:sp>
        <p:nvSpPr>
          <p:cNvPr id="197" name="Google Shape;197;p23"/>
          <p:cNvSpPr txBox="1"/>
          <p:nvPr/>
        </p:nvSpPr>
        <p:spPr>
          <a:xfrm>
            <a:off x="6231541" y="1649579"/>
            <a:ext cx="512225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Approximately 50% of the comments were neutral during the focal timeframe.</a:t>
            </a:r>
            <a:endParaRPr/>
          </a:p>
        </p:txBody>
      </p:sp>
      <p:sp>
        <p:nvSpPr>
          <p:cNvPr id="198" name="Google Shape;198;p23"/>
          <p:cNvSpPr txBox="1"/>
          <p:nvPr/>
        </p:nvSpPr>
        <p:spPr>
          <a:xfrm>
            <a:off x="169933" y="5113103"/>
            <a:ext cx="512225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No Major Spikes.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descr="https://lh3.googleusercontent.com/XNdlqLP8z5qSHXnn_KdbJX4t92kP5_GY40w4F70zW7p7aouuGxKwJa_lyK3OsjVl-3-_roT8MsWDfdF6U5XqZaNPXBoBkIxOqFi60FISl__Z1v1C2V-yVthfJhY0Vahe3plb6eu-BvI" id="204" name="Google Shape;204;p24"/>
          <p:cNvPicPr preferRelativeResize="0"/>
          <p:nvPr/>
        </p:nvPicPr>
        <p:blipFill rotWithShape="1">
          <a:blip r:embed="rId3">
            <a:alphaModFix/>
          </a:blip>
          <a:srcRect b="0" l="0" r="0" t="0"/>
          <a:stretch/>
        </p:blipFill>
        <p:spPr>
          <a:xfrm>
            <a:off x="6092709" y="2784075"/>
            <a:ext cx="5831198" cy="3498719"/>
          </a:xfrm>
          <a:prstGeom prst="rect">
            <a:avLst/>
          </a:prstGeom>
          <a:noFill/>
          <a:ln>
            <a:noFill/>
          </a:ln>
        </p:spPr>
      </p:pic>
      <p:sp>
        <p:nvSpPr>
          <p:cNvPr id="205" name="Google Shape;205;p24"/>
          <p:cNvSpPr txBox="1"/>
          <p:nvPr>
            <p:ph idx="12" type="sldNum"/>
          </p:nvPr>
        </p:nvSpPr>
        <p:spPr>
          <a:xfrm>
            <a:off x="11649933" y="6422853"/>
            <a:ext cx="946264"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6" name="Google Shape;206;p24"/>
          <p:cNvSpPr txBox="1"/>
          <p:nvPr/>
        </p:nvSpPr>
        <p:spPr>
          <a:xfrm>
            <a:off x="917248" y="315376"/>
            <a:ext cx="10357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0B0F0"/>
                </a:solidFill>
                <a:latin typeface="Times New Roman"/>
                <a:ea typeface="Times New Roman"/>
                <a:cs typeface="Times New Roman"/>
                <a:sym typeface="Times New Roman"/>
              </a:rPr>
              <a:t>Reddit: US 2016 Election</a:t>
            </a:r>
            <a:endParaRPr b="1" sz="4000">
              <a:solidFill>
                <a:schemeClr val="lt2"/>
              </a:solidFill>
              <a:latin typeface="Times New Roman"/>
              <a:ea typeface="Times New Roman"/>
              <a:cs typeface="Times New Roman"/>
              <a:sym typeface="Times New Roman"/>
            </a:endParaRPr>
          </a:p>
        </p:txBody>
      </p:sp>
      <p:sp>
        <p:nvSpPr>
          <p:cNvPr id="207" name="Google Shape;207;p24"/>
          <p:cNvSpPr txBox="1"/>
          <p:nvPr/>
        </p:nvSpPr>
        <p:spPr>
          <a:xfrm>
            <a:off x="6527674" y="1775952"/>
            <a:ext cx="512225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Approximately 30% of the comments were neutral during the focal timeframe.</a:t>
            </a:r>
            <a:endParaRPr/>
          </a:p>
        </p:txBody>
      </p:sp>
      <p:grpSp>
        <p:nvGrpSpPr>
          <p:cNvPr id="208" name="Google Shape;208;p24"/>
          <p:cNvGrpSpPr/>
          <p:nvPr/>
        </p:nvGrpSpPr>
        <p:grpSpPr>
          <a:xfrm>
            <a:off x="366307" y="1181437"/>
            <a:ext cx="5623053" cy="3592865"/>
            <a:chOff x="366307" y="1181437"/>
            <a:chExt cx="5623053" cy="3592865"/>
          </a:xfrm>
        </p:grpSpPr>
        <p:pic>
          <p:nvPicPr>
            <p:cNvPr descr="https://lh3.googleusercontent.com/5EmIehMLEc729M_MBtWXbfiPCFuBtu9MrtqpSstvhjzpnbtowUuEmCy7SawLl0w9-GikcIppfH_y0V7Kt2e4HERnqO8TwpfGZQkXiKi-gbIfCByd-ejlyZ4sulwQB-aaBtcmvXLjM-Q" id="209" name="Google Shape;209;p24"/>
            <p:cNvPicPr preferRelativeResize="0"/>
            <p:nvPr/>
          </p:nvPicPr>
          <p:blipFill rotWithShape="1">
            <a:blip r:embed="rId4">
              <a:alphaModFix/>
            </a:blip>
            <a:srcRect b="0" l="0" r="0" t="0"/>
            <a:stretch/>
          </p:blipFill>
          <p:spPr>
            <a:xfrm>
              <a:off x="366307" y="1181437"/>
              <a:ext cx="5623053" cy="3592865"/>
            </a:xfrm>
            <a:prstGeom prst="rect">
              <a:avLst/>
            </a:prstGeom>
            <a:noFill/>
            <a:ln>
              <a:noFill/>
            </a:ln>
          </p:spPr>
        </p:pic>
        <p:sp>
          <p:nvSpPr>
            <p:cNvPr id="210" name="Google Shape;210;p24"/>
            <p:cNvSpPr txBox="1"/>
            <p:nvPr/>
          </p:nvSpPr>
          <p:spPr>
            <a:xfrm>
              <a:off x="542067" y="1271862"/>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Distribution of #Comments over Time</a:t>
              </a:r>
              <a:endParaRPr/>
            </a:p>
          </p:txBody>
        </p:sp>
      </p:grpSp>
      <p:sp>
        <p:nvSpPr>
          <p:cNvPr id="211" name="Google Shape;211;p24"/>
          <p:cNvSpPr txBox="1"/>
          <p:nvPr/>
        </p:nvSpPr>
        <p:spPr>
          <a:xfrm>
            <a:off x="6417527" y="2891486"/>
            <a:ext cx="5181562" cy="30777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User Sentiment Variation</a:t>
            </a:r>
            <a:endParaRPr/>
          </a:p>
        </p:txBody>
      </p:sp>
      <p:grpSp>
        <p:nvGrpSpPr>
          <p:cNvPr id="212" name="Google Shape;212;p24"/>
          <p:cNvGrpSpPr/>
          <p:nvPr/>
        </p:nvGrpSpPr>
        <p:grpSpPr>
          <a:xfrm>
            <a:off x="1109513" y="4616141"/>
            <a:ext cx="5122259" cy="1666653"/>
            <a:chOff x="1109513" y="4616141"/>
            <a:chExt cx="5122259" cy="1666653"/>
          </a:xfrm>
        </p:grpSpPr>
        <p:sp>
          <p:nvSpPr>
            <p:cNvPr id="213" name="Google Shape;213;p24"/>
            <p:cNvSpPr/>
            <p:nvPr/>
          </p:nvSpPr>
          <p:spPr>
            <a:xfrm flipH="1" rot="10800000">
              <a:off x="3286271" y="4616141"/>
              <a:ext cx="768744" cy="1197751"/>
            </a:xfrm>
            <a:prstGeom prst="down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4" name="Google Shape;214;p24"/>
            <p:cNvSpPr txBox="1"/>
            <p:nvPr/>
          </p:nvSpPr>
          <p:spPr>
            <a:xfrm>
              <a:off x="1109513" y="5882684"/>
              <a:ext cx="512225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1</a:t>
              </a:r>
              <a:r>
                <a:rPr baseline="30000" lang="en-US" sz="2000">
                  <a:solidFill>
                    <a:schemeClr val="dk1"/>
                  </a:solidFill>
                  <a:latin typeface="Arial"/>
                  <a:ea typeface="Arial"/>
                  <a:cs typeface="Arial"/>
                  <a:sym typeface="Arial"/>
                </a:rPr>
                <a:t>st</a:t>
              </a:r>
              <a:r>
                <a:rPr lang="en-US" sz="2000">
                  <a:solidFill>
                    <a:schemeClr val="dk1"/>
                  </a:solidFill>
                  <a:latin typeface="Arial"/>
                  <a:ea typeface="Arial"/>
                  <a:cs typeface="Arial"/>
                  <a:sym typeface="Arial"/>
                </a:rPr>
                <a:t> Day after Election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