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9260800" cy="40233600"/>
  <p:notesSz cx="7099300" cy="9385300"/>
  <p:defaultTextStyle>
    <a:defPPr>
      <a:defRPr lang="en-US"/>
    </a:defPPr>
    <a:lvl1pPr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1984375" indent="-15271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3970338" indent="-3055938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5956300" indent="-4584700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7940675" indent="-61118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78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D. Kelly II" initials="TDK" lastIdx="1" clrIdx="0"/>
  <p:cmAuthor id="1" name="Fee, James R Lt Col USAF AETC AFIT/ENP" initials="FJRLCUAA" lastIdx="10" clrIdx="1">
    <p:extLst>
      <p:ext uri="{19B8F6BF-5375-455C-9EA6-DF929625EA0E}">
        <p15:presenceInfo xmlns:p15="http://schemas.microsoft.com/office/powerpoint/2012/main" userId="S-1-5-21-1660827705-1073358324-288910612-6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204" autoAdjust="0"/>
  </p:normalViewPr>
  <p:slideViewPr>
    <p:cSldViewPr>
      <p:cViewPr varScale="1">
        <p:scale>
          <a:sx n="27" d="100"/>
          <a:sy n="27" d="100"/>
        </p:scale>
        <p:origin x="3144" y="96"/>
      </p:cViewPr>
      <p:guideLst>
        <p:guide orient="horz" pos="12672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5T08:09:50.587" idx="4">
    <p:pos x="1674" y="8961"/>
    <p:text>What impacts overall sensitivity?  I think we are saying the detector efficienty here but it's not clear</p:text>
    <p:extLst>
      <p:ext uri="{C676402C-5697-4E1C-873F-D02D1690AC5C}">
        <p15:threadingInfo xmlns:p15="http://schemas.microsoft.com/office/powerpoint/2012/main" timeZoneBias="240"/>
      </p:ext>
    </p:extLst>
  </p:cm>
  <p:cm authorId="1" dt="2017-06-05T08:16:17.941" idx="7">
    <p:pos x="16016" y="23744"/>
    <p:text>Should we say "refined" or similiar here.  The simulations will be higher fideltity but we don't know if they will provide beter efficiency corrections, right?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2498496"/>
            <a:ext cx="2487168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2799040"/>
            <a:ext cx="2048256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88E65-0944-45EC-B2DD-8D38858ABED1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B7AA6-DF61-44E2-80CD-F1CB41C84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332D6-53A5-44D9-8A7E-2E7E03B39897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715F0-C7C9-4826-9B48-ADED448A3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9453036"/>
            <a:ext cx="21066758" cy="2013915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0" y="9453036"/>
            <a:ext cx="62712602" cy="201391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241F-FB4F-4458-8A7F-49D4908233BD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2DDE-505F-4002-8467-C183F725F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BCC8-DC87-4F51-B666-CBD2ACD5390E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0120-9C38-4BD9-8816-8F7BB38EF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5853816"/>
            <a:ext cx="24871680" cy="799084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7052719"/>
            <a:ext cx="24871680" cy="880109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3D53B-1C62-48C9-8D04-D6A45D5FE203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68E4-5483-40A6-82E9-C1DD651C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55079053"/>
            <a:ext cx="41889680" cy="15576550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55079053"/>
            <a:ext cx="41889680" cy="15576550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D877-D6C0-48B8-BA2B-6484D70B96B5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0D322-73D8-42A2-BDD5-9B738C3E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611210"/>
            <a:ext cx="26334720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9005996"/>
            <a:ext cx="12928602" cy="3753270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2759266"/>
            <a:ext cx="12928602" cy="2318089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9005996"/>
            <a:ext cx="12933680" cy="3753270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2759266"/>
            <a:ext cx="12933680" cy="2318089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F626-0C21-4252-B6D2-31A92B23F4C3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68EB1-7B63-419C-887A-ADFE22D7D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F490B-464C-48AB-88FB-39F09133C151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4110B-4715-465B-804B-E9945A12D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B29A3-2B69-4AA2-B7D1-6DD1A362B475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5525E-A5C4-4F91-B6FE-F882F2A24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601893"/>
            <a:ext cx="9626602" cy="681736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601896"/>
            <a:ext cx="16357600" cy="34338263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8419256"/>
            <a:ext cx="9626602" cy="27520903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0018-5C84-4245-BF3D-ACD557E5E474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17EF-9C8F-42B5-9E4F-6BF1E1B58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8163520"/>
            <a:ext cx="17556480" cy="3324863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594947"/>
            <a:ext cx="17556480" cy="24140160"/>
          </a:xfrm>
        </p:spPr>
        <p:txBody>
          <a:bodyPr rtlCol="0">
            <a:normAutofit/>
          </a:bodyPr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31488383"/>
            <a:ext cx="17556480" cy="4721857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9F0A-D6F3-42B5-8AC8-4D47B8512BC1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BA297-B2F6-4CB7-B867-54EB5B899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63675" y="1611313"/>
            <a:ext cx="263334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9388475"/>
            <a:ext cx="26333450" cy="265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675" y="37290375"/>
            <a:ext cx="6826250" cy="2141538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>
              <a:defRPr sz="5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A2D7F54-F3FD-4626-BF26-D131A25FA54C}" type="datetimeFigureOut">
              <a:rPr lang="en-US"/>
              <a:pPr>
                <a:defRPr/>
              </a:pPr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8075" y="37290375"/>
            <a:ext cx="9264650" cy="2141538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ctr" defTabSz="3971056" fontAlgn="auto">
              <a:spcBef>
                <a:spcPts val="0"/>
              </a:spcBef>
              <a:spcAft>
                <a:spcPts val="0"/>
              </a:spcAft>
              <a:defRPr sz="5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875" y="37290375"/>
            <a:ext cx="6826250" cy="2141538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 algn="r">
              <a:defRPr sz="5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BC2F3CA-DC8E-405D-9D05-DBE3FCA72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70338" rtl="0" eaLnBrk="0" fontAlgn="base" hangingPunct="0">
        <a:spcBef>
          <a:spcPct val="0"/>
        </a:spcBef>
        <a:spcAft>
          <a:spcPct val="0"/>
        </a:spcAft>
        <a:defRPr sz="191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6pPr>
      <a:lvl7pPr marL="9144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7pPr>
      <a:lvl8pPr marL="13716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8pPr>
      <a:lvl9pPr marL="18288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9pPr>
    </p:titleStyle>
    <p:bodyStyle>
      <a:lvl1pPr marL="1489075" indent="-1489075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225800" indent="-123983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4962525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6948488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8934450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0920405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26" Type="http://schemas.openxmlformats.org/officeDocument/2006/relationships/image" Target="../media/image15.png"/><Relationship Id="rId3" Type="http://schemas.openxmlformats.org/officeDocument/2006/relationships/image" Target="../media/image10.png"/><Relationship Id="rId21" Type="http://schemas.openxmlformats.org/officeDocument/2006/relationships/image" Target="../media/image8.wmf"/><Relationship Id="rId34" Type="http://schemas.openxmlformats.org/officeDocument/2006/relationships/image" Target="../media/image23.png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4.jpeg"/><Relationship Id="rId33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image" Target="../media/image13.jpeg"/><Relationship Id="rId32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28" Type="http://schemas.openxmlformats.org/officeDocument/2006/relationships/image" Target="../media/image17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31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AFITe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63014" y="2399917"/>
            <a:ext cx="3641631" cy="349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6" descr="New AFIT Emblem (l tb)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131849" y="-103960"/>
            <a:ext cx="6503962" cy="28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412976" y="138910"/>
            <a:ext cx="2086761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‘CARD’ – Characterization of </a:t>
            </a:r>
            <a:r>
              <a:rPr lang="en-US" sz="6000" dirty="0" smtClean="0">
                <a:solidFill>
                  <a:schemeClr val="tx2"/>
                </a:solidFill>
              </a:rPr>
              <a:t>Adjoint Response 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for </a:t>
            </a:r>
            <a:r>
              <a:rPr lang="en-US" sz="6000" dirty="0">
                <a:solidFill>
                  <a:schemeClr val="tx2"/>
                </a:solidFill>
              </a:rPr>
              <a:t>Ge </a:t>
            </a:r>
            <a:r>
              <a:rPr lang="en-US" sz="6000" dirty="0" smtClean="0">
                <a:solidFill>
                  <a:schemeClr val="tx2"/>
                </a:solidFill>
              </a:rPr>
              <a:t>Detectors</a:t>
            </a:r>
          </a:p>
          <a:p>
            <a:pPr algn="ctr"/>
            <a:r>
              <a:rPr lang="en-US" sz="32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 </a:t>
            </a:r>
            <a:r>
              <a:rPr lang="en-US" sz="3200" dirty="0" smtClean="0"/>
              <a:t>By  G. Sjoden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, J. Fee</a:t>
            </a:r>
            <a:r>
              <a:rPr lang="en-US" sz="3200" baseline="30000" dirty="0"/>
              <a:t>2</a:t>
            </a:r>
            <a:r>
              <a:rPr lang="en-US" sz="3200" dirty="0" smtClean="0"/>
              <a:t>,</a:t>
            </a:r>
            <a:r>
              <a:rPr lang="en-US" sz="3200" baseline="30000" dirty="0" smtClean="0"/>
              <a:t> </a:t>
            </a:r>
            <a:r>
              <a:rPr lang="en-US" sz="3200" dirty="0"/>
              <a:t>B</a:t>
            </a:r>
            <a:r>
              <a:rPr lang="en-US" sz="3200" dirty="0" smtClean="0"/>
              <a:t>. O’Day</a:t>
            </a:r>
            <a:r>
              <a:rPr lang="en-US" sz="3200" baseline="30000" dirty="0"/>
              <a:t>2</a:t>
            </a:r>
            <a:r>
              <a:rPr lang="en-US" sz="3200" dirty="0" smtClean="0"/>
              <a:t>, J</a:t>
            </a:r>
            <a:r>
              <a:rPr lang="en-US" sz="3200" dirty="0"/>
              <a:t>. </a:t>
            </a:r>
            <a:r>
              <a:rPr lang="en-US" sz="3200" dirty="0" smtClean="0"/>
              <a:t>Petrosky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/>
          </a:p>
          <a:p>
            <a:pPr algn="ctr"/>
            <a:r>
              <a:rPr lang="en-US" sz="3600" i="1" dirty="0"/>
              <a:t>CTBTO Science and Technology Conference 2017, Vienna, Austria</a:t>
            </a:r>
          </a:p>
          <a:p>
            <a:pPr algn="ctr"/>
            <a:r>
              <a:rPr lang="en-US" sz="3600" i="1" dirty="0"/>
              <a:t>Topic 3: ADVANCES IN SENSORS, NETWORKS AND PROCESSING—</a:t>
            </a:r>
          </a:p>
          <a:p>
            <a:pPr algn="ctr">
              <a:spcAft>
                <a:spcPts val="600"/>
              </a:spcAft>
            </a:pPr>
            <a:r>
              <a:rPr lang="en-US" sz="3600" i="1" dirty="0"/>
              <a:t>Design of Sensor Systems and Advanced Sensor </a:t>
            </a:r>
            <a:r>
              <a:rPr lang="en-US" sz="3600" i="1" dirty="0" smtClean="0"/>
              <a:t>Technologies</a:t>
            </a:r>
          </a:p>
          <a:p>
            <a:pPr algn="ctr">
              <a:spcAft>
                <a:spcPts val="600"/>
              </a:spcAft>
            </a:pPr>
            <a:endParaRPr lang="en-US" sz="3600" i="1" dirty="0"/>
          </a:p>
          <a:p>
            <a:pPr algn="ctr">
              <a:defRPr/>
            </a:pPr>
            <a:r>
              <a:rPr lang="en-US" sz="3600" baseline="30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Air </a:t>
            </a:r>
            <a:r>
              <a:rPr lang="en-US" sz="36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Force Technical Applications Center, Patrick Air Force Base, Florida</a:t>
            </a:r>
          </a:p>
          <a:p>
            <a:pPr algn="ctr">
              <a:defRPr/>
            </a:pPr>
            <a:r>
              <a:rPr lang="en-US" sz="3600" baseline="30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Air </a:t>
            </a:r>
            <a:r>
              <a:rPr lang="en-US" sz="36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Force Institute of Technology, Wright-Patterson Air Force Base, </a:t>
            </a:r>
            <a:r>
              <a:rPr lang="en-US" sz="3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Ohio</a:t>
            </a:r>
            <a:endParaRPr lang="en-US" sz="36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934198"/>
            <a:ext cx="9188156" cy="9857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64" y="17387050"/>
            <a:ext cx="9199336" cy="21140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7400" y="7442659"/>
            <a:ext cx="19354800" cy="930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ound Same Side Corner Rectangle 62"/>
          <p:cNvSpPr/>
          <p:nvPr/>
        </p:nvSpPr>
        <p:spPr>
          <a:xfrm>
            <a:off x="173714" y="16747230"/>
            <a:ext cx="9198886" cy="582647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 smtClean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Adjoint Transport</a:t>
            </a:r>
            <a:endParaRPr lang="en-US" sz="4400" b="1" cap="all" dirty="0">
              <a:solidFill>
                <a:srgbClr val="FFEE0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4" name="Round Same Side Corner Rectangle 63"/>
          <p:cNvSpPr/>
          <p:nvPr/>
        </p:nvSpPr>
        <p:spPr>
          <a:xfrm>
            <a:off x="128484" y="6766936"/>
            <a:ext cx="9144000" cy="631825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INTRODUCTION</a:t>
            </a:r>
          </a:p>
        </p:txBody>
      </p:sp>
      <p:sp>
        <p:nvSpPr>
          <p:cNvPr id="67" name="Round Same Side Corner Rectangle 66"/>
          <p:cNvSpPr/>
          <p:nvPr/>
        </p:nvSpPr>
        <p:spPr>
          <a:xfrm>
            <a:off x="9666968" y="16791364"/>
            <a:ext cx="19322960" cy="568994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 smtClean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ADJOINT EFFICIENCY MODEL</a:t>
            </a:r>
            <a:endParaRPr lang="en-US" sz="4400" b="1" cap="all" dirty="0">
              <a:solidFill>
                <a:srgbClr val="FFEE0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8" name="Round Same Side Corner Rectangle 67"/>
          <p:cNvSpPr/>
          <p:nvPr/>
        </p:nvSpPr>
        <p:spPr>
          <a:xfrm>
            <a:off x="9613509" y="32527789"/>
            <a:ext cx="9448800" cy="673302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 smtClean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C/E Results</a:t>
            </a:r>
            <a:endParaRPr lang="en-US" sz="4400" b="1" cap="all" dirty="0">
              <a:solidFill>
                <a:srgbClr val="FFEE0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062" name="TextBox 68"/>
          <p:cNvSpPr txBox="1">
            <a:spLocks noChangeArrowheads="1"/>
          </p:cNvSpPr>
          <p:nvPr/>
        </p:nvSpPr>
        <p:spPr bwMode="auto">
          <a:xfrm>
            <a:off x="152400" y="38938200"/>
            <a:ext cx="28879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The views expressed in this poster are those of the authors and do not necessarily reflect the official policy or position of the Air Force, </a:t>
            </a:r>
            <a:r>
              <a:rPr lang="en-US" sz="2000" dirty="0" smtClean="0"/>
              <a:t>the U.S. </a:t>
            </a:r>
            <a:r>
              <a:rPr lang="en-US" sz="2000" dirty="0"/>
              <a:t>Department of Defense, or the United States Government.</a:t>
            </a:r>
          </a:p>
        </p:txBody>
      </p:sp>
      <p:sp>
        <p:nvSpPr>
          <p:cNvPr id="2065" name="Rectangle 71"/>
          <p:cNvSpPr>
            <a:spLocks noChangeArrowheads="1"/>
          </p:cNvSpPr>
          <p:nvPr/>
        </p:nvSpPr>
        <p:spPr bwMode="auto">
          <a:xfrm>
            <a:off x="401864" y="7608182"/>
            <a:ext cx="86868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Gamma ray spectroscopy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important tool in ensuring treaty verification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Need to understand / characterize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HPGe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detector efficiency,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calculated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via deterministic adjoint radiation transport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Adjoint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transport methodology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produces high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fidelity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map of detector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efficiency </a:t>
            </a:r>
            <a:r>
              <a:rPr lang="en-US" sz="3600" dirty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any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photon energy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Adjoint mapping important to reveal subtle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effects of source placement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&amp; sample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geometry on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detector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Impacts overall sensitivity of detector measurement, detectable quantities being measured, etc.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9414568" y="33193747"/>
            <a:ext cx="9525000" cy="514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0" name="Round Same Side Corner Rectangle 129"/>
          <p:cNvSpPr/>
          <p:nvPr/>
        </p:nvSpPr>
        <p:spPr>
          <a:xfrm>
            <a:off x="19414568" y="32520664"/>
            <a:ext cx="9525000" cy="685800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 smtClean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Conclusions</a:t>
            </a:r>
            <a:endParaRPr lang="en-US" sz="4400" b="1" cap="all" dirty="0">
              <a:solidFill>
                <a:srgbClr val="FFEE0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5" name="Round Same Side Corner Rectangle 74"/>
          <p:cNvSpPr/>
          <p:nvPr/>
        </p:nvSpPr>
        <p:spPr>
          <a:xfrm>
            <a:off x="9677400" y="6795290"/>
            <a:ext cx="19354800" cy="631825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solidFill>
                  <a:srgbClr val="FFEE0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</a:t>
            </a:r>
            <a:endParaRPr lang="en-US" sz="4400" b="1" dirty="0">
              <a:solidFill>
                <a:srgbClr val="FFEE0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66968" y="17418824"/>
            <a:ext cx="19354800" cy="1508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27657" y="33196585"/>
            <a:ext cx="9448800" cy="514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90" name="TextBox 78"/>
          <p:cNvSpPr txBox="1">
            <a:spLocks noChangeArrowheads="1"/>
          </p:cNvSpPr>
          <p:nvPr/>
        </p:nvSpPr>
        <p:spPr bwMode="auto">
          <a:xfrm>
            <a:off x="9231209" y="39344025"/>
            <a:ext cx="12038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Correspondence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author: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glenn.sjoden@us.af.mil,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321 494 4402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0423530" y="14312217"/>
            <a:ext cx="522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AFIT </a:t>
            </a:r>
            <a:r>
              <a:rPr lang="en-US" sz="3600" b="1" dirty="0" err="1" smtClean="0"/>
              <a:t>HPGe</a:t>
            </a:r>
            <a:r>
              <a:rPr lang="en-US" sz="3600" b="1" dirty="0" smtClean="0"/>
              <a:t> </a:t>
            </a:r>
            <a:r>
              <a:rPr lang="en-US" sz="3600" b="1" dirty="0" smtClean="0"/>
              <a:t>Detector</a:t>
            </a:r>
            <a:endParaRPr lang="en-US" sz="3600" b="1" dirty="0"/>
          </a:p>
        </p:txBody>
      </p:sp>
      <p:sp>
        <p:nvSpPr>
          <p:cNvPr id="61" name="Rectangle 60"/>
          <p:cNvSpPr/>
          <p:nvPr/>
        </p:nvSpPr>
        <p:spPr>
          <a:xfrm>
            <a:off x="19572977" y="33261757"/>
            <a:ext cx="91785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dirty="0" smtClean="0"/>
              <a:t>Detector measurement compared to computed adjoint efficiency data provided consistent results which revealed </a:t>
            </a:r>
            <a:r>
              <a:rPr lang="en-US" sz="3600" dirty="0" smtClean="0">
                <a:solidFill>
                  <a:prstClr val="black"/>
                </a:solidFill>
              </a:rPr>
              <a:t>a ~3% efficiency loss for electronic conversion relative to modeled results (“offset” value).   Future work will focus on enhancing model fidelity (Sn mesh</a:t>
            </a:r>
            <a:r>
              <a:rPr lang="en-US" sz="3600" dirty="0">
                <a:solidFill>
                  <a:prstClr val="black"/>
                </a:solidFill>
              </a:rPr>
              <a:t>, </a:t>
            </a:r>
            <a:r>
              <a:rPr lang="en-US" sz="3600" dirty="0" smtClean="0">
                <a:solidFill>
                  <a:prstClr val="black"/>
                </a:solidFill>
              </a:rPr>
              <a:t>quadrature refinement</a:t>
            </a:r>
            <a:r>
              <a:rPr lang="en-US" sz="3600" dirty="0">
                <a:solidFill>
                  <a:prstClr val="black"/>
                </a:solidFill>
              </a:rPr>
              <a:t>), </a:t>
            </a:r>
            <a:r>
              <a:rPr lang="en-US" sz="3600" dirty="0" smtClean="0">
                <a:solidFill>
                  <a:prstClr val="black"/>
                </a:solidFill>
              </a:rPr>
              <a:t>and comparison with additional  measurement data for better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solidFill>
                  <a:prstClr val="black"/>
                </a:solidFill>
              </a:rPr>
              <a:t>corrections.  </a:t>
            </a:r>
          </a:p>
          <a:p>
            <a:pPr lvl="0" algn="just"/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31" y="601514"/>
            <a:ext cx="4656572" cy="4582658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80414"/>
              </p:ext>
            </p:extLst>
          </p:nvPr>
        </p:nvGraphicFramePr>
        <p:xfrm>
          <a:off x="1649309" y="18193945"/>
          <a:ext cx="6553479" cy="72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6" imgW="2298600" imgH="253800" progId="Equation.3">
                  <p:embed/>
                </p:oleObj>
              </mc:Choice>
              <mc:Fallback>
                <p:oleObj name="Equation" r:id="rId6" imgW="22986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09" y="18193945"/>
                        <a:ext cx="6553479" cy="724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7353"/>
              </p:ext>
            </p:extLst>
          </p:nvPr>
        </p:nvGraphicFramePr>
        <p:xfrm>
          <a:off x="262407" y="18822926"/>
          <a:ext cx="8877854" cy="126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8" imgW="3377880" imgH="482400" progId="Equation.3">
                  <p:embed/>
                </p:oleObj>
              </mc:Choice>
              <mc:Fallback>
                <p:oleObj name="Equation" r:id="rId8" imgW="33778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07" y="18822926"/>
                        <a:ext cx="8877854" cy="1261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487826" y="1738705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Forward Boltzmann Transport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Eqn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71"/>
          <p:cNvSpPr>
            <a:spLocks noChangeArrowheads="1"/>
          </p:cNvSpPr>
          <p:nvPr/>
        </p:nvSpPr>
        <p:spPr bwMode="auto">
          <a:xfrm>
            <a:off x="385288" y="19939244"/>
            <a:ext cx="8703376" cy="194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Multigroup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approx.: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Forward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multi-group transport operator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H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used to derive adjoint operator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adjoint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identity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for real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functions; &lt; &gt; used for phase space integration: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Adjoint Identity: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Leads to adjoint </a:t>
            </a:r>
            <a:r>
              <a:rPr lang="en-US" sz="3600" dirty="0" err="1" smtClean="0"/>
              <a:t>eqn</a:t>
            </a:r>
            <a:r>
              <a:rPr lang="en-US" sz="3600" dirty="0" smtClean="0"/>
              <a:t>: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Adjoint </a:t>
            </a:r>
            <a:r>
              <a:rPr lang="en-US" sz="3600" dirty="0"/>
              <a:t>function </a:t>
            </a:r>
            <a:r>
              <a:rPr lang="en-US" sz="3600" dirty="0" smtClean="0"/>
              <a:t>computed using ‘adjoint source’ aliased to detector cross section leads to adjoint ‘detector efficiency’.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Response </a:t>
            </a:r>
            <a:r>
              <a:rPr lang="en-US" sz="3600" i="1" dirty="0" smtClean="0"/>
              <a:t>R</a:t>
            </a:r>
            <a:r>
              <a:rPr lang="en-US" sz="3600" dirty="0" smtClean="0"/>
              <a:t> in detector is computed from either forward:   or adjoint: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profiled with either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many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forward models (moving forward source to numerous new source locations,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recomputing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multigroup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transport each time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run a SINGLE adjoint transport computation  to map group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adjoint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values aliased to detector response cross section as function of position, energy, etc.</a:t>
            </a: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Adjoint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transport yields global phase space gamma efficiency </a:t>
            </a:r>
            <a:r>
              <a:rPr lang="en-US" sz="3600" dirty="0">
                <a:latin typeface="Symbol" panose="05050102010706020507" pitchFamily="18" charset="2"/>
                <a:cs typeface="Arial" pitchFamily="34" charset="0"/>
              </a:rPr>
              <a:t>e </a:t>
            </a:r>
            <a:r>
              <a:rPr lang="en-US" sz="3600" dirty="0" smtClean="0">
                <a:latin typeface="Symbol" panose="05050102010706020507" pitchFamily="18" charset="2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map for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detector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6196"/>
              </p:ext>
            </p:extLst>
          </p:nvPr>
        </p:nvGraphicFramePr>
        <p:xfrm>
          <a:off x="4337961" y="22698422"/>
          <a:ext cx="4164318" cy="83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10" imgW="1739880" imgH="304560" progId="Equation.3">
                  <p:embed/>
                </p:oleObj>
              </mc:Choice>
              <mc:Fallback>
                <p:oleObj name="Equation" r:id="rId10" imgW="173988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961" y="22698422"/>
                        <a:ext cx="4164318" cy="83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0" y="0"/>
            <a:ext cx="29260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37285"/>
              </p:ext>
            </p:extLst>
          </p:nvPr>
        </p:nvGraphicFramePr>
        <p:xfrm>
          <a:off x="2353345" y="29788128"/>
          <a:ext cx="47672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Equation" r:id="rId12" imgW="1612800" imgH="380880" progId="Equation.3">
                  <p:embed/>
                </p:oleObj>
              </mc:Choice>
              <mc:Fallback>
                <p:oleObj name="Equation" r:id="rId12" imgW="1612800" imgH="380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345" y="29788128"/>
                        <a:ext cx="4767262" cy="1130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" name="Object 2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86947"/>
              </p:ext>
            </p:extLst>
          </p:nvPr>
        </p:nvGraphicFramePr>
        <p:xfrm>
          <a:off x="14503400" y="199771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Equation" r:id="rId14" imgW="253800" imgH="279360" progId="Equation.3">
                  <p:embed/>
                </p:oleObj>
              </mc:Choice>
              <mc:Fallback>
                <p:oleObj name="Equation" r:id="rId14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503400" y="19977100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63823"/>
              </p:ext>
            </p:extLst>
          </p:nvPr>
        </p:nvGraphicFramePr>
        <p:xfrm>
          <a:off x="5353229" y="23723336"/>
          <a:ext cx="2849559" cy="9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16" imgW="914400" imgH="317160" progId="Equation.3">
                  <p:embed/>
                </p:oleObj>
              </mc:Choice>
              <mc:Fallback>
                <p:oleObj name="Equation" r:id="rId16" imgW="914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229" y="23723336"/>
                        <a:ext cx="2849559" cy="99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19727"/>
              </p:ext>
            </p:extLst>
          </p:nvPr>
        </p:nvGraphicFramePr>
        <p:xfrm>
          <a:off x="730363" y="24749940"/>
          <a:ext cx="8085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quation" r:id="rId18" imgW="3022560" imgH="291960" progId="Equation.3">
                  <p:embed/>
                </p:oleObj>
              </mc:Choice>
              <mc:Fallback>
                <p:oleObj name="Equation" r:id="rId18" imgW="3022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63" y="24749940"/>
                        <a:ext cx="8085138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91750"/>
              </p:ext>
            </p:extLst>
          </p:nvPr>
        </p:nvGraphicFramePr>
        <p:xfrm>
          <a:off x="1318865" y="25566525"/>
          <a:ext cx="6723308" cy="11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Equation" r:id="rId20" imgW="2387520" imgH="393480" progId="Equation.3">
                  <p:embed/>
                </p:oleObj>
              </mc:Choice>
              <mc:Fallback>
                <p:oleObj name="Equation" r:id="rId20" imgW="2387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865" y="25566525"/>
                        <a:ext cx="6723308" cy="1105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50676"/>
              </p:ext>
            </p:extLst>
          </p:nvPr>
        </p:nvGraphicFramePr>
        <p:xfrm>
          <a:off x="5049540" y="19834408"/>
          <a:ext cx="3741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Equation" r:id="rId22" imgW="1409400" imgH="279360" progId="Equation.3">
                  <p:embed/>
                </p:oleObj>
              </mc:Choice>
              <mc:Fallback>
                <p:oleObj name="Equation" r:id="rId22" imgW="1409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540" y="19834408"/>
                        <a:ext cx="3741738" cy="74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4043" r="2001" b="1042"/>
          <a:stretch/>
        </p:blipFill>
        <p:spPr>
          <a:xfrm rot="5400000">
            <a:off x="9584490" y="8419531"/>
            <a:ext cx="6309360" cy="512064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334" y="7884316"/>
            <a:ext cx="5957066" cy="4467799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26">
            <a:lum bright="7000"/>
          </a:blip>
          <a:stretch>
            <a:fillRect/>
          </a:stretch>
        </p:blipFill>
        <p:spPr>
          <a:xfrm>
            <a:off x="16611600" y="12679384"/>
            <a:ext cx="4343400" cy="3617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55" name="Right Arrow 2054"/>
          <p:cNvSpPr/>
          <p:nvPr/>
        </p:nvSpPr>
        <p:spPr>
          <a:xfrm rot="2898411">
            <a:off x="21938079" y="9130513"/>
            <a:ext cx="1133248" cy="1434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20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241000" y="10061061"/>
            <a:ext cx="5190226" cy="62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78" name="Group 2077"/>
          <p:cNvGrpSpPr/>
          <p:nvPr/>
        </p:nvGrpSpPr>
        <p:grpSpPr>
          <a:xfrm>
            <a:off x="9839960" y="17969498"/>
            <a:ext cx="4663440" cy="10058400"/>
            <a:chOff x="9844122" y="17461681"/>
            <a:chExt cx="4714876" cy="10058400"/>
          </a:xfrm>
        </p:grpSpPr>
        <p:pic>
          <p:nvPicPr>
            <p:cNvPr id="2052" name="Picture 2051"/>
            <p:cNvPicPr>
              <a:picLocks noChangeAspect="1"/>
            </p:cNvPicPr>
            <p:nvPr/>
          </p:nvPicPr>
          <p:blipFill>
            <a:blip r:embed="rId28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122" y="17461681"/>
              <a:ext cx="4714876" cy="10058400"/>
            </a:xfrm>
            <a:prstGeom prst="rect">
              <a:avLst/>
            </a:prstGeom>
          </p:spPr>
        </p:pic>
        <p:sp>
          <p:nvSpPr>
            <p:cNvPr id="2063" name="TextBox 2062"/>
            <p:cNvSpPr txBox="1"/>
            <p:nvPr/>
          </p:nvSpPr>
          <p:spPr>
            <a:xfrm>
              <a:off x="11800930" y="18708024"/>
              <a:ext cx="112639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Lead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95958" y="20157704"/>
              <a:ext cx="79092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Air</a:t>
              </a:r>
              <a:endParaRPr lang="en-US" sz="3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158922" y="22408944"/>
              <a:ext cx="25271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Ge Detector</a:t>
              </a:r>
              <a:endParaRPr lang="en-US" sz="3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4693" y="25799802"/>
              <a:ext cx="58767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</a:t>
              </a:r>
              <a:endParaRPr lang="en-US" sz="3200" dirty="0"/>
            </a:p>
          </p:txBody>
        </p:sp>
        <p:cxnSp>
          <p:nvCxnSpPr>
            <p:cNvPr id="2066" name="Straight Arrow Connector 2065"/>
            <p:cNvCxnSpPr/>
            <p:nvPr/>
          </p:nvCxnSpPr>
          <p:spPr>
            <a:xfrm flipH="1">
              <a:off x="10675293" y="22863646"/>
              <a:ext cx="1118307" cy="95581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2639731" y="19250416"/>
              <a:ext cx="166859" cy="95467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1345739" y="20655525"/>
              <a:ext cx="328055" cy="51448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10461389" y="25313601"/>
              <a:ext cx="586607" cy="64114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260180" y="23777082"/>
              <a:ext cx="5334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endParaRPr lang="en-US" sz="32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 flipV="1">
              <a:off x="11036211" y="25290148"/>
              <a:ext cx="188939" cy="50965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10351577" y="24066600"/>
              <a:ext cx="984178" cy="41086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3" name="Straight Connector 2272"/>
          <p:cNvCxnSpPr/>
          <p:nvPr/>
        </p:nvCxnSpPr>
        <p:spPr>
          <a:xfrm>
            <a:off x="9906000" y="24278347"/>
            <a:ext cx="4495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9" name="Picture 2078"/>
          <p:cNvPicPr>
            <a:picLocks noChangeAspect="1"/>
          </p:cNvPicPr>
          <p:nvPr/>
        </p:nvPicPr>
        <p:blipFill>
          <a:blip r:embed="rId29">
            <a:lum brigh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60" y="27824947"/>
            <a:ext cx="4663440" cy="4404360"/>
          </a:xfrm>
          <a:prstGeom prst="rect">
            <a:avLst/>
          </a:prstGeom>
        </p:spPr>
      </p:pic>
      <p:cxnSp>
        <p:nvCxnSpPr>
          <p:cNvPr id="2275" name="Straight Arrow Connector 2274"/>
          <p:cNvCxnSpPr/>
          <p:nvPr/>
        </p:nvCxnSpPr>
        <p:spPr>
          <a:xfrm flipH="1">
            <a:off x="14368459" y="24284123"/>
            <a:ext cx="14291" cy="36931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20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83" y="17969498"/>
            <a:ext cx="4714874" cy="1005840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911" y="17969498"/>
            <a:ext cx="4714875" cy="10058400"/>
          </a:xfrm>
          <a:prstGeom prst="rect">
            <a:avLst/>
          </a:prstGeom>
        </p:spPr>
      </p:pic>
      <p:sp>
        <p:nvSpPr>
          <p:cNvPr id="118" name="Isosceles Triangle 117"/>
          <p:cNvSpPr/>
          <p:nvPr/>
        </p:nvSpPr>
        <p:spPr>
          <a:xfrm>
            <a:off x="10205832" y="23759279"/>
            <a:ext cx="218220" cy="190199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2" name="TextBox 2281"/>
          <p:cNvSpPr txBox="1"/>
          <p:nvPr/>
        </p:nvSpPr>
        <p:spPr>
          <a:xfrm>
            <a:off x="10781412" y="17478838"/>
            <a:ext cx="17978121" cy="59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3-D Model Slice                  0.375 MeV                       0.625 MeV                         1.375 MeV</a:t>
            </a:r>
            <a:endParaRPr lang="en-US" sz="3200" b="1" dirty="0"/>
          </a:p>
        </p:txBody>
      </p:sp>
      <p:pic>
        <p:nvPicPr>
          <p:cNvPr id="2283" name="Picture 228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54" y="17969498"/>
            <a:ext cx="4714875" cy="10058400"/>
          </a:xfrm>
          <a:prstGeom prst="rect">
            <a:avLst/>
          </a:prstGeom>
        </p:spPr>
      </p:pic>
      <p:pic>
        <p:nvPicPr>
          <p:cNvPr id="2284" name="Picture 228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9994646" y="28017255"/>
            <a:ext cx="8732754" cy="421205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3241001" y="8729182"/>
            <a:ext cx="519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Test Data for 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reference </a:t>
            </a:r>
            <a:r>
              <a:rPr lang="en-US" sz="3600" b="1" dirty="0" smtClean="0"/>
              <a:t>source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702435" y="28262568"/>
            <a:ext cx="518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Computational (S20/P1) results depict a dramatic change in efficiency with position and energy, as </a:t>
            </a:r>
            <a:r>
              <a:rPr lang="en-US" sz="3600" dirty="0" smtClean="0"/>
              <a:t>expected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11834163" y="32663417"/>
            <a:ext cx="5180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Comparisons made for 0 cm on top of detector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</p:txBody>
      </p:sp>
      <p:pic>
        <p:nvPicPr>
          <p:cNvPr id="2288" name="Picture 228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388306" y="34417823"/>
            <a:ext cx="8026987" cy="382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15934</TotalTime>
  <Words>389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Symbol</vt:lpstr>
      <vt:lpstr>Times New Roman</vt:lpstr>
      <vt:lpstr>Office Theme</vt:lpstr>
      <vt:lpstr>Equation</vt:lpstr>
      <vt:lpstr>PowerPoint Presentation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smchale</dc:creator>
  <cp:lastModifiedBy>Fee, James R Lt Col USAF AETC AFIT/ENP</cp:lastModifiedBy>
  <cp:revision>313</cp:revision>
  <cp:lastPrinted>2017-06-05T05:28:44Z</cp:lastPrinted>
  <dcterms:created xsi:type="dcterms:W3CDTF">2011-04-13T13:20:38Z</dcterms:created>
  <dcterms:modified xsi:type="dcterms:W3CDTF">2017-06-05T20:32:34Z</dcterms:modified>
</cp:coreProperties>
</file>