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7" r:id="rId2"/>
    <p:sldId id="515" r:id="rId3"/>
    <p:sldId id="533" r:id="rId4"/>
    <p:sldId id="514" r:id="rId5"/>
    <p:sldId id="516" r:id="rId6"/>
    <p:sldId id="532" r:id="rId7"/>
    <p:sldId id="518" r:id="rId8"/>
    <p:sldId id="519" r:id="rId9"/>
    <p:sldId id="525" r:id="rId10"/>
    <p:sldId id="528" r:id="rId11"/>
    <p:sldId id="520" r:id="rId12"/>
    <p:sldId id="521" r:id="rId13"/>
    <p:sldId id="522" r:id="rId14"/>
    <p:sldId id="523" r:id="rId15"/>
    <p:sldId id="530" r:id="rId16"/>
    <p:sldId id="531" r:id="rId17"/>
    <p:sldId id="524" r:id="rId18"/>
    <p:sldId id="526" r:id="rId19"/>
    <p:sldId id="534" r:id="rId20"/>
    <p:sldId id="529" r:id="rId21"/>
    <p:sldId id="461" r:id="rId2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">
          <p15:clr>
            <a:srgbClr val="A4A3A4"/>
          </p15:clr>
        </p15:guide>
        <p15:guide id="2" orient="horz" pos="949">
          <p15:clr>
            <a:srgbClr val="A4A3A4"/>
          </p15:clr>
        </p15:guide>
        <p15:guide id="3" orient="horz" pos="1101">
          <p15:clr>
            <a:srgbClr val="A4A3A4"/>
          </p15:clr>
        </p15:guide>
        <p15:guide id="4" orient="horz" pos="1531">
          <p15:clr>
            <a:srgbClr val="A4A3A4"/>
          </p15:clr>
        </p15:guide>
        <p15:guide id="5" pos="169">
          <p15:clr>
            <a:srgbClr val="A4A3A4"/>
          </p15:clr>
        </p15:guide>
        <p15:guide id="6" pos="5614">
          <p15:clr>
            <a:srgbClr val="A4A3A4"/>
          </p15:clr>
        </p15:guide>
        <p15:guide id="7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05F00"/>
    <a:srgbClr val="F8F8F8"/>
    <a:srgbClr val="44787E"/>
    <a:srgbClr val="FF0000"/>
    <a:srgbClr val="66CCFF"/>
    <a:srgbClr val="CCE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86" autoAdjust="0"/>
    <p:restoredTop sz="92760" autoAdjust="0"/>
  </p:normalViewPr>
  <p:slideViewPr>
    <p:cSldViewPr>
      <p:cViewPr varScale="1">
        <p:scale>
          <a:sx n="52" d="100"/>
          <a:sy n="52" d="100"/>
        </p:scale>
        <p:origin x="648" y="72"/>
      </p:cViewPr>
      <p:guideLst>
        <p:guide orient="horz" pos="152"/>
        <p:guide orient="horz" pos="949"/>
        <p:guide orient="horz" pos="1101"/>
        <p:guide orient="horz" pos="1531"/>
        <p:guide pos="169"/>
        <p:guide pos="5614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49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4" rIns="92685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278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85925" y="2324100"/>
            <a:ext cx="6400800" cy="1752600"/>
          </a:xfrm>
        </p:spPr>
        <p:txBody>
          <a:bodyPr/>
          <a:lstStyle>
            <a:lvl1pPr marL="0" indent="0">
              <a:buFont typeface="Symbol" panose="05050102010706020507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85925" y="6715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EB3F0B-3A20-40FF-8E6F-950A8384B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4061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-25400"/>
            <a:ext cx="21907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-25400"/>
            <a:ext cx="64214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6847F-A8EF-469F-9F9D-B39A48CE07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28708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A642F1-3EEC-4890-9A7F-28B184F9A5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8966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3AB1DD-BB01-448F-87A7-DC575D7AA2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186996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988" y="1346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6388" y="1346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0F522-B0B7-48E4-9865-62A75E93CB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5670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CE3197-87A3-478F-B26E-77F25439AF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4256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9E33C4-0BC2-4A15-9086-1F0864A829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7438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B8DE3B-DBF8-456F-B86A-29B8021991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805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94EE0-0D7F-40F1-823D-EA0A08F51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112126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497D6F-1359-40F2-9ADF-4D247FD8C0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599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3988" y="1346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-25400"/>
            <a:ext cx="8764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15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4700" y="6538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24C6E95-F812-4CCF-8665-A823ABA1DA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2595" name="Text Box 2067"/>
          <p:cNvSpPr txBox="1">
            <a:spLocks noChangeArrowheads="1"/>
          </p:cNvSpPr>
          <p:nvPr/>
        </p:nvSpPr>
        <p:spPr bwMode="auto">
          <a:xfrm>
            <a:off x="169863" y="6132513"/>
            <a:ext cx="34305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00673E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1300" b="1">
                <a:solidFill>
                  <a:srgbClr val="00673E"/>
                </a:solidFill>
                <a:latin typeface="Times New Roman" panose="02020603050405020304" pitchFamily="18" charset="0"/>
              </a:rPr>
              <a:t>AK</a:t>
            </a:r>
            <a:r>
              <a:rPr lang="en-US" altLang="en-US" sz="1600" b="1">
                <a:solidFill>
                  <a:srgbClr val="00673E"/>
                </a:solidFill>
                <a:latin typeface="Times New Roman" panose="02020603050405020304" pitchFamily="18" charset="0"/>
              </a:rPr>
              <a:t> R</a:t>
            </a:r>
            <a:r>
              <a:rPr lang="en-US" altLang="en-US" sz="1300" b="1">
                <a:solidFill>
                  <a:srgbClr val="00673E"/>
                </a:solidFill>
                <a:latin typeface="Times New Roman" panose="02020603050405020304" pitchFamily="18" charset="0"/>
              </a:rPr>
              <a:t>IDGE</a:t>
            </a:r>
            <a:r>
              <a:rPr lang="en-US" altLang="en-US" sz="1600" b="1">
                <a:solidFill>
                  <a:srgbClr val="00673E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1300" b="1">
                <a:solidFill>
                  <a:srgbClr val="00673E"/>
                </a:solidFill>
                <a:latin typeface="Times New Roman" panose="02020603050405020304" pitchFamily="18" charset="0"/>
              </a:rPr>
              <a:t>ATIONAL</a:t>
            </a:r>
            <a:r>
              <a:rPr lang="en-US" altLang="en-US" sz="1600" b="1">
                <a:solidFill>
                  <a:srgbClr val="00673E"/>
                </a:solidFill>
                <a:latin typeface="Times New Roman" panose="02020603050405020304" pitchFamily="18" charset="0"/>
              </a:rPr>
              <a:t> L</a:t>
            </a:r>
            <a:r>
              <a:rPr lang="en-US" altLang="en-US" sz="1300" b="1">
                <a:solidFill>
                  <a:srgbClr val="00673E"/>
                </a:solidFill>
                <a:latin typeface="Times New Roman" panose="02020603050405020304" pitchFamily="18" charset="0"/>
              </a:rPr>
              <a:t>ABORATORY</a:t>
            </a:r>
          </a:p>
          <a:p>
            <a:pPr>
              <a:lnSpc>
                <a:spcPct val="90000"/>
              </a:lnSpc>
            </a:pPr>
            <a:r>
              <a:rPr lang="en-US" altLang="en-US" sz="1400" b="1">
                <a:solidFill>
                  <a:srgbClr val="00673E"/>
                </a:solidFill>
                <a:latin typeface="Times New Roman" panose="02020603050405020304" pitchFamily="18" charset="0"/>
              </a:rPr>
              <a:t>U. S. D</a:t>
            </a:r>
            <a:r>
              <a:rPr lang="en-US" altLang="en-US" b="1">
                <a:solidFill>
                  <a:srgbClr val="00673E"/>
                </a:solidFill>
                <a:latin typeface="Times New Roman" panose="02020603050405020304" pitchFamily="18" charset="0"/>
              </a:rPr>
              <a:t>EPARTMENT</a:t>
            </a:r>
            <a:r>
              <a:rPr lang="en-US" altLang="en-US" sz="1400" b="1">
                <a:solidFill>
                  <a:srgbClr val="00673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00673E"/>
                </a:solidFill>
                <a:latin typeface="Times New Roman" panose="02020603050405020304" pitchFamily="18" charset="0"/>
              </a:rPr>
              <a:t>OF</a:t>
            </a:r>
            <a:r>
              <a:rPr lang="en-US" altLang="en-US" sz="1400" b="1">
                <a:solidFill>
                  <a:srgbClr val="00673E"/>
                </a:solidFill>
                <a:latin typeface="Times New Roman" panose="02020603050405020304" pitchFamily="18" charset="0"/>
              </a:rPr>
              <a:t> E</a:t>
            </a:r>
            <a:r>
              <a:rPr lang="en-US" altLang="en-US" b="1">
                <a:solidFill>
                  <a:srgbClr val="00673E"/>
                </a:solidFill>
                <a:latin typeface="Times New Roman" panose="02020603050405020304" pitchFamily="18" charset="0"/>
              </a:rPr>
              <a:t>NERGY</a:t>
            </a:r>
          </a:p>
        </p:txBody>
      </p:sp>
      <p:sp>
        <p:nvSpPr>
          <p:cNvPr id="152596" name="Rectangle 20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Title_date</a:t>
            </a:r>
          </a:p>
        </p:txBody>
      </p:sp>
      <p:pic>
        <p:nvPicPr>
          <p:cNvPr id="152603" name="Picture 2075" descr="NSTD_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5805488"/>
            <a:ext cx="1231900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rgbClr val="00673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·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81025" indent="-2381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-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66788" indent="-2714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·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19213" indent="-2381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52588" indent="-2190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·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1938" y="287338"/>
            <a:ext cx="7612062" cy="2316162"/>
          </a:xfrm>
        </p:spPr>
        <p:txBody>
          <a:bodyPr/>
          <a:lstStyle/>
          <a:p>
            <a:pPr algn="ctr"/>
            <a:r>
              <a:rPr lang="en-US" altLang="en-US" b="1"/>
              <a:t>Automated Variance Reduction for SCALE Shielding Calculations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0788" y="2314575"/>
            <a:ext cx="7978775" cy="388302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i="1">
                <a:latin typeface="Arial Black" panose="020B0A04020102020204" pitchFamily="34" charset="0"/>
              </a:rPr>
              <a:t>Douglas E. Peplow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i="1">
                <a:latin typeface="Arial Black" panose="020B0A04020102020204" pitchFamily="34" charset="0"/>
              </a:rPr>
              <a:t>and John C. Wagner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en-US" b="0" i="1">
              <a:latin typeface="Arial Black" panose="020B0A040201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4D4D4D"/>
                </a:solidFill>
              </a:rPr>
              <a:t>Nuclear Science and Technology Division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4D4D4D"/>
                </a:solidFill>
              </a:rPr>
              <a:t>Oak Ridge National Laboratory</a:t>
            </a:r>
          </a:p>
          <a:p>
            <a:pPr algn="ctr">
              <a:lnSpc>
                <a:spcPct val="70000"/>
              </a:lnSpc>
              <a:spcBef>
                <a:spcPct val="5000"/>
              </a:spcBef>
            </a:pPr>
            <a:endParaRPr lang="en-US" altLang="en-US" sz="1600"/>
          </a:p>
          <a:p>
            <a:pPr>
              <a:lnSpc>
                <a:spcPct val="70000"/>
              </a:lnSpc>
              <a:spcBef>
                <a:spcPct val="5000"/>
              </a:spcBef>
            </a:pPr>
            <a:endParaRPr lang="en-US" altLang="en-US" sz="1400"/>
          </a:p>
          <a:p>
            <a:pPr algn="ctr">
              <a:lnSpc>
                <a:spcPct val="70000"/>
              </a:lnSpc>
            </a:pPr>
            <a:r>
              <a:rPr lang="en-US" altLang="en-US" sz="1600"/>
              <a:t>14th Biennial Topical Meeting of the ANS </a:t>
            </a:r>
          </a:p>
          <a:p>
            <a:pPr algn="ctr">
              <a:lnSpc>
                <a:spcPct val="70000"/>
              </a:lnSpc>
            </a:pPr>
            <a:r>
              <a:rPr lang="en-US" altLang="en-US" sz="1600"/>
              <a:t>Radiation Protection and Shielding Division </a:t>
            </a:r>
          </a:p>
          <a:p>
            <a:pPr algn="ctr">
              <a:lnSpc>
                <a:spcPct val="70000"/>
              </a:lnSpc>
            </a:pPr>
            <a:r>
              <a:rPr lang="en-US" altLang="en-US" sz="1600"/>
              <a:t>April 3-6, 2006 </a:t>
            </a:r>
          </a:p>
          <a:p>
            <a:pPr algn="ctr">
              <a:lnSpc>
                <a:spcPct val="70000"/>
              </a:lnSpc>
            </a:pPr>
            <a:r>
              <a:rPr lang="en-US" altLang="en-US" sz="1600"/>
              <a:t>Carlsbad, New Mexico, USA</a:t>
            </a:r>
          </a:p>
          <a:p>
            <a:pPr algn="ctr">
              <a:lnSpc>
                <a:spcPct val="70000"/>
              </a:lnSpc>
              <a:spcBef>
                <a:spcPct val="5000"/>
              </a:spcBef>
            </a:pPr>
            <a:endParaRPr lang="en-US" altLang="en-US" sz="1200"/>
          </a:p>
          <a:p>
            <a:pPr>
              <a:lnSpc>
                <a:spcPct val="70000"/>
              </a:lnSpc>
              <a:spcBef>
                <a:spcPct val="5000"/>
              </a:spcBef>
            </a:pP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D992C-F9B9-4E5F-AB7B-AC0B33B3A34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Analog Monaco</a:t>
            </a:r>
          </a:p>
        </p:txBody>
      </p:sp>
      <p:pic>
        <p:nvPicPr>
          <p:cNvPr id="991236" name="Picture 4" descr="analog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893763"/>
            <a:ext cx="7294563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1237" name="Picture 5" descr="mcgeom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165100"/>
            <a:ext cx="1270000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D53E-B32D-4408-815E-AD1429081E6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Discretization</a:t>
            </a:r>
          </a:p>
        </p:txBody>
      </p:sp>
      <p:sp>
        <p:nvSpPr>
          <p:cNvPr id="983046" name="Rectangle 6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048" name="Rectangle 8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983064" name="Picture 24" descr="examvox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817563"/>
            <a:ext cx="3638550" cy="52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065" name="Picture 25" descr="examvox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046288"/>
            <a:ext cx="36385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7C7C-B1BA-4AF9-A74D-4C1DC995E0D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Adjoint Flux</a:t>
            </a:r>
          </a:p>
        </p:txBody>
      </p:sp>
      <p:pic>
        <p:nvPicPr>
          <p:cNvPr id="9840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779463"/>
            <a:ext cx="8640763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67C4-C518-4233-963B-7777E878FB4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Imp. Map/Biased Source</a:t>
            </a:r>
          </a:p>
        </p:txBody>
      </p:sp>
      <p:pic>
        <p:nvPicPr>
          <p:cNvPr id="9850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779463"/>
            <a:ext cx="8564563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7942A-3579-4537-8E27-CACD240448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Biased source distribution</a:t>
            </a:r>
          </a:p>
        </p:txBody>
      </p:sp>
      <p:pic>
        <p:nvPicPr>
          <p:cNvPr id="9861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779463"/>
            <a:ext cx="8602663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CF23A-5A32-40DC-952A-F76B90EEED0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pic>
        <p:nvPicPr>
          <p:cNvPr id="993284" name="Picture 4" descr="pho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893763"/>
            <a:ext cx="6399212" cy="49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286" name="Picture 6" descr="analog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4081463"/>
            <a:ext cx="2306637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287" name="Picture 7" descr="mcgeo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76BD-9881-49E9-B7A4-B8C8CA2A7CF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pic>
        <p:nvPicPr>
          <p:cNvPr id="994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854200"/>
            <a:ext cx="637540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4312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altLang="en-US"/>
              <a:t>Compare MAVRIC and Analog</a:t>
            </a:r>
          </a:p>
        </p:txBody>
      </p:sp>
      <p:pic>
        <p:nvPicPr>
          <p:cNvPr id="994313" name="Picture 9" descr="mcgeo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2B7E-3DD3-4E2E-B68B-D7409CFC159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MAVRIC and SAS4</a:t>
            </a:r>
          </a:p>
        </p:txBody>
      </p:sp>
      <p:pic>
        <p:nvPicPr>
          <p:cNvPr id="987141" name="Picture 5" descr="mcgeo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71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816100"/>
            <a:ext cx="648970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33B4A-3CA7-42EA-A8A8-829C42E5FBF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5570537" cy="1622425"/>
          </a:xfrm>
        </p:spPr>
        <p:txBody>
          <a:bodyPr/>
          <a:lstStyle/>
          <a:p>
            <a:r>
              <a:rPr lang="en-US" altLang="en-US"/>
              <a:t>Compare MAVRIC and others: FOM ratios to analog Monaco</a:t>
            </a:r>
          </a:p>
        </p:txBody>
      </p:sp>
      <p:pic>
        <p:nvPicPr>
          <p:cNvPr id="989190" name="Picture 6" descr="mcgeo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919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30463"/>
            <a:ext cx="65278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5732"/>
              </p:ext>
            </p:extLst>
          </p:nvPr>
        </p:nvGraphicFramePr>
        <p:xfrm>
          <a:off x="7299325" y="3879850"/>
          <a:ext cx="147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26" name="Equation" r:id="rId5" imgW="812520" imgH="393480" progId="Equation.3">
                  <p:embed/>
                </p:oleObj>
              </mc:Choice>
              <mc:Fallback>
                <p:oleObj name="Equation" r:id="rId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3879850"/>
                        <a:ext cx="1473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B19D4-BD76-40D1-AE72-D6E2B00E2E5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6645275" cy="1622425"/>
          </a:xfrm>
        </p:spPr>
        <p:txBody>
          <a:bodyPr/>
          <a:lstStyle/>
          <a:p>
            <a:r>
              <a:rPr lang="en-US" altLang="en-US"/>
              <a:t>Compare MAVRIC and ADVANTG: FOM ratios to analog</a:t>
            </a:r>
          </a:p>
        </p:txBody>
      </p:sp>
      <p:pic>
        <p:nvPicPr>
          <p:cNvPr id="998404" name="Picture 4" descr="mcgeo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497" name="Picture 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38375"/>
            <a:ext cx="4429125" cy="35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62544"/>
              </p:ext>
            </p:extLst>
          </p:nvPr>
        </p:nvGraphicFramePr>
        <p:xfrm>
          <a:off x="2900362" y="5437188"/>
          <a:ext cx="147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00" name="Equation" r:id="rId5" imgW="812520" imgH="393480" progId="Equation.3">
                  <p:embed/>
                </p:oleObj>
              </mc:Choice>
              <mc:Fallback>
                <p:oleObj name="Equation" r:id="rId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2" y="5437188"/>
                        <a:ext cx="1473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F987-EF2E-429C-8239-3CB7D4DCAD4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Codes need to solve increasingly difficult problems</a:t>
            </a:r>
          </a:p>
          <a:p>
            <a:r>
              <a:rPr lang="en-US" altLang="en-US"/>
              <a:t>Need accurate and fast answers</a:t>
            </a:r>
          </a:p>
          <a:p>
            <a:r>
              <a:rPr lang="en-US" altLang="en-US"/>
              <a:t>Monte Carlo with importance sampling is the best variance reduction</a:t>
            </a:r>
          </a:p>
          <a:p>
            <a:r>
              <a:rPr lang="en-US" altLang="en-US"/>
              <a:t>Codes need to be simple and as automated as possible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17F9-E378-4937-A817-E93CA8DB524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Future Work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MAVRIC Sequence</a:t>
            </a:r>
          </a:p>
          <a:p>
            <a:pPr lvl="1"/>
            <a:r>
              <a:rPr lang="en-US" altLang="en-US"/>
              <a:t>Automatic homogenization in importance map</a:t>
            </a:r>
          </a:p>
          <a:p>
            <a:pPr lvl="1"/>
            <a:r>
              <a:rPr lang="en-US" altLang="en-US"/>
              <a:t>Determine standard set of TORT parameters</a:t>
            </a:r>
          </a:p>
          <a:p>
            <a:r>
              <a:rPr lang="en-US" altLang="en-US"/>
              <a:t>Monaco </a:t>
            </a:r>
          </a:p>
          <a:p>
            <a:pPr lvl="1"/>
            <a:r>
              <a:rPr lang="en-US" altLang="en-US"/>
              <a:t>Flux tallies for regions</a:t>
            </a:r>
          </a:p>
          <a:p>
            <a:pPr lvl="1"/>
            <a:r>
              <a:rPr lang="en-US" altLang="en-US"/>
              <a:t>Mesh tally</a:t>
            </a:r>
          </a:p>
          <a:p>
            <a:r>
              <a:rPr lang="en-US" altLang="en-US"/>
              <a:t>Testing, Testing, then a bit more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Discussion &amp; Questions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CA0F0-D5D3-4910-BA55-F79A161A2E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009650"/>
            <a:ext cx="8335962" cy="5108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SCALE (Standardized Computer Analyses for Licensing Evaluation)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Collection of codes for performing criticality safety, radiation shielding, spent fuel characterization and heat transfer analyses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Control modules or sequences automate the execution and data exchange of individual codes to perform various types of analyses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SAS4 – Shielding Analysis Sequence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Automated 1-D variance reduction capability for more than a decade, with limitations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Effective for cask midplane and top center dose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Not well suited to cask corners and very heterogeneous geometries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Hence, need for Monte Carlo tool with automated 3-D variance reduction (AVR) for general shielding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2C54E-D06F-484A-8AE5-BD31FA58F34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CADIS Methodology - </a:t>
            </a:r>
            <a:r>
              <a:rPr lang="en-US" altLang="en-US" sz="2800"/>
              <a:t>Consistent Adjoint Driven Importance Sampling</a:t>
            </a:r>
            <a:r>
              <a:rPr lang="en-US" altLang="en-US"/>
              <a:t> 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5378450" cy="4810125"/>
          </a:xfrm>
        </p:spPr>
        <p:txBody>
          <a:bodyPr/>
          <a:lstStyle/>
          <a:p>
            <a:r>
              <a:rPr lang="en-US" altLang="en-US"/>
              <a:t>Use Discrete Ordinates to find approximate adjoint flux</a:t>
            </a:r>
          </a:p>
          <a:p>
            <a:r>
              <a:rPr lang="en-US" altLang="en-US"/>
              <a:t>From the adjoint flux</a:t>
            </a:r>
          </a:p>
          <a:p>
            <a:pPr lvl="1"/>
            <a:r>
              <a:rPr lang="en-US" altLang="en-US"/>
              <a:t>Importance map for MC transport  (weight windows for splitting and roulette)</a:t>
            </a:r>
          </a:p>
          <a:p>
            <a:pPr lvl="1"/>
            <a:r>
              <a:rPr lang="en-US" altLang="en-US"/>
              <a:t>Biased source distribution</a:t>
            </a:r>
          </a:p>
          <a:p>
            <a:r>
              <a:rPr lang="en-US" altLang="en-US"/>
              <a:t>Biased source and importance map work together</a:t>
            </a:r>
          </a:p>
        </p:txBody>
      </p:sp>
      <p:sp>
        <p:nvSpPr>
          <p:cNvPr id="976901" name="Rectangle 5"/>
          <p:cNvSpPr>
            <a:spLocks noChangeArrowheads="1"/>
          </p:cNvSpPr>
          <p:nvPr/>
        </p:nvSpPr>
        <p:spPr bwMode="auto">
          <a:xfrm>
            <a:off x="4291013" y="3070225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10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4291013" y="355917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900">
                <a:solidFill>
                  <a:schemeClr val="tx1"/>
                </a:solidFill>
                <a:latin typeface="Times" panose="02020603050405020304" pitchFamily="18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4291013" y="3070225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10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976903" name="Object 7"/>
          <p:cNvGraphicFramePr>
            <a:graphicFrameLocks noChangeAspect="1"/>
          </p:cNvGraphicFramePr>
          <p:nvPr/>
        </p:nvGraphicFramePr>
        <p:xfrm>
          <a:off x="7069138" y="1624013"/>
          <a:ext cx="1114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9" name="Equation" r:id="rId3" imgW="558800" imgH="228600" progId="Equation.3">
                  <p:embed/>
                </p:oleObj>
              </mc:Choice>
              <mc:Fallback>
                <p:oleObj name="Equation" r:id="rId3" imgW="558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1624013"/>
                        <a:ext cx="11144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4291013" y="355917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900">
                <a:solidFill>
                  <a:schemeClr val="tx1"/>
                </a:solidFill>
                <a:latin typeface="Times" panose="02020603050405020304" pitchFamily="18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976907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6906" name="Object 10"/>
          <p:cNvGraphicFramePr>
            <a:graphicFrameLocks noChangeAspect="1"/>
          </p:cNvGraphicFramePr>
          <p:nvPr/>
        </p:nvGraphicFramePr>
        <p:xfrm>
          <a:off x="5646738" y="2392363"/>
          <a:ext cx="33020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30" name="Equation" r:id="rId5" imgW="1841500" imgH="381000" progId="Equation.3">
                  <p:embed/>
                </p:oleObj>
              </mc:Choice>
              <mc:Fallback>
                <p:oleObj name="Equation" r:id="rId5" imgW="18415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2392363"/>
                        <a:ext cx="3302000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09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6908" name="Object 12"/>
          <p:cNvGraphicFramePr>
            <a:graphicFrameLocks noChangeAspect="1"/>
          </p:cNvGraphicFramePr>
          <p:nvPr/>
        </p:nvGraphicFramePr>
        <p:xfrm>
          <a:off x="5878513" y="4081463"/>
          <a:ext cx="30337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31" name="Equation" r:id="rId7" imgW="1612900" imgH="457200" progId="Equation.3">
                  <p:embed/>
                </p:oleObj>
              </mc:Choice>
              <mc:Fallback>
                <p:oleObj name="Equation" r:id="rId7" imgW="16129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4081463"/>
                        <a:ext cx="3033712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11" name="Rectangle 1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6910" name="Object 14"/>
          <p:cNvGraphicFramePr>
            <a:graphicFrameLocks noChangeAspect="1"/>
          </p:cNvGraphicFramePr>
          <p:nvPr/>
        </p:nvGraphicFramePr>
        <p:xfrm>
          <a:off x="6338888" y="3044825"/>
          <a:ext cx="22082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32" name="Equation" r:id="rId9" imgW="1206500" imgH="431800" progId="Equation.3">
                  <p:embed/>
                </p:oleObj>
              </mc:Choice>
              <mc:Fallback>
                <p:oleObj name="Equation" r:id="rId9" imgW="12065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3044825"/>
                        <a:ext cx="2208212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13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6912" name="Object 16"/>
          <p:cNvGraphicFramePr>
            <a:graphicFrameLocks noChangeAspect="1"/>
          </p:cNvGraphicFramePr>
          <p:nvPr/>
        </p:nvGraphicFramePr>
        <p:xfrm>
          <a:off x="6223000" y="5041900"/>
          <a:ext cx="23034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33" name="Equation" r:id="rId11" imgW="1269449" imgH="431613" progId="Equation.3">
                  <p:embed/>
                </p:oleObj>
              </mc:Choice>
              <mc:Fallback>
                <p:oleObj name="Equation" r:id="rId11" imgW="1269449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041900"/>
                        <a:ext cx="230346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417BE-D7AF-4583-987A-64E509041A4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SCALE Implementation of CADIS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7772400" cy="4502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Cross sections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Multi-group SCALE libraries – many choices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Create adjoint and forward cross section sets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Find the approximate adjoint flux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GRTUNCL3-D – first collision code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TORT – three dimensional DO transport code</a:t>
            </a:r>
          </a:p>
          <a:p>
            <a:pPr>
              <a:lnSpc>
                <a:spcPct val="80000"/>
              </a:lnSpc>
            </a:pPr>
            <a:r>
              <a:rPr lang="en-US" altLang="en-US"/>
              <a:t>Monaco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Descendant of MORSE – still in progress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Uses SCALE general geometry (KENOVI)</a:t>
            </a:r>
          </a:p>
          <a:p>
            <a:pPr>
              <a:lnSpc>
                <a:spcPct val="80000"/>
              </a:lnSpc>
            </a:pPr>
            <a:r>
              <a:rPr lang="en-US" altLang="en-US"/>
              <a:t>Automate as much as possible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BE1A2-363D-426D-903E-D910F3B5883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SCALE Sequence:  MAVRIC</a:t>
            </a:r>
          </a:p>
        </p:txBody>
      </p:sp>
      <p:sp>
        <p:nvSpPr>
          <p:cNvPr id="995362" name="Rectangle 34"/>
          <p:cNvSpPr>
            <a:spLocks noChangeArrowheads="1"/>
          </p:cNvSpPr>
          <p:nvPr/>
        </p:nvSpPr>
        <p:spPr bwMode="auto">
          <a:xfrm>
            <a:off x="269875" y="893763"/>
            <a:ext cx="868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</a:rPr>
              <a:t>Monaco with Automated Variance Reduction using Importance Calculations</a:t>
            </a:r>
          </a:p>
        </p:txBody>
      </p:sp>
      <p:sp>
        <p:nvSpPr>
          <p:cNvPr id="995363" name="Rectangle 35"/>
          <p:cNvSpPr>
            <a:spLocks noChangeArrowheads="1"/>
          </p:cNvSpPr>
          <p:nvPr/>
        </p:nvSpPr>
        <p:spPr bwMode="auto">
          <a:xfrm>
            <a:off x="357188" y="1366838"/>
            <a:ext cx="1371600" cy="46736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00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solidFill>
                <a:srgbClr val="330099"/>
              </a:solidFill>
            </a:endParaRPr>
          </a:p>
        </p:txBody>
      </p:sp>
      <p:sp>
        <p:nvSpPr>
          <p:cNvPr id="995364" name="Text Box 36"/>
          <p:cNvSpPr txBox="1">
            <a:spLocks noChangeArrowheads="1"/>
          </p:cNvSpPr>
          <p:nvPr/>
        </p:nvSpPr>
        <p:spPr bwMode="auto">
          <a:xfrm>
            <a:off x="376238" y="1558925"/>
            <a:ext cx="9842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330099"/>
                </a:solidFill>
              </a:rPr>
              <a:t>SCALE</a:t>
            </a:r>
          </a:p>
          <a:p>
            <a:r>
              <a:rPr lang="en-US" altLang="en-US" sz="1600" b="1">
                <a:solidFill>
                  <a:srgbClr val="330099"/>
                </a:solidFill>
              </a:rPr>
              <a:t>Driver</a:t>
            </a:r>
          </a:p>
          <a:p>
            <a:r>
              <a:rPr lang="en-US" altLang="en-US" sz="1600" b="1">
                <a:solidFill>
                  <a:srgbClr val="330099"/>
                </a:solidFill>
              </a:rPr>
              <a:t>and</a:t>
            </a:r>
          </a:p>
          <a:p>
            <a:r>
              <a:rPr lang="en-US" altLang="en-US" sz="1600" b="1">
                <a:solidFill>
                  <a:srgbClr val="330099"/>
                </a:solidFill>
              </a:rPr>
              <a:t>MAVRIC</a:t>
            </a:r>
            <a:endParaRPr lang="en-US" altLang="en-US" sz="2000">
              <a:solidFill>
                <a:srgbClr val="330099"/>
              </a:solidFill>
            </a:endParaRPr>
          </a:p>
        </p:txBody>
      </p:sp>
      <p:sp>
        <p:nvSpPr>
          <p:cNvPr id="995365" name="Text Box 37"/>
          <p:cNvSpPr txBox="1">
            <a:spLocks noChangeArrowheads="1"/>
          </p:cNvSpPr>
          <p:nvPr/>
        </p:nvSpPr>
        <p:spPr bwMode="auto">
          <a:xfrm>
            <a:off x="2382838" y="1739900"/>
            <a:ext cx="636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66"/>
                </a:solidFill>
              </a:rPr>
              <a:t>Input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1500188" y="1954213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67" name="Line 39"/>
          <p:cNvSpPr>
            <a:spLocks noChangeShapeType="1"/>
          </p:cNvSpPr>
          <p:nvPr/>
        </p:nvSpPr>
        <p:spPr bwMode="auto">
          <a:xfrm>
            <a:off x="1500188" y="1954213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68" name="Line 40"/>
          <p:cNvSpPr>
            <a:spLocks noChangeShapeType="1"/>
          </p:cNvSpPr>
          <p:nvPr/>
        </p:nvSpPr>
        <p:spPr bwMode="auto">
          <a:xfrm>
            <a:off x="1500188" y="23352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69" name="Text Box 41"/>
          <p:cNvSpPr txBox="1">
            <a:spLocks noChangeArrowheads="1"/>
          </p:cNvSpPr>
          <p:nvPr/>
        </p:nvSpPr>
        <p:spPr bwMode="auto">
          <a:xfrm>
            <a:off x="2970213" y="3044825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ICE</a:t>
            </a:r>
          </a:p>
        </p:txBody>
      </p:sp>
      <p:sp>
        <p:nvSpPr>
          <p:cNvPr id="995370" name="Text Box 42"/>
          <p:cNvSpPr txBox="1">
            <a:spLocks noChangeArrowheads="1"/>
          </p:cNvSpPr>
          <p:nvPr/>
        </p:nvSpPr>
        <p:spPr bwMode="auto">
          <a:xfrm>
            <a:off x="2728913" y="4856163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CC3300"/>
                </a:solidFill>
              </a:rPr>
              <a:t>Monaco</a:t>
            </a:r>
          </a:p>
        </p:txBody>
      </p:sp>
      <p:sp>
        <p:nvSpPr>
          <p:cNvPr id="995371" name="Text Box 43"/>
          <p:cNvSpPr txBox="1">
            <a:spLocks noChangeArrowheads="1"/>
          </p:cNvSpPr>
          <p:nvPr/>
        </p:nvSpPr>
        <p:spPr bwMode="auto">
          <a:xfrm>
            <a:off x="671513" y="5472113"/>
            <a:ext cx="735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330099"/>
                </a:solidFill>
              </a:rPr>
              <a:t> </a:t>
            </a:r>
            <a:r>
              <a:rPr lang="en-US" altLang="en-US" sz="2000" b="1">
                <a:solidFill>
                  <a:srgbClr val="330099"/>
                </a:solidFill>
              </a:rPr>
              <a:t>End</a:t>
            </a:r>
          </a:p>
        </p:txBody>
      </p:sp>
      <p:sp>
        <p:nvSpPr>
          <p:cNvPr id="995372" name="Rectangle 44"/>
          <p:cNvSpPr>
            <a:spLocks noChangeArrowheads="1"/>
          </p:cNvSpPr>
          <p:nvPr/>
        </p:nvSpPr>
        <p:spPr bwMode="auto">
          <a:xfrm>
            <a:off x="701675" y="5475288"/>
            <a:ext cx="685800" cy="381000"/>
          </a:xfrm>
          <a:prstGeom prst="rect">
            <a:avLst/>
          </a:prstGeom>
          <a:noFill/>
          <a:ln w="28575">
            <a:solidFill>
              <a:srgbClr val="3300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3" name="Rectangle 45"/>
          <p:cNvSpPr>
            <a:spLocks noChangeArrowheads="1"/>
          </p:cNvSpPr>
          <p:nvPr/>
        </p:nvSpPr>
        <p:spPr bwMode="auto">
          <a:xfrm>
            <a:off x="2490788" y="3021013"/>
            <a:ext cx="14478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4" name="Rectangle 46"/>
          <p:cNvSpPr>
            <a:spLocks noChangeArrowheads="1"/>
          </p:cNvSpPr>
          <p:nvPr/>
        </p:nvSpPr>
        <p:spPr bwMode="auto">
          <a:xfrm>
            <a:off x="2490788" y="4819650"/>
            <a:ext cx="1447800" cy="3810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solidFill>
                <a:srgbClr val="CC3300"/>
              </a:solidFill>
            </a:endParaRPr>
          </a:p>
        </p:txBody>
      </p:sp>
      <p:sp>
        <p:nvSpPr>
          <p:cNvPr id="995375" name="Line 47"/>
          <p:cNvSpPr>
            <a:spLocks noChangeShapeType="1"/>
          </p:cNvSpPr>
          <p:nvPr/>
        </p:nvSpPr>
        <p:spPr bwMode="auto">
          <a:xfrm>
            <a:off x="3214688" y="5200650"/>
            <a:ext cx="12700" cy="4635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6" name="Line 48"/>
          <p:cNvSpPr>
            <a:spLocks noChangeShapeType="1"/>
          </p:cNvSpPr>
          <p:nvPr/>
        </p:nvSpPr>
        <p:spPr bwMode="auto">
          <a:xfrm flipH="1">
            <a:off x="1387475" y="5653088"/>
            <a:ext cx="1828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7" name="Line 49"/>
          <p:cNvSpPr>
            <a:spLocks noChangeShapeType="1"/>
          </p:cNvSpPr>
          <p:nvPr/>
        </p:nvSpPr>
        <p:spPr bwMode="auto">
          <a:xfrm>
            <a:off x="1500188" y="27162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8" name="Line 50"/>
          <p:cNvSpPr>
            <a:spLocks noChangeShapeType="1"/>
          </p:cNvSpPr>
          <p:nvPr/>
        </p:nvSpPr>
        <p:spPr bwMode="auto">
          <a:xfrm>
            <a:off x="1500188" y="2716213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9" name="Line 51"/>
          <p:cNvSpPr>
            <a:spLocks noChangeShapeType="1"/>
          </p:cNvSpPr>
          <p:nvPr/>
        </p:nvSpPr>
        <p:spPr bwMode="auto">
          <a:xfrm>
            <a:off x="1500188" y="30972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0" name="Line 52"/>
          <p:cNvSpPr>
            <a:spLocks noChangeShapeType="1"/>
          </p:cNvSpPr>
          <p:nvPr/>
        </p:nvSpPr>
        <p:spPr bwMode="auto">
          <a:xfrm>
            <a:off x="1500188" y="33258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1" name="Line 53"/>
          <p:cNvSpPr>
            <a:spLocks noChangeShapeType="1"/>
          </p:cNvSpPr>
          <p:nvPr/>
        </p:nvSpPr>
        <p:spPr bwMode="auto">
          <a:xfrm>
            <a:off x="1500188" y="3309938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2" name="Line 54"/>
          <p:cNvSpPr>
            <a:spLocks noChangeShapeType="1"/>
          </p:cNvSpPr>
          <p:nvPr/>
        </p:nvSpPr>
        <p:spPr bwMode="auto">
          <a:xfrm>
            <a:off x="1516063" y="431006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3" name="Line 55"/>
          <p:cNvSpPr>
            <a:spLocks noChangeShapeType="1"/>
          </p:cNvSpPr>
          <p:nvPr/>
        </p:nvSpPr>
        <p:spPr bwMode="auto">
          <a:xfrm>
            <a:off x="1500188" y="4554538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4" name="Line 56"/>
          <p:cNvSpPr>
            <a:spLocks noChangeShapeType="1"/>
          </p:cNvSpPr>
          <p:nvPr/>
        </p:nvSpPr>
        <p:spPr bwMode="auto">
          <a:xfrm>
            <a:off x="1500188" y="4554538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5" name="Line 57"/>
          <p:cNvSpPr>
            <a:spLocks noChangeShapeType="1"/>
          </p:cNvSpPr>
          <p:nvPr/>
        </p:nvSpPr>
        <p:spPr bwMode="auto">
          <a:xfrm>
            <a:off x="1500188" y="4935538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6" name="Text Box 58"/>
          <p:cNvSpPr txBox="1">
            <a:spLocks noChangeArrowheads="1"/>
          </p:cNvSpPr>
          <p:nvPr/>
        </p:nvSpPr>
        <p:spPr bwMode="auto">
          <a:xfrm>
            <a:off x="3992563" y="3035300"/>
            <a:ext cx="3890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Optional: TORT adjoint cross sections</a:t>
            </a:r>
          </a:p>
        </p:txBody>
      </p:sp>
      <p:sp>
        <p:nvSpPr>
          <p:cNvPr id="995387" name="Text Box 59"/>
          <p:cNvSpPr txBox="1">
            <a:spLocks noChangeArrowheads="1"/>
          </p:cNvSpPr>
          <p:nvPr/>
        </p:nvSpPr>
        <p:spPr bwMode="auto">
          <a:xfrm>
            <a:off x="3992563" y="4308475"/>
            <a:ext cx="4389437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/>
              <a:t>Optional: 3-D discrete ordinates calculation</a:t>
            </a:r>
          </a:p>
        </p:txBody>
      </p:sp>
      <p:sp>
        <p:nvSpPr>
          <p:cNvPr id="995388" name="Text Box 60"/>
          <p:cNvSpPr txBox="1">
            <a:spLocks noChangeArrowheads="1"/>
          </p:cNvSpPr>
          <p:nvPr/>
        </p:nvSpPr>
        <p:spPr bwMode="auto">
          <a:xfrm>
            <a:off x="3992563" y="4857750"/>
            <a:ext cx="174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CC3300"/>
                </a:solidFill>
              </a:rPr>
              <a:t>3-D Monte Carlo</a:t>
            </a:r>
          </a:p>
        </p:txBody>
      </p:sp>
      <p:sp>
        <p:nvSpPr>
          <p:cNvPr id="995389" name="Text Box 61"/>
          <p:cNvSpPr txBox="1">
            <a:spLocks noChangeArrowheads="1"/>
          </p:cNvSpPr>
          <p:nvPr/>
        </p:nvSpPr>
        <p:spPr bwMode="auto">
          <a:xfrm>
            <a:off x="5264150" y="2420938"/>
            <a:ext cx="27003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800080"/>
                </a:solidFill>
              </a:rPr>
              <a:t>Resonance cross-section 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800080"/>
                </a:solidFill>
              </a:rPr>
              <a:t>processing</a:t>
            </a:r>
          </a:p>
        </p:txBody>
      </p:sp>
      <p:sp>
        <p:nvSpPr>
          <p:cNvPr id="995390" name="Text Box 62"/>
          <p:cNvSpPr txBox="1">
            <a:spLocks noChangeArrowheads="1"/>
          </p:cNvSpPr>
          <p:nvPr/>
        </p:nvSpPr>
        <p:spPr bwMode="auto">
          <a:xfrm>
            <a:off x="2490788" y="2155825"/>
            <a:ext cx="2667000" cy="711200"/>
          </a:xfrm>
          <a:prstGeom prst="rect">
            <a:avLst/>
          </a:prstGeom>
          <a:noFill/>
          <a:ln w="28575">
            <a:solidFill>
              <a:srgbClr val="80008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rgbClr val="660066"/>
                </a:solidFill>
              </a:rPr>
              <a:t> </a:t>
            </a:r>
            <a:r>
              <a:rPr lang="en-US" altLang="en-US" sz="1400" b="1">
                <a:solidFill>
                  <a:srgbClr val="660066"/>
                </a:solidFill>
              </a:rPr>
              <a:t>BONAMI / NITAWL or</a:t>
            </a:r>
          </a:p>
          <a:p>
            <a:pPr algn="ctr"/>
            <a:r>
              <a:rPr lang="en-US" altLang="en-US" sz="1400" b="1">
                <a:solidFill>
                  <a:srgbClr val="660066"/>
                </a:solidFill>
              </a:rPr>
              <a:t>BONAMI / CENTRM / PMC</a:t>
            </a:r>
          </a:p>
        </p:txBody>
      </p:sp>
      <p:sp>
        <p:nvSpPr>
          <p:cNvPr id="995391" name="Text Box 63"/>
          <p:cNvSpPr txBox="1">
            <a:spLocks noChangeArrowheads="1"/>
          </p:cNvSpPr>
          <p:nvPr/>
        </p:nvSpPr>
        <p:spPr bwMode="auto">
          <a:xfrm>
            <a:off x="2874963" y="4248150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TORT</a:t>
            </a:r>
          </a:p>
        </p:txBody>
      </p:sp>
      <p:sp>
        <p:nvSpPr>
          <p:cNvPr id="995392" name="Rectangle 64"/>
          <p:cNvSpPr>
            <a:spLocks noChangeArrowheads="1"/>
          </p:cNvSpPr>
          <p:nvPr/>
        </p:nvSpPr>
        <p:spPr bwMode="auto">
          <a:xfrm>
            <a:off x="2490788" y="4237038"/>
            <a:ext cx="14478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3" name="Text Box 65"/>
          <p:cNvSpPr txBox="1">
            <a:spLocks noChangeArrowheads="1"/>
          </p:cNvSpPr>
          <p:nvPr/>
        </p:nvSpPr>
        <p:spPr bwMode="auto">
          <a:xfrm>
            <a:off x="2471738" y="3641725"/>
            <a:ext cx="1501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GRTUNCL-3D</a:t>
            </a:r>
          </a:p>
        </p:txBody>
      </p:sp>
      <p:sp>
        <p:nvSpPr>
          <p:cNvPr id="995394" name="Rectangle 66"/>
          <p:cNvSpPr>
            <a:spLocks noChangeArrowheads="1"/>
          </p:cNvSpPr>
          <p:nvPr/>
        </p:nvSpPr>
        <p:spPr bwMode="auto">
          <a:xfrm>
            <a:off x="2490788" y="3617913"/>
            <a:ext cx="14478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5" name="Line 67"/>
          <p:cNvSpPr>
            <a:spLocks noChangeShapeType="1"/>
          </p:cNvSpPr>
          <p:nvPr/>
        </p:nvSpPr>
        <p:spPr bwMode="auto">
          <a:xfrm>
            <a:off x="1509713" y="3678238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6" name="Line 68"/>
          <p:cNvSpPr>
            <a:spLocks noChangeShapeType="1"/>
          </p:cNvSpPr>
          <p:nvPr/>
        </p:nvSpPr>
        <p:spPr bwMode="auto">
          <a:xfrm>
            <a:off x="1509713" y="39227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7" name="Line 69"/>
          <p:cNvSpPr>
            <a:spLocks noChangeShapeType="1"/>
          </p:cNvSpPr>
          <p:nvPr/>
        </p:nvSpPr>
        <p:spPr bwMode="auto">
          <a:xfrm>
            <a:off x="1525588" y="3922713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8" name="Text Box 70"/>
          <p:cNvSpPr txBox="1">
            <a:spLocks noChangeArrowheads="1"/>
          </p:cNvSpPr>
          <p:nvPr/>
        </p:nvSpPr>
        <p:spPr bwMode="auto">
          <a:xfrm>
            <a:off x="3992563" y="3632200"/>
            <a:ext cx="4256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Optional: first-collision source calculation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01277-82CE-4E4A-B215-60EA205B862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SCALE Sequence:  MAVRIC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085850"/>
            <a:ext cx="4572000" cy="5030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Monaco with Automated Variance Reduction using Importance Calculations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Input: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Physical Problem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Materials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Geometry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Source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Det. Positions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Det. Responses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Monte Carlo info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Histories, max time, etc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Adjoint DO info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Adjoint source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Spacial discretization</a:t>
            </a:r>
          </a:p>
        </p:txBody>
      </p:sp>
      <p:pic>
        <p:nvPicPr>
          <p:cNvPr id="980996" name="Picture 4" descr="mcgeo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2794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0997" name="Picture 5" descr="mcge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971550"/>
            <a:ext cx="1206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09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2968625"/>
            <a:ext cx="24479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10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2968625"/>
            <a:ext cx="24574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1001" name="Picture 9" descr="examvoxel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4695825"/>
            <a:ext cx="2457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282C6-8781-4EC4-8A4A-0847EF577C0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982020" name="Picture 4" descr="mcgeo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0"/>
            <a:ext cx="3629025" cy="5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2021" name="Picture 5" descr="mcge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1585913"/>
            <a:ext cx="280670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20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2497137" cy="4114800"/>
          </a:xfrm>
          <a:noFill/>
          <a:ln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en-US"/>
              <a:t>Simple cask with ventports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/>
              <a:t>Spent fuel: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/>
              <a:t>UO2 (20%), air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/>
              <a:t>Uniform source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/>
              <a:t>Steel, Concrete</a:t>
            </a:r>
          </a:p>
          <a:p>
            <a:pPr marL="342900" indent="-342900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2501-8901-45D6-81CA-7E1D1D78714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009650"/>
            <a:ext cx="3535362" cy="4451350"/>
          </a:xfrm>
        </p:spPr>
        <p:txBody>
          <a:bodyPr/>
          <a:lstStyle/>
          <a:p>
            <a:r>
              <a:rPr lang="en-US" altLang="en-US"/>
              <a:t>Source: photons</a:t>
            </a:r>
          </a:p>
          <a:p>
            <a:r>
              <a:rPr lang="en-US" altLang="en-US"/>
              <a:t>Response: photon dose</a:t>
            </a:r>
          </a:p>
        </p:txBody>
      </p:sp>
      <p:pic>
        <p:nvPicPr>
          <p:cNvPr id="9881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890838"/>
            <a:ext cx="4895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8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125413"/>
            <a:ext cx="48863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TB-template_beige">
  <a:themeElements>
    <a:clrScheme name="">
      <a:dk1>
        <a:srgbClr val="000000"/>
      </a:dk1>
      <a:lt1>
        <a:srgbClr val="FFFFCC"/>
      </a:lt1>
      <a:dk2>
        <a:srgbClr val="00673E"/>
      </a:dk2>
      <a:lt2>
        <a:srgbClr val="777777"/>
      </a:lt2>
      <a:accent1>
        <a:srgbClr val="002E8A"/>
      </a:accent1>
      <a:accent2>
        <a:srgbClr val="FFCC66"/>
      </a:accent2>
      <a:accent3>
        <a:srgbClr val="FFFFE2"/>
      </a:accent3>
      <a:accent4>
        <a:srgbClr val="000000"/>
      </a:accent4>
      <a:accent5>
        <a:srgbClr val="AAADC4"/>
      </a:accent5>
      <a:accent6>
        <a:srgbClr val="E7B95C"/>
      </a:accent6>
      <a:hlink>
        <a:srgbClr val="66007B"/>
      </a:hlink>
      <a:folHlink>
        <a:srgbClr val="4A848A"/>
      </a:folHlink>
    </a:clrScheme>
    <a:fontScheme name="UTB-template_beig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UTB-template_bei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B-template_bei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8">
        <a:dk1>
          <a:srgbClr val="000000"/>
        </a:dk1>
        <a:lt1>
          <a:srgbClr val="FFFFCC"/>
        </a:lt1>
        <a:dk2>
          <a:srgbClr val="00673E"/>
        </a:dk2>
        <a:lt2>
          <a:srgbClr val="B5947B"/>
        </a:lt2>
        <a:accent1>
          <a:srgbClr val="339933"/>
        </a:accent1>
        <a:accent2>
          <a:srgbClr val="993366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8A2D5C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17548</TotalTime>
  <Words>513</Words>
  <Application>Microsoft Office PowerPoint</Application>
  <PresentationFormat>Letter Paper (8.5x11 in)</PresentationFormat>
  <Paragraphs>132</Paragraphs>
  <Slides>21</Slides>
  <Notes>0</Notes>
  <HiddenSlides>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Symbol</vt:lpstr>
      <vt:lpstr>Times</vt:lpstr>
      <vt:lpstr>Times New Roman</vt:lpstr>
      <vt:lpstr>UTB-template_beige</vt:lpstr>
      <vt:lpstr>Equation</vt:lpstr>
      <vt:lpstr>Automated Variance Reduction for SCALE Shielding Calculations</vt:lpstr>
      <vt:lpstr>Motivation</vt:lpstr>
      <vt:lpstr>Background</vt:lpstr>
      <vt:lpstr>CADIS Methodology - Consistent Adjoint Driven Importance Sampling </vt:lpstr>
      <vt:lpstr>SCALE Implementation of CADIS</vt:lpstr>
      <vt:lpstr>SCALE Sequence:  MAVRIC</vt:lpstr>
      <vt:lpstr>SCALE Sequence:  MAVRIC</vt:lpstr>
      <vt:lpstr>Example</vt:lpstr>
      <vt:lpstr>Example</vt:lpstr>
      <vt:lpstr>Analog Monaco</vt:lpstr>
      <vt:lpstr>Example - Discretization</vt:lpstr>
      <vt:lpstr>Example – Adjoint Flux</vt:lpstr>
      <vt:lpstr>Example – Imp. Map/Biased Source</vt:lpstr>
      <vt:lpstr>Example – Biased source distribution</vt:lpstr>
      <vt:lpstr>Results</vt:lpstr>
      <vt:lpstr>Results</vt:lpstr>
      <vt:lpstr>Results</vt:lpstr>
      <vt:lpstr>Results</vt:lpstr>
      <vt:lpstr>Results</vt:lpstr>
      <vt:lpstr>Future Work</vt:lpstr>
      <vt:lpstr>Discussion &amp; Questions </vt:lpstr>
    </vt:vector>
  </TitlesOfParts>
  <Company>UT-Battelle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Bevins</cp:lastModifiedBy>
  <cp:revision>474</cp:revision>
  <dcterms:created xsi:type="dcterms:W3CDTF">2000-06-12T08:31:39Z</dcterms:created>
  <dcterms:modified xsi:type="dcterms:W3CDTF">2017-11-22T12:48:27Z</dcterms:modified>
</cp:coreProperties>
</file>