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handoutMasterIdLst>
    <p:handoutMasterId r:id="rId27"/>
  </p:handoutMasterIdLst>
  <p:sldIdLst>
    <p:sldId id="256" r:id="rId2"/>
    <p:sldId id="328" r:id="rId3"/>
    <p:sldId id="329" r:id="rId4"/>
    <p:sldId id="330" r:id="rId5"/>
    <p:sldId id="331" r:id="rId6"/>
    <p:sldId id="332" r:id="rId7"/>
    <p:sldId id="333" r:id="rId8"/>
    <p:sldId id="334" r:id="rId9"/>
    <p:sldId id="336" r:id="rId10"/>
    <p:sldId id="338" r:id="rId11"/>
    <p:sldId id="339" r:id="rId12"/>
    <p:sldId id="345" r:id="rId13"/>
    <p:sldId id="337" r:id="rId14"/>
    <p:sldId id="341" r:id="rId15"/>
    <p:sldId id="342" r:id="rId16"/>
    <p:sldId id="343" r:id="rId17"/>
    <p:sldId id="344" r:id="rId18"/>
    <p:sldId id="340" r:id="rId19"/>
    <p:sldId id="347" r:id="rId20"/>
    <p:sldId id="346" r:id="rId21"/>
    <p:sldId id="348" r:id="rId22"/>
    <p:sldId id="349" r:id="rId23"/>
    <p:sldId id="350" r:id="rId24"/>
    <p:sldId id="351" r:id="rId2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53FF"/>
    <a:srgbClr val="000066"/>
    <a:srgbClr val="7878CE"/>
    <a:srgbClr val="4444BC"/>
    <a:srgbClr val="CC0000"/>
    <a:srgbClr val="339933"/>
    <a:srgbClr val="3366FF"/>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2" autoAdjust="0"/>
    <p:restoredTop sz="84895" autoAdjust="0"/>
  </p:normalViewPr>
  <p:slideViewPr>
    <p:cSldViewPr>
      <p:cViewPr varScale="1">
        <p:scale>
          <a:sx n="109" d="100"/>
          <a:sy n="109" d="100"/>
        </p:scale>
        <p:origin x="75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6" d="100"/>
          <a:sy n="96" d="100"/>
        </p:scale>
        <p:origin x="-3564"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smtClean="0"/>
            </a:lvl1pPr>
          </a:lstStyle>
          <a:p>
            <a:pPr>
              <a:defRPr/>
            </a:pPr>
            <a:fld id="{31155E8D-0BA4-452B-8EDB-07A7BC61EC61}" type="datetimeFigureOut">
              <a:rPr lang="en-US"/>
              <a:pPr>
                <a:defRPr/>
              </a:pPr>
              <a:t>10/2/2017</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smtClean="0"/>
            </a:lvl1pPr>
          </a:lstStyle>
          <a:p>
            <a:pPr>
              <a:defRPr/>
            </a:pPr>
            <a:fld id="{39892210-BE35-4A26-8523-71E669893B7B}" type="slidenum">
              <a:rPr lang="en-US"/>
              <a:pPr>
                <a:defRPr/>
              </a:pPr>
              <a:t>‹#›</a:t>
            </a:fld>
            <a:endParaRPr lang="en-US"/>
          </a:p>
        </p:txBody>
      </p:sp>
    </p:spTree>
    <p:extLst>
      <p:ext uri="{BB962C8B-B14F-4D97-AF65-F5344CB8AC3E}">
        <p14:creationId xmlns:p14="http://schemas.microsoft.com/office/powerpoint/2010/main" val="16914267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31D7AA6C-3DEF-4DD2-A62F-1859B2C2B030}" type="datetimeFigureOut">
              <a:rPr lang="en-US"/>
              <a:pPr>
                <a:defRPr/>
              </a:pPr>
              <a:t>10/2/2017</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1F6B3159-B396-4F1D-8D6C-858A85A1524C}" type="slidenum">
              <a:rPr lang="en-US"/>
              <a:pPr>
                <a:defRPr/>
              </a:pPr>
              <a:t>‹#›</a:t>
            </a:fld>
            <a:endParaRPr lang="en-US" dirty="0"/>
          </a:p>
        </p:txBody>
      </p:sp>
    </p:spTree>
    <p:extLst>
      <p:ext uri="{BB962C8B-B14F-4D97-AF65-F5344CB8AC3E}">
        <p14:creationId xmlns:p14="http://schemas.microsoft.com/office/powerpoint/2010/main" val="29913194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p:cNvSpPr>
          <p:nvPr>
            <p:ph type="sldImg"/>
          </p:nvPr>
        </p:nvSpPr>
        <p:spPr bwMode="auto">
          <a:noFill/>
          <a:ln>
            <a:solidFill>
              <a:srgbClr val="000000"/>
            </a:solidFill>
            <a:miter lim="800000"/>
            <a:headEnd/>
            <a:tailEnd/>
          </a:ln>
        </p:spPr>
      </p:sp>
      <p:sp>
        <p:nvSpPr>
          <p:cNvPr id="819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BE9DB06A-C872-4CD1-8717-EF2A7E823F5F}" type="slidenum">
              <a:rPr lang="en-US" smtClean="0"/>
              <a:pPr>
                <a:defRPr/>
              </a:pPr>
              <a:t>1</a:t>
            </a:fld>
            <a:endParaRPr lang="en-US" dirty="0"/>
          </a:p>
        </p:txBody>
      </p:sp>
    </p:spTree>
    <p:extLst>
      <p:ext uri="{BB962C8B-B14F-4D97-AF65-F5344CB8AC3E}">
        <p14:creationId xmlns:p14="http://schemas.microsoft.com/office/powerpoint/2010/main" val="853074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course notes</a:t>
            </a:r>
            <a:r>
              <a:rPr lang="en-US" baseline="0" dirty="0" smtClean="0"/>
              <a:t> 01-3</a:t>
            </a:r>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21</a:t>
            </a:fld>
            <a:endParaRPr lang="en-US" dirty="0"/>
          </a:p>
        </p:txBody>
      </p:sp>
    </p:spTree>
    <p:extLst>
      <p:ext uri="{BB962C8B-B14F-4D97-AF65-F5344CB8AC3E}">
        <p14:creationId xmlns:p14="http://schemas.microsoft.com/office/powerpoint/2010/main" val="1342469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Course documents</a:t>
            </a:r>
          </a:p>
          <a:p>
            <a:r>
              <a:rPr lang="en-US" dirty="0" smtClean="0"/>
              <a:t>Blackboard?</a:t>
            </a:r>
          </a:p>
          <a:p>
            <a:r>
              <a:rPr lang="en-US" dirty="0" smtClean="0"/>
              <a:t>Flexibility in schedule</a:t>
            </a:r>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5</a:t>
            </a:fld>
            <a:endParaRPr lang="en-US" dirty="0"/>
          </a:p>
        </p:txBody>
      </p:sp>
    </p:spTree>
    <p:extLst>
      <p:ext uri="{BB962C8B-B14F-4D97-AF65-F5344CB8AC3E}">
        <p14:creationId xmlns:p14="http://schemas.microsoft.com/office/powerpoint/2010/main" val="3861245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9</a:t>
            </a:fld>
            <a:endParaRPr lang="en-US" dirty="0"/>
          </a:p>
        </p:txBody>
      </p:sp>
    </p:spTree>
    <p:extLst>
      <p:ext uri="{BB962C8B-B14F-4D97-AF65-F5344CB8AC3E}">
        <p14:creationId xmlns:p14="http://schemas.microsoft.com/office/powerpoint/2010/main" val="847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Computational Science seeks to gain understanding principally through the analysis of mathematical models on high performance computers.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term computational scientists has been coined to describe scientists, engineers, and mathematicians who apply HPC technology in innovative and essential ways to advance the state of knowledge in their respective disciplines.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Thus, we distinguish it from computer science, which is the study of computer and computation and theory and experiment, the traditional form of science.</a:t>
            </a:r>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14</a:t>
            </a:fld>
            <a:endParaRPr lang="en-US" dirty="0"/>
          </a:p>
        </p:txBody>
      </p:sp>
    </p:spTree>
    <p:extLst>
      <p:ext uri="{BB962C8B-B14F-4D97-AF65-F5344CB8AC3E}">
        <p14:creationId xmlns:p14="http://schemas.microsoft.com/office/powerpoint/2010/main" val="2706192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Solving</a:t>
            </a:r>
            <a:r>
              <a:rPr lang="en-US" baseline="0" dirty="0" smtClean="0"/>
              <a:t> (Computational) Problems</a:t>
            </a:r>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15</a:t>
            </a:fld>
            <a:endParaRPr lang="en-US" dirty="0"/>
          </a:p>
        </p:txBody>
      </p:sp>
    </p:spTree>
    <p:extLst>
      <p:ext uri="{BB962C8B-B14F-4D97-AF65-F5344CB8AC3E}">
        <p14:creationId xmlns:p14="http://schemas.microsoft.com/office/powerpoint/2010/main" val="1641022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(Computational) Big Challenges</a:t>
            </a:r>
          </a:p>
          <a:p>
            <a:endParaRPr 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smtClean="0"/>
              <a:t>Ideally, one would like to base these choices on theory rather than experimental trial and error - This is where computational science fits in!</a:t>
            </a:r>
          </a:p>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16</a:t>
            </a:fld>
            <a:endParaRPr lang="en-US" dirty="0"/>
          </a:p>
        </p:txBody>
      </p:sp>
    </p:spTree>
    <p:extLst>
      <p:ext uri="{BB962C8B-B14F-4D97-AF65-F5344CB8AC3E}">
        <p14:creationId xmlns:p14="http://schemas.microsoft.com/office/powerpoint/2010/main" val="3403573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 students to come up with ideas how computational</a:t>
            </a:r>
            <a:r>
              <a:rPr lang="en-US" baseline="0" dirty="0" smtClean="0"/>
              <a:t> science plays a role.  For example,</a:t>
            </a:r>
          </a:p>
          <a:p>
            <a:endParaRPr lang="en-US" baseline="0" dirty="0" smtClean="0"/>
          </a:p>
          <a:p>
            <a:pPr marL="228600" indent="-228600">
              <a:buAutoNum type="arabicPeriod"/>
            </a:pPr>
            <a:r>
              <a:rPr lang="en-US" baseline="0" dirty="0" smtClean="0"/>
              <a:t>Modeling of detector systems and networks; modeling of safeguard controls and systems (i.e. PU reprocessing); nuclear forensics</a:t>
            </a:r>
          </a:p>
          <a:p>
            <a:pPr marL="228600" indent="-228600">
              <a:buAutoNum type="arabicPeriod" startAt="2"/>
            </a:pPr>
            <a:r>
              <a:rPr lang="en-US" baseline="0" dirty="0" smtClean="0"/>
              <a:t>International relation models; force on force modeling (i.e. </a:t>
            </a:r>
            <a:r>
              <a:rPr lang="en-US" baseline="0" dirty="0" err="1" smtClean="0"/>
              <a:t>wargaming</a:t>
            </a:r>
            <a:r>
              <a:rPr lang="en-US" baseline="0" dirty="0" smtClean="0"/>
              <a:t>); targeting exercises (nuclear is all modeled)</a:t>
            </a:r>
          </a:p>
          <a:p>
            <a:pPr marL="228600" indent="-228600">
              <a:buAutoNum type="arabicPeriod" startAt="2"/>
            </a:pPr>
            <a:r>
              <a:rPr lang="en-US" baseline="0" dirty="0" smtClean="0"/>
              <a:t>Deterrence and international models; game theory; </a:t>
            </a:r>
            <a:r>
              <a:rPr lang="en-US" baseline="0" dirty="0" err="1" smtClean="0"/>
              <a:t>mutli</a:t>
            </a:r>
            <a:r>
              <a:rPr lang="en-US" baseline="0" dirty="0" smtClean="0"/>
              <a:t>-polar deterrence models?</a:t>
            </a:r>
          </a:p>
          <a:p>
            <a:pPr marL="228600" indent="-228600">
              <a:buAutoNum type="arabicPeriod" startAt="2"/>
            </a:pPr>
            <a:r>
              <a:rPr lang="en-US" baseline="0" dirty="0" smtClean="0"/>
              <a:t>Deterrence and international models; war gaming</a:t>
            </a:r>
          </a:p>
          <a:p>
            <a:pPr marL="228600" indent="-228600">
              <a:buAutoNum type="arabicPeriod" startAt="2"/>
            </a:pPr>
            <a:r>
              <a:rPr lang="en-US" baseline="0" dirty="0" smtClean="0"/>
              <a:t>We can’t test our systems fully; limited ability to test reliability; forget doing “effectiveness” testing</a:t>
            </a:r>
          </a:p>
          <a:p>
            <a:pPr marL="228600" indent="-228600">
              <a:buAutoNum type="arabicPeriod" startAt="2"/>
            </a:pPr>
            <a:r>
              <a:rPr lang="en-US" baseline="0" dirty="0" smtClean="0"/>
              <a:t>Analysis of gaps; system performance</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17</a:t>
            </a:fld>
            <a:endParaRPr lang="en-US" dirty="0"/>
          </a:p>
        </p:txBody>
      </p:sp>
    </p:spTree>
    <p:extLst>
      <p:ext uri="{BB962C8B-B14F-4D97-AF65-F5344CB8AC3E}">
        <p14:creationId xmlns:p14="http://schemas.microsoft.com/office/powerpoint/2010/main" val="1412037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Learn methods to translate equations like the Boltzmann Transport equation into computer-generated solutions</a:t>
            </a:r>
          </a:p>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18</a:t>
            </a:fld>
            <a:endParaRPr lang="en-US" dirty="0"/>
          </a:p>
        </p:txBody>
      </p:sp>
    </p:spTree>
    <p:extLst>
      <p:ext uri="{BB962C8B-B14F-4D97-AF65-F5344CB8AC3E}">
        <p14:creationId xmlns:p14="http://schemas.microsoft.com/office/powerpoint/2010/main" val="1872116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course notes</a:t>
            </a:r>
            <a:r>
              <a:rPr lang="en-US" baseline="0" dirty="0" smtClean="0"/>
              <a:t> 01-2</a:t>
            </a:r>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19</a:t>
            </a:fld>
            <a:endParaRPr lang="en-US" dirty="0"/>
          </a:p>
        </p:txBody>
      </p:sp>
    </p:spTree>
    <p:extLst>
      <p:ext uri="{BB962C8B-B14F-4D97-AF65-F5344CB8AC3E}">
        <p14:creationId xmlns:p14="http://schemas.microsoft.com/office/powerpoint/2010/main" val="27206214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FIT">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print"/>
          <a:srcRect l="1755" r="-2106" b="-21826"/>
          <a:stretch>
            <a:fillRect/>
          </a:stretch>
        </p:blipFill>
        <p:spPr bwMode="auto">
          <a:xfrm>
            <a:off x="990600" y="2819400"/>
            <a:ext cx="3276600" cy="3100388"/>
          </a:xfrm>
          <a:prstGeom prst="rect">
            <a:avLst/>
          </a:prstGeom>
          <a:noFill/>
          <a:ln w="9525">
            <a:noFill/>
            <a:miter lim="800000"/>
            <a:headEnd/>
            <a:tailEnd/>
          </a:ln>
        </p:spPr>
      </p:pic>
      <p:pic>
        <p:nvPicPr>
          <p:cNvPr id="3" name="Picture 12" descr="shield"/>
          <p:cNvPicPr>
            <a:picLocks noChangeAspect="1" noChangeArrowheads="1"/>
          </p:cNvPicPr>
          <p:nvPr userDrawn="1"/>
        </p:nvPicPr>
        <p:blipFill>
          <a:blip r:embed="rId3" cstate="print"/>
          <a:srcRect/>
          <a:stretch>
            <a:fillRect/>
          </a:stretch>
        </p:blipFill>
        <p:spPr bwMode="auto">
          <a:xfrm>
            <a:off x="1954213" y="1981200"/>
            <a:ext cx="1246187" cy="1371600"/>
          </a:xfrm>
          <a:prstGeom prst="rect">
            <a:avLst/>
          </a:prstGeom>
          <a:noFill/>
          <a:ln w="9525">
            <a:noFill/>
            <a:miter lim="800000"/>
            <a:headEnd/>
            <a:tailEnd/>
          </a:ln>
        </p:spPr>
      </p:pic>
      <p:sp>
        <p:nvSpPr>
          <p:cNvPr id="4" name="Text Box 3"/>
          <p:cNvSpPr txBox="1">
            <a:spLocks noChangeArrowheads="1"/>
          </p:cNvSpPr>
          <p:nvPr userDrawn="1"/>
        </p:nvSpPr>
        <p:spPr bwMode="auto">
          <a:xfrm>
            <a:off x="990600" y="0"/>
            <a:ext cx="6629400" cy="990600"/>
          </a:xfrm>
          <a:prstGeom prst="rect">
            <a:avLst/>
          </a:prstGeom>
          <a:noFill/>
          <a:ln w="9525">
            <a:noFill/>
            <a:miter lim="800000"/>
            <a:headEnd/>
            <a:tailEnd/>
          </a:ln>
          <a:effectLst/>
        </p:spPr>
        <p:txBody>
          <a:bodyPr lIns="0" tIns="45636" rIns="0" bIns="45636" anchor="ctr"/>
          <a:lstStyle/>
          <a:p>
            <a:pPr algn="ctr" defTabSz="914408">
              <a:defRPr/>
            </a:pPr>
            <a:r>
              <a:rPr lang="en-US" sz="3300" b="1" kern="700" spc="-30" dirty="0">
                <a:solidFill>
                  <a:srgbClr val="000066"/>
                </a:solidFill>
                <a:effectLst>
                  <a:outerShdw blurRad="38100" dist="38100" dir="2700000" algn="tl">
                    <a:srgbClr val="C0C0C0"/>
                  </a:outerShdw>
                </a:effectLst>
                <a:cs typeface="+mn-cs"/>
              </a:rPr>
              <a:t>Air Force Institute of Technology</a:t>
            </a:r>
            <a:endParaRPr lang="en-US" sz="3300" b="1" kern="700" spc="-30" dirty="0">
              <a:effectLst>
                <a:outerShdw blurRad="38100" dist="38100" dir="2700000" algn="tl">
                  <a:srgbClr val="C0C0C0"/>
                </a:outerShdw>
              </a:effectLst>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6629400" cy="990600"/>
          </a:xfrm>
        </p:spPr>
        <p:txBody>
          <a:bodyPr/>
          <a:lstStyle/>
          <a:p>
            <a:r>
              <a:rPr lang="en-US" smtClean="0"/>
              <a:t>Click to edit Master title style</a:t>
            </a:r>
            <a:endParaRPr lang="en-US"/>
          </a:p>
        </p:txBody>
      </p:sp>
      <p:sp>
        <p:nvSpPr>
          <p:cNvPr id="7" name="Content Placeholder 2"/>
          <p:cNvSpPr>
            <a:spLocks noGrp="1"/>
          </p:cNvSpPr>
          <p:nvPr>
            <p:ph idx="1"/>
          </p:nvPr>
        </p:nvSpPr>
        <p:spPr>
          <a:xfrm>
            <a:off x="304800" y="1295400"/>
            <a:ext cx="8534400" cy="4876800"/>
          </a:xfrm>
          <a:prstGeom prst="rect">
            <a:avLst/>
          </a:prstGeom>
        </p:spPr>
        <p:txBody>
          <a:bodyPr/>
          <a:lstStyle>
            <a:lvl2pPr>
              <a:buFont typeface="Wingdings" pitchFamily="2" charset="2"/>
              <a:buChar char="§"/>
              <a:defRPr/>
            </a:lvl2pPr>
            <a:lvl4pPr>
              <a:buFont typeface="Wingdings" pitchFamily="2" charset="2"/>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p:txBody>
          <a:bodyPr/>
          <a:lstStyle>
            <a:lvl1pPr>
              <a:defRPr/>
            </a:lvl1pPr>
          </a:lstStyle>
          <a:p>
            <a:pPr>
              <a:defRPr/>
            </a:pPr>
            <a:fld id="{19845459-3F1B-4F43-8FC0-35ADCE8623CC}"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990600" y="0"/>
            <a:ext cx="6629400" cy="990600"/>
          </a:xfrm>
        </p:spPr>
        <p:txBody>
          <a:bodyPr/>
          <a:lstStyle/>
          <a:p>
            <a:r>
              <a:rPr lang="en-US" smtClean="0"/>
              <a:t>Click to edit Master title style</a:t>
            </a:r>
            <a:endParaRPr lang="en-US"/>
          </a:p>
        </p:txBody>
      </p:sp>
      <p:sp>
        <p:nvSpPr>
          <p:cNvPr id="3" name="Slide Number Placeholder 15"/>
          <p:cNvSpPr>
            <a:spLocks noGrp="1"/>
          </p:cNvSpPr>
          <p:nvPr>
            <p:ph type="sldNum" sz="quarter" idx="10"/>
          </p:nvPr>
        </p:nvSpPr>
        <p:spPr/>
        <p:txBody>
          <a:bodyPr/>
          <a:lstStyle>
            <a:lvl1pPr>
              <a:defRPr/>
            </a:lvl1pPr>
          </a:lstStyle>
          <a:p>
            <a:pPr>
              <a:defRPr/>
            </a:pPr>
            <a:fld id="{885B20FE-D153-41F1-99DD-DE79FAF1A095}"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a:blip r:embed="rId5" cstate="print">
            <a:lum bright="10000"/>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972803" name="Rectangle 3"/>
          <p:cNvSpPr>
            <a:spLocks noChangeArrowheads="1"/>
          </p:cNvSpPr>
          <p:nvPr/>
        </p:nvSpPr>
        <p:spPr bwMode="auto">
          <a:xfrm flipV="1">
            <a:off x="1588" y="6489700"/>
            <a:ext cx="1811337" cy="60325"/>
          </a:xfrm>
          <a:prstGeom prst="rect">
            <a:avLst/>
          </a:prstGeom>
          <a:gradFill rotWithShape="0">
            <a:gsLst>
              <a:gs pos="0">
                <a:srgbClr val="000099">
                  <a:alpha val="50000"/>
                </a:srgbClr>
              </a:gs>
              <a:gs pos="100000">
                <a:schemeClr val="accent2">
                  <a:alpha val="50000"/>
                </a:schemeClr>
              </a:gs>
            </a:gsLst>
            <a:lin ang="0" scaled="1"/>
          </a:gradFill>
          <a:ln w="9525">
            <a:noFill/>
            <a:miter lim="800000"/>
            <a:headEnd/>
            <a:tailEnd/>
          </a:ln>
          <a:effectLst/>
        </p:spPr>
        <p:txBody>
          <a:bodyPr wrap="none" lIns="91043" tIns="45520" rIns="91043" bIns="45520" anchor="ctr"/>
          <a:lstStyle/>
          <a:p>
            <a:pPr fontAlgn="auto">
              <a:spcBef>
                <a:spcPts val="0"/>
              </a:spcBef>
              <a:spcAft>
                <a:spcPts val="0"/>
              </a:spcAft>
              <a:defRPr/>
            </a:pPr>
            <a:endParaRPr lang="en-US" dirty="0">
              <a:solidFill>
                <a:srgbClr val="000000"/>
              </a:solidFill>
              <a:latin typeface="+mn-lt"/>
              <a:cs typeface="+mn-cs"/>
            </a:endParaRPr>
          </a:p>
        </p:txBody>
      </p:sp>
      <p:sp>
        <p:nvSpPr>
          <p:cNvPr id="972804" name="Rectangle 4"/>
          <p:cNvSpPr>
            <a:spLocks noChangeArrowheads="1"/>
          </p:cNvSpPr>
          <p:nvPr/>
        </p:nvSpPr>
        <p:spPr bwMode="auto">
          <a:xfrm flipV="1">
            <a:off x="7107238" y="6500813"/>
            <a:ext cx="2022475" cy="61912"/>
          </a:xfrm>
          <a:prstGeom prst="rect">
            <a:avLst/>
          </a:prstGeom>
          <a:gradFill rotWithShape="0">
            <a:gsLst>
              <a:gs pos="0">
                <a:schemeClr val="accent2">
                  <a:alpha val="50000"/>
                </a:schemeClr>
              </a:gs>
              <a:gs pos="100000">
                <a:srgbClr val="DDDDDD">
                  <a:alpha val="50000"/>
                </a:srgbClr>
              </a:gs>
            </a:gsLst>
            <a:lin ang="0" scaled="1"/>
          </a:gradFill>
          <a:ln w="9525">
            <a:noFill/>
            <a:miter lim="800000"/>
            <a:headEnd/>
            <a:tailEnd/>
          </a:ln>
          <a:effectLst/>
        </p:spPr>
        <p:txBody>
          <a:bodyPr rot="10800000" wrap="none" lIns="82981" tIns="41493" rIns="82981" bIns="41493" anchor="ctr"/>
          <a:lstStyle/>
          <a:p>
            <a:pPr algn="ctr" defTabSz="827088" fontAlgn="auto">
              <a:spcBef>
                <a:spcPts val="0"/>
              </a:spcBef>
              <a:spcAft>
                <a:spcPts val="0"/>
              </a:spcAft>
              <a:defRPr/>
            </a:pPr>
            <a:endParaRPr lang="en-US" sz="2000" dirty="0">
              <a:solidFill>
                <a:srgbClr val="000000"/>
              </a:solidFill>
              <a:latin typeface="+mn-lt"/>
              <a:cs typeface="+mn-cs"/>
            </a:endParaRPr>
          </a:p>
        </p:txBody>
      </p:sp>
      <p:sp>
        <p:nvSpPr>
          <p:cNvPr id="972805" name="Text Box 5"/>
          <p:cNvSpPr txBox="1">
            <a:spLocks noChangeArrowheads="1"/>
          </p:cNvSpPr>
          <p:nvPr/>
        </p:nvSpPr>
        <p:spPr bwMode="auto">
          <a:xfrm>
            <a:off x="1844675" y="6386513"/>
            <a:ext cx="5270500" cy="268287"/>
          </a:xfrm>
          <a:prstGeom prst="rect">
            <a:avLst/>
          </a:prstGeom>
          <a:noFill/>
          <a:ln w="9525">
            <a:noFill/>
            <a:miter lim="800000"/>
            <a:headEnd/>
            <a:tailEnd/>
          </a:ln>
          <a:effectLst/>
        </p:spPr>
        <p:txBody>
          <a:bodyPr wrap="none" lIns="82981" tIns="41493" rIns="82981" bIns="41493">
            <a:spAutoFit/>
          </a:bodyPr>
          <a:lstStyle/>
          <a:p>
            <a:pPr defTabSz="829923" fontAlgn="auto">
              <a:spcBef>
                <a:spcPts val="0"/>
              </a:spcBef>
              <a:spcAft>
                <a:spcPts val="0"/>
              </a:spcAft>
              <a:defRPr/>
            </a:pPr>
            <a:r>
              <a:rPr lang="en-US" sz="1200" b="1" i="1" dirty="0">
                <a:solidFill>
                  <a:srgbClr val="7878CE"/>
                </a:solidFill>
                <a:latin typeface="+mn-lt"/>
                <a:cs typeface="+mn-cs"/>
              </a:rPr>
              <a:t>Air University: The Intellectual and Leadership Center of the Air Force</a:t>
            </a:r>
          </a:p>
        </p:txBody>
      </p:sp>
      <p:sp>
        <p:nvSpPr>
          <p:cNvPr id="972808" name="Rectangle 8"/>
          <p:cNvSpPr>
            <a:spLocks noChangeArrowheads="1"/>
          </p:cNvSpPr>
          <p:nvPr/>
        </p:nvSpPr>
        <p:spPr bwMode="auto">
          <a:xfrm flipV="1">
            <a:off x="6324600" y="989013"/>
            <a:ext cx="2819400" cy="77787"/>
          </a:xfrm>
          <a:prstGeom prst="rect">
            <a:avLst/>
          </a:prstGeom>
          <a:gradFill rotWithShape="0">
            <a:gsLst>
              <a:gs pos="0">
                <a:schemeClr val="accent2">
                  <a:alpha val="50000"/>
                </a:schemeClr>
              </a:gs>
              <a:gs pos="100000">
                <a:srgbClr val="DDDDDD">
                  <a:alpha val="50000"/>
                </a:srgbClr>
              </a:gs>
            </a:gsLst>
            <a:lin ang="0" scaled="1"/>
          </a:gradFill>
          <a:ln w="9525">
            <a:noFill/>
            <a:miter lim="800000"/>
            <a:headEnd/>
            <a:tailEnd/>
          </a:ln>
          <a:effectLst/>
        </p:spPr>
        <p:txBody>
          <a:bodyPr rot="10800000" wrap="none" lIns="82981" tIns="41493" rIns="82981" bIns="41493" anchor="ctr"/>
          <a:lstStyle/>
          <a:p>
            <a:pPr algn="ctr" defTabSz="827088" fontAlgn="auto">
              <a:spcBef>
                <a:spcPts val="0"/>
              </a:spcBef>
              <a:spcAft>
                <a:spcPts val="0"/>
              </a:spcAft>
              <a:defRPr/>
            </a:pPr>
            <a:endParaRPr lang="en-US" sz="2000" dirty="0">
              <a:solidFill>
                <a:srgbClr val="000000"/>
              </a:solidFill>
              <a:latin typeface="+mn-lt"/>
              <a:cs typeface="+mn-cs"/>
            </a:endParaRPr>
          </a:p>
        </p:txBody>
      </p:sp>
      <p:sp>
        <p:nvSpPr>
          <p:cNvPr id="1031" name="Rectangle 9"/>
          <p:cNvSpPr>
            <a:spLocks noGrp="1" noChangeArrowheads="1"/>
          </p:cNvSpPr>
          <p:nvPr>
            <p:ph type="title"/>
          </p:nvPr>
        </p:nvSpPr>
        <p:spPr bwMode="auto">
          <a:xfrm>
            <a:off x="990600" y="0"/>
            <a:ext cx="6629400" cy="990600"/>
          </a:xfrm>
          <a:prstGeom prst="rect">
            <a:avLst/>
          </a:prstGeom>
          <a:noFill/>
          <a:ln w="9525">
            <a:noFill/>
            <a:miter lim="800000"/>
            <a:headEnd/>
            <a:tailEnd/>
          </a:ln>
        </p:spPr>
        <p:txBody>
          <a:bodyPr vert="horz" wrap="square" lIns="91021" tIns="45511" rIns="91021" bIns="45511" numCol="1" anchor="ctr" anchorCtr="0" compatLnSpc="1">
            <a:prstTxWarp prst="textNoShape">
              <a:avLst/>
            </a:prstTxWarp>
          </a:bodyPr>
          <a:lstStyle/>
          <a:p>
            <a:pPr lvl="0"/>
            <a:r>
              <a:rPr lang="en-US" smtClean="0"/>
              <a:t>Click to edit Master title style</a:t>
            </a:r>
          </a:p>
        </p:txBody>
      </p:sp>
      <p:sp>
        <p:nvSpPr>
          <p:cNvPr id="972810" name="Rectangle 10"/>
          <p:cNvSpPr>
            <a:spLocks noChangeArrowheads="1"/>
          </p:cNvSpPr>
          <p:nvPr/>
        </p:nvSpPr>
        <p:spPr bwMode="auto">
          <a:xfrm flipV="1">
            <a:off x="0" y="989013"/>
            <a:ext cx="2478088" cy="74612"/>
          </a:xfrm>
          <a:prstGeom prst="rect">
            <a:avLst/>
          </a:prstGeom>
          <a:gradFill rotWithShape="0">
            <a:gsLst>
              <a:gs pos="0">
                <a:srgbClr val="000099">
                  <a:alpha val="50000"/>
                </a:srgbClr>
              </a:gs>
              <a:gs pos="100000">
                <a:schemeClr val="accent2">
                  <a:alpha val="50000"/>
                </a:schemeClr>
              </a:gs>
            </a:gsLst>
            <a:lin ang="0" scaled="1"/>
          </a:gradFill>
          <a:ln w="9525">
            <a:noFill/>
            <a:miter lim="800000"/>
            <a:headEnd/>
            <a:tailEnd/>
          </a:ln>
          <a:effectLst/>
        </p:spPr>
        <p:txBody>
          <a:bodyPr wrap="none" lIns="91043" tIns="45520" rIns="91043" bIns="45520" anchor="ctr"/>
          <a:lstStyle/>
          <a:p>
            <a:pPr fontAlgn="auto">
              <a:spcBef>
                <a:spcPts val="0"/>
              </a:spcBef>
              <a:spcAft>
                <a:spcPts val="0"/>
              </a:spcAft>
              <a:defRPr/>
            </a:pPr>
            <a:endParaRPr lang="en-US" dirty="0">
              <a:solidFill>
                <a:srgbClr val="000000"/>
              </a:solidFill>
              <a:latin typeface="+mn-lt"/>
              <a:cs typeface="+mn-cs"/>
            </a:endParaRPr>
          </a:p>
        </p:txBody>
      </p:sp>
      <p:pic>
        <p:nvPicPr>
          <p:cNvPr id="1033" name="Picture 11" descr="chrmblue_std small"/>
          <p:cNvPicPr>
            <a:picLocks noChangeAspect="1" noChangeArrowheads="1"/>
          </p:cNvPicPr>
          <p:nvPr/>
        </p:nvPicPr>
        <p:blipFill>
          <a:blip r:embed="rId6" cstate="print"/>
          <a:srcRect/>
          <a:stretch>
            <a:fillRect/>
          </a:stretch>
        </p:blipFill>
        <p:spPr bwMode="auto">
          <a:xfrm>
            <a:off x="196850" y="128588"/>
            <a:ext cx="803275" cy="741362"/>
          </a:xfrm>
          <a:prstGeom prst="rect">
            <a:avLst/>
          </a:prstGeom>
          <a:noFill/>
          <a:ln w="9525">
            <a:noFill/>
            <a:miter lim="800000"/>
            <a:headEnd/>
            <a:tailEnd/>
          </a:ln>
        </p:spPr>
      </p:pic>
      <p:sp>
        <p:nvSpPr>
          <p:cNvPr id="13" name="Text Box 13"/>
          <p:cNvSpPr txBox="1">
            <a:spLocks noChangeArrowheads="1"/>
          </p:cNvSpPr>
          <p:nvPr/>
        </p:nvSpPr>
        <p:spPr bwMode="auto">
          <a:xfrm>
            <a:off x="3505200" y="6589713"/>
            <a:ext cx="2155825" cy="268287"/>
          </a:xfrm>
          <a:prstGeom prst="rect">
            <a:avLst/>
          </a:prstGeom>
          <a:noFill/>
          <a:ln w="9525">
            <a:noFill/>
            <a:miter lim="800000"/>
            <a:headEnd/>
            <a:tailEnd/>
          </a:ln>
          <a:effectLst/>
        </p:spPr>
        <p:txBody>
          <a:bodyPr wrap="none" lIns="82225" tIns="41121" rIns="82225" bIns="41121">
            <a:spAutoFit/>
          </a:bodyPr>
          <a:lstStyle/>
          <a:p>
            <a:pPr defTabSz="820738" fontAlgn="auto">
              <a:spcBef>
                <a:spcPts val="0"/>
              </a:spcBef>
              <a:spcAft>
                <a:spcPts val="0"/>
              </a:spcAft>
              <a:defRPr/>
            </a:pPr>
            <a:r>
              <a:rPr lang="en-US" sz="1200" b="1" i="1" dirty="0">
                <a:solidFill>
                  <a:srgbClr val="7878CE"/>
                </a:solidFill>
                <a:latin typeface="+mn-lt"/>
                <a:cs typeface="+mn-cs"/>
              </a:rPr>
              <a:t>Aim High…Fly - Fight - Win</a:t>
            </a:r>
            <a:endParaRPr lang="en-US" sz="1200" i="1" dirty="0">
              <a:solidFill>
                <a:srgbClr val="7878CE"/>
              </a:solidFill>
              <a:latin typeface="+mn-lt"/>
              <a:cs typeface="+mn-cs"/>
            </a:endParaRPr>
          </a:p>
        </p:txBody>
      </p:sp>
      <p:pic>
        <p:nvPicPr>
          <p:cNvPr id="14" name="Picture 17" descr="AFIT(good)"/>
          <p:cNvPicPr>
            <a:picLocks noChangeAspect="1" noChangeArrowheads="1"/>
          </p:cNvPicPr>
          <p:nvPr/>
        </p:nvPicPr>
        <p:blipFill>
          <a:blip r:embed="rId7" cstate="print">
            <a:duotone>
              <a:prstClr val="black"/>
              <a:schemeClr val="accent2">
                <a:tint val="45000"/>
                <a:satMod val="400000"/>
              </a:schemeClr>
            </a:duotone>
          </a:blip>
          <a:srcRect/>
          <a:stretch>
            <a:fillRect/>
          </a:stretch>
        </p:blipFill>
        <p:spPr bwMode="auto">
          <a:xfrm>
            <a:off x="7620000" y="152400"/>
            <a:ext cx="1447800" cy="694493"/>
          </a:xfrm>
          <a:prstGeom prst="rect">
            <a:avLst/>
          </a:prstGeom>
          <a:noFill/>
          <a:ln w="9525">
            <a:noFill/>
            <a:miter lim="800000"/>
            <a:headEnd/>
            <a:tailEnd/>
          </a:ln>
        </p:spPr>
      </p:pic>
      <p:sp>
        <p:nvSpPr>
          <p:cNvPr id="15" name="Text Box 7"/>
          <p:cNvSpPr txBox="1">
            <a:spLocks noChangeArrowheads="1"/>
          </p:cNvSpPr>
          <p:nvPr/>
        </p:nvSpPr>
        <p:spPr bwMode="auto">
          <a:xfrm>
            <a:off x="2438400" y="901700"/>
            <a:ext cx="3976688" cy="284163"/>
          </a:xfrm>
          <a:prstGeom prst="rect">
            <a:avLst/>
          </a:prstGeom>
          <a:noFill/>
          <a:ln w="9525">
            <a:noFill/>
            <a:miter lim="800000"/>
            <a:headEnd/>
            <a:tailEnd/>
          </a:ln>
          <a:effectLst/>
        </p:spPr>
        <p:txBody>
          <a:bodyPr wrap="none" lIns="83302" tIns="41652" rIns="83302" bIns="41652">
            <a:spAutoFit/>
          </a:bodyPr>
          <a:lstStyle/>
          <a:p>
            <a:pPr defTabSz="833180" eaLnBrk="0" fontAlgn="auto" hangingPunct="0">
              <a:spcBef>
                <a:spcPts val="0"/>
              </a:spcBef>
              <a:spcAft>
                <a:spcPts val="0"/>
              </a:spcAft>
              <a:defRPr/>
            </a:pPr>
            <a:r>
              <a:rPr lang="en-US" sz="1300" b="1" i="1" dirty="0">
                <a:solidFill>
                  <a:srgbClr val="7878CE"/>
                </a:solidFill>
                <a:latin typeface="+mn-lt"/>
                <a:cs typeface="+mn-cs"/>
              </a:rPr>
              <a:t>The AFIT of Today is the Air Force of Tomorrow.</a:t>
            </a:r>
          </a:p>
        </p:txBody>
      </p:sp>
      <p:sp>
        <p:nvSpPr>
          <p:cNvPr id="16" name="Slide Number Placeholder 1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DC0EFEE-7953-486B-B408-E9BCE7E6F82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3" r:id="rId3"/>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3600" b="1">
          <a:solidFill>
            <a:schemeClr val="folHlink"/>
          </a:solidFill>
          <a:latin typeface="+mj-lt"/>
          <a:ea typeface="+mj-ea"/>
          <a:cs typeface="+mj-cs"/>
        </a:defRPr>
      </a:lvl1pPr>
      <a:lvl2pPr algn="ctr" rtl="0" eaLnBrk="0" fontAlgn="base" hangingPunct="0">
        <a:spcBef>
          <a:spcPct val="0"/>
        </a:spcBef>
        <a:spcAft>
          <a:spcPct val="0"/>
        </a:spcAft>
        <a:defRPr sz="3600" b="1">
          <a:solidFill>
            <a:schemeClr val="folHlink"/>
          </a:solidFill>
          <a:latin typeface="Arial" charset="0"/>
        </a:defRPr>
      </a:lvl2pPr>
      <a:lvl3pPr algn="ctr" rtl="0" eaLnBrk="0" fontAlgn="base" hangingPunct="0">
        <a:spcBef>
          <a:spcPct val="0"/>
        </a:spcBef>
        <a:spcAft>
          <a:spcPct val="0"/>
        </a:spcAft>
        <a:defRPr sz="3600" b="1">
          <a:solidFill>
            <a:schemeClr val="folHlink"/>
          </a:solidFill>
          <a:latin typeface="Arial" charset="0"/>
        </a:defRPr>
      </a:lvl3pPr>
      <a:lvl4pPr algn="ctr" rtl="0" eaLnBrk="0" fontAlgn="base" hangingPunct="0">
        <a:spcBef>
          <a:spcPct val="0"/>
        </a:spcBef>
        <a:spcAft>
          <a:spcPct val="0"/>
        </a:spcAft>
        <a:defRPr sz="3600" b="1">
          <a:solidFill>
            <a:schemeClr val="folHlink"/>
          </a:solidFill>
          <a:latin typeface="Arial" charset="0"/>
        </a:defRPr>
      </a:lvl4pPr>
      <a:lvl5pPr algn="ctr" rtl="0" eaLnBrk="0" fontAlgn="base" hangingPunct="0">
        <a:spcBef>
          <a:spcPct val="0"/>
        </a:spcBef>
        <a:spcAft>
          <a:spcPct val="0"/>
        </a:spcAft>
        <a:defRPr sz="3600" b="1">
          <a:solidFill>
            <a:schemeClr val="folHlink"/>
          </a:solidFill>
          <a:latin typeface="Arial" charset="0"/>
        </a:defRPr>
      </a:lvl5pPr>
      <a:lvl6pPr marL="455272" algn="ctr" rtl="0" fontAlgn="base">
        <a:spcBef>
          <a:spcPct val="0"/>
        </a:spcBef>
        <a:spcAft>
          <a:spcPct val="0"/>
        </a:spcAft>
        <a:defRPr sz="3600" b="1">
          <a:solidFill>
            <a:schemeClr val="folHlink"/>
          </a:solidFill>
          <a:latin typeface="Arial" charset="0"/>
        </a:defRPr>
      </a:lvl6pPr>
      <a:lvl7pPr marL="910544" algn="ctr" rtl="0" fontAlgn="base">
        <a:spcBef>
          <a:spcPct val="0"/>
        </a:spcBef>
        <a:spcAft>
          <a:spcPct val="0"/>
        </a:spcAft>
        <a:defRPr sz="3600" b="1">
          <a:solidFill>
            <a:schemeClr val="folHlink"/>
          </a:solidFill>
          <a:latin typeface="Arial" charset="0"/>
        </a:defRPr>
      </a:lvl7pPr>
      <a:lvl8pPr marL="1365819" algn="ctr" rtl="0" fontAlgn="base">
        <a:spcBef>
          <a:spcPct val="0"/>
        </a:spcBef>
        <a:spcAft>
          <a:spcPct val="0"/>
        </a:spcAft>
        <a:defRPr sz="3600" b="1">
          <a:solidFill>
            <a:schemeClr val="folHlink"/>
          </a:solidFill>
          <a:latin typeface="Arial" charset="0"/>
        </a:defRPr>
      </a:lvl8pPr>
      <a:lvl9pPr marL="1821090" algn="ctr" rtl="0" fontAlgn="base">
        <a:spcBef>
          <a:spcPct val="0"/>
        </a:spcBef>
        <a:spcAft>
          <a:spcPct val="0"/>
        </a:spcAft>
        <a:defRPr sz="3600" b="1">
          <a:solidFill>
            <a:schemeClr val="folHlink"/>
          </a:solidFill>
          <a:latin typeface="Arial" charset="0"/>
        </a:defRPr>
      </a:lvl9pPr>
    </p:titleStyle>
    <p:bodyStyle>
      <a:lvl1pPr marL="331788" indent="-331788" algn="l" rtl="0" eaLnBrk="0" fontAlgn="base" hangingPunct="0">
        <a:spcBef>
          <a:spcPct val="20000"/>
        </a:spcBef>
        <a:spcAft>
          <a:spcPct val="0"/>
        </a:spcAft>
        <a:buChar char="•"/>
        <a:defRPr sz="2400">
          <a:solidFill>
            <a:schemeClr val="tx1"/>
          </a:solidFill>
          <a:latin typeface="+mn-lt"/>
          <a:ea typeface="+mn-ea"/>
          <a:cs typeface="+mn-cs"/>
        </a:defRPr>
      </a:lvl1pPr>
      <a:lvl2pPr marL="730250" indent="-274638" algn="l" rtl="0" eaLnBrk="0" fontAlgn="base" hangingPunct="0">
        <a:spcBef>
          <a:spcPct val="20000"/>
        </a:spcBef>
        <a:spcAft>
          <a:spcPct val="0"/>
        </a:spcAft>
        <a:buChar char="•"/>
        <a:defRPr sz="2200">
          <a:solidFill>
            <a:schemeClr val="tx1"/>
          </a:solidFill>
          <a:latin typeface="+mn-lt"/>
        </a:defRPr>
      </a:lvl2pPr>
      <a:lvl3pPr marL="1130300" indent="-217488" algn="l" rtl="0" eaLnBrk="0" fontAlgn="base" hangingPunct="0">
        <a:spcBef>
          <a:spcPct val="20000"/>
        </a:spcBef>
        <a:spcAft>
          <a:spcPct val="0"/>
        </a:spcAft>
        <a:buChar char="•"/>
        <a:defRPr>
          <a:solidFill>
            <a:schemeClr val="tx1"/>
          </a:solidFill>
          <a:latin typeface="+mn-lt"/>
        </a:defRPr>
      </a:lvl3pPr>
      <a:lvl4pPr marL="1585913" indent="-217488" algn="l" rtl="0" eaLnBrk="0" fontAlgn="base" hangingPunct="0">
        <a:spcBef>
          <a:spcPct val="20000"/>
        </a:spcBef>
        <a:spcAft>
          <a:spcPct val="0"/>
        </a:spcAft>
        <a:defRPr>
          <a:solidFill>
            <a:schemeClr val="tx1"/>
          </a:solidFill>
          <a:latin typeface="+mn-lt"/>
        </a:defRPr>
      </a:lvl4pPr>
      <a:lvl5pPr marL="2041525" indent="-217488" algn="l" rtl="0" eaLnBrk="0" fontAlgn="base" hangingPunct="0">
        <a:spcBef>
          <a:spcPct val="20000"/>
        </a:spcBef>
        <a:spcAft>
          <a:spcPct val="0"/>
        </a:spcAft>
        <a:buChar char="»"/>
        <a:defRPr>
          <a:solidFill>
            <a:schemeClr val="tx1"/>
          </a:solidFill>
          <a:latin typeface="+mn-lt"/>
        </a:defRPr>
      </a:lvl5pPr>
      <a:lvl6pPr marL="2503999" indent="-227637" algn="l" rtl="0" fontAlgn="base">
        <a:spcBef>
          <a:spcPct val="20000"/>
        </a:spcBef>
        <a:spcAft>
          <a:spcPct val="0"/>
        </a:spcAft>
        <a:buChar char="»"/>
        <a:defRPr>
          <a:solidFill>
            <a:schemeClr val="tx1"/>
          </a:solidFill>
          <a:latin typeface="+mn-lt"/>
        </a:defRPr>
      </a:lvl6pPr>
      <a:lvl7pPr marL="2959268" indent="-227637" algn="l" rtl="0" fontAlgn="base">
        <a:spcBef>
          <a:spcPct val="20000"/>
        </a:spcBef>
        <a:spcAft>
          <a:spcPct val="0"/>
        </a:spcAft>
        <a:buChar char="»"/>
        <a:defRPr>
          <a:solidFill>
            <a:schemeClr val="tx1"/>
          </a:solidFill>
          <a:latin typeface="+mn-lt"/>
        </a:defRPr>
      </a:lvl7pPr>
      <a:lvl8pPr marL="3414540" indent="-227637" algn="l" rtl="0" fontAlgn="base">
        <a:spcBef>
          <a:spcPct val="20000"/>
        </a:spcBef>
        <a:spcAft>
          <a:spcPct val="0"/>
        </a:spcAft>
        <a:buChar char="»"/>
        <a:defRPr>
          <a:solidFill>
            <a:schemeClr val="tx1"/>
          </a:solidFill>
          <a:latin typeface="+mn-lt"/>
        </a:defRPr>
      </a:lvl8pPr>
      <a:lvl9pPr marL="3869808" indent="-227637" algn="l" rtl="0" fontAlgn="base">
        <a:spcBef>
          <a:spcPct val="20000"/>
        </a:spcBef>
        <a:spcAft>
          <a:spcPct val="0"/>
        </a:spcAft>
        <a:buChar char="»"/>
        <a:defRPr>
          <a:solidFill>
            <a:schemeClr val="tx1"/>
          </a:solidFill>
          <a:latin typeface="+mn-lt"/>
        </a:defRPr>
      </a:lvl9pPr>
    </p:bodyStyle>
    <p:otherStyle>
      <a:defPPr>
        <a:defRPr lang="en-US"/>
      </a:defPPr>
      <a:lvl1pPr marL="0" algn="l" defTabSz="910544" rtl="0" eaLnBrk="1" latinLnBrk="0" hangingPunct="1">
        <a:defRPr sz="1800" kern="1200">
          <a:solidFill>
            <a:schemeClr val="tx1"/>
          </a:solidFill>
          <a:latin typeface="+mn-lt"/>
          <a:ea typeface="+mn-ea"/>
          <a:cs typeface="+mn-cs"/>
        </a:defRPr>
      </a:lvl1pPr>
      <a:lvl2pPr marL="455272" algn="l" defTabSz="910544" rtl="0" eaLnBrk="1" latinLnBrk="0" hangingPunct="1">
        <a:defRPr sz="1800" kern="1200">
          <a:solidFill>
            <a:schemeClr val="tx1"/>
          </a:solidFill>
          <a:latin typeface="+mn-lt"/>
          <a:ea typeface="+mn-ea"/>
          <a:cs typeface="+mn-cs"/>
        </a:defRPr>
      </a:lvl2pPr>
      <a:lvl3pPr marL="910544" algn="l" defTabSz="910544" rtl="0" eaLnBrk="1" latinLnBrk="0" hangingPunct="1">
        <a:defRPr sz="1800" kern="1200">
          <a:solidFill>
            <a:schemeClr val="tx1"/>
          </a:solidFill>
          <a:latin typeface="+mn-lt"/>
          <a:ea typeface="+mn-ea"/>
          <a:cs typeface="+mn-cs"/>
        </a:defRPr>
      </a:lvl3pPr>
      <a:lvl4pPr marL="1365819" algn="l" defTabSz="910544" rtl="0" eaLnBrk="1" latinLnBrk="0" hangingPunct="1">
        <a:defRPr sz="1800" kern="1200">
          <a:solidFill>
            <a:schemeClr val="tx1"/>
          </a:solidFill>
          <a:latin typeface="+mn-lt"/>
          <a:ea typeface="+mn-ea"/>
          <a:cs typeface="+mn-cs"/>
        </a:defRPr>
      </a:lvl4pPr>
      <a:lvl5pPr marL="1821090" algn="l" defTabSz="910544" rtl="0" eaLnBrk="1" latinLnBrk="0" hangingPunct="1">
        <a:defRPr sz="1800" kern="1200">
          <a:solidFill>
            <a:schemeClr val="tx1"/>
          </a:solidFill>
          <a:latin typeface="+mn-lt"/>
          <a:ea typeface="+mn-ea"/>
          <a:cs typeface="+mn-cs"/>
        </a:defRPr>
      </a:lvl5pPr>
      <a:lvl6pPr marL="2276357" algn="l" defTabSz="910544" rtl="0" eaLnBrk="1" latinLnBrk="0" hangingPunct="1">
        <a:defRPr sz="1800" kern="1200">
          <a:solidFill>
            <a:schemeClr val="tx1"/>
          </a:solidFill>
          <a:latin typeface="+mn-lt"/>
          <a:ea typeface="+mn-ea"/>
          <a:cs typeface="+mn-cs"/>
        </a:defRPr>
      </a:lvl6pPr>
      <a:lvl7pPr marL="2731633" algn="l" defTabSz="910544" rtl="0" eaLnBrk="1" latinLnBrk="0" hangingPunct="1">
        <a:defRPr sz="1800" kern="1200">
          <a:solidFill>
            <a:schemeClr val="tx1"/>
          </a:solidFill>
          <a:latin typeface="+mn-lt"/>
          <a:ea typeface="+mn-ea"/>
          <a:cs typeface="+mn-cs"/>
        </a:defRPr>
      </a:lvl7pPr>
      <a:lvl8pPr marL="3186905" algn="l" defTabSz="910544" rtl="0" eaLnBrk="1" latinLnBrk="0" hangingPunct="1">
        <a:defRPr sz="1800" kern="1200">
          <a:solidFill>
            <a:schemeClr val="tx1"/>
          </a:solidFill>
          <a:latin typeface="+mn-lt"/>
          <a:ea typeface="+mn-ea"/>
          <a:cs typeface="+mn-cs"/>
        </a:defRPr>
      </a:lvl8pPr>
      <a:lvl9pPr marL="3642180" algn="l" defTabSz="91054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courses.cs.vt.edu/professionalism/WorldCodes/NSPE.code.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ans.org/about/co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if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8"/>
          <p:cNvSpPr>
            <a:spLocks noChangeArrowheads="1"/>
          </p:cNvSpPr>
          <p:nvPr/>
        </p:nvSpPr>
        <p:spPr bwMode="auto">
          <a:xfrm>
            <a:off x="3429000" y="1905000"/>
            <a:ext cx="5715000" cy="1371600"/>
          </a:xfrm>
          <a:prstGeom prst="rect">
            <a:avLst/>
          </a:prstGeom>
          <a:noFill/>
          <a:ln w="9525">
            <a:noFill/>
            <a:miter lim="800000"/>
            <a:headEnd/>
            <a:tailEnd/>
          </a:ln>
        </p:spPr>
        <p:txBody>
          <a:bodyPr lIns="91271" tIns="45636" rIns="91271" bIns="45636" anchor="ctr"/>
          <a:lstStyle/>
          <a:p>
            <a:pPr algn="ctr"/>
            <a:r>
              <a:rPr lang="en-US" sz="3600" dirty="0" smtClean="0">
                <a:solidFill>
                  <a:srgbClr val="000066"/>
                </a:solidFill>
              </a:rPr>
              <a:t>Introduction to Computational Nuclear Engineering</a:t>
            </a:r>
            <a:endParaRPr lang="en-US" sz="3600" dirty="0">
              <a:solidFill>
                <a:srgbClr val="000066"/>
              </a:solidFill>
            </a:endParaRPr>
          </a:p>
        </p:txBody>
      </p:sp>
      <p:sp>
        <p:nvSpPr>
          <p:cNvPr id="7170" name="Text Box 9"/>
          <p:cNvSpPr txBox="1">
            <a:spLocks noChangeArrowheads="1"/>
          </p:cNvSpPr>
          <p:nvPr/>
        </p:nvSpPr>
        <p:spPr bwMode="auto">
          <a:xfrm>
            <a:off x="4038600" y="3810000"/>
            <a:ext cx="4613275" cy="2133600"/>
          </a:xfrm>
          <a:prstGeom prst="rect">
            <a:avLst/>
          </a:prstGeom>
          <a:noFill/>
          <a:ln w="12700">
            <a:noFill/>
            <a:miter lim="800000"/>
            <a:headEnd/>
            <a:tailEnd/>
          </a:ln>
        </p:spPr>
        <p:txBody>
          <a:bodyPr lIns="91271" tIns="45636" rIns="91271" bIns="45636" anchor="ctr"/>
          <a:lstStyle/>
          <a:p>
            <a:pPr algn="ctr" eaLnBrk="0" hangingPunct="0">
              <a:spcBef>
                <a:spcPct val="20000"/>
              </a:spcBef>
            </a:pPr>
            <a:r>
              <a:rPr lang="en-US" dirty="0" err="1" smtClean="0">
                <a:solidFill>
                  <a:srgbClr val="000066"/>
                </a:solidFill>
                <a:latin typeface="Times New Roman" pitchFamily="18" charset="0"/>
                <a:cs typeface="Times New Roman" pitchFamily="18" charset="0"/>
              </a:rPr>
              <a:t>Capt</a:t>
            </a:r>
            <a:r>
              <a:rPr lang="en-US" dirty="0" smtClean="0">
                <a:solidFill>
                  <a:srgbClr val="000066"/>
                </a:solidFill>
                <a:latin typeface="Times New Roman" pitchFamily="18" charset="0"/>
                <a:cs typeface="Times New Roman" pitchFamily="18" charset="0"/>
              </a:rPr>
              <a:t> James Bevins</a:t>
            </a:r>
            <a:endParaRPr lang="en-US" dirty="0">
              <a:solidFill>
                <a:srgbClr val="000066"/>
              </a:solidFill>
              <a:latin typeface="Times New Roman" pitchFamily="18" charset="0"/>
              <a:cs typeface="Times New Roman" pitchFamily="18" charset="0"/>
            </a:endParaRPr>
          </a:p>
          <a:p>
            <a:pPr algn="ctr" eaLnBrk="0" hangingPunct="0">
              <a:spcBef>
                <a:spcPct val="20000"/>
              </a:spcBef>
            </a:pPr>
            <a:r>
              <a:rPr lang="en-US" sz="1600" i="1" dirty="0">
                <a:solidFill>
                  <a:srgbClr val="000066"/>
                </a:solidFill>
                <a:latin typeface="Times New Roman" pitchFamily="18" charset="0"/>
                <a:cs typeface="Times New Roman" pitchFamily="18" charset="0"/>
              </a:rPr>
              <a:t>Air Force Institute of Technology</a:t>
            </a:r>
          </a:p>
          <a:p>
            <a:pPr algn="ctr" eaLnBrk="0" hangingPunct="0">
              <a:spcBef>
                <a:spcPct val="20000"/>
              </a:spcBef>
            </a:pPr>
            <a:r>
              <a:rPr lang="en-US" dirty="0" smtClean="0">
                <a:solidFill>
                  <a:srgbClr val="000066"/>
                </a:solidFill>
                <a:latin typeface="Times New Roman" pitchFamily="18" charset="0"/>
                <a:cs typeface="Times New Roman" pitchFamily="18" charset="0"/>
              </a:rPr>
              <a:t>02 October 2017</a:t>
            </a:r>
            <a:endParaRPr lang="en-US" sz="1600" dirty="0">
              <a:solidFill>
                <a:srgbClr val="002060"/>
              </a:solidFill>
              <a:latin typeface="Times New Roman" pitchFamily="18" charset="0"/>
              <a:cs typeface="Times New Roman" pitchFamily="18" charset="0"/>
            </a:endParaRPr>
          </a:p>
        </p:txBody>
      </p:sp>
      <p:sp>
        <p:nvSpPr>
          <p:cNvPr id="4" name="Rectangle 8"/>
          <p:cNvSpPr>
            <a:spLocks noChangeArrowheads="1"/>
          </p:cNvSpPr>
          <p:nvPr/>
        </p:nvSpPr>
        <p:spPr bwMode="auto">
          <a:xfrm>
            <a:off x="3882319" y="3162300"/>
            <a:ext cx="4800600" cy="1371600"/>
          </a:xfrm>
          <a:prstGeom prst="rect">
            <a:avLst/>
          </a:prstGeom>
          <a:noFill/>
          <a:ln w="9525">
            <a:noFill/>
            <a:miter lim="800000"/>
            <a:headEnd/>
            <a:tailEnd/>
          </a:ln>
        </p:spPr>
        <p:txBody>
          <a:bodyPr lIns="91271" tIns="45636" rIns="91271" bIns="45636" anchor="ctr"/>
          <a:lstStyle/>
          <a:p>
            <a:pPr algn="ctr"/>
            <a:r>
              <a:rPr lang="en-US" sz="2400" dirty="0" smtClean="0">
                <a:solidFill>
                  <a:srgbClr val="000066"/>
                </a:solidFill>
              </a:rPr>
              <a:t>NENG 685 – Fall 2017</a:t>
            </a:r>
            <a:endParaRPr lang="en-US" sz="2400" dirty="0">
              <a:solidFill>
                <a:srgbClr val="000066"/>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154864"/>
            <a:ext cx="8534400" cy="5334000"/>
          </a:xfrm>
        </p:spPr>
        <p:txBody>
          <a:bodyPr/>
          <a:lstStyle/>
          <a:p>
            <a:pPr marL="0" indent="0">
              <a:buNone/>
            </a:pPr>
            <a:r>
              <a:rPr lang="en-US" dirty="0"/>
              <a:t>National Society of Professional Engineers: </a:t>
            </a:r>
            <a:r>
              <a:rPr lang="en-US" dirty="0" smtClean="0">
                <a:hlinkClick r:id="rId2"/>
              </a:rPr>
              <a:t>http</a:t>
            </a:r>
            <a:r>
              <a:rPr lang="en-US" dirty="0">
                <a:hlinkClick r:id="rId2"/>
              </a:rPr>
              <a:t>://</a:t>
            </a:r>
            <a:r>
              <a:rPr lang="en-US" dirty="0" smtClean="0">
                <a:hlinkClick r:id="rId2"/>
              </a:rPr>
              <a:t>courses.cs.vt.edu/professionalism/WorldCodes/NSPE.code.html</a:t>
            </a:r>
            <a:endParaRPr lang="en-US" dirty="0" smtClean="0"/>
          </a:p>
          <a:p>
            <a:pPr marL="0" indent="0">
              <a:buNone/>
            </a:pPr>
            <a:r>
              <a:rPr lang="en-US" dirty="0" smtClean="0"/>
              <a:t>Engineers</a:t>
            </a:r>
            <a:r>
              <a:rPr lang="en-US" dirty="0"/>
              <a:t>, in the fulfillment of their professional duties, shall:</a:t>
            </a:r>
          </a:p>
          <a:p>
            <a:pPr marL="457200" indent="-457200">
              <a:buFont typeface="+mj-lt"/>
              <a:buAutoNum type="arabicPeriod"/>
            </a:pPr>
            <a:r>
              <a:rPr lang="en-US" dirty="0" smtClean="0"/>
              <a:t>Hold </a:t>
            </a:r>
            <a:r>
              <a:rPr lang="en-US" dirty="0"/>
              <a:t>paramount the safety, health, and welfare of the public </a:t>
            </a:r>
            <a:r>
              <a:rPr lang="en-US" dirty="0" smtClean="0"/>
              <a:t>in the </a:t>
            </a:r>
            <a:r>
              <a:rPr lang="en-US" dirty="0"/>
              <a:t>performance of their professional duties.</a:t>
            </a:r>
          </a:p>
          <a:p>
            <a:pPr marL="457200" indent="-457200">
              <a:buFont typeface="+mj-lt"/>
              <a:buAutoNum type="arabicPeriod"/>
            </a:pPr>
            <a:r>
              <a:rPr lang="en-US" dirty="0" smtClean="0"/>
              <a:t>Perform </a:t>
            </a:r>
            <a:r>
              <a:rPr lang="en-US" dirty="0"/>
              <a:t>services only in the areas of their competence.</a:t>
            </a:r>
          </a:p>
          <a:p>
            <a:pPr marL="457200" indent="-457200">
              <a:buFont typeface="+mj-lt"/>
              <a:buAutoNum type="arabicPeriod"/>
            </a:pPr>
            <a:r>
              <a:rPr lang="en-US" dirty="0" smtClean="0"/>
              <a:t>Issue </a:t>
            </a:r>
            <a:r>
              <a:rPr lang="en-US" dirty="0"/>
              <a:t>public statements only in an objective and truthful manner.</a:t>
            </a:r>
          </a:p>
          <a:p>
            <a:pPr marL="457200" indent="-457200">
              <a:buFont typeface="+mj-lt"/>
              <a:buAutoNum type="arabicPeriod"/>
            </a:pPr>
            <a:r>
              <a:rPr lang="en-US" dirty="0" smtClean="0"/>
              <a:t>Act </a:t>
            </a:r>
            <a:r>
              <a:rPr lang="en-US" dirty="0"/>
              <a:t>in professional matters for each employer or client as </a:t>
            </a:r>
            <a:r>
              <a:rPr lang="en-US" dirty="0" smtClean="0"/>
              <a:t>faithful agents </a:t>
            </a:r>
            <a:r>
              <a:rPr lang="en-US" dirty="0"/>
              <a:t>or </a:t>
            </a:r>
            <a:r>
              <a:rPr lang="en-US" dirty="0" smtClean="0"/>
              <a:t>trustees.</a:t>
            </a:r>
          </a:p>
          <a:p>
            <a:pPr marL="457200" indent="-457200">
              <a:buFont typeface="+mj-lt"/>
              <a:buAutoNum type="arabicPeriod"/>
            </a:pPr>
            <a:r>
              <a:rPr lang="en-US" dirty="0" smtClean="0"/>
              <a:t>Avoid deceptive </a:t>
            </a:r>
            <a:r>
              <a:rPr lang="en-US" dirty="0"/>
              <a:t>acts in the solicitation of </a:t>
            </a:r>
            <a:r>
              <a:rPr lang="en-US" dirty="0" smtClean="0"/>
              <a:t>professional employment</a:t>
            </a:r>
            <a:r>
              <a:rPr lang="en-US" dirty="0"/>
              <a:t>.</a:t>
            </a:r>
          </a:p>
        </p:txBody>
      </p:sp>
      <p:sp>
        <p:nvSpPr>
          <p:cNvPr id="10241" name="Title 1"/>
          <p:cNvSpPr>
            <a:spLocks noGrp="1"/>
          </p:cNvSpPr>
          <p:nvPr>
            <p:ph type="title"/>
          </p:nvPr>
        </p:nvSpPr>
        <p:spPr/>
        <p:txBody>
          <a:bodyPr/>
          <a:lstStyle/>
          <a:p>
            <a:r>
              <a:rPr lang="en-US" dirty="0" smtClean="0"/>
              <a:t>Ethics</a:t>
            </a:r>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10</a:t>
            </a:fld>
            <a:endParaRPr lang="en-US"/>
          </a:p>
        </p:txBody>
      </p:sp>
    </p:spTree>
    <p:extLst>
      <p:ext uri="{BB962C8B-B14F-4D97-AF65-F5344CB8AC3E}">
        <p14:creationId xmlns:p14="http://schemas.microsoft.com/office/powerpoint/2010/main" val="195057665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154864"/>
            <a:ext cx="8534400" cy="5334000"/>
          </a:xfrm>
        </p:spPr>
        <p:txBody>
          <a:bodyPr/>
          <a:lstStyle/>
          <a:p>
            <a:pPr marL="0" indent="0">
              <a:buNone/>
            </a:pPr>
            <a:r>
              <a:rPr lang="en-US" dirty="0"/>
              <a:t>American Nuclear Society: </a:t>
            </a:r>
            <a:r>
              <a:rPr lang="en-US" dirty="0">
                <a:hlinkClick r:id="rId2"/>
              </a:rPr>
              <a:t>http://www.ans.org/about/coe/</a:t>
            </a:r>
            <a:endParaRPr lang="en-US" dirty="0"/>
          </a:p>
          <a:p>
            <a:pPr marL="0" indent="0">
              <a:buNone/>
            </a:pPr>
            <a:endParaRPr lang="en-US" sz="700" b="1" dirty="0" smtClean="0"/>
          </a:p>
          <a:p>
            <a:pPr marL="0" indent="0">
              <a:buNone/>
            </a:pPr>
            <a:r>
              <a:rPr lang="en-US" b="1" dirty="0" smtClean="0"/>
              <a:t>Fundamental </a:t>
            </a:r>
            <a:r>
              <a:rPr lang="en-US" b="1" dirty="0"/>
              <a:t>Principle</a:t>
            </a:r>
          </a:p>
          <a:p>
            <a:pPr marL="0" indent="0">
              <a:buNone/>
            </a:pPr>
            <a:r>
              <a:rPr lang="en-US" dirty="0"/>
              <a:t>ANS members as professionals are dedicated to improving </a:t>
            </a:r>
            <a:r>
              <a:rPr lang="en-US" dirty="0" smtClean="0"/>
              <a:t>the understanding </a:t>
            </a:r>
            <a:r>
              <a:rPr lang="en-US" dirty="0"/>
              <a:t>of nuclear science and technology, </a:t>
            </a:r>
            <a:r>
              <a:rPr lang="en-US" dirty="0" smtClean="0"/>
              <a:t>appropriate applications</a:t>
            </a:r>
            <a:r>
              <a:rPr lang="en-US" dirty="0"/>
              <a:t>, and potential consequences of their use</a:t>
            </a:r>
            <a:r>
              <a:rPr lang="en-US" dirty="0" smtClean="0"/>
              <a:t>.</a:t>
            </a:r>
          </a:p>
          <a:p>
            <a:pPr marL="0" indent="0">
              <a:buNone/>
            </a:pPr>
            <a:endParaRPr lang="en-US" sz="800" dirty="0"/>
          </a:p>
          <a:p>
            <a:pPr marL="0" indent="0">
              <a:buNone/>
            </a:pPr>
            <a:r>
              <a:rPr lang="en-US" dirty="0"/>
              <a:t>To that end, ANS members uphold and advance the integrity </a:t>
            </a:r>
            <a:r>
              <a:rPr lang="en-US" dirty="0" smtClean="0"/>
              <a:t>and honor </a:t>
            </a:r>
            <a:r>
              <a:rPr lang="en-US" dirty="0"/>
              <a:t>of their professions by using their knowledge and skill for </a:t>
            </a:r>
            <a:r>
              <a:rPr lang="en-US" dirty="0" smtClean="0"/>
              <a:t>the enhancement </a:t>
            </a:r>
            <a:r>
              <a:rPr lang="en-US" dirty="0"/>
              <a:t>of human welfare and the environment; being </a:t>
            </a:r>
            <a:r>
              <a:rPr lang="en-US" dirty="0" smtClean="0"/>
              <a:t>honest and </a:t>
            </a:r>
            <a:r>
              <a:rPr lang="en-US" dirty="0"/>
              <a:t>impartial; serving with fidelity the public, their employers, </a:t>
            </a:r>
            <a:r>
              <a:rPr lang="en-US" dirty="0" smtClean="0"/>
              <a:t>and their </a:t>
            </a:r>
            <a:r>
              <a:rPr lang="en-US" dirty="0"/>
              <a:t>clients; and striving to continuously improve the competence </a:t>
            </a:r>
            <a:r>
              <a:rPr lang="en-US" dirty="0" smtClean="0"/>
              <a:t>and prestige </a:t>
            </a:r>
            <a:r>
              <a:rPr lang="en-US" dirty="0"/>
              <a:t>of their various professions.</a:t>
            </a:r>
          </a:p>
        </p:txBody>
      </p:sp>
      <p:sp>
        <p:nvSpPr>
          <p:cNvPr id="10241" name="Title 1"/>
          <p:cNvSpPr>
            <a:spLocks noGrp="1"/>
          </p:cNvSpPr>
          <p:nvPr>
            <p:ph type="title"/>
          </p:nvPr>
        </p:nvSpPr>
        <p:spPr/>
        <p:txBody>
          <a:bodyPr/>
          <a:lstStyle/>
          <a:p>
            <a:r>
              <a:rPr lang="en-US" dirty="0" smtClean="0"/>
              <a:t>Ethics</a:t>
            </a:r>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11</a:t>
            </a:fld>
            <a:endParaRPr lang="en-US"/>
          </a:p>
        </p:txBody>
      </p:sp>
    </p:spTree>
    <p:extLst>
      <p:ext uri="{BB962C8B-B14F-4D97-AF65-F5344CB8AC3E}">
        <p14:creationId xmlns:p14="http://schemas.microsoft.com/office/powerpoint/2010/main" val="211676405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Projects</a:t>
            </a:r>
            <a:endParaRPr lang="en-US" dirty="0"/>
          </a:p>
        </p:txBody>
      </p:sp>
      <p:sp>
        <p:nvSpPr>
          <p:cNvPr id="3" name="Content Placeholder 2"/>
          <p:cNvSpPr>
            <a:spLocks noGrp="1"/>
          </p:cNvSpPr>
          <p:nvPr>
            <p:ph idx="1"/>
          </p:nvPr>
        </p:nvSpPr>
        <p:spPr/>
        <p:txBody>
          <a:bodyPr/>
          <a:lstStyle/>
          <a:p>
            <a:r>
              <a:rPr lang="en-US" dirty="0" smtClean="0"/>
              <a:t>We’ll </a:t>
            </a:r>
            <a:r>
              <a:rPr lang="en-US" dirty="0"/>
              <a:t>talk about final projects about half way through </a:t>
            </a:r>
            <a:r>
              <a:rPr lang="en-US" dirty="0" smtClean="0"/>
              <a:t>the semester</a:t>
            </a:r>
            <a:r>
              <a:rPr lang="en-US" dirty="0"/>
              <a:t>.</a:t>
            </a:r>
          </a:p>
          <a:p>
            <a:r>
              <a:rPr lang="en-US" dirty="0" smtClean="0"/>
              <a:t>The </a:t>
            </a:r>
            <a:r>
              <a:rPr lang="en-US" dirty="0"/>
              <a:t>project will be code-based, but you </a:t>
            </a:r>
            <a:r>
              <a:rPr lang="en-US" i="1" dirty="0"/>
              <a:t>can</a:t>
            </a:r>
            <a:r>
              <a:rPr lang="en-US" dirty="0"/>
              <a:t> do analysis if there is </a:t>
            </a:r>
            <a:r>
              <a:rPr lang="en-US" dirty="0" smtClean="0"/>
              <a:t>a compelling </a:t>
            </a:r>
            <a:r>
              <a:rPr lang="en-US" dirty="0"/>
              <a:t>reason to.</a:t>
            </a:r>
          </a:p>
          <a:p>
            <a:r>
              <a:rPr lang="en-US" dirty="0" smtClean="0"/>
              <a:t>I </a:t>
            </a:r>
            <a:r>
              <a:rPr lang="en-US" dirty="0"/>
              <a:t>encourage you to choose a project that is useful to your research.</a:t>
            </a:r>
          </a:p>
          <a:p>
            <a:r>
              <a:rPr lang="en-US" dirty="0" smtClean="0"/>
              <a:t>Keep </a:t>
            </a:r>
            <a:r>
              <a:rPr lang="en-US" dirty="0"/>
              <a:t>this in the back of your </a:t>
            </a:r>
            <a:r>
              <a:rPr lang="en-US" dirty="0" smtClean="0"/>
              <a:t>mind…</a:t>
            </a:r>
            <a:endParaRPr lang="en-US" dirty="0"/>
          </a:p>
        </p:txBody>
      </p:sp>
      <p:sp>
        <p:nvSpPr>
          <p:cNvPr id="4" name="Slide Number Placeholder 3"/>
          <p:cNvSpPr>
            <a:spLocks noGrp="1"/>
          </p:cNvSpPr>
          <p:nvPr>
            <p:ph type="sldNum" sz="quarter" idx="10"/>
          </p:nvPr>
        </p:nvSpPr>
        <p:spPr/>
        <p:txBody>
          <a:bodyPr/>
          <a:lstStyle/>
          <a:p>
            <a:pPr>
              <a:defRPr/>
            </a:pPr>
            <a:fld id="{19845459-3F1B-4F43-8FC0-35ADCE8623CC}" type="slidenum">
              <a:rPr lang="en-US" smtClean="0"/>
              <a:pPr>
                <a:defRPr/>
              </a:pPr>
              <a:t>12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847" y="4191000"/>
            <a:ext cx="6892306" cy="2141538"/>
          </a:xfrm>
          <a:prstGeom prst="rect">
            <a:avLst/>
          </a:prstGeom>
        </p:spPr>
      </p:pic>
    </p:spTree>
    <p:extLst>
      <p:ext uri="{BB962C8B-B14F-4D97-AF65-F5344CB8AC3E}">
        <p14:creationId xmlns:p14="http://schemas.microsoft.com/office/powerpoint/2010/main" val="264858035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95400"/>
            <a:ext cx="8534400" cy="5334000"/>
          </a:xfrm>
        </p:spPr>
        <p:txBody>
          <a:bodyPr/>
          <a:lstStyle/>
          <a:p>
            <a:r>
              <a:rPr lang="en-US" dirty="0" smtClean="0"/>
              <a:t>Windows machines (those with EN Image)</a:t>
            </a:r>
          </a:p>
          <a:p>
            <a:r>
              <a:rPr lang="en-US" dirty="0" smtClean="0"/>
              <a:t>Linux machines</a:t>
            </a:r>
          </a:p>
          <a:p>
            <a:pPr lvl="1"/>
            <a:r>
              <a:rPr lang="en-US" dirty="0" err="1" smtClean="0"/>
              <a:t>Blg</a:t>
            </a:r>
            <a:r>
              <a:rPr lang="en-US" dirty="0" smtClean="0"/>
              <a:t> 470</a:t>
            </a:r>
          </a:p>
          <a:p>
            <a:pPr lvl="1"/>
            <a:r>
              <a:rPr lang="en-US" dirty="0" smtClean="0"/>
              <a:t>640/242</a:t>
            </a:r>
          </a:p>
          <a:p>
            <a:r>
              <a:rPr lang="en-US" dirty="0" smtClean="0"/>
              <a:t>HPC</a:t>
            </a:r>
          </a:p>
          <a:p>
            <a:pPr lvl="1"/>
            <a:r>
              <a:rPr lang="en-US" dirty="0" smtClean="0"/>
              <a:t>DSRC</a:t>
            </a:r>
          </a:p>
          <a:p>
            <a:pPr lvl="1"/>
            <a:r>
              <a:rPr lang="en-US" dirty="0" err="1" smtClean="0"/>
              <a:t>Savio</a:t>
            </a:r>
            <a:r>
              <a:rPr lang="en-US" dirty="0" smtClean="0"/>
              <a:t> – Berkeley</a:t>
            </a:r>
          </a:p>
          <a:p>
            <a:pPr lvl="1"/>
            <a:r>
              <a:rPr lang="en-US" dirty="0" smtClean="0"/>
              <a:t>LLNL</a:t>
            </a:r>
          </a:p>
          <a:p>
            <a:r>
              <a:rPr lang="en-US" dirty="0" smtClean="0"/>
              <a:t>RSICC</a:t>
            </a:r>
          </a:p>
          <a:p>
            <a:endParaRPr lang="en-US" dirty="0"/>
          </a:p>
          <a:p>
            <a:r>
              <a:rPr lang="en-US" dirty="0" smtClean="0"/>
              <a:t>GitHub – </a:t>
            </a:r>
            <a:r>
              <a:rPr lang="en-US" dirty="0" err="1" smtClean="0"/>
              <a:t>Course_References</a:t>
            </a:r>
            <a:endParaRPr lang="en-US" dirty="0" smtClean="0"/>
          </a:p>
          <a:p>
            <a:r>
              <a:rPr lang="en-US" dirty="0" smtClean="0"/>
              <a:t>GitHub – “</a:t>
            </a:r>
            <a:r>
              <a:rPr lang="en-US" dirty="0" err="1" smtClean="0"/>
              <a:t>Surviving_AFIT</a:t>
            </a:r>
            <a:r>
              <a:rPr lang="en-US" dirty="0" smtClean="0"/>
              <a:t>” (coming soon)</a:t>
            </a:r>
          </a:p>
          <a:p>
            <a:pPr marL="455612" lvl="1" indent="0">
              <a:buNone/>
            </a:pPr>
            <a:endParaRPr lang="en-US" dirty="0"/>
          </a:p>
        </p:txBody>
      </p:sp>
      <p:sp>
        <p:nvSpPr>
          <p:cNvPr id="10241" name="Title 1"/>
          <p:cNvSpPr>
            <a:spLocks noGrp="1"/>
          </p:cNvSpPr>
          <p:nvPr>
            <p:ph type="title"/>
          </p:nvPr>
        </p:nvSpPr>
        <p:spPr/>
        <p:txBody>
          <a:bodyPr/>
          <a:lstStyle/>
          <a:p>
            <a:r>
              <a:rPr lang="en-US" dirty="0" smtClean="0"/>
              <a:t>Computational Resources</a:t>
            </a:r>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13</a:t>
            </a:fld>
            <a:endParaRPr lang="en-US"/>
          </a:p>
        </p:txBody>
      </p:sp>
    </p:spTree>
    <p:extLst>
      <p:ext uri="{BB962C8B-B14F-4D97-AF65-F5344CB8AC3E}">
        <p14:creationId xmlns:p14="http://schemas.microsoft.com/office/powerpoint/2010/main" val="298217340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Research</a:t>
            </a:r>
            <a:endParaRPr lang="en-US" dirty="0"/>
          </a:p>
        </p:txBody>
      </p:sp>
      <p:sp>
        <p:nvSpPr>
          <p:cNvPr id="3" name="Content Placeholder 2"/>
          <p:cNvSpPr>
            <a:spLocks noGrp="1"/>
          </p:cNvSpPr>
          <p:nvPr>
            <p:ph idx="1"/>
          </p:nvPr>
        </p:nvSpPr>
        <p:spPr>
          <a:xfrm>
            <a:off x="304800" y="1752600"/>
            <a:ext cx="8534400" cy="3962400"/>
          </a:xfrm>
        </p:spPr>
        <p:txBody>
          <a:bodyPr/>
          <a:lstStyle/>
          <a:p>
            <a:pPr marL="0" indent="0">
              <a:buNone/>
            </a:pPr>
            <a:r>
              <a:rPr lang="en-US" b="1" dirty="0"/>
              <a:t>Experiment:</a:t>
            </a:r>
            <a:r>
              <a:rPr lang="en-US" dirty="0"/>
              <a:t> Experimental scientists work by </a:t>
            </a:r>
            <a:r>
              <a:rPr lang="en-US" i="1" dirty="0"/>
              <a:t>observing how</a:t>
            </a:r>
            <a:r>
              <a:rPr lang="en-US" dirty="0"/>
              <a:t> </a:t>
            </a:r>
            <a:r>
              <a:rPr lang="en-US" dirty="0" smtClean="0"/>
              <a:t>nature behaves</a:t>
            </a:r>
            <a:endParaRPr lang="en-US" dirty="0"/>
          </a:p>
          <a:p>
            <a:pPr marL="0" indent="0">
              <a:buNone/>
            </a:pPr>
            <a:endParaRPr lang="en-US" dirty="0" smtClean="0"/>
          </a:p>
          <a:p>
            <a:pPr marL="0" indent="0">
              <a:buNone/>
            </a:pPr>
            <a:r>
              <a:rPr lang="en-US" b="1" dirty="0" smtClean="0"/>
              <a:t>Theory</a:t>
            </a:r>
            <a:r>
              <a:rPr lang="en-US" b="1" dirty="0"/>
              <a:t>: </a:t>
            </a:r>
            <a:r>
              <a:rPr lang="en-US" dirty="0"/>
              <a:t>Theoretical scientists use the language of mathematics </a:t>
            </a:r>
            <a:r>
              <a:rPr lang="en-US" dirty="0" smtClean="0"/>
              <a:t>to </a:t>
            </a:r>
            <a:r>
              <a:rPr lang="en-US" i="1" dirty="0" smtClean="0"/>
              <a:t>explain </a:t>
            </a:r>
            <a:r>
              <a:rPr lang="en-US" i="1" dirty="0"/>
              <a:t>and predict</a:t>
            </a:r>
            <a:r>
              <a:rPr lang="en-US" dirty="0"/>
              <a:t> the behavior of nature</a:t>
            </a:r>
          </a:p>
          <a:p>
            <a:pPr marL="0" indent="0">
              <a:buNone/>
            </a:pPr>
            <a:endParaRPr lang="en-US" dirty="0" smtClean="0"/>
          </a:p>
          <a:p>
            <a:pPr marL="0" indent="0">
              <a:buNone/>
            </a:pPr>
            <a:r>
              <a:rPr lang="en-US" b="1" dirty="0" smtClean="0"/>
              <a:t>Computation</a:t>
            </a:r>
            <a:r>
              <a:rPr lang="en-US" b="1" dirty="0"/>
              <a:t>:</a:t>
            </a:r>
            <a:r>
              <a:rPr lang="en-US" dirty="0"/>
              <a:t> Computational scientists use theoretical and</a:t>
            </a:r>
          </a:p>
          <a:p>
            <a:pPr marL="0" indent="0">
              <a:buNone/>
            </a:pPr>
            <a:r>
              <a:rPr lang="en-US" dirty="0"/>
              <a:t>experimental knowledge to </a:t>
            </a:r>
            <a:r>
              <a:rPr lang="en-US" i="1" dirty="0" smtClean="0"/>
              <a:t>create (and use) </a:t>
            </a:r>
            <a:r>
              <a:rPr lang="en-US" i="1" dirty="0"/>
              <a:t>computer-based models</a:t>
            </a:r>
            <a:r>
              <a:rPr lang="en-US" dirty="0"/>
              <a:t> of </a:t>
            </a:r>
            <a:r>
              <a:rPr lang="en-US" dirty="0" smtClean="0"/>
              <a:t>aspects of nature</a:t>
            </a:r>
            <a:endParaRPr lang="en-US" dirty="0"/>
          </a:p>
        </p:txBody>
      </p:sp>
      <p:sp>
        <p:nvSpPr>
          <p:cNvPr id="4" name="Slide Number Placeholder 3"/>
          <p:cNvSpPr>
            <a:spLocks noGrp="1"/>
          </p:cNvSpPr>
          <p:nvPr>
            <p:ph type="sldNum" sz="quarter" idx="10"/>
          </p:nvPr>
        </p:nvSpPr>
        <p:spPr/>
        <p:txBody>
          <a:bodyPr/>
          <a:lstStyle/>
          <a:p>
            <a:pPr>
              <a:defRPr/>
            </a:pPr>
            <a:fld id="{19845459-3F1B-4F43-8FC0-35ADCE8623CC}" type="slidenum">
              <a:rPr lang="en-US" smtClean="0"/>
              <a:pPr>
                <a:defRPr/>
              </a:pPr>
              <a:t>14</a:t>
            </a:fld>
            <a:endParaRPr lang="en-US"/>
          </a:p>
        </p:txBody>
      </p:sp>
    </p:spTree>
    <p:extLst>
      <p:ext uri="{BB962C8B-B14F-4D97-AF65-F5344CB8AC3E}">
        <p14:creationId xmlns:p14="http://schemas.microsoft.com/office/powerpoint/2010/main" val="257442394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Problems</a:t>
            </a:r>
            <a:endParaRPr lang="en-US" dirty="0"/>
          </a:p>
        </p:txBody>
      </p:sp>
      <p:sp>
        <p:nvSpPr>
          <p:cNvPr id="3" name="Content Placeholder 2"/>
          <p:cNvSpPr>
            <a:spLocks noGrp="1"/>
          </p:cNvSpPr>
          <p:nvPr>
            <p:ph idx="1"/>
          </p:nvPr>
        </p:nvSpPr>
        <p:spPr>
          <a:xfrm>
            <a:off x="304800" y="1112837"/>
            <a:ext cx="8534400" cy="5562600"/>
          </a:xfrm>
        </p:spPr>
        <p:txBody>
          <a:bodyPr/>
          <a:lstStyle/>
          <a:p>
            <a:pPr marL="457200" indent="-457200">
              <a:buFont typeface="+mj-lt"/>
              <a:buAutoNum type="arabicPeriod"/>
            </a:pPr>
            <a:r>
              <a:rPr lang="en-US" sz="2300" dirty="0" smtClean="0"/>
              <a:t>Identify </a:t>
            </a:r>
            <a:r>
              <a:rPr lang="en-US" sz="2300" dirty="0"/>
              <a:t>the problem</a:t>
            </a:r>
          </a:p>
          <a:p>
            <a:pPr marL="457200" indent="-457200">
              <a:buFont typeface="+mj-lt"/>
              <a:buAutoNum type="arabicPeriod"/>
            </a:pPr>
            <a:r>
              <a:rPr lang="en-US" sz="2300" dirty="0" smtClean="0"/>
              <a:t>Pose </a:t>
            </a:r>
            <a:r>
              <a:rPr lang="en-US" sz="2300" dirty="0"/>
              <a:t>the problem in terms of a mathematical model</a:t>
            </a:r>
          </a:p>
          <a:p>
            <a:pPr marL="457200" indent="-457200">
              <a:buFont typeface="+mj-lt"/>
              <a:buAutoNum type="arabicPeriod"/>
            </a:pPr>
            <a:r>
              <a:rPr lang="en-US" sz="2300" dirty="0" smtClean="0"/>
              <a:t>Identify </a:t>
            </a:r>
            <a:r>
              <a:rPr lang="en-US" sz="2300" dirty="0"/>
              <a:t>a computational method for solving the model</a:t>
            </a:r>
          </a:p>
          <a:p>
            <a:pPr marL="457200" indent="-457200">
              <a:buFont typeface="+mj-lt"/>
              <a:buAutoNum type="arabicPeriod"/>
            </a:pPr>
            <a:r>
              <a:rPr lang="en-US" sz="2300" dirty="0" smtClean="0"/>
              <a:t>Implement </a:t>
            </a:r>
            <a:r>
              <a:rPr lang="en-US" sz="2300" dirty="0"/>
              <a:t>the computational method on a computer</a:t>
            </a:r>
          </a:p>
          <a:p>
            <a:pPr marL="457200" indent="-457200">
              <a:buFont typeface="+mj-lt"/>
              <a:buAutoNum type="arabicPeriod"/>
            </a:pPr>
            <a:r>
              <a:rPr lang="en-US" sz="2300" dirty="0" smtClean="0"/>
              <a:t>Assess </a:t>
            </a:r>
            <a:r>
              <a:rPr lang="en-US" sz="2300" dirty="0"/>
              <a:t>the answer in the context of the</a:t>
            </a:r>
          </a:p>
          <a:p>
            <a:pPr lvl="1"/>
            <a:r>
              <a:rPr lang="en-US" sz="2100" dirty="0"/>
              <a:t> Implementation (computer language and architecture)</a:t>
            </a:r>
          </a:p>
          <a:p>
            <a:pPr lvl="1"/>
            <a:r>
              <a:rPr lang="en-US" sz="2100" dirty="0"/>
              <a:t> Method (discrete or continuous)</a:t>
            </a:r>
          </a:p>
          <a:p>
            <a:pPr lvl="1"/>
            <a:r>
              <a:rPr lang="en-US" sz="2100" dirty="0"/>
              <a:t> Model (symbolic or numerical)</a:t>
            </a:r>
          </a:p>
          <a:p>
            <a:pPr marL="0" indent="0">
              <a:buNone/>
            </a:pPr>
            <a:r>
              <a:rPr lang="en-US" dirty="0"/>
              <a:t> </a:t>
            </a:r>
            <a:r>
              <a:rPr lang="en-US" dirty="0" smtClean="0"/>
              <a:t>  </a:t>
            </a:r>
            <a:r>
              <a:rPr lang="en-US" sz="2300" dirty="0" smtClean="0"/>
              <a:t>Using</a:t>
            </a:r>
            <a:endParaRPr lang="en-US" sz="2300" dirty="0"/>
          </a:p>
          <a:p>
            <a:pPr lvl="1"/>
            <a:r>
              <a:rPr lang="en-US" sz="2100" dirty="0"/>
              <a:t> Visualization and interpretation</a:t>
            </a:r>
          </a:p>
          <a:p>
            <a:pPr lvl="1"/>
            <a:r>
              <a:rPr lang="en-US" sz="2100" dirty="0"/>
              <a:t> Experimental comparisons</a:t>
            </a:r>
          </a:p>
          <a:p>
            <a:pPr lvl="1"/>
            <a:r>
              <a:rPr lang="en-US" sz="2100" dirty="0"/>
              <a:t> Analytical comparisons</a:t>
            </a:r>
          </a:p>
          <a:p>
            <a:pPr lvl="1"/>
            <a:r>
              <a:rPr lang="en-US" sz="2100" dirty="0"/>
              <a:t> Engineering judgement</a:t>
            </a:r>
          </a:p>
        </p:txBody>
      </p:sp>
      <p:sp>
        <p:nvSpPr>
          <p:cNvPr id="4" name="Slide Number Placeholder 3"/>
          <p:cNvSpPr>
            <a:spLocks noGrp="1"/>
          </p:cNvSpPr>
          <p:nvPr>
            <p:ph type="sldNum" sz="quarter" idx="10"/>
          </p:nvPr>
        </p:nvSpPr>
        <p:spPr/>
        <p:txBody>
          <a:bodyPr/>
          <a:lstStyle/>
          <a:p>
            <a:pPr>
              <a:defRPr/>
            </a:pPr>
            <a:fld id="{19845459-3F1B-4F43-8FC0-35ADCE8623CC}" type="slidenum">
              <a:rPr lang="en-US" smtClean="0"/>
              <a:pPr>
                <a:defRPr/>
              </a:pPr>
              <a:t>15</a:t>
            </a:fld>
            <a:endParaRPr lang="en-US"/>
          </a:p>
        </p:txBody>
      </p:sp>
    </p:spTree>
    <p:extLst>
      <p:ext uri="{BB962C8B-B14F-4D97-AF65-F5344CB8AC3E}">
        <p14:creationId xmlns:p14="http://schemas.microsoft.com/office/powerpoint/2010/main" val="226068207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Challenges</a:t>
            </a:r>
            <a:endParaRPr lang="en-US" dirty="0"/>
          </a:p>
        </p:txBody>
      </p:sp>
      <p:sp>
        <p:nvSpPr>
          <p:cNvPr id="3" name="Content Placeholder 2"/>
          <p:cNvSpPr>
            <a:spLocks noGrp="1"/>
          </p:cNvSpPr>
          <p:nvPr>
            <p:ph idx="1"/>
          </p:nvPr>
        </p:nvSpPr>
        <p:spPr>
          <a:xfrm>
            <a:off x="304800" y="1034716"/>
            <a:ext cx="8534400" cy="6244388"/>
          </a:xfrm>
        </p:spPr>
        <p:txBody>
          <a:bodyPr/>
          <a:lstStyle/>
          <a:p>
            <a:r>
              <a:rPr lang="en-US" sz="2000" dirty="0"/>
              <a:t> Science</a:t>
            </a:r>
          </a:p>
          <a:p>
            <a:pPr lvl="1"/>
            <a:r>
              <a:rPr lang="en-US" sz="1800" dirty="0"/>
              <a:t> Global climate modeling</a:t>
            </a:r>
          </a:p>
          <a:p>
            <a:pPr lvl="1"/>
            <a:r>
              <a:rPr lang="en-US" sz="1800" dirty="0"/>
              <a:t> </a:t>
            </a:r>
            <a:r>
              <a:rPr lang="en-US" sz="1800" b="1" dirty="0"/>
              <a:t>Astrophysical modeling</a:t>
            </a:r>
          </a:p>
          <a:p>
            <a:pPr lvl="1"/>
            <a:r>
              <a:rPr lang="en-US" sz="1800" dirty="0"/>
              <a:t> Biology: genomics; protein folding; drug design</a:t>
            </a:r>
          </a:p>
          <a:p>
            <a:pPr lvl="1"/>
            <a:r>
              <a:rPr lang="en-US" sz="1800" dirty="0"/>
              <a:t> </a:t>
            </a:r>
            <a:r>
              <a:rPr lang="en-US" sz="1800" b="1" dirty="0"/>
              <a:t>Computational Material Sciences and Nano-sciences</a:t>
            </a:r>
          </a:p>
          <a:p>
            <a:r>
              <a:rPr lang="en-US" sz="2000" dirty="0"/>
              <a:t> Engineering</a:t>
            </a:r>
          </a:p>
          <a:p>
            <a:pPr lvl="1"/>
            <a:r>
              <a:rPr lang="en-US" sz="1800" dirty="0"/>
              <a:t> </a:t>
            </a:r>
            <a:r>
              <a:rPr lang="en-US" sz="1800" b="1" dirty="0"/>
              <a:t>Semiconductor design</a:t>
            </a:r>
          </a:p>
          <a:p>
            <a:pPr lvl="1"/>
            <a:r>
              <a:rPr lang="en-US" sz="1800" dirty="0"/>
              <a:t> Earthquake and structural modeling</a:t>
            </a:r>
          </a:p>
          <a:p>
            <a:pPr lvl="1"/>
            <a:r>
              <a:rPr lang="en-US" sz="1800" dirty="0"/>
              <a:t> Computational fluid dynamics</a:t>
            </a:r>
          </a:p>
          <a:p>
            <a:pPr lvl="1"/>
            <a:r>
              <a:rPr lang="en-US" sz="1800" dirty="0"/>
              <a:t> </a:t>
            </a:r>
            <a:r>
              <a:rPr lang="en-US" sz="1800" b="1" dirty="0"/>
              <a:t>Analysis and design of nuclear reactors</a:t>
            </a:r>
          </a:p>
          <a:p>
            <a:r>
              <a:rPr lang="en-US" sz="2000" dirty="0"/>
              <a:t> Business</a:t>
            </a:r>
          </a:p>
          <a:p>
            <a:pPr lvl="1"/>
            <a:r>
              <a:rPr lang="en-US" sz="1800" dirty="0"/>
              <a:t> Financial and economic modeling</a:t>
            </a:r>
          </a:p>
          <a:p>
            <a:pPr lvl="1"/>
            <a:r>
              <a:rPr lang="en-US" sz="1800" dirty="0"/>
              <a:t> Transaction processing, web services and search engines</a:t>
            </a:r>
          </a:p>
          <a:p>
            <a:r>
              <a:rPr lang="en-US" sz="2000" dirty="0"/>
              <a:t> Defense</a:t>
            </a:r>
          </a:p>
          <a:p>
            <a:pPr lvl="1"/>
            <a:r>
              <a:rPr lang="en-US" sz="1800" b="1" dirty="0"/>
              <a:t> Nuclear weapons – test by simulations</a:t>
            </a:r>
          </a:p>
          <a:p>
            <a:pPr lvl="1"/>
            <a:r>
              <a:rPr lang="en-US" sz="1800" dirty="0"/>
              <a:t> Cryptography</a:t>
            </a:r>
          </a:p>
        </p:txBody>
      </p:sp>
      <p:sp>
        <p:nvSpPr>
          <p:cNvPr id="4" name="Slide Number Placeholder 3"/>
          <p:cNvSpPr>
            <a:spLocks noGrp="1"/>
          </p:cNvSpPr>
          <p:nvPr>
            <p:ph type="sldNum" sz="quarter" idx="10"/>
          </p:nvPr>
        </p:nvSpPr>
        <p:spPr/>
        <p:txBody>
          <a:bodyPr/>
          <a:lstStyle/>
          <a:p>
            <a:pPr>
              <a:defRPr/>
            </a:pPr>
            <a:fld id="{19845459-3F1B-4F43-8FC0-35ADCE8623CC}" type="slidenum">
              <a:rPr lang="en-US" smtClean="0"/>
              <a:pPr>
                <a:defRPr/>
              </a:pPr>
              <a:t>16</a:t>
            </a:fld>
            <a:endParaRPr lang="en-US"/>
          </a:p>
        </p:txBody>
      </p:sp>
    </p:spTree>
    <p:extLst>
      <p:ext uri="{BB962C8B-B14F-4D97-AF65-F5344CB8AC3E}">
        <p14:creationId xmlns:p14="http://schemas.microsoft.com/office/powerpoint/2010/main" val="405047731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dirty="0" smtClean="0"/>
              <a:t>What Are We Trying to Accomplish?</a:t>
            </a:r>
          </a:p>
        </p:txBody>
      </p:sp>
      <p:sp>
        <p:nvSpPr>
          <p:cNvPr id="3" name="Slide Number Placeholder 2"/>
          <p:cNvSpPr>
            <a:spLocks noGrp="1"/>
          </p:cNvSpPr>
          <p:nvPr>
            <p:ph type="sldNum" sz="quarter" idx="10"/>
          </p:nvPr>
        </p:nvSpPr>
        <p:spPr/>
        <p:txBody>
          <a:bodyPr/>
          <a:lstStyle/>
          <a:p>
            <a:pPr>
              <a:defRPr/>
            </a:pPr>
            <a:fld id="{C107B44C-6D87-40B8-90F1-CF36925F2BB2}" type="slidenum">
              <a:rPr lang="en-US" smtClean="0"/>
              <a:pPr>
                <a:defRPr/>
              </a:pPr>
              <a:t>17</a:t>
            </a:fld>
            <a:endParaRPr lang="en-US"/>
          </a:p>
        </p:txBody>
      </p:sp>
      <p:sp>
        <p:nvSpPr>
          <p:cNvPr id="9219" name="Content Placeholder 3"/>
          <p:cNvSpPr>
            <a:spLocks noGrp="1"/>
          </p:cNvSpPr>
          <p:nvPr>
            <p:ph idx="1"/>
          </p:nvPr>
        </p:nvSpPr>
        <p:spPr bwMode="auto">
          <a:xfrm>
            <a:off x="381000" y="1295400"/>
            <a:ext cx="8534400" cy="4361700"/>
          </a:xfrm>
          <a:noFill/>
          <a:ln>
            <a:miter lim="800000"/>
            <a:headEnd/>
            <a:tailEnd/>
          </a:ln>
        </p:spPr>
        <p:txBody>
          <a:bodyPr vert="horz" wrap="square" lIns="91440" tIns="45720" rIns="91440" bIns="45720" numCol="1" anchor="t" anchorCtr="0" compatLnSpc="1">
            <a:prstTxWarp prst="textNoShape">
              <a:avLst/>
            </a:prstTxWarp>
          </a:bodyPr>
          <a:lstStyle/>
          <a:p>
            <a:pPr marL="0" indent="0">
              <a:buNone/>
            </a:pPr>
            <a:r>
              <a:rPr lang="en-US" dirty="0" smtClean="0"/>
              <a:t>From 2010 NPR, 5 key objectives for nuclear weapons policies and posture</a:t>
            </a:r>
          </a:p>
          <a:p>
            <a:pPr marL="512763" indent="-342900">
              <a:buNone/>
            </a:pPr>
            <a:r>
              <a:rPr lang="en-US" dirty="0" smtClean="0"/>
              <a:t>1. </a:t>
            </a:r>
            <a:r>
              <a:rPr lang="en-US" dirty="0" smtClean="0"/>
              <a:t>Preventing </a:t>
            </a:r>
            <a:r>
              <a:rPr lang="en-US" dirty="0"/>
              <a:t>nuclear proliferation and nuclear terrorism</a:t>
            </a:r>
            <a:r>
              <a:rPr lang="en-US" dirty="0" smtClean="0"/>
              <a:t>;</a:t>
            </a:r>
            <a:endParaRPr lang="en-US" dirty="0"/>
          </a:p>
          <a:p>
            <a:pPr marL="512763" indent="-342900">
              <a:buNone/>
            </a:pPr>
            <a:r>
              <a:rPr lang="en-US" dirty="0"/>
              <a:t>2. Reducing the role of U.S. nuclear weapons in U.S. national security strategy;</a:t>
            </a:r>
          </a:p>
          <a:p>
            <a:pPr marL="512763" indent="-342900">
              <a:buNone/>
            </a:pPr>
            <a:r>
              <a:rPr lang="en-US" dirty="0"/>
              <a:t>3. Maintaining strategic deterrence and stability at reduced nuclear force levels;</a:t>
            </a:r>
          </a:p>
          <a:p>
            <a:pPr marL="512763" indent="-342900">
              <a:buNone/>
            </a:pPr>
            <a:r>
              <a:rPr lang="en-US" dirty="0"/>
              <a:t>4. Strengthening regional deterrence and reassuring U.S. allies and partners; and</a:t>
            </a:r>
          </a:p>
          <a:p>
            <a:pPr marL="512763" indent="-342900">
              <a:buNone/>
            </a:pPr>
            <a:r>
              <a:rPr lang="en-US" dirty="0"/>
              <a:t>5. Sustaining a safe, secure, and effective nuclear arsenal</a:t>
            </a:r>
            <a:r>
              <a:rPr lang="en-US" dirty="0" smtClean="0"/>
              <a:t>.</a:t>
            </a:r>
          </a:p>
          <a:p>
            <a:pPr marL="0" indent="0">
              <a:buNone/>
            </a:pPr>
            <a:endParaRPr lang="en-US" dirty="0"/>
          </a:p>
          <a:p>
            <a:pPr marL="0" indent="0">
              <a:buNone/>
            </a:pPr>
            <a:r>
              <a:rPr lang="en-US" dirty="0" smtClean="0"/>
              <a:t>* Monitoring international treaty compliance</a:t>
            </a:r>
            <a:r>
              <a:rPr lang="en-US" dirty="0"/>
              <a:t>	</a:t>
            </a:r>
            <a:r>
              <a:rPr lang="en-US" dirty="0" smtClean="0"/>
              <a:t>	</a:t>
            </a:r>
          </a:p>
        </p:txBody>
      </p:sp>
      <p:sp>
        <p:nvSpPr>
          <p:cNvPr id="6" name="AutoShape 2" descr="Image result for bad science reproducibility cartoon"/>
          <p:cNvSpPr>
            <a:spLocks noChangeAspect="1" noChangeArrowheads="1"/>
          </p:cNvSpPr>
          <p:nvPr/>
        </p:nvSpPr>
        <p:spPr bwMode="auto">
          <a:xfrm>
            <a:off x="155575" y="-990600"/>
            <a:ext cx="4772025" cy="2066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227877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Will We Accomplish It?</a:t>
            </a:r>
            <a:endParaRPr lang="en-US" dirty="0"/>
          </a:p>
        </p:txBody>
      </p:sp>
      <p:sp>
        <p:nvSpPr>
          <p:cNvPr id="4" name="Slide Number Placeholder 3"/>
          <p:cNvSpPr>
            <a:spLocks noGrp="1"/>
          </p:cNvSpPr>
          <p:nvPr>
            <p:ph type="sldNum" sz="quarter" idx="10"/>
          </p:nvPr>
        </p:nvSpPr>
        <p:spPr/>
        <p:txBody>
          <a:bodyPr/>
          <a:lstStyle/>
          <a:p>
            <a:pPr>
              <a:defRPr/>
            </a:pPr>
            <a:fld id="{19845459-3F1B-4F43-8FC0-35ADCE8623CC}" type="slidenum">
              <a:rPr lang="en-US" smtClean="0"/>
              <a:pPr>
                <a:defRPr/>
              </a:pPr>
              <a:t>18</a:t>
            </a:fld>
            <a:endParaRPr lang="en-US"/>
          </a:p>
        </p:txBody>
      </p:sp>
      <p:pic>
        <p:nvPicPr>
          <p:cNvPr id="5" name="Picture 4"/>
          <p:cNvPicPr>
            <a:picLocks noChangeAspect="1"/>
          </p:cNvPicPr>
          <p:nvPr/>
        </p:nvPicPr>
        <p:blipFill>
          <a:blip r:embed="rId3"/>
          <a:stretch>
            <a:fillRect/>
          </a:stretch>
        </p:blipFill>
        <p:spPr>
          <a:xfrm>
            <a:off x="228812" y="1371600"/>
            <a:ext cx="8915188" cy="1736725"/>
          </a:xfrm>
          <a:prstGeom prst="rect">
            <a:avLst/>
          </a:prstGeom>
        </p:spPr>
      </p:pic>
      <p:pic>
        <p:nvPicPr>
          <p:cNvPr id="9" name="Picture 8"/>
          <p:cNvPicPr>
            <a:picLocks noChangeAspect="1"/>
          </p:cNvPicPr>
          <p:nvPr/>
        </p:nvPicPr>
        <p:blipFill>
          <a:blip r:embed="rId4"/>
          <a:stretch>
            <a:fillRect/>
          </a:stretch>
        </p:blipFill>
        <p:spPr>
          <a:xfrm>
            <a:off x="1002632" y="3204465"/>
            <a:ext cx="6781800" cy="3192270"/>
          </a:xfrm>
          <a:prstGeom prst="rect">
            <a:avLst/>
          </a:prstGeom>
        </p:spPr>
      </p:pic>
    </p:spTree>
    <p:extLst>
      <p:ext uri="{BB962C8B-B14F-4D97-AF65-F5344CB8AC3E}">
        <p14:creationId xmlns:p14="http://schemas.microsoft.com/office/powerpoint/2010/main" val="75549211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Approaches</a:t>
            </a:r>
            <a:endParaRPr lang="en-US" dirty="0"/>
          </a:p>
        </p:txBody>
      </p:sp>
      <p:sp>
        <p:nvSpPr>
          <p:cNvPr id="4" name="Slide Number Placeholder 3"/>
          <p:cNvSpPr>
            <a:spLocks noGrp="1"/>
          </p:cNvSpPr>
          <p:nvPr>
            <p:ph type="sldNum" sz="quarter" idx="10"/>
          </p:nvPr>
        </p:nvSpPr>
        <p:spPr/>
        <p:txBody>
          <a:bodyPr/>
          <a:lstStyle/>
          <a:p>
            <a:pPr>
              <a:defRPr/>
            </a:pPr>
            <a:fld id="{19845459-3F1B-4F43-8FC0-35ADCE8623CC}" type="slidenum">
              <a:rPr lang="en-US" smtClean="0"/>
              <a:pPr>
                <a:defRPr/>
              </a:pPr>
              <a:t>19</a:t>
            </a:fld>
            <a:endParaRPr lang="en-US"/>
          </a:p>
        </p:txBody>
      </p:sp>
    </p:spTree>
    <p:extLst>
      <p:ext uri="{BB962C8B-B14F-4D97-AF65-F5344CB8AC3E}">
        <p14:creationId xmlns:p14="http://schemas.microsoft.com/office/powerpoint/2010/main" val="102541185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dirty="0" smtClean="0"/>
              <a:t>Outline</a:t>
            </a:r>
          </a:p>
        </p:txBody>
      </p:sp>
      <p:sp>
        <p:nvSpPr>
          <p:cNvPr id="3" name="Slide Number Placeholder 2"/>
          <p:cNvSpPr>
            <a:spLocks noGrp="1"/>
          </p:cNvSpPr>
          <p:nvPr>
            <p:ph type="sldNum" sz="quarter" idx="10"/>
          </p:nvPr>
        </p:nvSpPr>
        <p:spPr/>
        <p:txBody>
          <a:bodyPr/>
          <a:lstStyle/>
          <a:p>
            <a:pPr>
              <a:defRPr/>
            </a:pPr>
            <a:fld id="{C107B44C-6D87-40B8-90F1-CF36925F2BB2}" type="slidenum">
              <a:rPr lang="en-US" smtClean="0"/>
              <a:pPr>
                <a:defRPr/>
              </a:pPr>
              <a:t>2</a:t>
            </a:fld>
            <a:endParaRPr lang="en-US"/>
          </a:p>
        </p:txBody>
      </p:sp>
      <p:sp>
        <p:nvSpPr>
          <p:cNvPr id="9219" name="Content Placeholder 3"/>
          <p:cNvSpPr>
            <a:spLocks noGrp="1"/>
          </p:cNvSpPr>
          <p:nvPr>
            <p:ph idx="1"/>
          </p:nvPr>
        </p:nvSpPr>
        <p:spPr bwMode="auto">
          <a:xfrm>
            <a:off x="304800" y="1505701"/>
            <a:ext cx="8534400" cy="2514600"/>
          </a:xfrm>
          <a:noFill/>
          <a:ln>
            <a:miter lim="800000"/>
            <a:headEnd/>
            <a:tailEnd/>
          </a:ln>
        </p:spPr>
        <p:txBody>
          <a:bodyPr vert="horz" wrap="square" lIns="91440" tIns="45720" rIns="91440" bIns="45720" numCol="1" anchor="t" anchorCtr="0" compatLnSpc="1">
            <a:prstTxWarp prst="textNoShape">
              <a:avLst/>
            </a:prstTxWarp>
          </a:bodyPr>
          <a:lstStyle/>
          <a:p>
            <a:r>
              <a:rPr lang="en-US" dirty="0" smtClean="0"/>
              <a:t>Introductions</a:t>
            </a:r>
          </a:p>
          <a:p>
            <a:endParaRPr lang="en-US" sz="1200" dirty="0" smtClean="0"/>
          </a:p>
          <a:p>
            <a:r>
              <a:rPr lang="en-US" dirty="0" smtClean="0"/>
              <a:t>Syllabus </a:t>
            </a:r>
            <a:endParaRPr lang="en-US" dirty="0" smtClean="0"/>
          </a:p>
          <a:p>
            <a:endParaRPr lang="en-US" sz="1200" dirty="0" smtClean="0"/>
          </a:p>
          <a:p>
            <a:r>
              <a:rPr lang="en-US" dirty="0" smtClean="0"/>
              <a:t>Computational </a:t>
            </a:r>
            <a:r>
              <a:rPr lang="en-US" dirty="0" smtClean="0"/>
              <a:t>Resources</a:t>
            </a:r>
          </a:p>
          <a:p>
            <a:endParaRPr lang="en-US" sz="1200" dirty="0" smtClean="0"/>
          </a:p>
          <a:p>
            <a:r>
              <a:rPr lang="en-US" dirty="0" smtClean="0"/>
              <a:t>What are we doing here?</a:t>
            </a:r>
          </a:p>
          <a:p>
            <a:endParaRPr lang="en-US" sz="1200" dirty="0" smtClean="0"/>
          </a:p>
          <a:p>
            <a:r>
              <a:rPr lang="en-US" dirty="0" smtClean="0"/>
              <a:t>Neutral Particle Transport Approaches</a:t>
            </a:r>
          </a:p>
          <a:p>
            <a:endParaRPr lang="en-US" sz="1200" dirty="0" smtClean="0"/>
          </a:p>
          <a:p>
            <a:r>
              <a:rPr lang="en-US" dirty="0" smtClean="0"/>
              <a:t>Course Preview &amp; </a:t>
            </a:r>
            <a:r>
              <a:rPr lang="en-US" dirty="0" smtClean="0"/>
              <a:t>Context</a:t>
            </a:r>
          </a:p>
          <a:p>
            <a:endParaRPr lang="en-US" sz="1200" dirty="0" smtClean="0"/>
          </a:p>
          <a:p>
            <a:r>
              <a:rPr lang="en-US" dirty="0" smtClean="0"/>
              <a:t>Numerical Error</a:t>
            </a:r>
            <a:endParaRPr lang="en-US" dirty="0" smtClean="0"/>
          </a:p>
          <a:p>
            <a:endParaRPr lang="en-US" dirty="0" smtClean="0"/>
          </a:p>
          <a:p>
            <a:endParaRPr lang="en-US" dirty="0" smtClean="0"/>
          </a:p>
          <a:p>
            <a:pPr marL="455612" lvl="1" indent="0">
              <a:buNone/>
            </a:pPr>
            <a:r>
              <a:rPr lang="en-US" dirty="0"/>
              <a:t>	</a:t>
            </a:r>
            <a:r>
              <a:rPr lang="en-US" dirty="0" smtClean="0"/>
              <a:t>	</a:t>
            </a:r>
          </a:p>
        </p:txBody>
      </p:sp>
      <p:sp>
        <p:nvSpPr>
          <p:cNvPr id="6" name="AutoShape 2" descr="Image result for bad science reproducibility cartoon"/>
          <p:cNvSpPr>
            <a:spLocks noChangeAspect="1" noChangeArrowheads="1"/>
          </p:cNvSpPr>
          <p:nvPr/>
        </p:nvSpPr>
        <p:spPr bwMode="auto">
          <a:xfrm>
            <a:off x="155575" y="-990600"/>
            <a:ext cx="4772025" cy="2066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Quick Note on Cross-Sections</a:t>
            </a:r>
            <a:endParaRPr lang="en-US" sz="3200" dirty="0"/>
          </a:p>
        </p:txBody>
      </p:sp>
      <p:sp>
        <p:nvSpPr>
          <p:cNvPr id="4" name="Slide Number Placeholder 3"/>
          <p:cNvSpPr>
            <a:spLocks noGrp="1"/>
          </p:cNvSpPr>
          <p:nvPr>
            <p:ph type="sldNum" sz="quarter" idx="10"/>
          </p:nvPr>
        </p:nvSpPr>
        <p:spPr/>
        <p:txBody>
          <a:bodyPr/>
          <a:lstStyle/>
          <a:p>
            <a:pPr>
              <a:defRPr/>
            </a:pPr>
            <a:fld id="{19845459-3F1B-4F43-8FC0-35ADCE8623CC}" type="slidenum">
              <a:rPr lang="en-US" smtClean="0"/>
              <a:pPr>
                <a:defRPr/>
              </a:pPr>
              <a:t>20</a:t>
            </a:fld>
            <a:endParaRPr lang="en-US"/>
          </a:p>
        </p:txBody>
      </p:sp>
      <p:pic>
        <p:nvPicPr>
          <p:cNvPr id="5" name="Picture 4"/>
          <p:cNvPicPr>
            <a:picLocks noChangeAspect="1"/>
          </p:cNvPicPr>
          <p:nvPr/>
        </p:nvPicPr>
        <p:blipFill>
          <a:blip r:embed="rId2"/>
          <a:stretch>
            <a:fillRect/>
          </a:stretch>
        </p:blipFill>
        <p:spPr>
          <a:xfrm>
            <a:off x="381000" y="1295400"/>
            <a:ext cx="8229600" cy="4950875"/>
          </a:xfrm>
          <a:prstGeom prst="rect">
            <a:avLst/>
          </a:prstGeom>
        </p:spPr>
      </p:pic>
    </p:spTree>
    <p:extLst>
      <p:ext uri="{BB962C8B-B14F-4D97-AF65-F5344CB8AC3E}">
        <p14:creationId xmlns:p14="http://schemas.microsoft.com/office/powerpoint/2010/main" val="18733920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
        <p:nvSpPr>
          <p:cNvPr id="4" name="Slide Number Placeholder 3"/>
          <p:cNvSpPr>
            <a:spLocks noGrp="1"/>
          </p:cNvSpPr>
          <p:nvPr>
            <p:ph type="sldNum" sz="quarter" idx="10"/>
          </p:nvPr>
        </p:nvSpPr>
        <p:spPr/>
        <p:txBody>
          <a:bodyPr/>
          <a:lstStyle/>
          <a:p>
            <a:pPr>
              <a:defRPr/>
            </a:pPr>
            <a:fld id="{19845459-3F1B-4F43-8FC0-35ADCE8623CC}" type="slidenum">
              <a:rPr lang="en-US" smtClean="0"/>
              <a:pPr>
                <a:defRPr/>
              </a:pPr>
              <a:t>21</a:t>
            </a:fld>
            <a:endParaRPr lang="en-US"/>
          </a:p>
        </p:txBody>
      </p:sp>
    </p:spTree>
    <p:extLst>
      <p:ext uri="{BB962C8B-B14F-4D97-AF65-F5344CB8AC3E}">
        <p14:creationId xmlns:p14="http://schemas.microsoft.com/office/powerpoint/2010/main" val="275977539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PWR Assembly</a:t>
            </a:r>
            <a:endParaRPr lang="en-US" dirty="0"/>
          </a:p>
        </p:txBody>
      </p:sp>
      <p:sp>
        <p:nvSpPr>
          <p:cNvPr id="4" name="Slide Number Placeholder 3"/>
          <p:cNvSpPr>
            <a:spLocks noGrp="1"/>
          </p:cNvSpPr>
          <p:nvPr>
            <p:ph type="sldNum" sz="quarter" idx="10"/>
          </p:nvPr>
        </p:nvSpPr>
        <p:spPr/>
        <p:txBody>
          <a:bodyPr/>
          <a:lstStyle/>
          <a:p>
            <a:pPr>
              <a:defRPr/>
            </a:pPr>
            <a:fld id="{19845459-3F1B-4F43-8FC0-35ADCE8623CC}" type="slidenum">
              <a:rPr lang="en-US" smtClean="0"/>
              <a:pPr>
                <a:defRPr/>
              </a:pPr>
              <a:t>22</a:t>
            </a:fld>
            <a:endParaRPr lang="en-US"/>
          </a:p>
        </p:txBody>
      </p:sp>
      <p:pic>
        <p:nvPicPr>
          <p:cNvPr id="5" name="Picture 4"/>
          <p:cNvPicPr>
            <a:picLocks noChangeAspect="1"/>
          </p:cNvPicPr>
          <p:nvPr/>
        </p:nvPicPr>
        <p:blipFill>
          <a:blip r:embed="rId2"/>
          <a:stretch>
            <a:fillRect/>
          </a:stretch>
        </p:blipFill>
        <p:spPr>
          <a:xfrm>
            <a:off x="228600" y="1600200"/>
            <a:ext cx="8385249" cy="4539192"/>
          </a:xfrm>
          <a:prstGeom prst="rect">
            <a:avLst/>
          </a:prstGeom>
        </p:spPr>
      </p:pic>
    </p:spTree>
    <p:extLst>
      <p:ext uri="{BB962C8B-B14F-4D97-AF65-F5344CB8AC3E}">
        <p14:creationId xmlns:p14="http://schemas.microsoft.com/office/powerpoint/2010/main" val="87170065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PWR</a:t>
            </a:r>
            <a:endParaRPr lang="en-US" dirty="0"/>
          </a:p>
        </p:txBody>
      </p:sp>
      <p:sp>
        <p:nvSpPr>
          <p:cNvPr id="4" name="Slide Number Placeholder 3"/>
          <p:cNvSpPr>
            <a:spLocks noGrp="1"/>
          </p:cNvSpPr>
          <p:nvPr>
            <p:ph type="sldNum" sz="quarter" idx="10"/>
          </p:nvPr>
        </p:nvSpPr>
        <p:spPr/>
        <p:txBody>
          <a:bodyPr/>
          <a:lstStyle/>
          <a:p>
            <a:pPr>
              <a:defRPr/>
            </a:pPr>
            <a:fld id="{19845459-3F1B-4F43-8FC0-35ADCE8623CC}" type="slidenum">
              <a:rPr lang="en-US" smtClean="0"/>
              <a:pPr>
                <a:defRPr/>
              </a:pPr>
              <a:t>23</a:t>
            </a:fld>
            <a:endParaRPr lang="en-US"/>
          </a:p>
        </p:txBody>
      </p:sp>
      <p:pic>
        <p:nvPicPr>
          <p:cNvPr id="3" name="Picture 2"/>
          <p:cNvPicPr>
            <a:picLocks noChangeAspect="1"/>
          </p:cNvPicPr>
          <p:nvPr/>
        </p:nvPicPr>
        <p:blipFill>
          <a:blip r:embed="rId2"/>
          <a:stretch>
            <a:fillRect/>
          </a:stretch>
        </p:blipFill>
        <p:spPr>
          <a:xfrm>
            <a:off x="533400" y="1414375"/>
            <a:ext cx="8001000" cy="4722459"/>
          </a:xfrm>
          <a:prstGeom prst="rect">
            <a:avLst/>
          </a:prstGeom>
        </p:spPr>
      </p:pic>
    </p:spTree>
    <p:extLst>
      <p:ext uri="{BB962C8B-B14F-4D97-AF65-F5344CB8AC3E}">
        <p14:creationId xmlns:p14="http://schemas.microsoft.com/office/powerpoint/2010/main" val="308157343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Nuclear Data Processing</a:t>
            </a:r>
            <a:endParaRPr lang="en-US" dirty="0"/>
          </a:p>
        </p:txBody>
      </p:sp>
      <p:sp>
        <p:nvSpPr>
          <p:cNvPr id="4" name="Slide Number Placeholder 3"/>
          <p:cNvSpPr>
            <a:spLocks noGrp="1"/>
          </p:cNvSpPr>
          <p:nvPr>
            <p:ph type="sldNum" sz="quarter" idx="10"/>
          </p:nvPr>
        </p:nvSpPr>
        <p:spPr/>
        <p:txBody>
          <a:bodyPr/>
          <a:lstStyle/>
          <a:p>
            <a:pPr>
              <a:defRPr/>
            </a:pPr>
            <a:fld id="{19845459-3F1B-4F43-8FC0-35ADCE8623CC}" type="slidenum">
              <a:rPr lang="en-US" smtClean="0"/>
              <a:pPr>
                <a:defRPr/>
              </a:pPr>
              <a:t>24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47800"/>
            <a:ext cx="7642579" cy="4816475"/>
          </a:xfrm>
          <a:prstGeom prst="rect">
            <a:avLst/>
          </a:prstGeom>
        </p:spPr>
      </p:pic>
    </p:spTree>
    <p:extLst>
      <p:ext uri="{BB962C8B-B14F-4D97-AF65-F5344CB8AC3E}">
        <p14:creationId xmlns:p14="http://schemas.microsoft.com/office/powerpoint/2010/main" val="182381024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dirty="0" smtClean="0"/>
              <a:t>Introductions</a:t>
            </a:r>
          </a:p>
        </p:txBody>
      </p:sp>
      <p:sp>
        <p:nvSpPr>
          <p:cNvPr id="3" name="Slide Number Placeholder 2"/>
          <p:cNvSpPr>
            <a:spLocks noGrp="1"/>
          </p:cNvSpPr>
          <p:nvPr>
            <p:ph type="sldNum" sz="quarter" idx="10"/>
          </p:nvPr>
        </p:nvSpPr>
        <p:spPr/>
        <p:txBody>
          <a:bodyPr/>
          <a:lstStyle/>
          <a:p>
            <a:pPr>
              <a:defRPr/>
            </a:pPr>
            <a:fld id="{C107B44C-6D87-40B8-90F1-CF36925F2BB2}" type="slidenum">
              <a:rPr lang="en-US" smtClean="0"/>
              <a:pPr>
                <a:defRPr/>
              </a:pPr>
              <a:t>3</a:t>
            </a:fld>
            <a:endParaRPr lang="en-US"/>
          </a:p>
        </p:txBody>
      </p:sp>
      <p:sp>
        <p:nvSpPr>
          <p:cNvPr id="9219" name="Content Placeholder 3"/>
          <p:cNvSpPr>
            <a:spLocks noGrp="1"/>
          </p:cNvSpPr>
          <p:nvPr>
            <p:ph idx="1"/>
          </p:nvPr>
        </p:nvSpPr>
        <p:spPr bwMode="auto">
          <a:xfrm>
            <a:off x="304800" y="1505700"/>
            <a:ext cx="8534400" cy="3675900"/>
          </a:xfrm>
          <a:noFill/>
          <a:ln>
            <a:miter lim="800000"/>
            <a:headEnd/>
            <a:tailEnd/>
          </a:ln>
        </p:spPr>
        <p:txBody>
          <a:bodyPr vert="horz" wrap="square" lIns="91440" tIns="45720" rIns="91440" bIns="45720" numCol="1" anchor="t" anchorCtr="0" compatLnSpc="1">
            <a:prstTxWarp prst="textNoShape">
              <a:avLst/>
            </a:prstTxWarp>
          </a:bodyPr>
          <a:lstStyle/>
          <a:p>
            <a:r>
              <a:rPr lang="en-US" dirty="0"/>
              <a:t>Name:</a:t>
            </a:r>
          </a:p>
          <a:p>
            <a:r>
              <a:rPr lang="en-US" dirty="0"/>
              <a:t>Go by:</a:t>
            </a:r>
          </a:p>
          <a:p>
            <a:r>
              <a:rPr lang="en-US" dirty="0"/>
              <a:t>Undergrad Degree:</a:t>
            </a:r>
          </a:p>
          <a:p>
            <a:r>
              <a:rPr lang="en-US" dirty="0"/>
              <a:t>Previous assignments:</a:t>
            </a:r>
          </a:p>
          <a:p>
            <a:r>
              <a:rPr lang="en-US" dirty="0"/>
              <a:t>Family/Hobbies/Follow-on assignment:</a:t>
            </a:r>
          </a:p>
          <a:p>
            <a:r>
              <a:rPr lang="en-US" dirty="0"/>
              <a:t>Master’s Research </a:t>
            </a:r>
            <a:r>
              <a:rPr lang="en-US" dirty="0" smtClean="0"/>
              <a:t>Interest:</a:t>
            </a:r>
          </a:p>
          <a:p>
            <a:r>
              <a:rPr lang="en-US" dirty="0" smtClean="0"/>
              <a:t>Surprising fact about me is _____</a:t>
            </a:r>
            <a:r>
              <a:rPr lang="en-US" dirty="0" smtClean="0"/>
              <a:t>.</a:t>
            </a:r>
            <a:endParaRPr lang="en-US" dirty="0" smtClean="0"/>
          </a:p>
          <a:p>
            <a:pPr marL="455612" lvl="1" indent="0">
              <a:buNone/>
            </a:pPr>
            <a:r>
              <a:rPr lang="en-US" dirty="0"/>
              <a:t>	</a:t>
            </a:r>
            <a:r>
              <a:rPr lang="en-US" dirty="0" smtClean="0"/>
              <a:t>	</a:t>
            </a:r>
          </a:p>
        </p:txBody>
      </p:sp>
      <p:sp>
        <p:nvSpPr>
          <p:cNvPr id="6" name="AutoShape 2" descr="Image result for bad science reproducibility cartoon"/>
          <p:cNvSpPr>
            <a:spLocks noChangeAspect="1" noChangeArrowheads="1"/>
          </p:cNvSpPr>
          <p:nvPr/>
        </p:nvSpPr>
        <p:spPr bwMode="auto">
          <a:xfrm>
            <a:off x="155575" y="-990600"/>
            <a:ext cx="4772025" cy="2066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513643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95400"/>
            <a:ext cx="8534400" cy="4876800"/>
          </a:xfrm>
        </p:spPr>
        <p:txBody>
          <a:bodyPr/>
          <a:lstStyle/>
          <a:p>
            <a:r>
              <a:rPr lang="en-US" dirty="0" smtClean="0"/>
              <a:t>Solve interesting national security problems</a:t>
            </a:r>
          </a:p>
          <a:p>
            <a:pPr lvl="1"/>
            <a:r>
              <a:rPr lang="en-US" dirty="0" smtClean="0"/>
              <a:t>Direct tie to applications</a:t>
            </a:r>
          </a:p>
          <a:p>
            <a:pPr lvl="1"/>
            <a:r>
              <a:rPr lang="en-US" dirty="0" smtClean="0"/>
              <a:t>Both computational and experimental</a:t>
            </a:r>
          </a:p>
          <a:p>
            <a:r>
              <a:rPr lang="en-US" dirty="0" smtClean="0"/>
              <a:t>ETA</a:t>
            </a:r>
          </a:p>
          <a:p>
            <a:pPr lvl="1"/>
            <a:r>
              <a:rPr lang="en-US" dirty="0" smtClean="0"/>
              <a:t>Detector response</a:t>
            </a:r>
          </a:p>
          <a:p>
            <a:pPr lvl="1"/>
            <a:r>
              <a:rPr lang="en-US" dirty="0" smtClean="0"/>
              <a:t>Neutron spectroscopy</a:t>
            </a:r>
          </a:p>
          <a:p>
            <a:pPr lvl="1"/>
            <a:r>
              <a:rPr lang="en-US" dirty="0" smtClean="0"/>
              <a:t>Optimization</a:t>
            </a:r>
          </a:p>
          <a:p>
            <a:pPr lvl="1"/>
            <a:r>
              <a:rPr lang="en-US" dirty="0" smtClean="0"/>
              <a:t>Nuclear data</a:t>
            </a:r>
          </a:p>
          <a:p>
            <a:pPr lvl="1"/>
            <a:r>
              <a:rPr lang="en-US" dirty="0" smtClean="0"/>
              <a:t>Post detonation forensics</a:t>
            </a:r>
          </a:p>
          <a:p>
            <a:r>
              <a:rPr lang="en-US" dirty="0" smtClean="0"/>
              <a:t>RSM</a:t>
            </a:r>
          </a:p>
          <a:p>
            <a:r>
              <a:rPr lang="en-US" dirty="0" smtClean="0"/>
              <a:t>NWE</a:t>
            </a:r>
          </a:p>
          <a:p>
            <a:r>
              <a:rPr lang="en-US" dirty="0" smtClean="0"/>
              <a:t>Policy</a:t>
            </a:r>
            <a:endParaRPr lang="en-US" dirty="0"/>
          </a:p>
        </p:txBody>
      </p:sp>
      <p:sp>
        <p:nvSpPr>
          <p:cNvPr id="10241" name="Title 1"/>
          <p:cNvSpPr>
            <a:spLocks noGrp="1"/>
          </p:cNvSpPr>
          <p:nvPr>
            <p:ph type="title"/>
          </p:nvPr>
        </p:nvSpPr>
        <p:spPr/>
        <p:txBody>
          <a:bodyPr/>
          <a:lstStyle/>
          <a:p>
            <a:r>
              <a:rPr lang="en-US" dirty="0" smtClean="0"/>
              <a:t>Bevins Research Interests</a:t>
            </a:r>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4</a:t>
            </a:fld>
            <a:endParaRPr lang="en-US"/>
          </a:p>
        </p:txBody>
      </p:sp>
    </p:spTree>
    <p:extLst>
      <p:ext uri="{BB962C8B-B14F-4D97-AF65-F5344CB8AC3E}">
        <p14:creationId xmlns:p14="http://schemas.microsoft.com/office/powerpoint/2010/main" val="3866547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95400"/>
            <a:ext cx="8534400" cy="4876800"/>
          </a:xfrm>
        </p:spPr>
        <p:txBody>
          <a:bodyPr/>
          <a:lstStyle/>
          <a:p>
            <a:r>
              <a:rPr lang="en-US" dirty="0" smtClean="0"/>
              <a:t>Bevins Teaching Philosophy</a:t>
            </a:r>
          </a:p>
          <a:p>
            <a:pPr lvl="1"/>
            <a:r>
              <a:rPr lang="en-US" dirty="0" smtClean="0"/>
              <a:t>I am not “the expert”…</a:t>
            </a:r>
          </a:p>
          <a:p>
            <a:pPr lvl="2"/>
            <a:r>
              <a:rPr lang="en-US" dirty="0" smtClean="0"/>
              <a:t>But I do know something about the subject…</a:t>
            </a:r>
          </a:p>
          <a:p>
            <a:pPr lvl="2"/>
            <a:r>
              <a:rPr lang="en-US" dirty="0" smtClean="0"/>
              <a:t>As do you…</a:t>
            </a:r>
          </a:p>
          <a:p>
            <a:pPr lvl="2"/>
            <a:r>
              <a:rPr lang="en-US" dirty="0" smtClean="0"/>
              <a:t>So we will learn together!</a:t>
            </a:r>
          </a:p>
          <a:p>
            <a:pPr lvl="1"/>
            <a:r>
              <a:rPr lang="en-US" dirty="0" smtClean="0"/>
              <a:t>This material, much like math is best learned by doing</a:t>
            </a:r>
          </a:p>
          <a:p>
            <a:pPr lvl="1"/>
            <a:r>
              <a:rPr lang="en-US" dirty="0" smtClean="0"/>
              <a:t>Preflight quizzes (i.e. “flipped classroom”) </a:t>
            </a:r>
          </a:p>
          <a:p>
            <a:pPr lvl="2"/>
            <a:r>
              <a:rPr lang="en-US" dirty="0" smtClean="0"/>
              <a:t>Allows me to modify daily lectures to needs of students </a:t>
            </a:r>
          </a:p>
          <a:p>
            <a:pPr lvl="2"/>
            <a:r>
              <a:rPr lang="en-US" dirty="0" smtClean="0"/>
              <a:t>Allows us to focus on the more “difficult” material in class</a:t>
            </a:r>
          </a:p>
          <a:p>
            <a:pPr lvl="2"/>
            <a:r>
              <a:rPr lang="en-US" dirty="0" smtClean="0"/>
              <a:t>Allows class time for working examples and </a:t>
            </a:r>
            <a:r>
              <a:rPr lang="en-US" i="1" dirty="0" smtClean="0"/>
              <a:t>some </a:t>
            </a:r>
            <a:r>
              <a:rPr lang="en-US" dirty="0" smtClean="0"/>
              <a:t>HW</a:t>
            </a:r>
          </a:p>
          <a:p>
            <a:pPr lvl="1"/>
            <a:r>
              <a:rPr lang="en-US" dirty="0" smtClean="0"/>
              <a:t>Regurgitation on tests tells me very little about your ability to solve problems</a:t>
            </a:r>
          </a:p>
          <a:p>
            <a:pPr lvl="1"/>
            <a:r>
              <a:rPr lang="en-US" dirty="0" smtClean="0"/>
              <a:t>Learning should be fun and relevant to your goals</a:t>
            </a:r>
          </a:p>
          <a:p>
            <a:pPr lvl="2"/>
            <a:endParaRPr lang="en-US" dirty="0"/>
          </a:p>
        </p:txBody>
      </p:sp>
      <p:sp>
        <p:nvSpPr>
          <p:cNvPr id="10241" name="Title 1"/>
          <p:cNvSpPr>
            <a:spLocks noGrp="1"/>
          </p:cNvSpPr>
          <p:nvPr>
            <p:ph type="title"/>
          </p:nvPr>
        </p:nvSpPr>
        <p:spPr/>
        <p:txBody>
          <a:bodyPr/>
          <a:lstStyle/>
          <a:p>
            <a:r>
              <a:rPr lang="en-US" dirty="0" smtClean="0"/>
              <a:t>Syllabus</a:t>
            </a:r>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5</a:t>
            </a:fld>
            <a:endParaRPr lang="en-US"/>
          </a:p>
        </p:txBody>
      </p:sp>
    </p:spTree>
    <p:extLst>
      <p:ext uri="{BB962C8B-B14F-4D97-AF65-F5344CB8AC3E}">
        <p14:creationId xmlns:p14="http://schemas.microsoft.com/office/powerpoint/2010/main" val="1179473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dirty="0" smtClean="0"/>
              <a:t>Which language is best?</a:t>
            </a:r>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6</a:t>
            </a:fld>
            <a:endParaRPr lang="en-US"/>
          </a:p>
        </p:txBody>
      </p:sp>
      <p:pic>
        <p:nvPicPr>
          <p:cNvPr id="6" name="Content Placeholder 5" descr="golf bag.tiff"/>
          <p:cNvPicPr>
            <a:picLocks noGrp="1" noChangeAspect="1"/>
          </p:cNvPicPr>
          <p:nvPr>
            <p:ph idx="1"/>
          </p:nvPr>
        </p:nvPicPr>
        <p:blipFill>
          <a:blip r:embed="rId2" cstate="print"/>
          <a:stretch>
            <a:fillRect/>
          </a:stretch>
        </p:blipFill>
        <p:spPr>
          <a:xfrm>
            <a:off x="5715000" y="1295400"/>
            <a:ext cx="2157046" cy="4876800"/>
          </a:xfrm>
        </p:spPr>
      </p:pic>
      <p:grpSp>
        <p:nvGrpSpPr>
          <p:cNvPr id="15" name="Group 14"/>
          <p:cNvGrpSpPr/>
          <p:nvPr/>
        </p:nvGrpSpPr>
        <p:grpSpPr>
          <a:xfrm>
            <a:off x="5897977" y="1371600"/>
            <a:ext cx="1809946" cy="3991465"/>
            <a:chOff x="3676454" y="1371600"/>
            <a:chExt cx="1809946" cy="3991465"/>
          </a:xfrm>
        </p:grpSpPr>
        <p:pic>
          <p:nvPicPr>
            <p:cNvPr id="12" name="Picture 11" descr="untitled.png"/>
            <p:cNvPicPr>
              <a:picLocks noChangeAspect="1"/>
            </p:cNvPicPr>
            <p:nvPr/>
          </p:nvPicPr>
          <p:blipFill>
            <a:blip r:embed="rId3" cstate="print"/>
            <a:stretch>
              <a:fillRect/>
            </a:stretch>
          </p:blipFill>
          <p:spPr>
            <a:xfrm>
              <a:off x="5029200" y="2133600"/>
              <a:ext cx="457200" cy="342459"/>
            </a:xfrm>
            <a:prstGeom prst="rect">
              <a:avLst/>
            </a:prstGeom>
          </p:spPr>
        </p:pic>
        <p:grpSp>
          <p:nvGrpSpPr>
            <p:cNvPr id="14" name="Group 13"/>
            <p:cNvGrpSpPr/>
            <p:nvPr/>
          </p:nvGrpSpPr>
          <p:grpSpPr>
            <a:xfrm>
              <a:off x="3676454" y="1371600"/>
              <a:ext cx="1657546" cy="3991465"/>
              <a:chOff x="3676454" y="1371600"/>
              <a:chExt cx="1657546" cy="3991465"/>
            </a:xfrm>
          </p:grpSpPr>
          <p:sp>
            <p:nvSpPr>
              <p:cNvPr id="7" name="TextBox 6"/>
              <p:cNvSpPr txBox="1"/>
              <p:nvPr/>
            </p:nvSpPr>
            <p:spPr>
              <a:xfrm>
                <a:off x="4724400" y="1371600"/>
                <a:ext cx="609600" cy="369332"/>
              </a:xfrm>
              <a:prstGeom prst="rect">
                <a:avLst/>
              </a:prstGeom>
              <a:noFill/>
            </p:spPr>
            <p:txBody>
              <a:bodyPr wrap="square" rtlCol="0">
                <a:spAutoFit/>
              </a:bodyPr>
              <a:lstStyle/>
              <a:p>
                <a:r>
                  <a:rPr lang="en-US" dirty="0" smtClean="0"/>
                  <a:t>F90</a:t>
                </a:r>
                <a:endParaRPr lang="en-US" dirty="0"/>
              </a:p>
            </p:txBody>
          </p:sp>
          <p:sp>
            <p:nvSpPr>
              <p:cNvPr id="10" name="TextBox 9"/>
              <p:cNvSpPr txBox="1"/>
              <p:nvPr/>
            </p:nvSpPr>
            <p:spPr>
              <a:xfrm>
                <a:off x="3676454" y="2418762"/>
                <a:ext cx="914400" cy="369332"/>
              </a:xfrm>
              <a:prstGeom prst="rect">
                <a:avLst/>
              </a:prstGeom>
              <a:noFill/>
            </p:spPr>
            <p:txBody>
              <a:bodyPr wrap="square" rtlCol="0">
                <a:spAutoFit/>
              </a:bodyPr>
              <a:lstStyle/>
              <a:p>
                <a:r>
                  <a:rPr lang="en-US" dirty="0" smtClean="0"/>
                  <a:t>C++</a:t>
                </a:r>
                <a:endParaRPr lang="en-US" dirty="0"/>
              </a:p>
            </p:txBody>
          </p:sp>
          <p:pic>
            <p:nvPicPr>
              <p:cNvPr id="11" name="Picture 10" descr="Mathematica.png"/>
              <p:cNvPicPr>
                <a:picLocks noChangeAspect="1"/>
              </p:cNvPicPr>
              <p:nvPr/>
            </p:nvPicPr>
            <p:blipFill>
              <a:blip r:embed="rId4" cstate="print"/>
              <a:stretch>
                <a:fillRect/>
              </a:stretch>
            </p:blipFill>
            <p:spPr>
              <a:xfrm>
                <a:off x="4038600" y="1828800"/>
                <a:ext cx="344639" cy="361950"/>
              </a:xfrm>
              <a:prstGeom prst="rect">
                <a:avLst/>
              </a:prstGeom>
            </p:spPr>
          </p:pic>
          <p:sp>
            <p:nvSpPr>
              <p:cNvPr id="13" name="TextBox 12"/>
              <p:cNvSpPr txBox="1"/>
              <p:nvPr/>
            </p:nvSpPr>
            <p:spPr>
              <a:xfrm rot="16200000">
                <a:off x="3647685" y="4125499"/>
                <a:ext cx="1828800" cy="646331"/>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Computational Engineering</a:t>
                </a:r>
                <a:endParaRPr lang="en-US" b="1" dirty="0">
                  <a:effectLst>
                    <a:outerShdw blurRad="38100" dist="38100" dir="2700000" algn="tl">
                      <a:srgbClr val="000000">
                        <a:alpha val="43137"/>
                      </a:srgbClr>
                    </a:outerShdw>
                  </a:effectLst>
                </a:endParaRPr>
              </a:p>
            </p:txBody>
          </p:sp>
        </p:grpSp>
      </p:grpSp>
      <p:sp>
        <p:nvSpPr>
          <p:cNvPr id="16" name="TextBox 15"/>
          <p:cNvSpPr txBox="1"/>
          <p:nvPr/>
        </p:nvSpPr>
        <p:spPr>
          <a:xfrm>
            <a:off x="381000" y="2209800"/>
            <a:ext cx="4800600" cy="3416320"/>
          </a:xfrm>
          <a:prstGeom prst="rect">
            <a:avLst/>
          </a:prstGeom>
          <a:noFill/>
        </p:spPr>
        <p:txBody>
          <a:bodyPr wrap="square" rtlCol="0">
            <a:spAutoFit/>
          </a:bodyPr>
          <a:lstStyle/>
          <a:p>
            <a:pPr>
              <a:buFont typeface="Arial" pitchFamily="34" charset="0"/>
              <a:buChar char="•"/>
            </a:pPr>
            <a:r>
              <a:rPr lang="en-US" sz="2400" dirty="0" smtClean="0"/>
              <a:t> Why teach Python?</a:t>
            </a:r>
          </a:p>
          <a:p>
            <a:endParaRPr lang="en-US" sz="2400" dirty="0" smtClean="0"/>
          </a:p>
          <a:p>
            <a:pPr>
              <a:buFont typeface="Arial" pitchFamily="34" charset="0"/>
              <a:buChar char="•"/>
            </a:pPr>
            <a:r>
              <a:rPr lang="en-US" sz="2400" dirty="0" smtClean="0"/>
              <a:t> When would I ever use it?</a:t>
            </a:r>
          </a:p>
          <a:p>
            <a:endParaRPr lang="en-US" sz="2400" dirty="0" smtClean="0"/>
          </a:p>
          <a:p>
            <a:pPr>
              <a:buFont typeface="Arial" pitchFamily="34" charset="0"/>
              <a:buChar char="•"/>
            </a:pPr>
            <a:r>
              <a:rPr lang="en-US" sz="2400" dirty="0" smtClean="0"/>
              <a:t> Why can’t we learn _________?</a:t>
            </a:r>
          </a:p>
          <a:p>
            <a:pPr>
              <a:buFont typeface="Arial" pitchFamily="34" charset="0"/>
              <a:buChar char="•"/>
            </a:pPr>
            <a:endParaRPr lang="en-US" sz="2400" dirty="0"/>
          </a:p>
          <a:p>
            <a:pPr>
              <a:buFont typeface="Arial" pitchFamily="34" charset="0"/>
              <a:buChar char="•"/>
            </a:pPr>
            <a:r>
              <a:rPr lang="en-US" sz="2400" dirty="0" smtClean="0"/>
              <a:t> What </a:t>
            </a:r>
            <a:r>
              <a:rPr lang="en-US" sz="2400" dirty="0" smtClean="0"/>
              <a:t>language can I learn and never have to worry about another language? </a:t>
            </a:r>
            <a:endParaRPr lang="en-US" sz="2400" dirty="0"/>
          </a:p>
        </p:txBody>
      </p:sp>
    </p:spTree>
    <p:extLst>
      <p:ext uri="{BB962C8B-B14F-4D97-AF65-F5344CB8AC3E}">
        <p14:creationId xmlns:p14="http://schemas.microsoft.com/office/powerpoint/2010/main" val="22721826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dirty="0" smtClean="0"/>
              <a:t>Your approach?</a:t>
            </a:r>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7</a:t>
            </a:fld>
            <a:endParaRPr lang="en-US"/>
          </a:p>
        </p:txBody>
      </p:sp>
      <p:pic>
        <p:nvPicPr>
          <p:cNvPr id="7" name="Content Placeholder 6" descr="Golf Prayer.png"/>
          <p:cNvPicPr>
            <a:picLocks noGrp="1" noChangeAspect="1"/>
          </p:cNvPicPr>
          <p:nvPr>
            <p:ph idx="1"/>
          </p:nvPr>
        </p:nvPicPr>
        <p:blipFill>
          <a:blip r:embed="rId2" cstate="print"/>
          <a:stretch>
            <a:fillRect/>
          </a:stretch>
        </p:blipFill>
        <p:spPr>
          <a:xfrm>
            <a:off x="0" y="1981200"/>
            <a:ext cx="3645794" cy="3276600"/>
          </a:xfrm>
        </p:spPr>
      </p:pic>
      <p:pic>
        <p:nvPicPr>
          <p:cNvPr id="9" name="Picture 8" descr="jgo20038.jpg"/>
          <p:cNvPicPr>
            <a:picLocks noChangeAspect="1"/>
          </p:cNvPicPr>
          <p:nvPr/>
        </p:nvPicPr>
        <p:blipFill>
          <a:blip r:embed="rId3" cstate="print"/>
          <a:srcRect l="16444" r="8889" b="10000"/>
          <a:stretch>
            <a:fillRect/>
          </a:stretch>
        </p:blipFill>
        <p:spPr>
          <a:xfrm>
            <a:off x="5181600" y="1905000"/>
            <a:ext cx="3962400" cy="3396343"/>
          </a:xfrm>
          <a:prstGeom prst="rect">
            <a:avLst/>
          </a:prstGeom>
        </p:spPr>
      </p:pic>
    </p:spTree>
    <p:extLst>
      <p:ext uri="{BB962C8B-B14F-4D97-AF65-F5344CB8AC3E}">
        <p14:creationId xmlns:p14="http://schemas.microsoft.com/office/powerpoint/2010/main" val="217420345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dirty="0" smtClean="0"/>
              <a:t>Post NENG 685</a:t>
            </a:r>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8</a:t>
            </a:fld>
            <a:endParaRPr lang="en-US"/>
          </a:p>
        </p:txBody>
      </p:sp>
      <p:pic>
        <p:nvPicPr>
          <p:cNvPr id="7" name="Content Placeholder 6" descr="linksman002.jpg"/>
          <p:cNvPicPr>
            <a:picLocks noGrp="1" noChangeAspect="1"/>
          </p:cNvPicPr>
          <p:nvPr>
            <p:ph idx="1"/>
          </p:nvPr>
        </p:nvPicPr>
        <p:blipFill>
          <a:blip r:embed="rId2" cstate="print"/>
          <a:stretch>
            <a:fillRect/>
          </a:stretch>
        </p:blipFill>
        <p:spPr>
          <a:xfrm>
            <a:off x="2531872" y="1295400"/>
            <a:ext cx="4080256" cy="4876800"/>
          </a:xfrm>
          <a:prstGeom prst="rect">
            <a:avLst/>
          </a:prstGeom>
        </p:spPr>
      </p:pic>
    </p:spTree>
    <p:extLst>
      <p:ext uri="{BB962C8B-B14F-4D97-AF65-F5344CB8AC3E}">
        <p14:creationId xmlns:p14="http://schemas.microsoft.com/office/powerpoint/2010/main" val="221029147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Title 1"/>
          <p:cNvSpPr>
            <a:spLocks noGrp="1"/>
          </p:cNvSpPr>
          <p:nvPr>
            <p:ph type="title"/>
          </p:nvPr>
        </p:nvSpPr>
        <p:spPr/>
        <p:txBody>
          <a:bodyPr/>
          <a:lstStyle/>
          <a:p>
            <a:r>
              <a:rPr lang="en-US" dirty="0" smtClean="0"/>
              <a:t>The (AFIT) NE Computational Toolbox</a:t>
            </a:r>
          </a:p>
        </p:txBody>
      </p:sp>
      <p:sp>
        <p:nvSpPr>
          <p:cNvPr id="4" name="Slide Number Placeholder 3"/>
          <p:cNvSpPr>
            <a:spLocks noGrp="1"/>
          </p:cNvSpPr>
          <p:nvPr>
            <p:ph type="sldNum" sz="quarter" idx="10"/>
          </p:nvPr>
        </p:nvSpPr>
        <p:spPr/>
        <p:txBody>
          <a:bodyPr/>
          <a:lstStyle/>
          <a:p>
            <a:pPr>
              <a:defRPr/>
            </a:pPr>
            <a:fld id="{48F0BA79-FF8B-41D7-8672-77F9927EC885}" type="slidenum">
              <a:rPr lang="en-US" smtClean="0"/>
              <a:pPr>
                <a:defRPr/>
              </a:pPr>
              <a:t>9</a:t>
            </a:fld>
            <a:endParaRPr lang="en-US"/>
          </a:p>
        </p:txBody>
      </p:sp>
      <p:sp>
        <p:nvSpPr>
          <p:cNvPr id="6" name="TextBox 5"/>
          <p:cNvSpPr txBox="1"/>
          <p:nvPr/>
        </p:nvSpPr>
        <p:spPr>
          <a:xfrm>
            <a:off x="152400" y="1295400"/>
            <a:ext cx="8991600" cy="4832092"/>
          </a:xfrm>
          <a:prstGeom prst="rect">
            <a:avLst/>
          </a:prstGeom>
          <a:noFill/>
        </p:spPr>
        <p:txBody>
          <a:bodyPr wrap="square" rtlCol="0">
            <a:spAutoFit/>
          </a:bodyPr>
          <a:lstStyle/>
          <a:p>
            <a:pPr marL="342900" indent="-342900">
              <a:buAutoNum type="arabicPeriod"/>
            </a:pPr>
            <a:r>
              <a:rPr lang="en-US" sz="2800" dirty="0" smtClean="0"/>
              <a:t> FORTRAN (MS </a:t>
            </a:r>
            <a:r>
              <a:rPr lang="en-US" sz="2800" dirty="0" err="1" smtClean="0"/>
              <a:t>vStudio</a:t>
            </a:r>
            <a:r>
              <a:rPr lang="en-US" sz="2800" dirty="0" smtClean="0"/>
              <a:t>)</a:t>
            </a:r>
          </a:p>
          <a:p>
            <a:pPr marL="342900" indent="-342900">
              <a:buAutoNum type="arabicPeriod"/>
            </a:pPr>
            <a:r>
              <a:rPr lang="en-US" sz="2800" dirty="0" smtClean="0"/>
              <a:t> MATLAB</a:t>
            </a:r>
          </a:p>
          <a:p>
            <a:pPr marL="342900" indent="-342900">
              <a:buAutoNum type="arabicPeriod"/>
            </a:pPr>
            <a:r>
              <a:rPr lang="en-US" sz="2800" dirty="0" smtClean="0"/>
              <a:t> Python (version is up to you)</a:t>
            </a:r>
          </a:p>
          <a:p>
            <a:pPr marL="342900" indent="-342900">
              <a:buAutoNum type="arabicPeriod"/>
            </a:pPr>
            <a:r>
              <a:rPr lang="en-US" sz="2800" dirty="0" smtClean="0"/>
              <a:t> C++ (MS </a:t>
            </a:r>
            <a:r>
              <a:rPr lang="en-US" sz="2800" dirty="0" err="1" smtClean="0"/>
              <a:t>vStudio</a:t>
            </a:r>
            <a:r>
              <a:rPr lang="en-US" sz="2800" dirty="0" smtClean="0"/>
              <a:t>)</a:t>
            </a:r>
          </a:p>
          <a:p>
            <a:pPr marL="342900" indent="-342900">
              <a:buAutoNum type="arabicPeriod"/>
            </a:pPr>
            <a:r>
              <a:rPr lang="en-US" sz="2800" dirty="0"/>
              <a:t> </a:t>
            </a:r>
            <a:r>
              <a:rPr lang="en-US" sz="2800" dirty="0" smtClean="0"/>
              <a:t>Root</a:t>
            </a:r>
            <a:endParaRPr lang="en-US" sz="2800" dirty="0"/>
          </a:p>
          <a:p>
            <a:pPr marL="342900" indent="-342900">
              <a:buAutoNum type="arabicPeriod"/>
            </a:pPr>
            <a:r>
              <a:rPr lang="en-US" sz="2800" dirty="0"/>
              <a:t> Mathematica </a:t>
            </a:r>
            <a:endParaRPr lang="en-US" sz="2800" dirty="0" smtClean="0"/>
          </a:p>
          <a:p>
            <a:pPr marL="342900" indent="-342900">
              <a:buAutoNum type="arabicPeriod"/>
            </a:pPr>
            <a:r>
              <a:rPr lang="en-US" sz="2800" dirty="0" smtClean="0"/>
              <a:t> Nuclear Engineering Codes (relevant to NENG 685)</a:t>
            </a:r>
          </a:p>
          <a:p>
            <a:pPr marL="971550" lvl="1" indent="-514350">
              <a:buFont typeface="+mj-lt"/>
              <a:buAutoNum type="alphaLcParenR"/>
            </a:pPr>
            <a:r>
              <a:rPr lang="en-US" sz="2800" dirty="0" smtClean="0"/>
              <a:t>MCNP (FORTRAN)</a:t>
            </a:r>
          </a:p>
          <a:p>
            <a:pPr marL="800100" lvl="1" indent="-342900">
              <a:buAutoNum type="alphaLcParenR"/>
            </a:pPr>
            <a:r>
              <a:rPr lang="en-US" sz="2800" dirty="0" smtClean="0"/>
              <a:t> PENTRAN (FORTRAN 90)</a:t>
            </a:r>
          </a:p>
          <a:p>
            <a:pPr marL="800100" lvl="1" indent="-342900">
              <a:buAutoNum type="alphaLcParenR"/>
            </a:pPr>
            <a:r>
              <a:rPr lang="en-US" sz="2800" dirty="0" smtClean="0"/>
              <a:t> GEANT (C++)</a:t>
            </a:r>
          </a:p>
          <a:p>
            <a:pPr marL="800100" lvl="1" indent="-342900">
              <a:buAutoNum type="alphaLcParenR"/>
            </a:pPr>
            <a:r>
              <a:rPr lang="en-US" sz="2800" dirty="0"/>
              <a:t> </a:t>
            </a:r>
            <a:r>
              <a:rPr lang="en-US" sz="2800" dirty="0" err="1" smtClean="0"/>
              <a:t>Denovo</a:t>
            </a:r>
            <a:r>
              <a:rPr lang="en-US" sz="2800" dirty="0" smtClean="0"/>
              <a:t>/ADVANTG (C++)</a:t>
            </a:r>
          </a:p>
        </p:txBody>
      </p:sp>
    </p:spTree>
    <p:extLst>
      <p:ext uri="{BB962C8B-B14F-4D97-AF65-F5344CB8AC3E}">
        <p14:creationId xmlns:p14="http://schemas.microsoft.com/office/powerpoint/2010/main" val="214228578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2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17173</TotalTime>
  <Words>1186</Words>
  <Application>Microsoft Office PowerPoint</Application>
  <PresentationFormat>On-screen Show (4:3)</PresentationFormat>
  <Paragraphs>225</Paragraphs>
  <Slides>24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Times New Roman</vt:lpstr>
      <vt:lpstr>Wingdings</vt:lpstr>
      <vt:lpstr>2_Default Design</vt:lpstr>
      <vt:lpstr>PowerPoint Presentation</vt:lpstr>
      <vt:lpstr>Outline</vt:lpstr>
      <vt:lpstr>Introductions</vt:lpstr>
      <vt:lpstr>Bevins Research Interests</vt:lpstr>
      <vt:lpstr>Syllabus</vt:lpstr>
      <vt:lpstr>Which language is best?</vt:lpstr>
      <vt:lpstr>Your approach?</vt:lpstr>
      <vt:lpstr>Post NENG 685</vt:lpstr>
      <vt:lpstr>The (AFIT) NE Computational Toolbox</vt:lpstr>
      <vt:lpstr>Ethics</vt:lpstr>
      <vt:lpstr>Ethics</vt:lpstr>
      <vt:lpstr>Final Projects</vt:lpstr>
      <vt:lpstr>Computational Resources</vt:lpstr>
      <vt:lpstr>Categories of Research</vt:lpstr>
      <vt:lpstr>Solving Problems</vt:lpstr>
      <vt:lpstr>Big Challenges</vt:lpstr>
      <vt:lpstr>What Are We Trying to Accomplish?</vt:lpstr>
      <vt:lpstr>How Will We Accomplish It?</vt:lpstr>
      <vt:lpstr>Transport Approaches</vt:lpstr>
      <vt:lpstr>Quick Note on Cross-Sections</vt:lpstr>
      <vt:lpstr>Context</vt:lpstr>
      <vt:lpstr>PWR Assembly</vt:lpstr>
      <vt:lpstr>PWR</vt:lpstr>
      <vt:lpstr>Nuclear Data Processing</vt:lpstr>
    </vt:vector>
  </TitlesOfParts>
  <Company>AFIT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TPEACHEY</dc:creator>
  <cp:lastModifiedBy>James Bevins</cp:lastModifiedBy>
  <cp:revision>893</cp:revision>
  <dcterms:created xsi:type="dcterms:W3CDTF">2010-05-28T18:07:16Z</dcterms:created>
  <dcterms:modified xsi:type="dcterms:W3CDTF">2017-10-02T11:20:18Z</dcterms:modified>
</cp:coreProperties>
</file>