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403" r:id="rId2"/>
    <p:sldId id="402" r:id="rId3"/>
    <p:sldId id="411" r:id="rId4"/>
    <p:sldId id="412" r:id="rId5"/>
    <p:sldId id="410" r:id="rId6"/>
    <p:sldId id="413" r:id="rId7"/>
    <p:sldId id="406" r:id="rId8"/>
    <p:sldId id="408" r:id="rId9"/>
  </p:sldIdLst>
  <p:sldSz cx="9144000" cy="6858000" type="screen4x3"/>
  <p:notesSz cx="6858000" cy="93138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3" autoAdjust="0"/>
    <p:restoredTop sz="97238" autoAdjust="0"/>
  </p:normalViewPr>
  <p:slideViewPr>
    <p:cSldViewPr>
      <p:cViewPr varScale="1">
        <p:scale>
          <a:sx n="58" d="100"/>
          <a:sy n="58" d="100"/>
        </p:scale>
        <p:origin x="9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3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3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7E1FE1F9-837E-4420-A72C-7DF6970FD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2D2B5-F661-4604-998A-8D3D576F5040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84817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82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A1CB-AA85-406F-845D-48BBB9894D8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228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025E7-17C2-4FF4-8E35-FE53D7684618}" type="slidenum">
              <a:rPr lang="en-US"/>
              <a:pPr/>
              <a:t>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0834E-3456-4461-93BD-CA33132EC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0292B-03FE-4336-92E2-0B74B8DB2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D5C46F-F595-456F-9DC4-C2F51A6CC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91DE96-5703-4FA1-B441-8F49E8E9C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0CFCF-D878-463F-8A99-FA534600C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401050" cy="5897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7B4A7-CCFA-4BC7-9A13-1ACF05CBF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266700"/>
            <a:ext cx="832485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790700"/>
            <a:ext cx="7772400" cy="4381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822E-020D-4B80-B166-F0A38C31A8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888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74A0-BC3D-4B46-8726-BEF968090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3573-DAB3-435F-A7EF-FB39D247A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56FE2-4AC1-42E2-853F-09CD504EC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50A0-5725-4655-BB1C-4F6005814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18083-C298-4A7E-9704-39F18C19F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B221E-5A06-4DB1-BC0A-B22E97C57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7E039-5709-4F1C-9D66-E9C941634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F793B-3F8C-4274-AFBC-AFD66B3CB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r>
              <a:rPr lang="en-US" dirty="0" smtClean="0"/>
              <a:t>PENTRAN Workshop</a:t>
            </a: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A173DDBF-66E1-4A5D-BBA6-C469536780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4" r:id="rId15"/>
    <p:sldLayoutId id="214748367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258035"/>
            <a:ext cx="77724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i="1" dirty="0" smtClean="0"/>
              <a:t>PENMSHXP Mesh Generation</a:t>
            </a:r>
            <a:endParaRPr lang="en-US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76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/>
              <a:t>AFIT</a:t>
            </a:r>
          </a:p>
          <a:p>
            <a:r>
              <a:rPr lang="en-US" sz="2400" b="1" dirty="0"/>
              <a:t>October 2015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/>
          <a:stretch>
            <a:fillRect/>
          </a:stretch>
        </p:blipFill>
        <p:spPr bwMode="auto">
          <a:xfrm>
            <a:off x="381000" y="351163"/>
            <a:ext cx="2438400" cy="2507307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343400"/>
            <a:ext cx="2590800" cy="218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9" name="Picture 6" descr="2dm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8351" y="4286735"/>
            <a:ext cx="2575668" cy="230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8885" y="361465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Group1"/>
          <p:cNvPicPr>
            <a:picLocks noChangeAspect="1" noChangeArrowheads="1"/>
          </p:cNvPicPr>
          <p:nvPr/>
        </p:nvPicPr>
        <p:blipFill>
          <a:blip r:embed="rId8"/>
          <a:srcRect t="1682"/>
          <a:stretch>
            <a:fillRect/>
          </a:stretch>
        </p:blipFill>
        <p:spPr bwMode="auto">
          <a:xfrm>
            <a:off x="3657600" y="361465"/>
            <a:ext cx="1676400" cy="240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207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2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524000"/>
            <a:ext cx="5410200" cy="51054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PENMSH-XP Fundamentals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Input generation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Material balance and volume/mass preservation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Numerous overlay shape options</a:t>
            </a: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Mesh density changes—on the fly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 rendering—immediate analysis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Graphical visualization with DISLIN</a:t>
            </a:r>
            <a:endParaRPr lang="en-US" sz="2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Exercises 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 Exploration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PENMSH-XP </a:t>
            </a:r>
            <a:r>
              <a:rPr lang="en-US" sz="20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GUI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0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1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5" name="Content Placeholder 10"/>
          <p:cNvPicPr>
            <a:picLocks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447800"/>
            <a:ext cx="3467584" cy="373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Westinghouse Pin</a:t>
            </a:r>
            <a:endParaRPr lang="en-US" dirty="0"/>
          </a:p>
        </p:txBody>
      </p:sp>
      <p:pic>
        <p:nvPicPr>
          <p:cNvPr id="8" name="Content Placeholder 6"/>
          <p:cNvPicPr>
            <a:picLocks noGrp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/>
          <a:stretch/>
        </p:blipFill>
        <p:spPr bwMode="auto">
          <a:xfrm>
            <a:off x="1447800" y="1524000"/>
            <a:ext cx="5779799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99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Fast Reactor Model – HEX Geometry</a:t>
            </a:r>
            <a:endParaRPr lang="en-US" dirty="0"/>
          </a:p>
        </p:txBody>
      </p:sp>
      <p:pic>
        <p:nvPicPr>
          <p:cNvPr id="8" name="Content Placeholder 6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666301"/>
            <a:ext cx="5328397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2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0"/>
          <p:cNvSpPr>
            <a:spLocks noChangeArrowheads="1"/>
          </p:cNvSpPr>
          <p:nvPr/>
        </p:nvSpPr>
        <p:spPr bwMode="blackWhite">
          <a:xfrm>
            <a:off x="304800" y="1752600"/>
            <a:ext cx="4114800" cy="1066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056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dirty="0" smtClean="0">
                <a:latin typeface="Arial Black" pitchFamily="34" charset="0"/>
              </a:rPr>
              <a:t>Coarse Mesh/Fine Mesh Scheme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blackWhite">
          <a:xfrm>
            <a:off x="4876800" y="5638800"/>
            <a:ext cx="3886200" cy="457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blackWhite">
          <a:xfrm>
            <a:off x="4953000" y="5715000"/>
            <a:ext cx="3733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3 x 3 x 3 coarse mesh Model</a:t>
            </a:r>
          </a:p>
        </p:txBody>
      </p:sp>
      <p:pic>
        <p:nvPicPr>
          <p:cNvPr id="9222" name="Picture 16" descr="3dme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76400"/>
            <a:ext cx="4191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18"/>
          <p:cNvSpPr txBox="1">
            <a:spLocks noChangeArrowheads="1"/>
          </p:cNvSpPr>
          <p:nvPr/>
        </p:nvSpPr>
        <p:spPr bwMode="blackWhite">
          <a:xfrm>
            <a:off x="381000" y="1752600"/>
            <a:ext cx="39624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Primary Two </a:t>
            </a:r>
            <a:r>
              <a:rPr lang="en-US" altLang="zh-CN" sz="2000" dirty="0"/>
              <a:t>level meshing scheme for </a:t>
            </a:r>
          </a:p>
          <a:p>
            <a:r>
              <a:rPr lang="en-US" altLang="zh-CN" sz="2000" dirty="0"/>
              <a:t>Cartesian geometry</a:t>
            </a:r>
            <a:r>
              <a:rPr lang="en-US" altLang="zh-CN" dirty="0"/>
              <a:t>  </a:t>
            </a:r>
          </a:p>
        </p:txBody>
      </p:sp>
      <p:sp>
        <p:nvSpPr>
          <p:cNvPr id="9224" name="Text Box 19"/>
          <p:cNvSpPr txBox="1">
            <a:spLocks noChangeArrowheads="1"/>
          </p:cNvSpPr>
          <p:nvPr/>
        </p:nvSpPr>
        <p:spPr bwMode="blackWhite">
          <a:xfrm>
            <a:off x="152400" y="2895600"/>
            <a:ext cx="4343400" cy="3139321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C0000"/>
                </a:solidFill>
              </a:rPr>
              <a:t>Model divided </a:t>
            </a:r>
            <a:r>
              <a:rPr lang="en-US" altLang="zh-CN" dirty="0">
                <a:solidFill>
                  <a:srgbClr val="0C0000"/>
                </a:solidFill>
              </a:rPr>
              <a:t>into coarse </a:t>
            </a:r>
            <a:r>
              <a:rPr lang="en-US" altLang="zh-CN" dirty="0" smtClean="0">
                <a:solidFill>
                  <a:srgbClr val="0C0000"/>
                </a:solidFill>
              </a:rPr>
              <a:t>meshes (CMs)</a:t>
            </a:r>
          </a:p>
          <a:p>
            <a:pPr lvl="1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C0000"/>
                </a:solidFill>
              </a:rPr>
              <a:t>Each CM filled </a:t>
            </a:r>
            <a:r>
              <a:rPr lang="en-US" altLang="zh-CN" dirty="0">
                <a:solidFill>
                  <a:srgbClr val="0C0000"/>
                </a:solidFill>
              </a:rPr>
              <a:t>with </a:t>
            </a:r>
            <a:r>
              <a:rPr lang="en-US" altLang="zh-CN" dirty="0" smtClean="0">
                <a:solidFill>
                  <a:srgbClr val="0C0000"/>
                </a:solidFill>
              </a:rPr>
              <a:t>fine mesh grids</a:t>
            </a:r>
          </a:p>
          <a:p>
            <a:pPr lvl="1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C0000"/>
                </a:solidFill>
              </a:rPr>
              <a:t>“Block adaptive” fine mesh structure, </a:t>
            </a:r>
          </a:p>
          <a:p>
            <a:pPr lvl="1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C0000"/>
                </a:solidFill>
              </a:rPr>
              <a:t>No requirements on surrounding  CMs; Higher order coupling with TPMC</a:t>
            </a:r>
          </a:p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C0000"/>
                </a:solidFill>
              </a:rPr>
              <a:t>Intermediate mesh level (“medium”  grids ) for “/-</a:t>
            </a:r>
            <a:r>
              <a:rPr lang="en-US" altLang="zh-CN" dirty="0" err="1" smtClean="0">
                <a:solidFill>
                  <a:srgbClr val="0C0000"/>
                </a:solidFill>
              </a:rPr>
              <a:t>multigrid</a:t>
            </a:r>
            <a:r>
              <a:rPr lang="en-US" altLang="zh-CN" dirty="0" smtClean="0">
                <a:solidFill>
                  <a:srgbClr val="0C0000"/>
                </a:solidFill>
              </a:rPr>
              <a:t>”  nested iteration</a:t>
            </a:r>
            <a:endParaRPr lang="en-US" altLang="zh-CN" dirty="0">
              <a:solidFill>
                <a:srgbClr val="0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15" name="Rectangle 263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5791200" cy="1371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/>
              <a:t>PENMSH-XP input:</a:t>
            </a:r>
            <a:br>
              <a:rPr lang="en-US" altLang="zh-CN" dirty="0" smtClean="0"/>
            </a:br>
            <a:r>
              <a:rPr lang="en-US" altLang="zh-CN" dirty="0" smtClean="0"/>
              <a:t>“Z-level” basis</a:t>
            </a:r>
          </a:p>
        </p:txBody>
      </p:sp>
      <p:graphicFrame>
        <p:nvGraphicFramePr>
          <p:cNvPr id="356614" name="Group 262"/>
          <p:cNvGraphicFramePr>
            <a:graphicFrameLocks noGrp="1"/>
          </p:cNvGraphicFramePr>
          <p:nvPr>
            <p:ph idx="1"/>
          </p:nvPr>
        </p:nvGraphicFramePr>
        <p:xfrm>
          <a:off x="1371600" y="2209800"/>
          <a:ext cx="6350000" cy="3911601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xmlns="" val="3628051242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xmlns="" val="2762737597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xmlns="" val="2363091572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File names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Description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PENMSH XP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662086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penmsh.inp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Meshing parameters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Required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0636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prbname#.inp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Meshing per ‘z level’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Required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528034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prbname.src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Fixed source grid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Optional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628471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prbname.spc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Source spectrum 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Optional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914473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prbname.chi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Fission spectrum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Optional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063678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prbname.mba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Material balance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Optional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5443588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prbname#.flx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prb#.flx 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or</a:t>
                      </a: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.fjn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files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Group fluxes (</a:t>
                      </a: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.flx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 or current (</a:t>
                      </a:r>
                      <a:r>
                        <a:rPr kumimoji="1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.fjn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 generated by PENDATA from PENTRAN calculation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Optional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408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000" b="1" dirty="0" smtClean="0"/>
              <a:t>Block Adaptive Mesh Generation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572000"/>
          </a:xfrm>
          <a:noFill/>
          <a:ln/>
        </p:spPr>
        <p:txBody>
          <a:bodyPr lIns="92075" tIns="46038" rIns="92075" bIns="46038"/>
          <a:lstStyle/>
          <a:p>
            <a:r>
              <a:rPr lang="en-US" sz="2800" b="1" dirty="0"/>
              <a:t>PENMESH-XP</a:t>
            </a:r>
            <a:r>
              <a:rPr lang="en-US" sz="2800" dirty="0"/>
              <a:t>- automatically sets up problem</a:t>
            </a:r>
          </a:p>
          <a:p>
            <a:pPr lvl="1"/>
            <a:r>
              <a:rPr lang="en-US" sz="2400" dirty="0"/>
              <a:t>You define shapes, 3-D intervals, it does the rest…</a:t>
            </a:r>
          </a:p>
          <a:p>
            <a:pPr lvl="1"/>
            <a:r>
              <a:rPr lang="en-US" sz="2400" dirty="0" smtClean="0"/>
              <a:t>Coarse Mesh Structure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discontinuous variable meshing among coarse meshes 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 l="6520" r="4346"/>
          <a:stretch>
            <a:fillRect/>
          </a:stretch>
        </p:blipFill>
        <p:spPr bwMode="auto">
          <a:xfrm>
            <a:off x="4572000" y="3810000"/>
            <a:ext cx="2363319" cy="23622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/>
          <a:srcRect l="6667" t="8888" r="25000"/>
          <a:stretch>
            <a:fillRect/>
          </a:stretch>
        </p:blipFill>
        <p:spPr bwMode="auto">
          <a:xfrm>
            <a:off x="1905000" y="3810000"/>
            <a:ext cx="23622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 descr="2dm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4051515" cy="362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9"/>
          <p:cNvSpPr>
            <a:spLocks noChangeArrowheads="1"/>
          </p:cNvSpPr>
          <p:nvPr/>
        </p:nvSpPr>
        <p:spPr bwMode="blackWhite">
          <a:xfrm>
            <a:off x="609600" y="914400"/>
            <a:ext cx="75438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Slice from PENMSH-XP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blackWhite">
          <a:xfrm>
            <a:off x="914400" y="5257800"/>
            <a:ext cx="70104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2-D </a:t>
            </a:r>
            <a:r>
              <a:rPr lang="en-US" altLang="zh-CN" dirty="0" smtClean="0"/>
              <a:t>Geometry, Flux Plots, nuclear </a:t>
            </a:r>
            <a:r>
              <a:rPr lang="en-US" altLang="zh-CN" dirty="0"/>
              <a:t>reactor </a:t>
            </a:r>
            <a:r>
              <a:rPr lang="en-US" altLang="zh-CN" dirty="0" smtClean="0"/>
              <a:t>model</a:t>
            </a:r>
          </a:p>
          <a:p>
            <a:pPr>
              <a:spcBef>
                <a:spcPct val="50000"/>
              </a:spcBef>
            </a:pP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pic>
        <p:nvPicPr>
          <p:cNvPr id="8" name="Picture 17" descr="3Dcut-g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1600200"/>
            <a:ext cx="4029704" cy="3581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">
  <a:themeElements>
    <a:clrScheme name="Ocean 10">
      <a:dk1>
        <a:srgbClr val="010199"/>
      </a:dk1>
      <a:lt1>
        <a:srgbClr val="FFFFFF"/>
      </a:lt1>
      <a:dk2>
        <a:srgbClr val="000099"/>
      </a:dk2>
      <a:lt2>
        <a:srgbClr val="FF6600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9">
        <a:dk1>
          <a:srgbClr val="010199"/>
        </a:dk1>
        <a:lt1>
          <a:srgbClr val="FFFFFF"/>
        </a:lt1>
        <a:dk2>
          <a:srgbClr val="000099"/>
        </a:dk2>
        <a:lt2>
          <a:srgbClr val="FF33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0">
        <a:dk1>
          <a:srgbClr val="010199"/>
        </a:dk1>
        <a:lt1>
          <a:srgbClr val="FFFFFF"/>
        </a:lt1>
        <a:dk2>
          <a:srgbClr val="000099"/>
        </a:dk2>
        <a:lt2>
          <a:srgbClr val="FF66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4928</TotalTime>
  <Words>235</Words>
  <Application>Microsoft Office PowerPoint</Application>
  <PresentationFormat>On-screen Show (4:3)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Arial Black</vt:lpstr>
      <vt:lpstr>Tahoma</vt:lpstr>
      <vt:lpstr>Times New Roman</vt:lpstr>
      <vt:lpstr>Wingdings</vt:lpstr>
      <vt:lpstr>Ocean</vt:lpstr>
      <vt:lpstr>PENMSHXP Mesh Generation</vt:lpstr>
      <vt:lpstr>Overview</vt:lpstr>
      <vt:lpstr>Westinghouse Pin</vt:lpstr>
      <vt:lpstr>2-D Fast Reactor Model – HEX Geometry</vt:lpstr>
      <vt:lpstr>Coarse Mesh/Fine Mesh Scheme</vt:lpstr>
      <vt:lpstr>PENMSH-XP input: “Z-level” basis</vt:lpstr>
      <vt:lpstr>Block Adaptive Mesh Generation</vt:lpstr>
      <vt:lpstr>PowerPoint Presentation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 Cornelison</dc:creator>
  <cp:lastModifiedBy>Glenn Sjoden</cp:lastModifiedBy>
  <cp:revision>258</cp:revision>
  <dcterms:created xsi:type="dcterms:W3CDTF">2007-03-20T13:47:21Z</dcterms:created>
  <dcterms:modified xsi:type="dcterms:W3CDTF">2015-10-12T21:00:33Z</dcterms:modified>
</cp:coreProperties>
</file>