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10"/>
  </p:notesMasterIdLst>
  <p:sldIdLst>
    <p:sldId id="403" r:id="rId2"/>
    <p:sldId id="405" r:id="rId3"/>
    <p:sldId id="407" r:id="rId4"/>
    <p:sldId id="411" r:id="rId5"/>
    <p:sldId id="410" r:id="rId6"/>
    <p:sldId id="406" r:id="rId7"/>
    <p:sldId id="408" r:id="rId8"/>
    <p:sldId id="409" r:id="rId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33" autoAdjust="0"/>
    <p:restoredTop sz="97238" autoAdjust="0"/>
  </p:normalViewPr>
  <p:slideViewPr>
    <p:cSldViewPr>
      <p:cViewPr varScale="1">
        <p:scale>
          <a:sx n="58" d="100"/>
          <a:sy n="58" d="100"/>
        </p:scale>
        <p:origin x="140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7E1FE1F9-837E-4420-A72C-7DF6970FDE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07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A2D2B5-F661-4604-998A-8D3D576F5040}" type="slidenum">
              <a:rPr lang="en-US"/>
              <a:pPr/>
              <a:t>1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640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AA724-6490-4728-BE95-CA0FD05FD6E0}" type="slidenum">
              <a:rPr lang="en-US"/>
              <a:pPr/>
              <a:t>2</a:t>
            </a:fld>
            <a:endParaRPr lang="en-US"/>
          </a:p>
        </p:txBody>
      </p:sp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r>
              <a:rPr lang="en-US"/>
              <a:t>PENTRAN CODE SYSTEM</a:t>
            </a:r>
          </a:p>
        </p:txBody>
      </p:sp>
      <p:sp>
        <p:nvSpPr>
          <p:cNvPr id="10547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FD172FA-FECF-43FD-8736-5F70F9125E4F}" type="slidenum">
              <a:rPr lang="en-US" sz="1200"/>
              <a:pPr algn="r"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8975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AA724-6490-4728-BE95-CA0FD05FD6E0}" type="slidenum">
              <a:rPr lang="en-US"/>
              <a:pPr/>
              <a:t>3</a:t>
            </a:fld>
            <a:endParaRPr lang="en-US"/>
          </a:p>
        </p:txBody>
      </p:sp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r>
              <a:rPr lang="en-US"/>
              <a:t>PENTRAN CODE SYSTEM</a:t>
            </a:r>
          </a:p>
        </p:txBody>
      </p:sp>
      <p:sp>
        <p:nvSpPr>
          <p:cNvPr id="10547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FD172FA-FECF-43FD-8736-5F70F9125E4F}" type="slidenum">
              <a:rPr lang="en-US" sz="1200"/>
              <a:pPr algn="r"/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3724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AA724-6490-4728-BE95-CA0FD05FD6E0}" type="slidenum">
              <a:rPr lang="en-US"/>
              <a:pPr/>
              <a:t>4</a:t>
            </a:fld>
            <a:endParaRPr lang="en-US"/>
          </a:p>
        </p:txBody>
      </p:sp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r>
              <a:rPr lang="en-US"/>
              <a:t>PENTRAN CODE SYSTEM</a:t>
            </a:r>
          </a:p>
        </p:txBody>
      </p:sp>
      <p:sp>
        <p:nvSpPr>
          <p:cNvPr id="10547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FD172FA-FECF-43FD-8736-5F70F9125E4F}" type="slidenum">
              <a:rPr lang="en-US" sz="1200"/>
              <a:pPr algn="r"/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1955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AA724-6490-4728-BE95-CA0FD05FD6E0}" type="slidenum">
              <a:rPr lang="en-US"/>
              <a:pPr/>
              <a:t>5</a:t>
            </a:fld>
            <a:endParaRPr lang="en-US"/>
          </a:p>
        </p:txBody>
      </p:sp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r>
              <a:rPr lang="en-US"/>
              <a:t>PENTRAN CODE SYSTEM</a:t>
            </a:r>
          </a:p>
        </p:txBody>
      </p:sp>
      <p:sp>
        <p:nvSpPr>
          <p:cNvPr id="10547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FD172FA-FECF-43FD-8736-5F70F9125E4F}" type="slidenum">
              <a:rPr lang="en-US" sz="1200"/>
              <a:pPr algn="r"/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01065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AA724-6490-4728-BE95-CA0FD05FD6E0}" type="slidenum">
              <a:rPr lang="en-US"/>
              <a:pPr/>
              <a:t>6</a:t>
            </a:fld>
            <a:endParaRPr lang="en-US"/>
          </a:p>
        </p:txBody>
      </p:sp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r>
              <a:rPr lang="en-US"/>
              <a:t>PENTRAN CODE SYSTEM</a:t>
            </a:r>
          </a:p>
        </p:txBody>
      </p:sp>
      <p:sp>
        <p:nvSpPr>
          <p:cNvPr id="10547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FD172FA-FECF-43FD-8736-5F70F9125E4F}" type="slidenum">
              <a:rPr lang="en-US" sz="1200"/>
              <a:pPr algn="r"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2437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AA724-6490-4728-BE95-CA0FD05FD6E0}" type="slidenum">
              <a:rPr lang="en-US"/>
              <a:pPr/>
              <a:t>7</a:t>
            </a:fld>
            <a:endParaRPr lang="en-US"/>
          </a:p>
        </p:txBody>
      </p:sp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r>
              <a:rPr lang="en-US"/>
              <a:t>PENTRAN CODE SYSTEM</a:t>
            </a:r>
          </a:p>
        </p:txBody>
      </p:sp>
      <p:sp>
        <p:nvSpPr>
          <p:cNvPr id="10547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FD172FA-FECF-43FD-8736-5F70F9125E4F}" type="slidenum">
              <a:rPr lang="en-US" sz="1200"/>
              <a:pPr algn="r"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84561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AA724-6490-4728-BE95-CA0FD05FD6E0}" type="slidenum">
              <a:rPr lang="en-US"/>
              <a:pPr/>
              <a:t>8</a:t>
            </a:fld>
            <a:endParaRPr lang="en-US"/>
          </a:p>
        </p:txBody>
      </p:sp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r>
              <a:rPr lang="en-US"/>
              <a:t>PENTRAN CODE SYSTEM</a:t>
            </a:r>
          </a:p>
        </p:txBody>
      </p:sp>
      <p:sp>
        <p:nvSpPr>
          <p:cNvPr id="10547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FD172FA-FECF-43FD-8736-5F70F9125E4F}" type="slidenum">
              <a:rPr lang="en-US" sz="1200"/>
              <a:pPr algn="r"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2345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5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noFill/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388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0" name="Footer Placeholder 6"/>
          <p:cNvSpPr txBox="1">
            <a:spLocks/>
          </p:cNvSpPr>
          <p:nvPr userDrawn="1"/>
        </p:nvSpPr>
        <p:spPr>
          <a:xfrm>
            <a:off x="2514600" y="6172200"/>
            <a:ext cx="4419600" cy="5334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Nuclear and Radiological Engineering Program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George W. Woodruff School of Mechanical Engineering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 flipH="1">
            <a:off x="8374660" y="0"/>
            <a:ext cx="76934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2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6238568"/>
            <a:ext cx="1676399" cy="6194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30969" y="6295231"/>
            <a:ext cx="859631" cy="4262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B0834E-3456-4461-93BD-CA33132ECC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A0292B-03FE-4336-92E2-0B74B8DB21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8229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38600"/>
            <a:ext cx="8229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24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5D5C46F-F595-456F-9DC4-C2F51A6CC6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24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F91DE96-5703-4FA1-B441-8F49E8E9CB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0386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3246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E40CFCF-D878-463F-8A99-FA534600C3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8C74A0-BC3D-4B46-8726-BEF968090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73573-DAB3-435F-A7EF-FB39D247A9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756FE2-4AC1-42E2-853F-09CD504EC7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8350A0-5725-4655-BB1C-4F6005814A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C18083-C298-4A7E-9704-39F18C19FA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56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B221E-5A06-4DB1-BC0A-B22E97C571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77E039-5709-4F1C-9D66-E9C941634B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F793B-3F8C-4274-AFBC-AFD66B3CB3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solidFill>
            <a:srgbClr val="000080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246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defRPr>
            </a:lvl1pPr>
          </a:lstStyle>
          <a:p>
            <a:fld id="{A173DDBF-66E1-4A5D-BBA6-C46953678056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Footer Placeholder 6"/>
          <p:cNvSpPr txBox="1">
            <a:spLocks/>
          </p:cNvSpPr>
          <p:nvPr userDrawn="1"/>
        </p:nvSpPr>
        <p:spPr>
          <a:xfrm>
            <a:off x="2438400" y="6172200"/>
            <a:ext cx="4572000" cy="5334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Nu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 flipH="1">
            <a:off x="8374660" y="0"/>
            <a:ext cx="76934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7" name="Picture 7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7543800" y="6238568"/>
            <a:ext cx="1600199" cy="61943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3" name="Footer Placeholder 6"/>
          <p:cNvSpPr txBox="1">
            <a:spLocks/>
          </p:cNvSpPr>
          <p:nvPr userDrawn="1"/>
        </p:nvSpPr>
        <p:spPr>
          <a:xfrm>
            <a:off x="2514600" y="6172200"/>
            <a:ext cx="4419600" cy="533400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Nuclear and Radiological Engineering Program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shade val="50000"/>
                  </a:schemeClr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George W. Woodruff School of Mechanical Engineering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shade val="50000"/>
                </a:scheme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130969" y="6295231"/>
            <a:ext cx="859631" cy="426244"/>
          </a:xfrm>
          <a:prstGeom prst="rect">
            <a:avLst/>
          </a:prstGeom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Tahoma" pitchFamily="34" charset="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3505200"/>
            <a:ext cx="8610600" cy="6858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n-US" sz="4000" i="1" dirty="0" smtClean="0"/>
              <a:t>PENTRAN -CRT Problem Exercises</a:t>
            </a:r>
            <a:endParaRPr lang="en-US" i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1910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Colorado School of Mines</a:t>
            </a:r>
          </a:p>
          <a:p>
            <a:r>
              <a:rPr lang="en-US" sz="2400" b="1" dirty="0" smtClean="0"/>
              <a:t>PENTRAN-CRT Workshop</a:t>
            </a:r>
          </a:p>
          <a:p>
            <a:r>
              <a:rPr lang="en-US" sz="2400" b="1" dirty="0" smtClean="0"/>
              <a:t>March 2014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1447800"/>
            <a:ext cx="2087189" cy="1860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8374660" y="0"/>
            <a:ext cx="769340" cy="685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85800"/>
            <a:ext cx="7162800" cy="6985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600" b="1" dirty="0" smtClean="0"/>
              <a:t>Parallel Job Processing</a:t>
            </a:r>
            <a:endParaRPr lang="en-US" sz="3600" b="1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5AB26787-A8CB-4301-9541-D400BA9CDDB3}" type="slidenum"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 eaLnBrk="1" hangingPunct="1">
                <a:defRPr/>
              </a:pPr>
              <a:t>2</a:t>
            </a:fld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1447800"/>
            <a:ext cx="8382000" cy="4800600"/>
          </a:xfrm>
          <a:prstGeom prst="rect">
            <a:avLst/>
          </a:prstGeom>
          <a:solidFill>
            <a:srgbClr val="000080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Two Modes for Execution: Interactive or Batch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i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Interactive Mode</a:t>
            </a:r>
            <a:endParaRPr lang="en-US" sz="24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Interesting for debug, poor use of system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i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Batch Mode in IBM Blue Gene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“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sbatch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” Batch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Scheduler by IBM</a:t>
            </a:r>
          </a:p>
          <a:p>
            <a:pPr marL="1714500" lvl="3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Job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“</a:t>
            </a:r>
            <a:r>
              <a:rPr lang="en-US" sz="24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squeue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”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for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Queue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core use</a:t>
            </a:r>
          </a:p>
          <a:p>
            <a:pPr marL="1714500" lvl="3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Allocates jobs to least used cores automatically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Scripts for pre- and post-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parallel PENTRAN</a:t>
            </a:r>
          </a:p>
          <a:p>
            <a:pPr marL="1714500" lvl="3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pisub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ppencrt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prbname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pen #n #c, 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ppen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-post 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prbname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pen #n #c</a:t>
            </a:r>
            <a:endParaRPr lang="en-US" sz="24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Post processing with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PENDATA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,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PENMSH</a:t>
            </a:r>
            <a:endParaRPr lang="en-US" sz="24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85800"/>
            <a:ext cx="7162800" cy="6985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 smtClean="0"/>
              <a:t>Sample Reactor Problem: zippy</a:t>
            </a:r>
            <a:endParaRPr lang="en-US" sz="3200" b="1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5AB26787-A8CB-4301-9541-D400BA9CDDB3}" type="slidenum"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 eaLnBrk="1" hangingPunct="1">
                <a:defRPr/>
              </a:pPr>
              <a:t>3</a:t>
            </a:fld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1447800"/>
            <a:ext cx="8382000" cy="4800600"/>
          </a:xfrm>
          <a:prstGeom prst="rect">
            <a:avLst/>
          </a:prstGeom>
          <a:solidFill>
            <a:srgbClr val="000080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Zippy 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reactor problem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6x6 Coarse Mesh problem with control rod /water flux traps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zippy.pen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Water(m2)</a:t>
            </a: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Fuel (m1)</a:t>
            </a: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Water or 					          Control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Rod (m3)</a:t>
            </a: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Reflective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259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438400"/>
            <a:ext cx="3814761" cy="360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3124200" y="2971800"/>
            <a:ext cx="1676400" cy="762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3124200" y="3962400"/>
            <a:ext cx="2209800" cy="3048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3124200" y="4495800"/>
            <a:ext cx="2209800" cy="2286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124200" y="4724400"/>
            <a:ext cx="3200400" cy="3048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124200" y="4724400"/>
            <a:ext cx="1828800" cy="762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3124200" y="5562600"/>
            <a:ext cx="1447800" cy="381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3124200" y="5867400"/>
            <a:ext cx="1676400" cy="76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646780"/>
            <a:ext cx="7772400" cy="6985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 smtClean="0"/>
              <a:t>Sample Shielding Problem: </a:t>
            </a:r>
            <a:r>
              <a:rPr lang="en-US" sz="3200" b="1" dirty="0" err="1" smtClean="0"/>
              <a:t>pbshield</a:t>
            </a:r>
            <a:endParaRPr lang="en-US" sz="3200" b="1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5AB26787-A8CB-4301-9541-D400BA9CDDB3}" type="slidenum"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 eaLnBrk="1" hangingPunct="1">
                <a:defRPr/>
              </a:pPr>
              <a:t>4</a:t>
            </a:fld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28600" y="1524000"/>
            <a:ext cx="8382000" cy="4800600"/>
          </a:xfrm>
          <a:prstGeom prst="rect">
            <a:avLst/>
          </a:prstGeom>
          <a:solidFill>
            <a:srgbClr val="000080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pbshield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shielding problem 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10x10x10 cm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</a:p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~100,000 meshes, S12P1, 2G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3x3x3 Coarse Meshes,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pbshield.pen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Pb</a:t>
            </a: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Water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10 </a:t>
            </a:r>
            <a:r>
              <a:rPr lang="en-US" sz="24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Ci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CsCl</a:t>
            </a: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Stainless steel					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Reflective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209800"/>
            <a:ext cx="3810000" cy="3586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 bwMode="auto">
          <a:xfrm flipV="1">
            <a:off x="3048000" y="5181600"/>
            <a:ext cx="2438400" cy="76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3581400" y="4800600"/>
            <a:ext cx="4495800" cy="9144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057400" y="3505200"/>
            <a:ext cx="5181600" cy="457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514600" y="4419600"/>
            <a:ext cx="3352800" cy="3794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3124200" y="4953000"/>
            <a:ext cx="2133600" cy="1143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3200400" y="5638800"/>
            <a:ext cx="3200400" cy="4572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85800"/>
            <a:ext cx="7772400" cy="6985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200" b="1" dirty="0" smtClean="0"/>
              <a:t>Sample Shielding Problem: </a:t>
            </a:r>
            <a:r>
              <a:rPr lang="en-US" sz="3200" b="1" dirty="0" err="1" smtClean="0"/>
              <a:t>pbshield</a:t>
            </a:r>
            <a:endParaRPr lang="en-US" sz="3200" b="1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5AB26787-A8CB-4301-9541-D400BA9CDDB3}" type="slidenum"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 eaLnBrk="1" hangingPunct="1">
                <a:defRPr/>
              </a:pPr>
              <a:t>5</a:t>
            </a:fld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1447800"/>
            <a:ext cx="8382000" cy="4800600"/>
          </a:xfrm>
          <a:prstGeom prst="rect">
            <a:avLst/>
          </a:prstGeom>
          <a:solidFill>
            <a:srgbClr val="000080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pbshield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shielding problem 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10x10x10 cm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</a:p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~100,000 meshes, S12P1, 2G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3x3x3 Coarse Meshes,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pbshield.pen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10 </a:t>
            </a:r>
            <a:r>
              <a:rPr lang="en-US" sz="24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Ci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CsCl</a:t>
            </a: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Water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Pb</a:t>
            </a: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Stainless steel					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Reflective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438400"/>
            <a:ext cx="3962400" cy="369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 bwMode="auto">
          <a:xfrm>
            <a:off x="3124200" y="4343400"/>
            <a:ext cx="2743200" cy="381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V="1">
            <a:off x="3810000" y="4800600"/>
            <a:ext cx="3657600" cy="7620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209800" y="4191000"/>
            <a:ext cx="4495800" cy="9906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2667000" y="4344988"/>
            <a:ext cx="2971800" cy="3794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3200400" y="5105400"/>
            <a:ext cx="2438400" cy="9906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3276600" y="5486400"/>
            <a:ext cx="3124200" cy="6096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85800"/>
            <a:ext cx="7162800" cy="6985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600" b="1" dirty="0" smtClean="0"/>
              <a:t>Run  zippy.pen</a:t>
            </a:r>
            <a:endParaRPr lang="en-US" sz="3600" b="1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5AB26787-A8CB-4301-9541-D400BA9CDDB3}" type="slidenum"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 eaLnBrk="1" hangingPunct="1">
                <a:defRPr/>
              </a:pPr>
              <a:t>6</a:t>
            </a:fld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1447800"/>
            <a:ext cx="8382000" cy="4800600"/>
          </a:xfrm>
          <a:prstGeom prst="rect">
            <a:avLst/>
          </a:prstGeom>
          <a:solidFill>
            <a:srgbClr val="000080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Prepare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a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2 Parallel core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Script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for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i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zippy.pen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Prefix: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zippy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    Suffix: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pen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   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Nodes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1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 Cores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: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2  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mpisub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ppencrt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zippy  pen 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1 2</a:t>
            </a: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Copies zippy.pen to prb.pen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Sets up </a:t>
            </a:r>
            <a:r>
              <a:rPr lang="en-US" sz="24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zippy.scr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script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Submit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to queue:  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sbatch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zippy_2_pbs.scr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Note the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job number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reported back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Check queue status: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 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squeue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&lt;enter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&gt;</a:t>
            </a:r>
          </a:p>
          <a:p>
            <a:pPr marL="1714500" lvl="3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When in </a:t>
            </a:r>
            <a:r>
              <a:rPr lang="en-US" sz="24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workdir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, type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“peek”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to see parallel feedback of last submitted job</a:t>
            </a: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Post process output:  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ppen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-post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zippy  pen 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1 2</a:t>
            </a: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i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To Prepare Batch Mode via PBS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ppen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-pre  zippy  pen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6800" y="685800"/>
            <a:ext cx="7162800" cy="6985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600" b="1" dirty="0" smtClean="0"/>
              <a:t>PENDATA Procedure</a:t>
            </a:r>
            <a:endParaRPr lang="en-US" sz="3600" b="1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5AB26787-A8CB-4301-9541-D400BA9CDDB3}" type="slidenum"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 eaLnBrk="1" hangingPunct="1">
                <a:defRPr/>
              </a:pPr>
              <a:t>7</a:t>
            </a:fld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1447800"/>
            <a:ext cx="8382000" cy="4800600"/>
          </a:xfrm>
          <a:prstGeom prst="rect">
            <a:avLst/>
          </a:prstGeom>
          <a:solidFill>
            <a:srgbClr val="000080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PENDATA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Data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(to the highest degree possible) is stored in PENTRAN as PARALLEL memory—each processor contains data only LOCALLY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b="1" i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If requested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, outputs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will be in a number of files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zippy.1, zippy.2   …  run output from proc. 1, 2, etc</a:t>
            </a:r>
          </a:p>
          <a:p>
            <a:pPr marL="1714500" lvl="3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Contains important run data and metrics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zipply.L1, zippy.L2  … </a:t>
            </a:r>
            <a:r>
              <a:rPr lang="en-US" sz="2400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logfile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outputs, etc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zippy.f1, zippy.f2   …  binary flux data, etc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Tx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zippy.j1, zippy.j2  … flux and net current, etc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685800"/>
            <a:ext cx="7772400" cy="698500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3600" b="1" dirty="0" smtClean="0"/>
              <a:t>Run PENDATA, PENMSH-XP Plot</a:t>
            </a:r>
            <a:endParaRPr lang="en-US" sz="3600" b="1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defRPr/>
            </a:pPr>
            <a:fld id="{5AB26787-A8CB-4301-9541-D400BA9CDDB3}" type="slidenum"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pPr algn="r" eaLnBrk="1" hangingPunct="1">
                <a:defRPr/>
              </a:pPr>
              <a:t>8</a:t>
            </a:fld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1000" y="1447800"/>
            <a:ext cx="8382000" cy="4800600"/>
          </a:xfrm>
          <a:prstGeom prst="rect">
            <a:avLst/>
          </a:prstGeom>
          <a:solidFill>
            <a:srgbClr val="000080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To run PENDATA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In the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local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problem directory, 					type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PENDATA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&lt;enter&gt;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Enter the options as desired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PENDATA will gather all files from the parallel run in a transparent manner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To use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PENMSH 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to plot: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Go to 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crit</a:t>
            </a: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directory</a:t>
            </a: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r>
              <a:rPr lang="en-US" sz="2400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Type 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penmsh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–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i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moddir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–f 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flxdir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-</a:t>
            </a:r>
            <a:r>
              <a:rPr lang="en-US" sz="2400" b="1" kern="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msf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  4</a:t>
            </a: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Will reference model and run to plot </a:t>
            </a:r>
            <a:r>
              <a:rPr lang="en-US" sz="2400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fluxes</a:t>
            </a:r>
            <a:endParaRPr lang="en-US" sz="2400" b="1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1257300" lvl="2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marL="800100" lvl="1" indent="-342900" algn="l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Arial" pitchFamily="34" charset="0"/>
              <a:buChar char="•"/>
            </a:pPr>
            <a:endParaRPr lang="en-US" sz="2400" kern="0" dirty="0" smtClean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">
  <a:themeElements>
    <a:clrScheme name="Ocean 10">
      <a:dk1>
        <a:srgbClr val="010199"/>
      </a:dk1>
      <a:lt1>
        <a:srgbClr val="FFFFFF"/>
      </a:lt1>
      <a:dk2>
        <a:srgbClr val="000099"/>
      </a:dk2>
      <a:lt2>
        <a:srgbClr val="FF6600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cea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cean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9">
        <a:dk1>
          <a:srgbClr val="010199"/>
        </a:dk1>
        <a:lt1>
          <a:srgbClr val="FFFFFF"/>
        </a:lt1>
        <a:dk2>
          <a:srgbClr val="000099"/>
        </a:dk2>
        <a:lt2>
          <a:srgbClr val="FF3300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ean 10">
        <a:dk1>
          <a:srgbClr val="010199"/>
        </a:dk1>
        <a:lt1>
          <a:srgbClr val="FFFFFF"/>
        </a:lt1>
        <a:dk2>
          <a:srgbClr val="000099"/>
        </a:dk2>
        <a:lt2>
          <a:srgbClr val="FF6600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5801</TotalTime>
  <Words>405</Words>
  <Application>Microsoft Office PowerPoint</Application>
  <PresentationFormat>On-screen Show (4:3)</PresentationFormat>
  <Paragraphs>117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Tahoma</vt:lpstr>
      <vt:lpstr>Wingdings</vt:lpstr>
      <vt:lpstr>Ocean</vt:lpstr>
      <vt:lpstr>PENTRAN -CRT Problem Exercises</vt:lpstr>
      <vt:lpstr>Parallel Job Processing</vt:lpstr>
      <vt:lpstr>Sample Reactor Problem: zippy</vt:lpstr>
      <vt:lpstr>Sample Shielding Problem: pbshield</vt:lpstr>
      <vt:lpstr>Sample Shielding Problem: pbshield</vt:lpstr>
      <vt:lpstr>Run  zippy.pen</vt:lpstr>
      <vt:lpstr>PENDATA Procedure</vt:lpstr>
      <vt:lpstr>Run PENDATA, PENMSH-XP Plot</vt:lpstr>
    </vt:vector>
  </TitlesOfParts>
  <Company>UF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Victoria Cornelison</dc:creator>
  <cp:lastModifiedBy>Glenn Sjoden</cp:lastModifiedBy>
  <cp:revision>258</cp:revision>
  <dcterms:created xsi:type="dcterms:W3CDTF">2007-03-20T13:47:21Z</dcterms:created>
  <dcterms:modified xsi:type="dcterms:W3CDTF">2014-03-19T05:14:57Z</dcterms:modified>
</cp:coreProperties>
</file>