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0" r:id="rId13"/>
    <p:sldId id="274" r:id="rId14"/>
    <p:sldId id="273" r:id="rId15"/>
    <p:sldId id="277" r:id="rId16"/>
    <p:sldId id="275" r:id="rId17"/>
    <p:sldId id="278" r:id="rId18"/>
    <p:sldId id="279" r:id="rId19"/>
    <p:sldId id="260" r:id="rId20"/>
    <p:sldId id="263" r:id="rId21"/>
    <p:sldId id="286" r:id="rId22"/>
    <p:sldId id="281" r:id="rId23"/>
    <p:sldId id="282" r:id="rId24"/>
    <p:sldId id="283" r:id="rId25"/>
    <p:sldId id="284" r:id="rId26"/>
    <p:sldId id="280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Information Model extraction &amp; Analysis</a:t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1200" dirty="0">
                <a:latin typeface="Rockwell" panose="02060603020205020403" pitchFamily="18" charset="0"/>
              </a:rPr>
              <a:t>student-driven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Xiang Tan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Gaye Stephens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13" y="15239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7A005D-B543-4A78-9678-5EA5B50B349B}"/>
              </a:ext>
            </a:extLst>
          </p:cNvPr>
          <p:cNvSpPr txBox="1">
            <a:spLocks/>
          </p:cNvSpPr>
          <p:nvPr/>
        </p:nvSpPr>
        <p:spPr>
          <a:xfrm>
            <a:off x="1141413" y="19504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23CD0-61DA-4639-B1E0-F89647BE827E}"/>
              </a:ext>
            </a:extLst>
          </p:cNvPr>
          <p:cNvSpPr txBox="1">
            <a:spLocks/>
          </p:cNvSpPr>
          <p:nvPr/>
        </p:nvSpPr>
        <p:spPr>
          <a:xfrm>
            <a:off x="1141412" y="331628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website (FHIR) vs Single Page Application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OpenEHR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Anonymous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classname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 selectors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format (FHIR, JSON format)</a:t>
            </a:r>
          </a:p>
          <a:p>
            <a:pPr lvl="1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comments</a:t>
            </a:r>
          </a:p>
          <a:p>
            <a:pPr lvl="1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object notation</a:t>
            </a:r>
          </a:p>
          <a:p>
            <a:pPr lvl="1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commas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BF49A2-71B5-4CE4-B112-8B8812B27215}"/>
              </a:ext>
            </a:extLst>
          </p:cNvPr>
          <p:cNvSpPr txBox="1">
            <a:spLocks/>
          </p:cNvSpPr>
          <p:nvPr/>
        </p:nvSpPr>
        <p:spPr>
          <a:xfrm>
            <a:off x="1141413" y="3137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73589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D0A7BA-C5C0-46EC-A746-EAF14EA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81" y="1219476"/>
            <a:ext cx="5495238" cy="441904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107410" y="37633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link LINKs to an actual DOCUMENT</a:t>
            </a:r>
          </a:p>
        </p:txBody>
      </p:sp>
    </p:spTree>
    <p:extLst>
      <p:ext uri="{BB962C8B-B14F-4D97-AF65-F5344CB8AC3E}">
        <p14:creationId xmlns:p14="http://schemas.microsoft.com/office/powerpoint/2010/main" val="34095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107410" y="37633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link LINKs to an actual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15048-6887-475F-BBC5-62DAB6F0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25" y="1455575"/>
            <a:ext cx="5723350" cy="45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44EAD-CCE2-4457-B96A-FADCE0C6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88"/>
            <a:ext cx="12192000" cy="5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6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5B786-1C23-4DBB-8231-9F01940D2F17}"/>
              </a:ext>
            </a:extLst>
          </p:cNvPr>
          <p:cNvSpPr txBox="1">
            <a:spLocks/>
          </p:cNvSpPr>
          <p:nvPr/>
        </p:nvSpPr>
        <p:spPr>
          <a:xfrm>
            <a:off x="1594227" y="36700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link changes the STATE of the document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getting a whiteboard, and then erase and draw on the SAME whiteboard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A1D4A-1EC8-4F9C-879B-C4F833DA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48446"/>
            <a:ext cx="11734800" cy="5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64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525AB9-2058-4629-8AAE-073C798D677C}"/>
              </a:ext>
            </a:extLst>
          </p:cNvPr>
          <p:cNvSpPr txBox="1">
            <a:spLocks/>
          </p:cNvSpPr>
          <p:nvPr/>
        </p:nvSpPr>
        <p:spPr>
          <a:xfrm>
            <a:off x="2812086" y="426667"/>
            <a:ext cx="806843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format (FHIR, JSON format)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F89FC5-5E9E-4123-A89B-F76B2792EA2C}"/>
              </a:ext>
            </a:extLst>
          </p:cNvPr>
          <p:cNvSpPr txBox="1">
            <a:spLocks/>
          </p:cNvSpPr>
          <p:nvPr/>
        </p:nvSpPr>
        <p:spPr>
          <a:xfrm>
            <a:off x="4491282" y="2791437"/>
            <a:ext cx="806843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97369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0" y="-230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The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0CD30-E3BD-425F-8742-09FD4CEBE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" t="1299" r="1"/>
          <a:stretch/>
        </p:blipFill>
        <p:spPr>
          <a:xfrm>
            <a:off x="6463432" y="1402772"/>
            <a:ext cx="4007426" cy="5044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852E37-275E-49ED-B158-B786A4AF0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0" r="280" b="53824"/>
          <a:stretch/>
        </p:blipFill>
        <p:spPr>
          <a:xfrm>
            <a:off x="1600788" y="1478569"/>
            <a:ext cx="3715596" cy="46624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FB46E1-B87A-4B49-A2C0-A2A4564A961C}"/>
              </a:ext>
            </a:extLst>
          </p:cNvPr>
          <p:cNvSpPr txBox="1">
            <a:spLocks/>
          </p:cNvSpPr>
          <p:nvPr/>
        </p:nvSpPr>
        <p:spPr>
          <a:xfrm>
            <a:off x="2886292" y="990599"/>
            <a:ext cx="1144587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FHIR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654337-9D67-4682-939A-08B05E8E0881}"/>
              </a:ext>
            </a:extLst>
          </p:cNvPr>
          <p:cNvSpPr txBox="1">
            <a:spLocks/>
          </p:cNvSpPr>
          <p:nvPr/>
        </p:nvSpPr>
        <p:spPr>
          <a:xfrm>
            <a:off x="7529438" y="906709"/>
            <a:ext cx="1875414" cy="82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OpenEHR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base types</a:t>
            </a:r>
          </a:p>
          <a:p>
            <a:pPr lvl="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complex types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Quality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6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Quality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4550-3692-43D3-99D8-0896502D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19D9-639A-4587-80E5-F2F1FAD4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2AD4E-3BE7-4C6C-887E-A354C856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65"/>
            <a:ext cx="12192000" cy="63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3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Quality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Quality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5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Quality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8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9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Vision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144623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lv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  <a:p>
            <a:pPr marL="0" lv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0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always ask, “what’s the models”, but never “how the models are”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Facilitate future researches</a:t>
            </a:r>
          </a:p>
          <a:p>
            <a:pPr marL="0" indent="0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Goals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perspective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a developer could do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6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Intermediate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Obtaining models in an easy to process format.</a:t>
            </a:r>
          </a:p>
          <a:p>
            <a:pPr marL="0" indent="0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52C8BF-E6CF-4917-8F25-122B7F56FEAC}"/>
              </a:ext>
            </a:extLst>
          </p:cNvPr>
          <p:cNvSpPr txBox="1">
            <a:spLocks/>
          </p:cNvSpPr>
          <p:nvPr/>
        </p:nvSpPr>
        <p:spPr>
          <a:xfrm>
            <a:off x="1141413" y="285949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12" y="4172743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APIs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available sources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2C8BF-E6CF-4917-8F25-122B7F56FEAC}"/>
              </a:ext>
            </a:extLst>
          </p:cNvPr>
          <p:cNvSpPr txBox="1">
            <a:spLocks/>
          </p:cNvSpPr>
          <p:nvPr/>
        </p:nvSpPr>
        <p:spPr>
          <a:xfrm>
            <a:off x="1141413" y="3137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13" y="15239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APIs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7A005D-B543-4A78-9678-5EA5B50B349B}"/>
              </a:ext>
            </a:extLst>
          </p:cNvPr>
          <p:cNvSpPr txBox="1">
            <a:spLocks/>
          </p:cNvSpPr>
          <p:nvPr/>
        </p:nvSpPr>
        <p:spPr>
          <a:xfrm>
            <a:off x="1141413" y="19504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23CD0-61DA-4639-B1E0-F89647BE827E}"/>
              </a:ext>
            </a:extLst>
          </p:cNvPr>
          <p:cNvSpPr txBox="1">
            <a:spLocks/>
          </p:cNvSpPr>
          <p:nvPr/>
        </p:nvSpPr>
        <p:spPr>
          <a:xfrm>
            <a:off x="1141412" y="331628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OpenEHR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them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 of the APIs are remotely useful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91F0DF-AA69-4295-AAA2-9A25758F4EAE}"/>
              </a:ext>
            </a:extLst>
          </p:cNvPr>
          <p:cNvSpPr txBox="1">
            <a:spLocks/>
          </p:cNvSpPr>
          <p:nvPr/>
        </p:nvSpPr>
        <p:spPr>
          <a:xfrm>
            <a:off x="971695" y="495299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Rockwell" panose="02060603020205020403" pitchFamily="18" charset="0"/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20654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2C8BF-E6CF-4917-8F25-122B7F56FEAC}"/>
              </a:ext>
            </a:extLst>
          </p:cNvPr>
          <p:cNvSpPr txBox="1">
            <a:spLocks/>
          </p:cNvSpPr>
          <p:nvPr/>
        </p:nvSpPr>
        <p:spPr>
          <a:xfrm>
            <a:off x="1141413" y="3137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13" y="15239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available sources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7A005D-B543-4A78-9678-5EA5B50B349B}"/>
              </a:ext>
            </a:extLst>
          </p:cNvPr>
          <p:cNvSpPr txBox="1">
            <a:spLocks/>
          </p:cNvSpPr>
          <p:nvPr/>
        </p:nvSpPr>
        <p:spPr>
          <a:xfrm>
            <a:off x="1141413" y="19504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23CD0-61DA-4639-B1E0-F89647BE827E}"/>
              </a:ext>
            </a:extLst>
          </p:cNvPr>
          <p:cNvSpPr txBox="1">
            <a:spLocks/>
          </p:cNvSpPr>
          <p:nvPr/>
        </p:nvSpPr>
        <p:spPr>
          <a:xfrm>
            <a:off x="1141412" y="331628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OpenEHR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them via bulk exports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models exported contains many uninteresting properties, and some interesting properties were not included.</a:t>
            </a:r>
          </a:p>
        </p:txBody>
      </p:sp>
    </p:spTree>
    <p:extLst>
      <p:ext uri="{BB962C8B-B14F-4D97-AF65-F5344CB8AC3E}">
        <p14:creationId xmlns:p14="http://schemas.microsoft.com/office/powerpoint/2010/main" val="89411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F777E-658C-4EBA-A8EF-315B3EB2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48"/>
            <a:ext cx="12192000" cy="6501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FB4256-7B21-4B8D-8631-BA8278303C5C}"/>
              </a:ext>
            </a:extLst>
          </p:cNvPr>
          <p:cNvSpPr txBox="1">
            <a:spLocks/>
          </p:cNvSpPr>
          <p:nvPr/>
        </p:nvSpPr>
        <p:spPr>
          <a:xfrm>
            <a:off x="1141412" y="1855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err="1">
                <a:latin typeface="Rockwell" panose="02060603020205020403" pitchFamily="18" charset="0"/>
              </a:rPr>
              <a:t>OpenEHR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2C8BF-E6CF-4917-8F25-122B7F56FEAC}"/>
              </a:ext>
            </a:extLst>
          </p:cNvPr>
          <p:cNvSpPr txBox="1">
            <a:spLocks/>
          </p:cNvSpPr>
          <p:nvPr/>
        </p:nvSpPr>
        <p:spPr>
          <a:xfrm>
            <a:off x="1141412" y="1855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Rockwell" panose="02060603020205020403" pitchFamily="18" charset="0"/>
              </a:rPr>
              <a:t>Interesting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0EEA5-69D9-4EFD-B847-B964B16F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71" y="1402487"/>
            <a:ext cx="5140681" cy="48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2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2C8BF-E6CF-4917-8F25-122B7F56FEAC}"/>
              </a:ext>
            </a:extLst>
          </p:cNvPr>
          <p:cNvSpPr txBox="1">
            <a:spLocks/>
          </p:cNvSpPr>
          <p:nvPr/>
        </p:nvSpPr>
        <p:spPr>
          <a:xfrm>
            <a:off x="1141413" y="3137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983D-C132-47E0-8D78-F372791D9162}"/>
              </a:ext>
            </a:extLst>
          </p:cNvPr>
          <p:cNvSpPr txBox="1">
            <a:spLocks/>
          </p:cNvSpPr>
          <p:nvPr/>
        </p:nvSpPr>
        <p:spPr>
          <a:xfrm>
            <a:off x="1141413" y="152399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available sources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7A005D-B543-4A78-9678-5EA5B50B349B}"/>
              </a:ext>
            </a:extLst>
          </p:cNvPr>
          <p:cNvSpPr txBox="1">
            <a:spLocks/>
          </p:cNvSpPr>
          <p:nvPr/>
        </p:nvSpPr>
        <p:spPr>
          <a:xfrm>
            <a:off x="1141413" y="19504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Rockwell" panose="02060603020205020403" pitchFamily="18" charset="0"/>
              </a:rPr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23CD0-61DA-4639-B1E0-F89647BE827E}"/>
              </a:ext>
            </a:extLst>
          </p:cNvPr>
          <p:cNvSpPr txBox="1">
            <a:spLocks/>
          </p:cNvSpPr>
          <p:nvPr/>
        </p:nvSpPr>
        <p:spPr>
          <a:xfrm>
            <a:off x="1141412" y="331628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OpenEHR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them via bulk exports</a:t>
            </a:r>
          </a:p>
          <a:p>
            <a:pPr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models exported contains many uninteresting properties, and some interesting properties were not included.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91F0DF-AA69-4295-AAA2-9A25758F4EAE}"/>
              </a:ext>
            </a:extLst>
          </p:cNvPr>
          <p:cNvSpPr txBox="1">
            <a:spLocks/>
          </p:cNvSpPr>
          <p:nvPr/>
        </p:nvSpPr>
        <p:spPr>
          <a:xfrm>
            <a:off x="971695" y="495299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Rockwell" panose="02060603020205020403" pitchFamily="18" charset="0"/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172808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213</TotalTime>
  <Words>261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Rockwell</vt:lpstr>
      <vt:lpstr>Tahoma</vt:lpstr>
      <vt:lpstr>Tw Cen MT</vt:lpstr>
      <vt:lpstr>Circuit</vt:lpstr>
      <vt:lpstr>Information Model extraction &amp; Analysis student-driven</vt:lpstr>
      <vt:lpstr>PowerPoint Presentation</vt:lpstr>
      <vt:lpstr>Motivation</vt:lpstr>
      <vt:lpstr>Intermediate 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Models</vt:lpstr>
      <vt:lpstr>Challenge</vt:lpstr>
      <vt:lpstr>Data Quality Analysis</vt:lpstr>
      <vt:lpstr>Data Quality Analysis</vt:lpstr>
      <vt:lpstr>Data Quality Analysis</vt:lpstr>
      <vt:lpstr>Data Quality Analysis</vt:lpstr>
      <vt:lpstr>Data Quality Analysis</vt:lpstr>
      <vt:lpstr>Conclusion</vt:lpstr>
      <vt:lpstr>Vision for future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Analysis</dc:title>
  <dc:creator>Yi Xiang Tan</dc:creator>
  <cp:lastModifiedBy>Yi Xiang Tan</cp:lastModifiedBy>
  <cp:revision>13</cp:revision>
  <dcterms:created xsi:type="dcterms:W3CDTF">2022-03-21T09:24:26Z</dcterms:created>
  <dcterms:modified xsi:type="dcterms:W3CDTF">2022-03-21T12:57:41Z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