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57"/>
  </p:notesMasterIdLst>
  <p:handoutMasterIdLst>
    <p:handoutMasterId r:id="rId58"/>
  </p:handoutMasterIdLst>
  <p:sldIdLst>
    <p:sldId id="256" r:id="rId5"/>
    <p:sldId id="291" r:id="rId6"/>
    <p:sldId id="265" r:id="rId7"/>
    <p:sldId id="266" r:id="rId8"/>
    <p:sldId id="289" r:id="rId9"/>
    <p:sldId id="314" r:id="rId10"/>
    <p:sldId id="271" r:id="rId11"/>
    <p:sldId id="272" r:id="rId12"/>
    <p:sldId id="308" r:id="rId13"/>
    <p:sldId id="274" r:id="rId14"/>
    <p:sldId id="273" r:id="rId15"/>
    <p:sldId id="277" r:id="rId16"/>
    <p:sldId id="275" r:id="rId17"/>
    <p:sldId id="278" r:id="rId18"/>
    <p:sldId id="334" r:id="rId19"/>
    <p:sldId id="279" r:id="rId20"/>
    <p:sldId id="292" r:id="rId21"/>
    <p:sldId id="260" r:id="rId22"/>
    <p:sldId id="263" r:id="rId23"/>
    <p:sldId id="309" r:id="rId24"/>
    <p:sldId id="297" r:id="rId25"/>
    <p:sldId id="305" r:id="rId26"/>
    <p:sldId id="313" r:id="rId27"/>
    <p:sldId id="300" r:id="rId28"/>
    <p:sldId id="306" r:id="rId29"/>
    <p:sldId id="302" r:id="rId30"/>
    <p:sldId id="307" r:id="rId31"/>
    <p:sldId id="315" r:id="rId32"/>
    <p:sldId id="316" r:id="rId33"/>
    <p:sldId id="290" r:id="rId34"/>
    <p:sldId id="303" r:id="rId35"/>
    <p:sldId id="304" r:id="rId36"/>
    <p:sldId id="280" r:id="rId37"/>
    <p:sldId id="285" r:id="rId38"/>
    <p:sldId id="287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68"/>
    </p:cViewPr>
  </p:sorter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C9B14B-17BB-4EE2-91BE-1F300C0CCAD4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FE-3980-4779-A9D8-8A7ED6041EE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CDE5-7465-454B-9B3C-5F63F1FB3FC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8BCB-D19A-4A77-A1F0-261E05EA2B6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B581-C02A-4978-972B-BF2417D61ABA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5496-BA82-4C2A-9D88-85AA74E4B80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53-BB6F-4CED-BD17-DBE0A444053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3EBB-58CB-44B6-BF46-B6721046511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0500-DD16-4B0E-B58E-41664F2251B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E279-B236-4560-AFF8-774798182174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3D1B-9D72-464B-A18A-D299F82699E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65E0-F79A-4648-AE09-FC83DB8A025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8C02-662C-4438-89C1-74BA0FF42B6F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5A7D-2220-4DEF-8CA0-BD98D512BDB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A0E9-944C-48F7-A36F-42ADFB0258F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B6B5-4191-427F-810D-CDEDCD00F1D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129-181E-4A31-A266-DAD90809232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A9AA-BA3B-4261-8164-36ED0A87AFBA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Dumontier%20M%5BAuthor%5D&amp;cauthor=true&amp;cauthor_uid=26978244" TargetMode="External"/><Relationship Id="rId2" Type="http://schemas.openxmlformats.org/officeDocument/2006/relationships/hyperlink" Target="https://www.ncbi.nlm.nih.gov/pubmed/?term=Wilkinson%20MD%5BAuthor%5D&amp;cauthor=true&amp;cauthor_uid=2697824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fhirjp/" TargetMode="External"/><Relationship Id="rId4" Type="http://schemas.openxmlformats.org/officeDocument/2006/relationships/hyperlink" Target="http://fhir-ru.github.io/index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" TargetMode="External"/><Relationship Id="rId2" Type="http://schemas.openxmlformats.org/officeDocument/2006/relationships/hyperlink" Target="https://ckm.openehr.org/ck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Information Model extraction &amp; Analysis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1200" dirty="0">
                <a:latin typeface="Rockwell" panose="02060603020205020403" pitchFamily="18" charset="0"/>
              </a:rPr>
              <a:t>student-driven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Xiang Tan (ICS)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Gaye Stephens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61EBD-4F24-4703-A037-0D7C54C8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787" y="597226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197D6E7-26F0-4F6B-AA36-8478D8BEBE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983D-C132-47E0-8D78-F372791D9162}"/>
              </a:ext>
            </a:extLst>
          </p:cNvPr>
          <p:cNvSpPr txBox="1">
            <a:spLocks/>
          </p:cNvSpPr>
          <p:nvPr/>
        </p:nvSpPr>
        <p:spPr>
          <a:xfrm>
            <a:off x="1141408" y="144010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Web scraping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7A005D-B543-4A78-9678-5EA5B50B349B}"/>
              </a:ext>
            </a:extLst>
          </p:cNvPr>
          <p:cNvSpPr txBox="1">
            <a:spLocks/>
          </p:cNvSpPr>
          <p:nvPr/>
        </p:nvSpPr>
        <p:spPr>
          <a:xfrm>
            <a:off x="1141411" y="165814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23CD0-61DA-4639-B1E0-F89647BE827E}"/>
              </a:ext>
            </a:extLst>
          </p:cNvPr>
          <p:cNvSpPr txBox="1">
            <a:spLocks/>
          </p:cNvSpPr>
          <p:nvPr/>
        </p:nvSpPr>
        <p:spPr>
          <a:xfrm>
            <a:off x="1141408" y="260828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Static website (FHIR) vs Single Page Application (</a:t>
            </a:r>
            <a:r>
              <a:rPr lang="en-US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OpenEHR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Anonymous </a:t>
            </a:r>
            <a:r>
              <a:rPr lang="en-US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classname</a:t>
            </a: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Duplicate selectors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format (FHIR, JSON format)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comments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object notation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Missing commas</a:t>
            </a:r>
          </a:p>
          <a:p>
            <a:r>
              <a:rPr lang="en-US" sz="21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IP/MAC bans</a:t>
            </a:r>
          </a:p>
          <a:p>
            <a:pPr>
              <a:buFontTx/>
              <a:buChar char="-"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-"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BF49A2-71B5-4CE4-B112-8B8812B27215}"/>
              </a:ext>
            </a:extLst>
          </p:cNvPr>
          <p:cNvSpPr txBox="1">
            <a:spLocks/>
          </p:cNvSpPr>
          <p:nvPr/>
        </p:nvSpPr>
        <p:spPr>
          <a:xfrm>
            <a:off x="1141413" y="3137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0AB01-D26E-4727-BF33-5501F2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9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D0A7BA-C5C0-46EC-A746-EAF14EA9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81" y="1219476"/>
            <a:ext cx="5495238" cy="441904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107410" y="37633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Each link LINKs to an actual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F52C9-0D5F-4053-A8B5-589211F0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107410" y="37633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Each link LINKs to an actual 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15048-6887-475F-BBC5-62DAB6F0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25" y="1455575"/>
            <a:ext cx="5723350" cy="45356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A7926-D3F5-4DC5-9536-70EBE66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0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44EAD-CCE2-4457-B96A-FADCE0C6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4" y="762369"/>
            <a:ext cx="11381961" cy="53332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D1FC4-6C64-480A-8B93-4E6E360B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896" y="635952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6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5B786-1C23-4DBB-8231-9F01940D2F17}"/>
              </a:ext>
            </a:extLst>
          </p:cNvPr>
          <p:cNvSpPr txBox="1">
            <a:spLocks/>
          </p:cNvSpPr>
          <p:nvPr/>
        </p:nvSpPr>
        <p:spPr>
          <a:xfrm>
            <a:off x="1594227" y="36700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Each link changes the STATE of the document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Think of getting a whiteboard, and then erase and draw on the SAME whiteboard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A1D4A-1EC8-4F9C-879B-C4F833DA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8" y="1656836"/>
            <a:ext cx="11138483" cy="49662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4B667-6D71-42F2-A1B4-C9C34C5C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983D-C132-47E0-8D78-F372791D9162}"/>
              </a:ext>
            </a:extLst>
          </p:cNvPr>
          <p:cNvSpPr txBox="1">
            <a:spLocks/>
          </p:cNvSpPr>
          <p:nvPr/>
        </p:nvSpPr>
        <p:spPr>
          <a:xfrm>
            <a:off x="1141405" y="144010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Web scraping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7A005D-B543-4A78-9678-5EA5B50B349B}"/>
              </a:ext>
            </a:extLst>
          </p:cNvPr>
          <p:cNvSpPr txBox="1">
            <a:spLocks/>
          </p:cNvSpPr>
          <p:nvPr/>
        </p:nvSpPr>
        <p:spPr>
          <a:xfrm>
            <a:off x="1141411" y="165814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23CD0-61DA-4639-B1E0-F89647BE827E}"/>
              </a:ext>
            </a:extLst>
          </p:cNvPr>
          <p:cNvSpPr txBox="1">
            <a:spLocks/>
          </p:cNvSpPr>
          <p:nvPr/>
        </p:nvSpPr>
        <p:spPr>
          <a:xfrm>
            <a:off x="1141408" y="260828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Static website (FHIR) vs Single Page Application (</a:t>
            </a:r>
            <a:r>
              <a:rPr lang="en-US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OpenEHR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Anonymous </a:t>
            </a:r>
            <a:r>
              <a:rPr lang="en-US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classname</a:t>
            </a: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Duplicate selectors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format (FHIR, JSON format)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comments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object notation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Missing commas</a:t>
            </a:r>
          </a:p>
          <a:p>
            <a:r>
              <a:rPr lang="en-US" sz="21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IP/MAC bans</a:t>
            </a:r>
          </a:p>
          <a:p>
            <a:pPr>
              <a:buFontTx/>
              <a:buChar char="-"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>
              <a:buFontTx/>
              <a:buChar char="-"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BF49A2-71B5-4CE4-B112-8B8812B27215}"/>
              </a:ext>
            </a:extLst>
          </p:cNvPr>
          <p:cNvSpPr txBox="1">
            <a:spLocks/>
          </p:cNvSpPr>
          <p:nvPr/>
        </p:nvSpPr>
        <p:spPr>
          <a:xfrm>
            <a:off x="1141413" y="3137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0AB01-D26E-4727-BF33-5501F2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8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812086" y="426667"/>
            <a:ext cx="806843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format (FHIR, JSON format)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F89FC5-5E9E-4123-A89B-F76B2792EA2C}"/>
              </a:ext>
            </a:extLst>
          </p:cNvPr>
          <p:cNvSpPr txBox="1">
            <a:spLocks/>
          </p:cNvSpPr>
          <p:nvPr/>
        </p:nvSpPr>
        <p:spPr>
          <a:xfrm>
            <a:off x="3014819" y="962637"/>
            <a:ext cx="107431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https://www.hl7.org/fhir/substancespecification.html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FA365-1193-4046-B4E5-8A3B5659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4" y="1456911"/>
            <a:ext cx="6123809" cy="12095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229780-E743-40BA-A46A-4FD25030B5CE}"/>
              </a:ext>
            </a:extLst>
          </p:cNvPr>
          <p:cNvSpPr txBox="1">
            <a:spLocks/>
          </p:cNvSpPr>
          <p:nvPr/>
        </p:nvSpPr>
        <p:spPr>
          <a:xfrm>
            <a:off x="7249826" y="1649499"/>
            <a:ext cx="3560604" cy="82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comments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(JSON does not support comments)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965B7-1DA2-467C-BB09-74CF7115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44" y="4073917"/>
            <a:ext cx="4597268" cy="101327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B21523-B334-4CED-9189-4315F43BC1ED}"/>
              </a:ext>
            </a:extLst>
          </p:cNvPr>
          <p:cNvSpPr txBox="1">
            <a:spLocks/>
          </p:cNvSpPr>
          <p:nvPr/>
        </p:nvSpPr>
        <p:spPr>
          <a:xfrm>
            <a:off x="7249825" y="4262846"/>
            <a:ext cx="3996439" cy="824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Missing commas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(Commas are used to separate attributes)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72724B-F7DF-405E-9D8C-13E0756B9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950" y="5534244"/>
            <a:ext cx="3590476" cy="6190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F71CBD-8EA9-4158-B4A2-C8C3630FEF8F}"/>
              </a:ext>
            </a:extLst>
          </p:cNvPr>
          <p:cNvSpPr txBox="1">
            <a:spLocks/>
          </p:cNvSpPr>
          <p:nvPr/>
        </p:nvSpPr>
        <p:spPr>
          <a:xfrm>
            <a:off x="7249825" y="5345207"/>
            <a:ext cx="4098989" cy="824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Invalid attribute notation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(Complex structure are not recognized)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AA019A-FA1D-4B41-9C68-BC7D3C1B3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84" y="2892661"/>
            <a:ext cx="10742857" cy="80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87E2D-2DB9-4D53-A190-F2BED51F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7725" y="625181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9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812086" y="426667"/>
            <a:ext cx="806843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Challenges (</a:t>
            </a:r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OpenEHR</a:t>
            </a: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F89FC5-5E9E-4123-A89B-F76B2792EA2C}"/>
              </a:ext>
            </a:extLst>
          </p:cNvPr>
          <p:cNvSpPr txBox="1">
            <a:spLocks/>
          </p:cNvSpPr>
          <p:nvPr/>
        </p:nvSpPr>
        <p:spPr>
          <a:xfrm>
            <a:off x="3014819" y="962637"/>
            <a:ext cx="107431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https://ckm.openehr.org/ckm/archetypes/1013.1.3273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88775-746B-41F4-BE0C-781E6DE1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14" y="2707112"/>
            <a:ext cx="4619048" cy="9142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0A5516-2E23-4A13-84E4-8615A7A3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59" y="3802339"/>
            <a:ext cx="5971429" cy="933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DCD660-7128-437A-A35F-46EB6EBB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14" y="1573790"/>
            <a:ext cx="3923809" cy="95238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4B7781-4410-4839-96DE-4DC2EDC1170F}"/>
              </a:ext>
            </a:extLst>
          </p:cNvPr>
          <p:cNvSpPr txBox="1">
            <a:spLocks/>
          </p:cNvSpPr>
          <p:nvPr/>
        </p:nvSpPr>
        <p:spPr>
          <a:xfrm>
            <a:off x="6520040" y="2526171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Inconsistent Naming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7A87A-EBD0-4654-8C4C-43C03C3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-230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Scraped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52E37-275E-49ED-B158-B786A4AF0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0" r="280" b="53824"/>
          <a:stretch/>
        </p:blipFill>
        <p:spPr>
          <a:xfrm>
            <a:off x="7275713" y="1531305"/>
            <a:ext cx="3715596" cy="46624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FB46E1-B87A-4B49-A2C0-A2A4564A961C}"/>
              </a:ext>
            </a:extLst>
          </p:cNvPr>
          <p:cNvSpPr txBox="1">
            <a:spLocks/>
          </p:cNvSpPr>
          <p:nvPr/>
        </p:nvSpPr>
        <p:spPr>
          <a:xfrm>
            <a:off x="8561217" y="1043335"/>
            <a:ext cx="1144587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FHIR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654337-9D67-4682-939A-08B05E8E0881}"/>
              </a:ext>
            </a:extLst>
          </p:cNvPr>
          <p:cNvSpPr txBox="1">
            <a:spLocks/>
          </p:cNvSpPr>
          <p:nvPr/>
        </p:nvSpPr>
        <p:spPr>
          <a:xfrm>
            <a:off x="2486196" y="1043335"/>
            <a:ext cx="1875414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OpenEHR</a:t>
            </a: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65E4C-6B64-4BC5-81FC-13F0A7B9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10B32-AC96-4F17-9EEE-7B9E0634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91" y="1717185"/>
            <a:ext cx="529523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51" y="1512452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Analysis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52" y="2475989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Identifying base types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Identifying complex types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Tying attributes with quality dimensions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Extrapolate quality dimensions not just from the 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0603CD-6308-4BB6-958D-1F591F903234}"/>
              </a:ext>
            </a:extLst>
          </p:cNvPr>
          <p:cNvSpPr txBox="1">
            <a:spLocks/>
          </p:cNvSpPr>
          <p:nvPr/>
        </p:nvSpPr>
        <p:spPr>
          <a:xfrm>
            <a:off x="1099251" y="4730073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Types do not provide a full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7F4E93-4545-488C-AA17-AF908915CCC1}"/>
              </a:ext>
            </a:extLst>
          </p:cNvPr>
          <p:cNvSpPr txBox="1">
            <a:spLocks/>
          </p:cNvSpPr>
          <p:nvPr/>
        </p:nvSpPr>
        <p:spPr>
          <a:xfrm>
            <a:off x="1314824" y="5704272"/>
            <a:ext cx="5714557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One is of type “Date/Time”, the other “Choice”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AC311-BE8E-4A23-AB0B-CDA9141CC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24540" y="5263059"/>
            <a:ext cx="3304762" cy="4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D4AD6-6289-40A0-9831-2E759BBE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40" y="6085319"/>
            <a:ext cx="2638095" cy="2190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58510-BD76-44E3-97A7-CA02507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D165AB-2DAD-4246-8B18-1708FE67AED0}"/>
              </a:ext>
            </a:extLst>
          </p:cNvPr>
          <p:cNvSpPr txBox="1">
            <a:spLocks/>
          </p:cNvSpPr>
          <p:nvPr/>
        </p:nvSpPr>
        <p:spPr>
          <a:xfrm>
            <a:off x="1057089" y="54317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Research Objective 4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6198D-A5B9-41FE-9C49-B401A385FAE6}"/>
              </a:ext>
            </a:extLst>
          </p:cNvPr>
          <p:cNvSpPr txBox="1"/>
          <p:nvPr/>
        </p:nvSpPr>
        <p:spPr>
          <a:xfrm>
            <a:off x="1099251" y="130169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800" i="0" u="none" strike="noStrike" baseline="0" noProof="0" dirty="0">
                <a:latin typeface="Calibri" panose="020F0502020204030204" pitchFamily="34" charset="0"/>
                <a:cs typeface="Calibri" panose="020F0502020204030204" pitchFamily="34" charset="0"/>
              </a:rPr>
              <a:t>Analyse and display interesting healthcare data quality dimensions.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84DC9-B769-4147-9DDA-F1F0ADE7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156" y="625870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8023-5DE7-4221-B025-98497119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2" y="521315"/>
            <a:ext cx="11341916" cy="56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6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40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Analyzed dimensions</a:t>
            </a:r>
            <a:br>
              <a:rPr lang="en-US" sz="4400" dirty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94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Understandability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Representational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</a:p>
          <a:p>
            <a:pPr marL="0" indent="0">
              <a:buNone/>
            </a:pPr>
            <a:endParaRPr lang="en-GB" sz="24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6F9A9-30E1-4243-B9C9-7048356BF2C1}"/>
              </a:ext>
            </a:extLst>
          </p:cNvPr>
          <p:cNvSpPr txBox="1"/>
          <p:nvPr/>
        </p:nvSpPr>
        <p:spPr>
          <a:xfrm>
            <a:off x="4430087" y="2249327"/>
            <a:ext cx="7459909" cy="2232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Reputation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Completeness</a:t>
            </a:r>
            <a:endParaRPr lang="en-US" sz="24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49198-FF71-488C-8556-62AB193D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11490"/>
            <a:ext cx="9655218" cy="82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Conciseness of information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940A15-E284-4BE1-8060-D66B208D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252" y="1687169"/>
            <a:ext cx="4314286" cy="34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76B33-737D-4E00-A2A7-6383A9321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96" y="3272065"/>
            <a:ext cx="1304762" cy="704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D32AB-FD7D-48EB-9DA9-1BE9F352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2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63173" y="1757231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Conciseness of information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81374-D91F-4714-BE98-23BEC006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5" y="2110710"/>
            <a:ext cx="4980952" cy="2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45B3E-8A68-4A09-9D42-DF07ED25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252" y="1684666"/>
            <a:ext cx="4038095" cy="2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D3777E-2405-431D-9B74-A38B6D7FB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62" y="2134682"/>
            <a:ext cx="1247619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976A3-B287-4A5C-A2C0-4CE0CD94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470" y="4887786"/>
            <a:ext cx="2476190" cy="10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E8E08-0126-4441-9CA0-8B3624672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39" y="3549401"/>
            <a:ext cx="5133333" cy="11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D51947-5E75-4A06-BFEB-7403CBA5E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347" y="2677539"/>
            <a:ext cx="1304762" cy="704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DD06C-3A3E-4F4A-BC4E-57F9BEAF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4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11490"/>
            <a:ext cx="9655218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07A9-B4A9-48DA-97DA-C3F2E777839F}"/>
              </a:ext>
            </a:extLst>
          </p:cNvPr>
          <p:cNvSpPr txBox="1"/>
          <p:nvPr/>
        </p:nvSpPr>
        <p:spPr>
          <a:xfrm>
            <a:off x="6486913" y="5443878"/>
            <a:ext cx="430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146 information models,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129 contains coded attributes (88.36%)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58E94-2AAB-4AD4-9265-83539EC6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54577"/>
            <a:ext cx="4600000" cy="27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3CBBC5-D307-47A3-B120-29AFACE83F88}"/>
              </a:ext>
            </a:extLst>
          </p:cNvPr>
          <p:cNvSpPr txBox="1"/>
          <p:nvPr/>
        </p:nvSpPr>
        <p:spPr>
          <a:xfrm>
            <a:off x="1552296" y="5513644"/>
            <a:ext cx="478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174 published 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information models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49 contains coded attributes (28.16%)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3A965F-F203-4C9E-AC9F-1E768842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63188"/>
            <a:ext cx="4600000" cy="2771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072B1-313C-4AA5-BE8F-BF8F115B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2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5148" y="5115455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832285"/>
            <a:ext cx="8925376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Timeliness: Number of time-related attributes in information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7E29A4-9715-4898-A07D-B4E8A86D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89" y="3632304"/>
            <a:ext cx="380000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3C37D-8CBC-488D-A55C-A48092D7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36" y="3518018"/>
            <a:ext cx="5190476" cy="5904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71BEC-DCFD-4DF9-9D0C-9F0208EC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8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2560550" y="5093576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03696"/>
            <a:ext cx="8925376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Timeliness: Number of time-related attributes in information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33F9-D023-4275-9E94-FB24AECE4CBC}"/>
              </a:ext>
            </a:extLst>
          </p:cNvPr>
          <p:cNvSpPr txBox="1"/>
          <p:nvPr/>
        </p:nvSpPr>
        <p:spPr>
          <a:xfrm>
            <a:off x="1123146" y="5475267"/>
            <a:ext cx="441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174 published information models,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45 contains attributes related to time (25.86%)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8CE0E-EBC6-401D-9CBB-B9E55C932DB2}"/>
              </a:ext>
            </a:extLst>
          </p:cNvPr>
          <p:cNvSpPr txBox="1"/>
          <p:nvPr/>
        </p:nvSpPr>
        <p:spPr>
          <a:xfrm>
            <a:off x="6094412" y="5475267"/>
            <a:ext cx="440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146 information models,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94 contains attributes related to time (64.38%)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8A8BE-F385-411B-B549-7211B22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F3692-1A86-43B2-BE7E-418D3348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3" y="2141836"/>
            <a:ext cx="4837716" cy="2921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F3109C-8E16-475B-8B24-198027DE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77" y="2157666"/>
            <a:ext cx="4837716" cy="29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832285"/>
            <a:ext cx="5234220" cy="82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Reputation: Source of information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0E192-159E-44C9-9411-2FE016F8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409376"/>
            <a:ext cx="4753977" cy="2422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CAA8A-FA2E-4F50-9125-10AE8B151BBA}"/>
              </a:ext>
            </a:extLst>
          </p:cNvPr>
          <p:cNvSpPr txBox="1"/>
          <p:nvPr/>
        </p:nvSpPr>
        <p:spPr>
          <a:xfrm>
            <a:off x="7023930" y="3013501"/>
            <a:ext cx="321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Does not </a:t>
            </a:r>
          </a:p>
          <a:p>
            <a:pPr lvl="0"/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credit authors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AFD31-075E-4DFB-A9A9-388B9AECC185}"/>
              </a:ext>
            </a:extLst>
          </p:cNvPr>
          <p:cNvSpPr txBox="1"/>
          <p:nvPr/>
        </p:nvSpPr>
        <p:spPr>
          <a:xfrm>
            <a:off x="7509580" y="5484787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6C2C0-50D8-4CE0-BCEC-750BB308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97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4938985" y="6281233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94978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0CFD5-FFD9-40DD-98E6-157D0CCD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28544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C1206-5666-45D0-8EC7-C8DFA1D9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78" y="2226016"/>
            <a:ext cx="6080708" cy="387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49C8B-12E6-4AA2-A7F6-032DB034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93" y="2292834"/>
            <a:ext cx="3204020" cy="435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Reflection 1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169A-DB2E-472F-A969-52B0B92B489A}"/>
              </a:ext>
            </a:extLst>
          </p:cNvPr>
          <p:cNvSpPr txBox="1">
            <a:spLocks/>
          </p:cNvSpPr>
          <p:nvPr/>
        </p:nvSpPr>
        <p:spPr>
          <a:xfrm>
            <a:off x="1183573" y="1461313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Extracting information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46763F-B055-4298-A8B5-60FDF0766561}"/>
              </a:ext>
            </a:extLst>
          </p:cNvPr>
          <p:cNvSpPr txBox="1">
            <a:spLocks/>
          </p:cNvSpPr>
          <p:nvPr/>
        </p:nvSpPr>
        <p:spPr>
          <a:xfrm>
            <a:off x="1183573" y="2097088"/>
            <a:ext cx="10434060" cy="429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Was a lot of work.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Hard to maintain (without experience).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Making too many API calls, disturbing website normal services.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Two sites (FHIR/</a:t>
            </a:r>
            <a:r>
              <a:rPr lang="en-US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OpenEHR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 uses two different layout, effectively means we must maintain two tools.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Models extracted were not 1-1, effectively means we must do the analysis separately.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7BB0-9B26-4E0C-A6EF-115C5D7D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6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Reflection 2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169A-DB2E-472F-A969-52B0B92B489A}"/>
              </a:ext>
            </a:extLst>
          </p:cNvPr>
          <p:cNvSpPr txBox="1">
            <a:spLocks/>
          </p:cNvSpPr>
          <p:nvPr/>
        </p:nvSpPr>
        <p:spPr>
          <a:xfrm>
            <a:off x="1183573" y="1461313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Comparing information models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79B2A1-C827-4FB5-8ECC-2388AC08F39E}"/>
              </a:ext>
            </a:extLst>
          </p:cNvPr>
          <p:cNvSpPr txBox="1">
            <a:spLocks/>
          </p:cNvSpPr>
          <p:nvPr/>
        </p:nvSpPr>
        <p:spPr>
          <a:xfrm>
            <a:off x="1183573" y="2887271"/>
            <a:ext cx="9905998" cy="3846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Interoperable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Reusable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1081-4A18-4047-90AA-B5B91748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B9B74D-82C2-4ED7-8E1C-51C4909A2DAF}"/>
              </a:ext>
            </a:extLst>
          </p:cNvPr>
          <p:cNvSpPr txBox="1">
            <a:spLocks/>
          </p:cNvSpPr>
          <p:nvPr/>
        </p:nvSpPr>
        <p:spPr>
          <a:xfrm>
            <a:off x="1183573" y="1964315"/>
            <a:ext cx="10434060" cy="429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Comparison between each dimensions does not paint a clear conclusion on which is better.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Possible to combine both to harness strength and eliminate weaknesses?</a:t>
            </a:r>
          </a:p>
        </p:txBody>
      </p:sp>
    </p:spTree>
    <p:extLst>
      <p:ext uri="{BB962C8B-B14F-4D97-AF65-F5344CB8AC3E}">
        <p14:creationId xmlns:p14="http://schemas.microsoft.com/office/powerpoint/2010/main" val="331036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7483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People often ask, “what model?”, but seldom “how is the model?”.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Facilitate future research into analysis of the information models.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Explore interoperability of standardized models.</a:t>
            </a:r>
            <a:endParaRPr lang="en-US" u="sng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Personal Goals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Explore interdisciplinary domain.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Interested in a role in information modeling that only a developer could do.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3B44-25C6-43DA-8538-E9BF8ADD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2055" y="605691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6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169A-DB2E-472F-A969-52B0B92B489A}"/>
              </a:ext>
            </a:extLst>
          </p:cNvPr>
          <p:cNvSpPr txBox="1">
            <a:spLocks/>
          </p:cNvSpPr>
          <p:nvPr/>
        </p:nvSpPr>
        <p:spPr>
          <a:xfrm>
            <a:off x="1183573" y="1461313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Interoperability: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F0E08-7E25-4A83-A305-4D5B1D86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30" y="3128455"/>
            <a:ext cx="2114286" cy="8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61E50-74FA-465C-B005-3D5CB5FD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1" y="3126358"/>
            <a:ext cx="3009524" cy="800000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5B74391-DC90-488A-9B16-5AF3DE4AE1FE}"/>
              </a:ext>
            </a:extLst>
          </p:cNvPr>
          <p:cNvSpPr/>
          <p:nvPr/>
        </p:nvSpPr>
        <p:spPr>
          <a:xfrm>
            <a:off x="4524463" y="3126358"/>
            <a:ext cx="1392573" cy="8000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64509-B96B-41FE-8240-BABAF90F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7F0E08-7E25-4A83-A305-4D5B1D86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30" y="3128455"/>
            <a:ext cx="2114286" cy="8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61E50-74FA-465C-B005-3D5CB5FD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1" y="3126358"/>
            <a:ext cx="3009524" cy="800000"/>
          </a:xfrm>
          <a:prstGeom prst="rect">
            <a:avLst/>
          </a:prstGeom>
        </p:spPr>
      </p:pic>
      <p:sp>
        <p:nvSpPr>
          <p:cNvPr id="9" name="Not Equal 8">
            <a:extLst>
              <a:ext uri="{FF2B5EF4-FFF2-40B4-BE49-F238E27FC236}">
                <a16:creationId xmlns:a16="http://schemas.microsoft.com/office/drawing/2014/main" id="{04D7C272-065A-4BD7-9403-A1D37A23EB40}"/>
              </a:ext>
            </a:extLst>
          </p:cNvPr>
          <p:cNvSpPr/>
          <p:nvPr/>
        </p:nvSpPr>
        <p:spPr>
          <a:xfrm>
            <a:off x="4462942" y="3067790"/>
            <a:ext cx="1317072" cy="917136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7CB5A-F116-4EB6-8E8C-C9591B62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67137F-10B4-42AE-B809-9C3E4549B96D}"/>
              </a:ext>
            </a:extLst>
          </p:cNvPr>
          <p:cNvSpPr txBox="1">
            <a:spLocks/>
          </p:cNvSpPr>
          <p:nvPr/>
        </p:nvSpPr>
        <p:spPr>
          <a:xfrm>
            <a:off x="1183573" y="67918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624758-2E87-4704-8C47-E95D11D74F2C}"/>
              </a:ext>
            </a:extLst>
          </p:cNvPr>
          <p:cNvSpPr txBox="1">
            <a:spLocks/>
          </p:cNvSpPr>
          <p:nvPr/>
        </p:nvSpPr>
        <p:spPr>
          <a:xfrm>
            <a:off x="1183573" y="1461313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Interoperability:</a:t>
            </a:r>
          </a:p>
        </p:txBody>
      </p:sp>
    </p:spTree>
    <p:extLst>
      <p:ext uri="{BB962C8B-B14F-4D97-AF65-F5344CB8AC3E}">
        <p14:creationId xmlns:p14="http://schemas.microsoft.com/office/powerpoint/2010/main" val="232505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5C1ACE-B5E8-4208-8B12-8671B2B1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91"/>
            <a:ext cx="9905998" cy="14785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Interoperability barriers:</a:t>
            </a:r>
            <a:b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D173-9A33-4089-9E60-FF7AE56C360D}"/>
              </a:ext>
            </a:extLst>
          </p:cNvPr>
          <p:cNvSpPr txBox="1">
            <a:spLocks/>
          </p:cNvSpPr>
          <p:nvPr/>
        </p:nvSpPr>
        <p:spPr>
          <a:xfrm>
            <a:off x="1183573" y="1461313"/>
            <a:ext cx="9168442" cy="3421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Attribute Names.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Primitive Types.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Attribute Properties (EHR’s repeating).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Formats (JSON/ADL).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Common Format (XML) structured information very differently.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6AAFF-FA75-406F-A080-6526175C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C5B22-8A1F-4172-B877-6275119F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77" y="2467091"/>
            <a:ext cx="1304762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76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97149"/>
            <a:ext cx="9982391" cy="3815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Gained insight into healthcare information system.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Explored measurements of data quality.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Gained experienced into scraping information from two main layouts 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(Static Webpage &amp; Single-Page Application).</a:t>
            </a: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Understanding the difficulty to create tools that is useful and simple to be used by people from other domains (non-developers).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Understanding the limitation of different information models.</a:t>
            </a:r>
          </a:p>
          <a:p>
            <a:pPr lvl="0"/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2CDA-F260-4231-B404-948BF17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9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Vision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5528"/>
            <a:ext cx="9905999" cy="4660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Suggestion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For two sources to have an easier way to export data models.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Improve interoperability by creating 1-1 mappings.</a:t>
            </a:r>
            <a:b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(i.e. Coded Text and </a:t>
            </a:r>
            <a:r>
              <a:rPr lang="en-US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CodeableConcept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 have a web service that simplifies the process of data model analysis.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Includes scraping.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No-code approach.</a:t>
            </a:r>
          </a:p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 explore the use of standardized information model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BC05-FC68-41C7-BA65-6420680F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39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E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Discovering Data Quality Problems</a:t>
            </a:r>
            <a:endParaRPr lang="en-IE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E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Zhang, R., </a:t>
            </a:r>
            <a:r>
              <a:rPr lang="en-IE" sz="18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Indulska</a:t>
            </a:r>
            <a:r>
              <a:rPr lang="en-IE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 &amp; Sadiq, S. Discovering Data Quality Problems. </a:t>
            </a:r>
            <a:r>
              <a:rPr lang="en-IE" sz="18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 Inf </a:t>
            </a:r>
            <a:r>
              <a:rPr lang="en-IE" sz="1800" b="0" i="1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</a:t>
            </a:r>
            <a:r>
              <a:rPr lang="en-IE" sz="18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1800" b="0" i="1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</a:t>
            </a:r>
            <a:r>
              <a:rPr lang="en-IE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E" sz="18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61, </a:t>
            </a:r>
            <a:r>
              <a:rPr lang="en-IE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575–593 (2019). https://doi.org/10.1007/s12599-019-00608-0</a:t>
            </a: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Dimensions and assessment methods of data quality in health information Systems</a:t>
            </a:r>
          </a:p>
          <a:p>
            <a:pPr marL="0" lvl="0" indent="0">
              <a:buNone/>
            </a:pPr>
            <a:r>
              <a:rPr lang="en-IE" sz="1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JAHANPOUR ALIPOUR1, 2, MARYAM AHMADI (2017)</a:t>
            </a:r>
          </a:p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FAIR Guiding Principles for scientific data management and stewardship</a:t>
            </a:r>
          </a:p>
          <a:p>
            <a:pPr marL="0" indent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 D. Wilkinson</a:t>
            </a:r>
            <a:r>
              <a:rPr lang="en-GB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sz="1400" b="0" i="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1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 Dumontier</a:t>
            </a:r>
            <a:r>
              <a:rPr lang="en-GB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(2016). https://www.ncbi.nlm.nih.gov/pmc/articles/PMC4792175/</a:t>
            </a:r>
          </a:p>
          <a:p>
            <a:pPr marL="0" lvl="0" indent="0">
              <a:buNone/>
            </a:pPr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504F9-5676-4307-9A95-97E13AE9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5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40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Analyzed dimensions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94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Understandability</a:t>
            </a:r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Format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Security</a:t>
            </a:r>
          </a:p>
          <a:p>
            <a:pPr marL="0" indent="0">
              <a:buNone/>
            </a:pPr>
            <a:endParaRPr lang="en-GB" sz="2400" dirty="0">
              <a:solidFill>
                <a:srgbClr val="FFFF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6F9A9-30E1-4243-B9C9-7048356BF2C1}"/>
              </a:ext>
            </a:extLst>
          </p:cNvPr>
          <p:cNvSpPr txBox="1"/>
          <p:nvPr/>
        </p:nvSpPr>
        <p:spPr>
          <a:xfrm>
            <a:off x="4430087" y="2249327"/>
            <a:ext cx="7459909" cy="2232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Timeliness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Accessibility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Reputation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Completeness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E7002-EA9D-4716-81CF-E635BDC6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1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890186" y="1846889"/>
            <a:ext cx="5636450" cy="1202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Understandability: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Models’ representation is comprehendible by machines.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BFC10-DA0E-4F9E-99F6-EA16EBA5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7" y="3488436"/>
            <a:ext cx="4761905" cy="13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FCC55-C91A-4F95-8EF8-C9A93AFD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69" y="1905190"/>
            <a:ext cx="4200000" cy="30476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DB40E-BF0B-4A0D-ACEB-66CFBB29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9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55694"/>
            <a:ext cx="6546237" cy="120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Understandability: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Structed data is easier to understand.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BF926B-4AE9-4089-8360-F4FC3C43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18" y="2612344"/>
            <a:ext cx="1911954" cy="2541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B00EF-32C1-4861-B14C-C55672D1A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68" y="2987234"/>
            <a:ext cx="1514286" cy="1571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61AA6-C100-4CA9-A3CC-0E9B441E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56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812086" y="426667"/>
            <a:ext cx="806843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Shortcomings (</a:t>
            </a:r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OpenEHR</a:t>
            </a: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F89FC5-5E9E-4123-A89B-F76B2792EA2C}"/>
              </a:ext>
            </a:extLst>
          </p:cNvPr>
          <p:cNvSpPr txBox="1">
            <a:spLocks/>
          </p:cNvSpPr>
          <p:nvPr/>
        </p:nvSpPr>
        <p:spPr>
          <a:xfrm>
            <a:off x="3014819" y="962637"/>
            <a:ext cx="1074312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https://ckm.openehr.org/ckm/archetypes/1013.1.3273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229780-E743-40BA-A46A-4FD25030B5CE}"/>
              </a:ext>
            </a:extLst>
          </p:cNvPr>
          <p:cNvSpPr txBox="1">
            <a:spLocks/>
          </p:cNvSpPr>
          <p:nvPr/>
        </p:nvSpPr>
        <p:spPr>
          <a:xfrm>
            <a:off x="4770075" y="1335479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Can’t analyze complex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7452C-DEFD-4002-8D41-6C8FA049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44" y="1437663"/>
            <a:ext cx="2600000" cy="43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90A58-09C3-4A24-ACB1-F1EC727F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320" y="2000724"/>
            <a:ext cx="1638095" cy="5523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28A12-2EB2-4008-A711-4BA18936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Research Objective 1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156307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Identify healthcare data quality dimensions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9927"/>
            <a:ext cx="9905999" cy="1494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Relevancy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Accuracy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Consistency</a:t>
            </a:r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Understandability</a:t>
            </a:r>
          </a:p>
          <a:p>
            <a:pPr marL="0" indent="0">
              <a:buNone/>
            </a:pPr>
            <a:r>
              <a:rPr lang="en-GB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Format</a:t>
            </a:r>
          </a:p>
          <a:p>
            <a:pPr marL="0" indent="0">
              <a:buNone/>
            </a:pPr>
            <a:endParaRPr lang="en-GB" dirty="0">
              <a:solidFill>
                <a:srgbClr val="FFFF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6F9A9-30E1-4243-B9C9-7048356BF2C1}"/>
              </a:ext>
            </a:extLst>
          </p:cNvPr>
          <p:cNvSpPr txBox="1"/>
          <p:nvPr/>
        </p:nvSpPr>
        <p:spPr>
          <a:xfrm>
            <a:off x="4353175" y="2135272"/>
            <a:ext cx="7459909" cy="278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Security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Timeliness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Accessibility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Reputation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Completeness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D1A6C-50C3-4C82-A8F6-3C59FCA26970}"/>
              </a:ext>
            </a:extLst>
          </p:cNvPr>
          <p:cNvSpPr txBox="1"/>
          <p:nvPr/>
        </p:nvSpPr>
        <p:spPr>
          <a:xfrm>
            <a:off x="6427045" y="5590306"/>
            <a:ext cx="745990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*These will be analysed,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rgbClr val="FFFF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either on one or both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06175-F5DE-4E6F-A292-DD348D30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0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55694"/>
            <a:ext cx="7926387" cy="120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Understandability: </a:t>
            </a:r>
            <a:r>
              <a:rPr lang="en-US" sz="19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Availability of structed data in information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9E7FC-A355-4B08-8C94-31BB255DC7BF}"/>
              </a:ext>
            </a:extLst>
          </p:cNvPr>
          <p:cNvSpPr txBox="1"/>
          <p:nvPr/>
        </p:nvSpPr>
        <p:spPr>
          <a:xfrm>
            <a:off x="6486914" y="5443878"/>
            <a:ext cx="444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146 information models,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146 contains structured data related (100%)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DB4D5-883D-451E-A50E-8BFA9B917559}"/>
              </a:ext>
            </a:extLst>
          </p:cNvPr>
          <p:cNvSpPr txBox="1"/>
          <p:nvPr/>
        </p:nvSpPr>
        <p:spPr>
          <a:xfrm>
            <a:off x="1264796" y="5490554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C2AAF-04CD-4B89-A034-263839CC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68" y="2257006"/>
            <a:ext cx="4600000" cy="2771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1F950A-077A-47DF-9473-84295914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8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11490"/>
            <a:ext cx="10074668" cy="921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Conciseness of data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940A15-E284-4BE1-8060-D66B208D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252" y="1687169"/>
            <a:ext cx="4314286" cy="34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76B33-737D-4E00-A2A7-6383A9321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296" y="3272065"/>
            <a:ext cx="1304762" cy="704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9A8940-8B8B-4515-BB87-1803DB4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6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63173" y="1757231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Conciseness of data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81374-D91F-4714-BE98-23BEC006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5" y="2110710"/>
            <a:ext cx="4980952" cy="2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45B3E-8A68-4A09-9D42-DF07ED25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252" y="1684666"/>
            <a:ext cx="4038095" cy="2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D3777E-2405-431D-9B74-A38B6D7FB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454" y="2142773"/>
            <a:ext cx="1247619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976A3-B287-4A5C-A2C0-4CE0CD94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470" y="4887786"/>
            <a:ext cx="2476190" cy="10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E8E08-0126-4441-9CA0-8B3624672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39" y="3549401"/>
            <a:ext cx="5133333" cy="11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D51947-5E75-4A06-BFEB-7403CBA5E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347" y="2677539"/>
            <a:ext cx="1304762" cy="704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F7D06-BD6D-4062-A76B-873E9E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82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11490"/>
            <a:ext cx="9655218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Representational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807A9-B4A9-48DA-97DA-C3F2E777839F}"/>
              </a:ext>
            </a:extLst>
          </p:cNvPr>
          <p:cNvSpPr txBox="1"/>
          <p:nvPr/>
        </p:nvSpPr>
        <p:spPr>
          <a:xfrm>
            <a:off x="6486914" y="5443878"/>
            <a:ext cx="456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146 information models,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129 contains coded attributes (88.36%)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58E94-2AAB-4AD4-9265-83539EC6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54577"/>
            <a:ext cx="4600000" cy="27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3CBBC5-D307-47A3-B120-29AFACE83F88}"/>
              </a:ext>
            </a:extLst>
          </p:cNvPr>
          <p:cNvSpPr txBox="1"/>
          <p:nvPr/>
        </p:nvSpPr>
        <p:spPr>
          <a:xfrm>
            <a:off x="1552296" y="5513644"/>
            <a:ext cx="4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174 published 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information models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49 contains coded attributes (28.16%)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3A965F-F203-4C9E-AC9F-1E768842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63188"/>
            <a:ext cx="4600000" cy="2771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46097-0BEE-4BD5-A493-5D71EA9C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3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64342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E1B42-3697-4C77-9200-B658BBD7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2693692"/>
            <a:ext cx="2028571" cy="22190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6DA197-15DF-4F86-8C75-1EB8D54E37E8}"/>
              </a:ext>
            </a:extLst>
          </p:cNvPr>
          <p:cNvSpPr txBox="1">
            <a:spLocks/>
          </p:cNvSpPr>
          <p:nvPr/>
        </p:nvSpPr>
        <p:spPr>
          <a:xfrm>
            <a:off x="1141413" y="1869345"/>
            <a:ext cx="7775830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Format: Number of languages available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F422B-940B-417C-965C-C39AF88CA0B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E89E31-C4CA-4B5C-86BC-03B74B47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2" y="2937563"/>
            <a:ext cx="4790476" cy="638095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22094C1-4263-4232-9042-03D20978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302" y="4055512"/>
            <a:ext cx="411683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projects to translate this to other languages (e.g. </a:t>
            </a:r>
            <a:r>
              <a:rPr lang="en-US" altLang="en-US" sz="900" dirty="0">
                <a:solidFill>
                  <a:srgbClr val="428BC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Russian 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Japanese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these are generally not well maintained.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AB69CB-88D0-4A2C-AF4B-991CCBBE9DEB}"/>
              </a:ext>
            </a:extLst>
          </p:cNvPr>
          <p:cNvSpPr txBox="1">
            <a:spLocks/>
          </p:cNvSpPr>
          <p:nvPr/>
        </p:nvSpPr>
        <p:spPr>
          <a:xfrm>
            <a:off x="1141413" y="50909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5314C-F59A-4598-9E51-EA085B89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79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64342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6DA197-15DF-4F86-8C75-1EB8D54E37E8}"/>
              </a:ext>
            </a:extLst>
          </p:cNvPr>
          <p:cNvSpPr txBox="1">
            <a:spLocks/>
          </p:cNvSpPr>
          <p:nvPr/>
        </p:nvSpPr>
        <p:spPr>
          <a:xfrm>
            <a:off x="1143000" y="1639338"/>
            <a:ext cx="8831510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Security: How confidential is the information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F422B-940B-417C-965C-C39AF88CA0B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3C7D5-3B59-4201-9782-F50D17FDC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49"/>
          <a:stretch/>
        </p:blipFill>
        <p:spPr>
          <a:xfrm>
            <a:off x="7160331" y="2714713"/>
            <a:ext cx="4415407" cy="14285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766BCB1-47DE-450F-987B-3DDAB3A2B60B}"/>
              </a:ext>
            </a:extLst>
          </p:cNvPr>
          <p:cNvSpPr txBox="1">
            <a:spLocks/>
          </p:cNvSpPr>
          <p:nvPr/>
        </p:nvSpPr>
        <p:spPr>
          <a:xfrm>
            <a:off x="1143000" y="43216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1DBBB-7C68-49F5-86CF-CC2296C3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2" y="2614714"/>
            <a:ext cx="5942857" cy="16285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E27C80-7993-477E-B4DE-1170C434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04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5148" y="5115455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832285"/>
            <a:ext cx="8925376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Timeliness: Number of time-related attributes in information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7E29A4-9715-4898-A07D-B4E8A86D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89" y="3632304"/>
            <a:ext cx="380000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3C37D-8CBC-488D-A55C-A48092D7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36" y="3518018"/>
            <a:ext cx="5190476" cy="5904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6E11D-9457-4351-92D1-8ADE677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5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2725742" y="5154304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03696"/>
            <a:ext cx="8925376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Timeliness: Number of time-related attributes in archetypes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33F9-D023-4275-9E94-FB24AECE4CBC}"/>
              </a:ext>
            </a:extLst>
          </p:cNvPr>
          <p:cNvSpPr txBox="1"/>
          <p:nvPr/>
        </p:nvSpPr>
        <p:spPr>
          <a:xfrm>
            <a:off x="1123146" y="5475267"/>
            <a:ext cx="4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174 published 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information models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45 contains attributes related to time (25.86%)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8CE0E-EBC6-401D-9CBB-B9E55C932DB2}"/>
              </a:ext>
            </a:extLst>
          </p:cNvPr>
          <p:cNvSpPr txBox="1"/>
          <p:nvPr/>
        </p:nvSpPr>
        <p:spPr>
          <a:xfrm>
            <a:off x="6094412" y="5475267"/>
            <a:ext cx="4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146 information models,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94 contains attributes related to time (64.38%)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44FEB-C4D3-4C42-8C1F-DF50B52D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8E268-CA49-475D-A8E4-5CDBBEC6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59" y="2268348"/>
            <a:ext cx="4779387" cy="288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9AFF2C-B8EA-44B2-ABD2-F4E8A69F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54" y="2268348"/>
            <a:ext cx="4837716" cy="29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5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832285"/>
            <a:ext cx="9118323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Accessibility: Availability of information on archetype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01B74-4421-483D-9D95-DD7D8F55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27" y="2323298"/>
            <a:ext cx="2485714" cy="666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BEFA5-72F0-4E61-BF53-812162B3D279}"/>
              </a:ext>
            </a:extLst>
          </p:cNvPr>
          <p:cNvSpPr txBox="1"/>
          <p:nvPr/>
        </p:nvSpPr>
        <p:spPr>
          <a:xfrm>
            <a:off x="1141413" y="3031510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https://ckm.openehr.org/ckm/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50DB5-1C99-4D9A-A1DF-944AA4365643}"/>
              </a:ext>
            </a:extLst>
          </p:cNvPr>
          <p:cNvSpPr txBox="1"/>
          <p:nvPr/>
        </p:nvSpPr>
        <p:spPr>
          <a:xfrm>
            <a:off x="1141413" y="4806765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https://github.com/openEHR/CKM-mirror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4B92E0-8C16-4456-81DF-2CC39864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87" y="3526718"/>
            <a:ext cx="4047619" cy="1257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E9ED3D-3858-49BA-B487-4144C8022692}"/>
              </a:ext>
            </a:extLst>
          </p:cNvPr>
          <p:cNvSpPr txBox="1"/>
          <p:nvPr/>
        </p:nvSpPr>
        <p:spPr>
          <a:xfrm>
            <a:off x="6588991" y="316015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https://www.hl7.org/fhir/resourcelist.html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9809E5-8CF0-467B-85CF-1CCD0D69A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06" y="2355330"/>
            <a:ext cx="3895238" cy="8095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880311-9866-4539-A3BF-AAA4213A896D}"/>
              </a:ext>
            </a:extLst>
          </p:cNvPr>
          <p:cNvSpPr txBox="1"/>
          <p:nvPr/>
        </p:nvSpPr>
        <p:spPr>
          <a:xfrm>
            <a:off x="6625206" y="4680301"/>
            <a:ext cx="6371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https://github.com/hl7/fhir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6D1C23-BCF0-49D7-B130-185E6E1B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3487911"/>
            <a:ext cx="5161905" cy="120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7FAD3-C83A-41C8-8CE8-4B7B2D09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832285"/>
            <a:ext cx="598922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Reputation: Source of information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0E192-159E-44C9-9411-2FE016F8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409376"/>
            <a:ext cx="4753977" cy="2422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3CAA8A-FA2E-4F50-9125-10AE8B151BBA}"/>
              </a:ext>
            </a:extLst>
          </p:cNvPr>
          <p:cNvSpPr txBox="1"/>
          <p:nvPr/>
        </p:nvSpPr>
        <p:spPr>
          <a:xfrm>
            <a:off x="7023930" y="3013501"/>
            <a:ext cx="321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Does not </a:t>
            </a:r>
          </a:p>
          <a:p>
            <a:pPr lvl="0"/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credit authors</a:t>
            </a:r>
            <a:endParaRPr lang="en-I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AFD31-075E-4DFB-A9A9-388B9AECC185}"/>
              </a:ext>
            </a:extLst>
          </p:cNvPr>
          <p:cNvSpPr txBox="1"/>
          <p:nvPr/>
        </p:nvSpPr>
        <p:spPr>
          <a:xfrm>
            <a:off x="7509580" y="5484787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N/A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7A78D-108C-4C2C-B38B-CBF1D599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Research Objective 2</a:t>
            </a:r>
            <a:br>
              <a:rPr lang="en-US" sz="4400" dirty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156307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Identify Standard Healthcare Information models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OpenEHR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6EAC1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https://ckm.openehr.org/ckm/</a:t>
            </a:r>
            <a:endParaRPr lang="en-US" dirty="0">
              <a:solidFill>
                <a:schemeClr val="tx2">
                  <a:lumMod val="10000"/>
                </a:schemeClr>
              </a:solidFill>
              <a:highlight>
                <a:srgbClr val="C0C0C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HL7 - FHIR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highlight>
                  <a:srgbClr val="C0C0C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https://www.hl7.org/fhir/</a:t>
            </a:r>
            <a:endParaRPr lang="en-US" dirty="0">
              <a:solidFill>
                <a:schemeClr val="tx2">
                  <a:lumMod val="10000"/>
                </a:schemeClr>
              </a:solidFill>
              <a:highlight>
                <a:srgbClr val="C0C0C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879E0-1C4D-4A20-B03D-D2B01645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997" y="2414166"/>
            <a:ext cx="2114286" cy="828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A0368-511D-4B3D-9706-2F86E7A7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997" y="4654313"/>
            <a:ext cx="3009524" cy="80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859F-370F-496B-8D68-73B2D08E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27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4938985" y="6281233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41413" y="1684914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3B373-F554-40F4-9B9F-D7BC3B2B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21786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813B5-CCBE-464E-BE2D-18E3A4EC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64" y="2097088"/>
            <a:ext cx="6326734" cy="4036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E9FE2C-1E3C-4180-83CD-389B4E61E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24" y="2287779"/>
            <a:ext cx="3086639" cy="41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4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6DA197-15DF-4F86-8C75-1EB8D54E37E8}"/>
              </a:ext>
            </a:extLst>
          </p:cNvPr>
          <p:cNvSpPr txBox="1">
            <a:spLocks/>
          </p:cNvSpPr>
          <p:nvPr/>
        </p:nvSpPr>
        <p:spPr>
          <a:xfrm>
            <a:off x="1143000" y="1639338"/>
            <a:ext cx="8563062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Completeness: Availability of optional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F422B-940B-417C-965C-C39AF88CA0B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66BCB1-47DE-450F-987B-3DDAB3A2B60B}"/>
              </a:ext>
            </a:extLst>
          </p:cNvPr>
          <p:cNvSpPr txBox="1">
            <a:spLocks/>
          </p:cNvSpPr>
          <p:nvPr/>
        </p:nvSpPr>
        <p:spPr>
          <a:xfrm>
            <a:off x="1143000" y="43216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4297B8-068F-4DC8-9DAE-49AE0EB1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1" y="2116083"/>
            <a:ext cx="2013228" cy="2615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D7C1F-9651-4257-AF24-9696BCC8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71" y="3313522"/>
            <a:ext cx="6714286" cy="9809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EF01E-8E4B-46F2-B1E5-1BC78B30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6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Quality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D3181-A72C-427B-A7B3-A7BFC066F82B}"/>
              </a:ext>
            </a:extLst>
          </p:cNvPr>
          <p:cNvSpPr txBox="1"/>
          <p:nvPr/>
        </p:nvSpPr>
        <p:spPr>
          <a:xfrm>
            <a:off x="149789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OpenEHR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C649A-ECB2-4BBF-9FA8-95EA1DF5E0D1}"/>
              </a:ext>
            </a:extLst>
          </p:cNvPr>
          <p:cNvSpPr txBox="1">
            <a:spLocks/>
          </p:cNvSpPr>
          <p:nvPr/>
        </p:nvSpPr>
        <p:spPr>
          <a:xfrm>
            <a:off x="1163173" y="1757231"/>
            <a:ext cx="4910839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Completeness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1D5CE-BDF4-45BF-9638-8A95997FAB31}"/>
              </a:ext>
            </a:extLst>
          </p:cNvPr>
          <p:cNvSpPr txBox="1"/>
          <p:nvPr/>
        </p:nvSpPr>
        <p:spPr>
          <a:xfrm>
            <a:off x="7475538" y="5144312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FHIR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C1568-C325-432C-9374-2F214B132026}"/>
              </a:ext>
            </a:extLst>
          </p:cNvPr>
          <p:cNvSpPr txBox="1"/>
          <p:nvPr/>
        </p:nvSpPr>
        <p:spPr>
          <a:xfrm>
            <a:off x="1123146" y="5475267"/>
            <a:ext cx="411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174 published 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information models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76 contains required attributes (43.68%)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517CF-CFF0-493E-9D3E-9D00528FEC0C}"/>
              </a:ext>
            </a:extLst>
          </p:cNvPr>
          <p:cNvSpPr txBox="1"/>
          <p:nvPr/>
        </p:nvSpPr>
        <p:spPr>
          <a:xfrm>
            <a:off x="6286544" y="5390343"/>
            <a:ext cx="4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Out of 146 information models, </a:t>
            </a:r>
          </a:p>
          <a:p>
            <a:pPr lvl="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123 contains required attributes (84.25%)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D50EA8-BE79-4A74-A37D-C9FC550F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60" y="2311753"/>
            <a:ext cx="4600000" cy="27714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DE097DE-34D8-4436-958D-A59876A3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90" y="2311752"/>
            <a:ext cx="4600000" cy="2771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CCE62-51D4-44C1-B415-E7C2BA24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Research Objective 3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1385" y="2097088"/>
          <a:ext cx="9456615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883">
                  <a:extLst>
                    <a:ext uri="{9D8B030D-6E8A-4147-A177-3AD203B41FA5}">
                      <a16:colId xmlns:a16="http://schemas.microsoft.com/office/drawing/2014/main" val="2757221934"/>
                    </a:ext>
                  </a:extLst>
                </a:gridCol>
                <a:gridCol w="3462527">
                  <a:extLst>
                    <a:ext uri="{9D8B030D-6E8A-4147-A177-3AD203B41FA5}">
                      <a16:colId xmlns:a16="http://schemas.microsoft.com/office/drawing/2014/main" val="3302058895"/>
                    </a:ext>
                  </a:extLst>
                </a:gridCol>
                <a:gridCol w="3152205">
                  <a:extLst>
                    <a:ext uri="{9D8B030D-6E8A-4147-A177-3AD203B41FA5}">
                      <a16:colId xmlns:a16="http://schemas.microsoft.com/office/drawing/2014/main" val="75558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Approach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0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Look for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There are not APIs for FHIR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None of the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OpenEHR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APIs are useful for this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Look for available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Only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OpenEHR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provides them via bulk exports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The models exported contains many uninteresting properties, and some interesting properties were not included.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Some challenges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</a:t>
                      </a:r>
                      <a:r>
                        <a:rPr lang="en-IE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approach</a:t>
                      </a:r>
                      <a:endParaRPr lang="en-IE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8454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1413" y="156307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Access details of the information models in an automatic way.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5EDAA-290C-417D-A1D9-F061F2700486}"/>
              </a:ext>
            </a:extLst>
          </p:cNvPr>
          <p:cNvSpPr txBox="1"/>
          <p:nvPr/>
        </p:nvSpPr>
        <p:spPr>
          <a:xfrm>
            <a:off x="1141413" y="5380887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 did: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Literature research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Web-surfing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Banging my head against the wall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DFB4E-DC47-48E7-8F99-0D2B6373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3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F777E-658C-4EBA-A8EF-315B3EB2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48"/>
            <a:ext cx="12192000" cy="6501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FB4256-7B21-4B8D-8631-BA8278303C5C}"/>
              </a:ext>
            </a:extLst>
          </p:cNvPr>
          <p:cNvSpPr txBox="1">
            <a:spLocks/>
          </p:cNvSpPr>
          <p:nvPr/>
        </p:nvSpPr>
        <p:spPr>
          <a:xfrm>
            <a:off x="1141412" y="1855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Rockwell" panose="02060603020205020403" pitchFamily="18" charset="0"/>
              </a:rPr>
              <a:t>OpenEHR</a:t>
            </a:r>
            <a:r>
              <a:rPr lang="en-US" sz="4400" dirty="0">
                <a:latin typeface="Rockwell" panose="02060603020205020403" pitchFamily="18" charset="0"/>
              </a:rPr>
              <a:t> (bulk-exported)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5D6E3-E041-4159-9737-B6D1A670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2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2C8BF-E6CF-4917-8F25-122B7F56FEAC}"/>
              </a:ext>
            </a:extLst>
          </p:cNvPr>
          <p:cNvSpPr txBox="1">
            <a:spLocks/>
          </p:cNvSpPr>
          <p:nvPr/>
        </p:nvSpPr>
        <p:spPr>
          <a:xfrm>
            <a:off x="1141412" y="1855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Rockwell" panose="02060603020205020403" pitchFamily="18" charset="0"/>
              </a:rPr>
              <a:t>Interesting (scraped)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ACFCD6-137A-4851-ABB9-C31F7197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BE1D5-F013-4F17-B1DC-B4E384423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31"/>
          <a:stretch/>
        </p:blipFill>
        <p:spPr>
          <a:xfrm>
            <a:off x="2073145" y="1442940"/>
            <a:ext cx="7529736" cy="44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2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Research Objective 3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1385" y="2097088"/>
          <a:ext cx="9456615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883">
                  <a:extLst>
                    <a:ext uri="{9D8B030D-6E8A-4147-A177-3AD203B41FA5}">
                      <a16:colId xmlns:a16="http://schemas.microsoft.com/office/drawing/2014/main" val="2757221934"/>
                    </a:ext>
                  </a:extLst>
                </a:gridCol>
                <a:gridCol w="3462527">
                  <a:extLst>
                    <a:ext uri="{9D8B030D-6E8A-4147-A177-3AD203B41FA5}">
                      <a16:colId xmlns:a16="http://schemas.microsoft.com/office/drawing/2014/main" val="3302058895"/>
                    </a:ext>
                  </a:extLst>
                </a:gridCol>
                <a:gridCol w="3152205">
                  <a:extLst>
                    <a:ext uri="{9D8B030D-6E8A-4147-A177-3AD203B41FA5}">
                      <a16:colId xmlns:a16="http://schemas.microsoft.com/office/drawing/2014/main" val="75558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Approach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0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Look for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There are not APIs for FHIR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None of the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OpenEHR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APIs are useful for this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Look for available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Only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OpenEHR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provides them via bulk exports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The models exported contains many uninteresting properties, and some interesting properties were not included.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Some challenges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</a:t>
                      </a:r>
                      <a:r>
                        <a:rPr lang="en-IE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approach</a:t>
                      </a:r>
                      <a:endParaRPr lang="en-IE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8454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1413" y="156307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b="1" dirty="0">
                <a:latin typeface="Calibri" panose="020F0502020204030204" pitchFamily="34" charset="0"/>
                <a:cs typeface="Calibri" panose="020F0502020204030204" pitchFamily="34" charset="0"/>
              </a:rPr>
              <a:t>Access details of the information models in an automatic way.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5EDAA-290C-417D-A1D9-F061F2700486}"/>
              </a:ext>
            </a:extLst>
          </p:cNvPr>
          <p:cNvSpPr txBox="1"/>
          <p:nvPr/>
        </p:nvSpPr>
        <p:spPr>
          <a:xfrm>
            <a:off x="1141413" y="5380887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E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 did: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Literally research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Web-surfing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Banging my head against the wall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E6FD40-C7FB-4051-94C2-84C02D66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8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1433</TotalTime>
  <Words>1517</Words>
  <Application>Microsoft Office PowerPoint</Application>
  <PresentationFormat>Widescreen</PresentationFormat>
  <Paragraphs>381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Rockwell</vt:lpstr>
      <vt:lpstr>Tahoma</vt:lpstr>
      <vt:lpstr>Tw Cen MT</vt:lpstr>
      <vt:lpstr>Circuit</vt:lpstr>
      <vt:lpstr>Information Model extraction &amp; Analysis student-driven</vt:lpstr>
      <vt:lpstr>PowerPoint Presentation</vt:lpstr>
      <vt:lpstr>Motivation</vt:lpstr>
      <vt:lpstr>Research Objective 1 </vt:lpstr>
      <vt:lpstr>Research Objective 2 </vt:lpstr>
      <vt:lpstr>Research Objective 3 </vt:lpstr>
      <vt:lpstr>PowerPoint Presentation</vt:lpstr>
      <vt:lpstr>PowerPoint Presentation</vt:lpstr>
      <vt:lpstr>Research Objective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Scraped Models</vt:lpstr>
      <vt:lpstr>Analysis Challenges</vt:lpstr>
      <vt:lpstr>Analyzed dimensions </vt:lpstr>
      <vt:lpstr>Data Quality Analysis</vt:lpstr>
      <vt:lpstr>Data Quality Analysis</vt:lpstr>
      <vt:lpstr>Data Quality Analysis</vt:lpstr>
      <vt:lpstr>Data Quality Analysis</vt:lpstr>
      <vt:lpstr>Data Quality Analysis</vt:lpstr>
      <vt:lpstr>Data Quality Analysis</vt:lpstr>
      <vt:lpstr>Data Quality Analysis</vt:lpstr>
      <vt:lpstr>Reflection 1 </vt:lpstr>
      <vt:lpstr>Reflection 2 </vt:lpstr>
      <vt:lpstr>Reflection </vt:lpstr>
      <vt:lpstr>PowerPoint Presentation</vt:lpstr>
      <vt:lpstr>Interoperability barriers: </vt:lpstr>
      <vt:lpstr>Conclusion</vt:lpstr>
      <vt:lpstr>Vision for future</vt:lpstr>
      <vt:lpstr>references</vt:lpstr>
      <vt:lpstr>Analyzed dimensions </vt:lpstr>
      <vt:lpstr>Data Quality Analysis</vt:lpstr>
      <vt:lpstr>Data Quality Analysis</vt:lpstr>
      <vt:lpstr>PowerPoint Presentation</vt:lpstr>
      <vt:lpstr>Data Quality Analysis</vt:lpstr>
      <vt:lpstr>Data Quality Analysis</vt:lpstr>
      <vt:lpstr>Data Quality Analysis</vt:lpstr>
      <vt:lpstr>Data Quality Analysis</vt:lpstr>
      <vt:lpstr>PowerPoint Presentation</vt:lpstr>
      <vt:lpstr>PowerPoint Presentation</vt:lpstr>
      <vt:lpstr>Data Quality Analysis</vt:lpstr>
      <vt:lpstr>Data Quality Analysis</vt:lpstr>
      <vt:lpstr>Data Quality Analysis</vt:lpstr>
      <vt:lpstr>Data Quality Analysis</vt:lpstr>
      <vt:lpstr>Data Quality Analysis</vt:lpstr>
      <vt:lpstr>PowerPoint Presentation</vt:lpstr>
      <vt:lpstr>Data Quality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Analysis</dc:title>
  <dc:creator>Yi Xiang Tan</dc:creator>
  <cp:lastModifiedBy>Yi Xiang Tan</cp:lastModifiedBy>
  <cp:revision>84</cp:revision>
  <dcterms:created xsi:type="dcterms:W3CDTF">2022-03-21T09:24:26Z</dcterms:created>
  <dcterms:modified xsi:type="dcterms:W3CDTF">2022-04-03T21:50:37Z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