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19DDF1-178C-098B-C2BB-7B02F903A820}" v="33" dt="2021-12-29T19:28:57.283"/>
    <p1510:client id="{7CE30D36-0224-F067-7776-CCEEC3DCB4FC}" v="369" dt="2021-12-29T20:15:40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F1A70-3104-4CC6-BDAF-C334AC6ADED9}" type="datetimeFigureOut">
              <a:rPr lang="en-IE" smtClean="0"/>
              <a:t>22/02/2022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7C37C-D39B-4A0D-941B-9FF8E4C705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895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CB52E-4463-C745-82CE-BA0B33D132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1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CB52E-4463-C745-82CE-BA0B33D132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5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C25A-FD9A-4FEC-89E2-436082EAE193}" type="datetimeFigureOut">
              <a:rPr lang="en-IE" smtClean="0"/>
              <a:t>22/02/2022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2C9-B76B-4432-A8CD-58C2278511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945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C25A-FD9A-4FEC-89E2-436082EAE193}" type="datetimeFigureOut">
              <a:rPr lang="en-IE" smtClean="0"/>
              <a:t>22/02/2022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2C9-B76B-4432-A8CD-58C2278511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567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C25A-FD9A-4FEC-89E2-436082EAE193}" type="datetimeFigureOut">
              <a:rPr lang="en-IE" smtClean="0"/>
              <a:t>22/02/2022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2C9-B76B-4432-A8CD-58C2278511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354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C25A-FD9A-4FEC-89E2-436082EAE193}" type="datetimeFigureOut">
              <a:rPr lang="en-IE" smtClean="0"/>
              <a:t>22/02/2022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2C9-B76B-4432-A8CD-58C2278511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236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C25A-FD9A-4FEC-89E2-436082EAE193}" type="datetimeFigureOut">
              <a:rPr lang="en-IE" smtClean="0"/>
              <a:t>22/02/2022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2C9-B76B-4432-A8CD-58C2278511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770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C25A-FD9A-4FEC-89E2-436082EAE193}" type="datetimeFigureOut">
              <a:rPr lang="en-IE" smtClean="0"/>
              <a:t>22/02/2022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2C9-B76B-4432-A8CD-58C2278511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28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C25A-FD9A-4FEC-89E2-436082EAE193}" type="datetimeFigureOut">
              <a:rPr lang="en-IE" smtClean="0"/>
              <a:t>22/02/2022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2C9-B76B-4432-A8CD-58C2278511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982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C25A-FD9A-4FEC-89E2-436082EAE193}" type="datetimeFigureOut">
              <a:rPr lang="en-IE" smtClean="0"/>
              <a:t>22/02/2022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2C9-B76B-4432-A8CD-58C2278511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722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C25A-FD9A-4FEC-89E2-436082EAE193}" type="datetimeFigureOut">
              <a:rPr lang="en-IE" smtClean="0"/>
              <a:t>22/02/2022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2C9-B76B-4432-A8CD-58C2278511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7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C25A-FD9A-4FEC-89E2-436082EAE193}" type="datetimeFigureOut">
              <a:rPr lang="en-IE" smtClean="0"/>
              <a:t>22/02/2022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2C9-B76B-4432-A8CD-58C2278511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587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C25A-FD9A-4FEC-89E2-436082EAE193}" type="datetimeFigureOut">
              <a:rPr lang="en-IE" smtClean="0"/>
              <a:t>22/02/2022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72C9-B76B-4432-A8CD-58C2278511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647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FC25A-FD9A-4FEC-89E2-436082EAE193}" type="datetimeFigureOut">
              <a:rPr lang="en-IE" smtClean="0"/>
              <a:t>22/02/2022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772C9-B76B-4432-A8CD-58C2278511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000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iqa.ie/sites/default/files/2017-01/eHealth-Interoperability-Consultation.pdf" TargetMode="External"/><Relationship Id="rId13" Type="http://schemas.openxmlformats.org/officeDocument/2006/relationships/hyperlink" Target="https://build.fhir.org/ig/HL7/fhir-order-catalog/exlabservices.html" TargetMode="External"/><Relationship Id="rId3" Type="http://schemas.openxmlformats.org/officeDocument/2006/relationships/hyperlink" Target="https://academic-oup-com.elib.tcd.ie/clinchem/article/67/4/592/6105075" TargetMode="External"/><Relationship Id="rId7" Type="http://schemas.openxmlformats.org/officeDocument/2006/relationships/hyperlink" Target="https://www.ehealthireland.ie/strategic-programmes/electronic-health-record-ehr-/progress/national-business-case.pdf" TargetMode="External"/><Relationship Id="rId12" Type="http://schemas.openxmlformats.org/officeDocument/2006/relationships/hyperlink" Target="https://www.eclinicalworks.com/wp-content/uploads/2018/06/eCW_HL7_Lab_Order_Specifications_-_Mar_2015.pdf" TargetMode="External"/><Relationship Id="rId2" Type="http://schemas.openxmlformats.org/officeDocument/2006/relationships/hyperlink" Target="https://jada.ada.org/article/S0002-8177(21)00708-X/fulltex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ctamedicaphilippina.upm.edu.ph/index.php/acta/article/view/3937/3094" TargetMode="External"/><Relationship Id="rId11" Type="http://schemas.openxmlformats.org/officeDocument/2006/relationships/hyperlink" Target="https://bmcmedinformdecismak.biomedcentral.com/track/pdf/10.1186/s12911-015-0212-0.pdf" TargetMode="External"/><Relationship Id="rId5" Type="http://schemas.openxmlformats.org/officeDocument/2006/relationships/hyperlink" Target="https://www-sciencedirect-com.elib.tcd.ie/science/article/pii/S2666776222000096" TargetMode="External"/><Relationship Id="rId10" Type="http://schemas.openxmlformats.org/officeDocument/2006/relationships/hyperlink" Target="https://www.hl7.org/fhir/diagnosticreport-examples.html" TargetMode="External"/><Relationship Id="rId4" Type="http://schemas.openxmlformats.org/officeDocument/2006/relationships/hyperlink" Target="https://www.healthcareitnews.com/news/emea/interoperability-silver-lining-covid-crisis" TargetMode="External"/><Relationship Id="rId9" Type="http://schemas.openxmlformats.org/officeDocument/2006/relationships/hyperlink" Target="https://www.hiqa.ie/reports-and-publications/health-information/national-standard-demographic-dataset-and-guidance-us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237661"/>
              </p:ext>
            </p:extLst>
          </p:nvPr>
        </p:nvGraphicFramePr>
        <p:xfrm>
          <a:off x="18638" y="14991"/>
          <a:ext cx="12103456" cy="6601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738">
                  <a:extLst>
                    <a:ext uri="{9D8B030D-6E8A-4147-A177-3AD203B41FA5}">
                      <a16:colId xmlns:a16="http://schemas.microsoft.com/office/drawing/2014/main" val="3459969510"/>
                    </a:ext>
                  </a:extLst>
                </a:gridCol>
                <a:gridCol w="2460853">
                  <a:extLst>
                    <a:ext uri="{9D8B030D-6E8A-4147-A177-3AD203B41FA5}">
                      <a16:colId xmlns:a16="http://schemas.microsoft.com/office/drawing/2014/main" val="3838873854"/>
                    </a:ext>
                  </a:extLst>
                </a:gridCol>
                <a:gridCol w="2747642">
                  <a:extLst>
                    <a:ext uri="{9D8B030D-6E8A-4147-A177-3AD203B41FA5}">
                      <a16:colId xmlns:a16="http://schemas.microsoft.com/office/drawing/2014/main" val="2645063215"/>
                    </a:ext>
                  </a:extLst>
                </a:gridCol>
                <a:gridCol w="4215223">
                  <a:extLst>
                    <a:ext uri="{9D8B030D-6E8A-4147-A177-3AD203B41FA5}">
                      <a16:colId xmlns:a16="http://schemas.microsoft.com/office/drawing/2014/main" val="4238468920"/>
                    </a:ext>
                  </a:extLst>
                </a:gridCol>
              </a:tblGrid>
              <a:tr h="385660">
                <a:tc>
                  <a:txBody>
                    <a:bodyPr/>
                    <a:lstStyle/>
                    <a:p>
                      <a:r>
                        <a:rPr lang="en-IE" sz="1200" dirty="0"/>
                        <a:t>Student Name: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Student ID: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Stream: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Supervisor Name: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026846"/>
                  </a:ext>
                </a:extLst>
              </a:tr>
              <a:tr h="370626">
                <a:tc gridSpan="4"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IE" sz="1800" b="1" dirty="0"/>
                        <a:t>Research Question/Aim: </a:t>
                      </a:r>
                      <a:r>
                        <a:rPr lang="en-IE" sz="1800" b="1" i="0" u="none" strike="noStrike" noProof="0" dirty="0">
                          <a:latin typeface="Calibri"/>
                        </a:rPr>
                        <a:t>Investigate </a:t>
                      </a:r>
                      <a:r>
                        <a:rPr lang="en-IE" sz="1800" b="1" i="0" u="none" strike="noStrike" baseline="0" noProof="0" dirty="0">
                          <a:solidFill>
                            <a:schemeClr val="dk1"/>
                          </a:solidFill>
                          <a:latin typeface="Calibri"/>
                        </a:rPr>
                        <a:t>information</a:t>
                      </a:r>
                      <a:r>
                        <a:rPr lang="en-IE" sz="1800" b="1" i="0" u="none" strike="noStrike" baseline="0" noProof="0" dirty="0">
                          <a:latin typeface="Calibri"/>
                        </a:rPr>
                        <a:t> structures </a:t>
                      </a:r>
                      <a:r>
                        <a:rPr lang="en-IE" sz="1800" b="1" i="0" u="none" strike="noStrike" baseline="0" noProof="0" dirty="0">
                          <a:solidFill>
                            <a:srgbClr val="FF0000"/>
                          </a:solidFill>
                          <a:latin typeface="Calibri"/>
                        </a:rPr>
                        <a:t>for specific information sets </a:t>
                      </a:r>
                      <a:r>
                        <a:rPr lang="en-IE" sz="1800" b="1" i="0" u="none" strike="noStrike" baseline="0" noProof="0" dirty="0">
                          <a:latin typeface="Calibri"/>
                        </a:rPr>
                        <a:t>on the </a:t>
                      </a:r>
                      <a:r>
                        <a:rPr lang="en-IE" sz="1800" b="1" i="0" u="none" strike="noStrike" baseline="0" noProof="0" dirty="0">
                          <a:solidFill>
                            <a:srgbClr val="FF0000"/>
                          </a:solidFill>
                          <a:latin typeface="Calibri"/>
                        </a:rPr>
                        <a:t>OPENEHR</a:t>
                      </a:r>
                      <a:r>
                        <a:rPr lang="en-IE" sz="1800" b="1" i="0" u="none" strike="noStrike" baseline="0" noProof="0" dirty="0">
                          <a:latin typeface="Calibri"/>
                        </a:rPr>
                        <a:t> and </a:t>
                      </a:r>
                      <a:r>
                        <a:rPr lang="en-IE" sz="1800" b="1" i="0" u="none" strike="noStrike" baseline="0" noProof="0" dirty="0">
                          <a:solidFill>
                            <a:srgbClr val="FF0000"/>
                          </a:solidFill>
                          <a:latin typeface="Calibri"/>
                        </a:rPr>
                        <a:t>HL7 FHIR </a:t>
                      </a:r>
                      <a:r>
                        <a:rPr lang="en-IE" sz="1800" b="1" i="0" u="none" strike="noStrike" baseline="0" noProof="0" dirty="0">
                          <a:latin typeface="Calibri"/>
                        </a:rPr>
                        <a:t>site</a:t>
                      </a:r>
                      <a:endParaRPr lang="en-IE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40894"/>
                  </a:ext>
                </a:extLst>
              </a:tr>
              <a:tr h="2515386">
                <a:tc gridSpan="2">
                  <a:txBody>
                    <a:bodyPr/>
                    <a:lstStyle/>
                    <a:p>
                      <a:r>
                        <a:rPr lang="en-IE" sz="1800" b="1" dirty="0"/>
                        <a:t>2. Research</a:t>
                      </a:r>
                      <a:r>
                        <a:rPr lang="en-IE" sz="1800" b="1" baseline="0" dirty="0"/>
                        <a:t> Objectives: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IE" sz="1800" b="1" i="0" u="none" strike="noStrike" baseline="0" noProof="0" dirty="0">
                          <a:latin typeface="Calibri"/>
                        </a:rPr>
                        <a:t>Understand the challenges to achieving interoperability in electronic healthcare records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IE" sz="1800" b="1" i="0" u="none" strike="noStrike" baseline="0" noProof="0" dirty="0">
                          <a:solidFill>
                            <a:srgbClr val="FF0000"/>
                          </a:solidFill>
                          <a:latin typeface="+mn-lt"/>
                        </a:rPr>
                        <a:t>Understand chosen information sets</a:t>
                      </a:r>
                      <a:endParaRPr lang="en-IE" dirty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IE" sz="1800" b="1" i="0" u="none" strike="noStrike" baseline="0" noProof="0" dirty="0">
                          <a:latin typeface="Calibri"/>
                        </a:rPr>
                        <a:t>Describe the standard information models for the specific information set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IE" sz="1800" b="1" i="0" u="none" strike="noStrike" baseline="0" noProof="0" dirty="0">
                          <a:latin typeface="+mn-lt"/>
                        </a:rPr>
                        <a:t>Represent the standard information models for the specific information set</a:t>
                      </a:r>
                      <a:endParaRPr lang="en-IE" sz="1800" b="1" i="0" u="none" strike="noStrike" baseline="0" noProof="0" dirty="0">
                        <a:latin typeface="Calibri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IE" sz="1800" b="1" i="0" u="none" strike="noStrike" baseline="0" noProof="0" dirty="0">
                          <a:latin typeface="Calibri"/>
                        </a:rPr>
                        <a:t>Display characteristics of the information models.  </a:t>
                      </a:r>
                      <a:endParaRPr lang="en-IE" sz="1800" b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E" sz="1800" b="1" dirty="0"/>
                        <a:t>3. Approach/Method</a:t>
                      </a:r>
                      <a:r>
                        <a:rPr lang="en-IE" sz="1800" b="1" baseline="0" dirty="0"/>
                        <a:t> to achieve objectives</a:t>
                      </a:r>
                      <a:endParaRPr lang="en-IE" sz="1800" b="1" dirty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IE" sz="1800" b="1" i="0" u="none" strike="noStrike" baseline="0" noProof="0" dirty="0">
                          <a:latin typeface="Calibri"/>
                        </a:rPr>
                        <a:t>Literature review to understand</a:t>
                      </a:r>
                    </a:p>
                    <a:p>
                      <a:pPr marL="857250" lvl="1" indent="-4000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IE" sz="1800" b="1" i="0" u="none" strike="noStrike" baseline="0" noProof="0" dirty="0">
                          <a:latin typeface="Calibri"/>
                        </a:rPr>
                        <a:t>Interoperability in healthcare.</a:t>
                      </a:r>
                    </a:p>
                    <a:p>
                      <a:pPr marL="857250" lvl="1" indent="-4000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IE" sz="1800" b="1" i="0" u="none" strike="noStrike" baseline="0" noProof="0" dirty="0">
                          <a:latin typeface="Calibri"/>
                        </a:rPr>
                        <a:t>Standard information models for electronic healthcare</a:t>
                      </a:r>
                    </a:p>
                    <a:p>
                      <a:pPr marL="857250" lvl="1" indent="-4000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IE" sz="1800" b="1" i="0" u="none" strike="noStrike" baseline="0" noProof="0" dirty="0">
                          <a:latin typeface="Calibri"/>
                        </a:rPr>
                        <a:t>Laboratory investigation orders and results</a:t>
                      </a:r>
                      <a:endParaRPr lang="en-IE" dirty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IE" sz="1800" b="1" i="0" u="none" strike="noStrike" baseline="0" noProof="0" dirty="0">
                          <a:latin typeface="Calibri"/>
                        </a:rPr>
                        <a:t>Scrape information from </a:t>
                      </a:r>
                      <a:r>
                        <a:rPr lang="en-IE" sz="1800" b="1" i="0" u="none" strike="noStrike" baseline="0" noProof="0" dirty="0" err="1">
                          <a:latin typeface="Calibri"/>
                        </a:rPr>
                        <a:t>OpenEHR</a:t>
                      </a:r>
                      <a:r>
                        <a:rPr lang="en-IE" sz="1800" b="1" i="0" u="none" strike="noStrike" baseline="0" noProof="0" dirty="0">
                          <a:latin typeface="Calibri"/>
                        </a:rPr>
                        <a:t> and HL7FHIR websites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IE" sz="1800" b="1" i="0" u="none" strike="noStrike" baseline="0" noProof="0" dirty="0">
                          <a:latin typeface="Calibri"/>
                        </a:rPr>
                        <a:t>Build a web application to display the characteristics.</a:t>
                      </a:r>
                      <a:endParaRPr lang="en-IE" dirty="0"/>
                    </a:p>
                    <a:p>
                      <a:pPr lvl="0">
                        <a:buNone/>
                      </a:pPr>
                      <a:endParaRPr lang="en-IE" sz="1800" b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797847"/>
                  </a:ext>
                </a:extLst>
              </a:tr>
              <a:tr h="681928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b="1" dirty="0"/>
                        <a:t>4. Evaluation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b="1" dirty="0"/>
                        <a:t>Reviewing information models against certain</a:t>
                      </a:r>
                      <a:r>
                        <a:rPr lang="en-IE" sz="1800" b="1" baseline="0" dirty="0"/>
                        <a:t> categories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b="1" baseline="0" dirty="0"/>
                        <a:t>Self reflection on the process of extracting data from the models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b="1" baseline="0" dirty="0"/>
                        <a:t>Self reflection on the process of comparing the information models</a:t>
                      </a:r>
                      <a:endParaRPr lang="en-IE" sz="1800" b="1" dirty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IE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11681"/>
                  </a:ext>
                </a:extLst>
              </a:tr>
              <a:tr h="1277907">
                <a:tc gridSpan="4">
                  <a:txBody>
                    <a:bodyPr/>
                    <a:lstStyle/>
                    <a:p>
                      <a:r>
                        <a:rPr lang="en-IE" sz="1800" b="1" baseline="0" dirty="0"/>
                        <a:t>5. Contribution of your research project.</a:t>
                      </a:r>
                    </a:p>
                    <a:p>
                      <a:r>
                        <a:rPr lang="en-IE" sz="1800" b="1" baseline="0" dirty="0"/>
                        <a:t>Analysis of information models displayed as tables.</a:t>
                      </a:r>
                      <a:endParaRPr lang="en-IE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498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44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449" y="1057724"/>
            <a:ext cx="11826764" cy="553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E" sz="1600" dirty="0">
              <a:hlinkClick r:id="rId2"/>
            </a:endParaRPr>
          </a:p>
          <a:p>
            <a:r>
              <a:rPr lang="en-IE" sz="1600" dirty="0"/>
              <a:t>COVID-19 and interoperability- </a:t>
            </a:r>
            <a:r>
              <a:rPr lang="en-IE" sz="1600" dirty="0">
                <a:hlinkClick r:id="rId3"/>
              </a:rPr>
              <a:t>https://academic-oup-com.elib.tcd.ie/clinchem/article/67/4/592/6105075</a:t>
            </a:r>
            <a:endParaRPr lang="en-IE" sz="1600" dirty="0"/>
          </a:p>
          <a:p>
            <a:r>
              <a:rPr lang="en-IE" sz="1600" dirty="0">
                <a:hlinkClick r:id="rId4"/>
              </a:rPr>
              <a:t>https://www.healthcareitnews.com/news/emea/interoperability-silver-lining-covid-crisis</a:t>
            </a:r>
            <a:endParaRPr lang="en-IE" sz="1600" dirty="0"/>
          </a:p>
          <a:p>
            <a:r>
              <a:rPr lang="en-IE" sz="1600" dirty="0"/>
              <a:t>Conference in June 2021 on COVID and interoperability- https://www.fccn.pt/en/interoperability-workshop/</a:t>
            </a:r>
          </a:p>
          <a:p>
            <a:r>
              <a:rPr lang="en-IE" sz="1600" dirty="0"/>
              <a:t>COVID-19 and dentistry-</a:t>
            </a:r>
            <a:r>
              <a:rPr lang="en-IE" sz="1600" dirty="0">
                <a:hlinkClick r:id="rId2"/>
              </a:rPr>
              <a:t> https://jada.ada.org/article/S0002-8177(21)00708-X/fulltext</a:t>
            </a:r>
            <a:endParaRPr lang="en-IE" sz="1600" dirty="0"/>
          </a:p>
          <a:p>
            <a:r>
              <a:rPr lang="en-IE" sz="1600" dirty="0"/>
              <a:t>COVID -19 Public Health- </a:t>
            </a:r>
            <a:r>
              <a:rPr lang="en-IE" sz="1600" dirty="0">
                <a:hlinkClick r:id="rId5"/>
              </a:rPr>
              <a:t>https://www-sciencedirect-com.elib.tcd.ie/science/article/pii/S2666776222000096</a:t>
            </a:r>
            <a:endParaRPr lang="en-IE" sz="1600" dirty="0"/>
          </a:p>
          <a:p>
            <a:r>
              <a:rPr lang="en-IE" sz="1600" dirty="0"/>
              <a:t>Terminology, Standards and Interoperability- </a:t>
            </a:r>
            <a:r>
              <a:rPr lang="en-IE" sz="1600" dirty="0">
                <a:hlinkClick r:id="rId6"/>
              </a:rPr>
              <a:t>https://actamedicaphilippina.upm.edu.ph/index.php/acta/article/view/3937/3094</a:t>
            </a:r>
            <a:endParaRPr lang="en-IE" sz="1600" dirty="0"/>
          </a:p>
          <a:p>
            <a:endParaRPr lang="en-IE" sz="1600" dirty="0"/>
          </a:p>
          <a:p>
            <a:r>
              <a:rPr lang="en-IE" sz="1600" dirty="0"/>
              <a:t>HSE and Health Information Quality Authority</a:t>
            </a:r>
          </a:p>
          <a:p>
            <a:r>
              <a:rPr lang="en-IE" sz="1600" dirty="0"/>
              <a:t>EHR business case- </a:t>
            </a:r>
            <a:r>
              <a:rPr lang="en-IE" sz="1600" dirty="0">
                <a:hlinkClick r:id="rId7"/>
              </a:rPr>
              <a:t>https://www.ehealthireland.ie/strategic-programmes/electronic-health-record-ehr-/progress/national-business-case.pdf</a:t>
            </a:r>
            <a:endParaRPr lang="en-IE" sz="1600" dirty="0"/>
          </a:p>
          <a:p>
            <a:r>
              <a:rPr lang="en-IE" sz="1600" dirty="0"/>
              <a:t>The importance of standards to interoperability- </a:t>
            </a:r>
            <a:r>
              <a:rPr lang="en-IE" sz="1600" dirty="0">
                <a:hlinkClick r:id="rId8"/>
              </a:rPr>
              <a:t>https://www.hiqa.ie/sites/default/files/2017-01/eHealth-Interoperability-Consultation.pdf</a:t>
            </a:r>
            <a:endParaRPr lang="en-IE" sz="1600" dirty="0"/>
          </a:p>
          <a:p>
            <a:endParaRPr lang="en-IE" sz="1600" dirty="0"/>
          </a:p>
          <a:p>
            <a:r>
              <a:rPr lang="en-IE" sz="1600" dirty="0"/>
              <a:t>Information models</a:t>
            </a:r>
          </a:p>
          <a:p>
            <a:r>
              <a:rPr lang="en-IE" sz="1600" dirty="0">
                <a:hlinkClick r:id="rId9"/>
              </a:rPr>
              <a:t>https://www.hiqa.ie/reports-and-publications/health-information/national-standard-demographic-dataset-and-guidance-use</a:t>
            </a:r>
            <a:endParaRPr lang="en-IE" sz="1600" dirty="0"/>
          </a:p>
          <a:p>
            <a:r>
              <a:rPr lang="en-IE" sz="1600" dirty="0">
                <a:hlinkClick r:id="rId10"/>
              </a:rPr>
              <a:t>https://www.hl7.org/fhir/diagnosticreport-examples.html</a:t>
            </a:r>
            <a:endParaRPr lang="en-IE" sz="1600" dirty="0"/>
          </a:p>
          <a:p>
            <a:r>
              <a:rPr lang="en-IE" sz="1600" dirty="0">
                <a:hlinkClick r:id="rId11"/>
              </a:rPr>
              <a:t>https://bmcmedinformdecismak.biomedcentral.com/track/pdf/10.1186/s12911-015-0212-0.pdf</a:t>
            </a:r>
            <a:endParaRPr lang="en-IE" sz="1600" dirty="0"/>
          </a:p>
          <a:p>
            <a:r>
              <a:rPr lang="en-IE" sz="1600" dirty="0">
                <a:hlinkClick r:id="rId12"/>
              </a:rPr>
              <a:t>https://www.eclinicalworks.com/wp-content/uploads/2018/06/eCW_HL7_Lab_Order_Specifications_-_Mar_2015.pdf</a:t>
            </a:r>
            <a:endParaRPr lang="en-IE" sz="1600" dirty="0"/>
          </a:p>
          <a:p>
            <a:r>
              <a:rPr lang="en-IE" sz="1600" dirty="0">
                <a:hlinkClick r:id="rId13"/>
              </a:rPr>
              <a:t>https://build.fhir.org/ig/HL7/fhir-order-catalog/exlabservices.html</a:t>
            </a:r>
            <a:endParaRPr lang="en-IE" sz="1600" dirty="0"/>
          </a:p>
          <a:p>
            <a:endParaRPr lang="en-IE" sz="1600" dirty="0"/>
          </a:p>
          <a:p>
            <a:endParaRPr lang="en-IE" sz="1600" dirty="0"/>
          </a:p>
          <a:p>
            <a:endParaRPr lang="en-IE" sz="16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4156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06438"/>
              </p:ext>
            </p:extLst>
          </p:nvPr>
        </p:nvGraphicFramePr>
        <p:xfrm>
          <a:off x="18638" y="14991"/>
          <a:ext cx="12103456" cy="5550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738">
                  <a:extLst>
                    <a:ext uri="{9D8B030D-6E8A-4147-A177-3AD203B41FA5}">
                      <a16:colId xmlns:a16="http://schemas.microsoft.com/office/drawing/2014/main" val="3459969510"/>
                    </a:ext>
                  </a:extLst>
                </a:gridCol>
                <a:gridCol w="2460853">
                  <a:extLst>
                    <a:ext uri="{9D8B030D-6E8A-4147-A177-3AD203B41FA5}">
                      <a16:colId xmlns:a16="http://schemas.microsoft.com/office/drawing/2014/main" val="3838873854"/>
                    </a:ext>
                  </a:extLst>
                </a:gridCol>
                <a:gridCol w="2747642">
                  <a:extLst>
                    <a:ext uri="{9D8B030D-6E8A-4147-A177-3AD203B41FA5}">
                      <a16:colId xmlns:a16="http://schemas.microsoft.com/office/drawing/2014/main" val="2645063215"/>
                    </a:ext>
                  </a:extLst>
                </a:gridCol>
                <a:gridCol w="4215223">
                  <a:extLst>
                    <a:ext uri="{9D8B030D-6E8A-4147-A177-3AD203B41FA5}">
                      <a16:colId xmlns:a16="http://schemas.microsoft.com/office/drawing/2014/main" val="4238468920"/>
                    </a:ext>
                  </a:extLst>
                </a:gridCol>
              </a:tblGrid>
              <a:tr h="385660">
                <a:tc>
                  <a:txBody>
                    <a:bodyPr/>
                    <a:lstStyle/>
                    <a:p>
                      <a:r>
                        <a:rPr lang="en-IE" sz="1200" dirty="0"/>
                        <a:t>Student Name: Yi Xiang Tan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Student ID: 18315028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Stream: Integrated Computer Science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Supervisor Name: Gaye Stephens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026846"/>
                  </a:ext>
                </a:extLst>
              </a:tr>
              <a:tr h="370626">
                <a:tc gridSpan="4"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IE" sz="1800" b="1" dirty="0"/>
                        <a:t>Research Question/Aim: </a:t>
                      </a:r>
                      <a:r>
                        <a:rPr lang="en-IE" sz="1800" b="1" i="0" u="none" strike="noStrike" noProof="0" dirty="0">
                          <a:latin typeface="Calibri"/>
                        </a:rPr>
                        <a:t>Investigate </a:t>
                      </a:r>
                      <a:r>
                        <a:rPr lang="en-IE" sz="1800" b="1" i="0" u="none" strike="noStrike" noProof="0" dirty="0">
                          <a:solidFill>
                            <a:srgbClr val="FF0000"/>
                          </a:solidFill>
                          <a:latin typeface="Calibri"/>
                        </a:rPr>
                        <a:t>laboratory</a:t>
                      </a:r>
                      <a:r>
                        <a:rPr lang="en-IE" sz="1800" b="1" i="0" u="none" strike="noStrike" baseline="0" noProof="0" dirty="0">
                          <a:solidFill>
                            <a:srgbClr val="FF0000"/>
                          </a:solidFill>
                          <a:latin typeface="Calibri"/>
                        </a:rPr>
                        <a:t> focused </a:t>
                      </a:r>
                      <a:r>
                        <a:rPr lang="en-IE" sz="1800" b="1" i="0" u="none" strike="noStrike" baseline="0" noProof="0" dirty="0">
                          <a:solidFill>
                            <a:schemeClr val="dk1"/>
                          </a:solidFill>
                          <a:latin typeface="Calibri"/>
                        </a:rPr>
                        <a:t>information</a:t>
                      </a:r>
                      <a:r>
                        <a:rPr lang="en-IE" sz="1800" b="1" i="0" u="none" strike="noStrike" baseline="0" noProof="0" dirty="0">
                          <a:latin typeface="Calibri"/>
                        </a:rPr>
                        <a:t> structures on the </a:t>
                      </a:r>
                      <a:r>
                        <a:rPr lang="en-IE" sz="1800" b="1" i="0" u="none" strike="noStrike" baseline="0" noProof="0" dirty="0">
                          <a:solidFill>
                            <a:srgbClr val="FF0000"/>
                          </a:solidFill>
                          <a:latin typeface="Calibri"/>
                        </a:rPr>
                        <a:t>OPENEHR</a:t>
                      </a:r>
                      <a:r>
                        <a:rPr lang="en-IE" sz="1800" b="1" i="0" u="none" strike="noStrike" baseline="0" noProof="0" dirty="0">
                          <a:latin typeface="Calibri"/>
                        </a:rPr>
                        <a:t> and </a:t>
                      </a:r>
                      <a:r>
                        <a:rPr lang="en-IE" sz="1800" b="1" i="0" u="none" strike="noStrike" baseline="0" noProof="0" dirty="0">
                          <a:solidFill>
                            <a:srgbClr val="FF0000"/>
                          </a:solidFill>
                          <a:latin typeface="Calibri"/>
                        </a:rPr>
                        <a:t>HL7 FHIR </a:t>
                      </a:r>
                      <a:r>
                        <a:rPr lang="en-IE" sz="1800" b="1" i="0" u="none" strike="noStrike" baseline="0" noProof="0" dirty="0">
                          <a:latin typeface="Calibri"/>
                        </a:rPr>
                        <a:t>site</a:t>
                      </a:r>
                      <a:endParaRPr lang="en-IE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40894"/>
                  </a:ext>
                </a:extLst>
              </a:tr>
              <a:tr h="2515386">
                <a:tc gridSpan="2">
                  <a:txBody>
                    <a:bodyPr/>
                    <a:lstStyle/>
                    <a:p>
                      <a:r>
                        <a:rPr lang="en-IE" sz="1800" b="1" dirty="0"/>
                        <a:t>2. Research</a:t>
                      </a:r>
                      <a:r>
                        <a:rPr lang="en-IE" sz="1800" b="1" baseline="0" dirty="0"/>
                        <a:t> Objectives: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IE" sz="1800" b="1" i="0" u="none" strike="noStrike" baseline="0" noProof="0" dirty="0">
                          <a:latin typeface="Calibri"/>
                        </a:rPr>
                        <a:t>Analyse data quality in electronic healthcare records.</a:t>
                      </a:r>
                      <a:endParaRPr lang="en-IE" dirty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IE" sz="1800" b="1" i="0" u="none" strike="noStrike" baseline="0" noProof="0" dirty="0">
                          <a:latin typeface="Calibri"/>
                        </a:rPr>
                        <a:t>Identify the standard information models.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IE" sz="1800" b="1" i="0" u="none" strike="noStrike" baseline="0" noProof="0" dirty="0">
                          <a:solidFill>
                            <a:srgbClr val="FF0000"/>
                          </a:solidFill>
                          <a:latin typeface="Calibri"/>
                        </a:rPr>
                        <a:t>Understand laboratory investigations order and result data.</a:t>
                      </a:r>
                      <a:endParaRPr lang="en-IE" dirty="0">
                        <a:solidFill>
                          <a:srgbClr val="FF0000"/>
                        </a:solidFill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IE" sz="1800" b="1" i="0" u="none" strike="noStrike" baseline="0" noProof="0" dirty="0">
                          <a:latin typeface="Calibri"/>
                        </a:rPr>
                        <a:t>Display interesting dimensions of the information models between information models.</a:t>
                      </a:r>
                      <a:endParaRPr lang="en-IE" dirty="0"/>
                    </a:p>
                    <a:p>
                      <a:pPr lvl="0">
                        <a:buNone/>
                      </a:pPr>
                      <a:endParaRPr lang="en-IE" sz="1800" b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E" sz="1800" b="1" dirty="0"/>
                        <a:t>3. Approach/Method</a:t>
                      </a:r>
                      <a:r>
                        <a:rPr lang="en-IE" sz="1800" b="1" baseline="0" dirty="0"/>
                        <a:t> to achieve objectives</a:t>
                      </a:r>
                      <a:endParaRPr lang="en-IE" sz="1800" b="1" dirty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IE" sz="1800" b="1" i="0" u="none" strike="noStrike" baseline="0" noProof="0" dirty="0">
                          <a:latin typeface="Calibri"/>
                        </a:rPr>
                        <a:t>Literature review to understand</a:t>
                      </a:r>
                    </a:p>
                    <a:p>
                      <a:pPr marL="857250" lvl="1" indent="-4000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IE" sz="1800" b="1" i="0" u="none" strike="noStrike" baseline="0" noProof="0" dirty="0">
                          <a:latin typeface="Calibri"/>
                        </a:rPr>
                        <a:t>Data quality in healthcare.</a:t>
                      </a:r>
                    </a:p>
                    <a:p>
                      <a:pPr marL="857250" lvl="1" indent="-4000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IE" sz="1800" b="1" i="0" u="none" strike="noStrike" baseline="0" noProof="0" dirty="0">
                          <a:latin typeface="Calibri"/>
                        </a:rPr>
                        <a:t>Standard information models for electronic healthcare.</a:t>
                      </a:r>
                    </a:p>
                    <a:p>
                      <a:pPr marL="857250" lvl="1" indent="-4000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IE" sz="1800" b="1" i="0" u="none" strike="noStrike" baseline="0" noProof="0" dirty="0">
                          <a:latin typeface="Calibri"/>
                        </a:rPr>
                        <a:t>Laboratory investigation orders and results.</a:t>
                      </a:r>
                      <a:endParaRPr lang="en-IE" dirty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IE" sz="1800" b="1" i="0" u="none" strike="noStrike" baseline="0" noProof="0" dirty="0">
                          <a:latin typeface="Calibri"/>
                        </a:rPr>
                        <a:t>Build tools to help future researching in attaining data models from the website(s) for future analysis.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IE" sz="1800" b="1" i="0" u="none" strike="noStrike" baseline="0" noProof="0" dirty="0">
                          <a:latin typeface="Calibri"/>
                        </a:rPr>
                        <a:t>Perform analysis on congregated data models, and (possibly) create a website to display interesting dimensions of data quality.</a:t>
                      </a:r>
                      <a:endParaRPr lang="en-IE" dirty="0"/>
                    </a:p>
                    <a:p>
                      <a:pPr lvl="0">
                        <a:buNone/>
                      </a:pPr>
                      <a:endParaRPr lang="en-IE" sz="1800" b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797847"/>
                  </a:ext>
                </a:extLst>
              </a:tr>
              <a:tr h="681928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b="1" dirty="0"/>
                        <a:t>4. Evaluation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b="1" dirty="0"/>
                        <a:t>Reviewing interesting parts of data quality in information models used by model healthcare systems.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11681"/>
                  </a:ext>
                </a:extLst>
              </a:tr>
              <a:tr h="1277907">
                <a:tc gridSpan="4">
                  <a:txBody>
                    <a:bodyPr/>
                    <a:lstStyle/>
                    <a:p>
                      <a:r>
                        <a:rPr lang="en-IE" sz="1800" b="1" baseline="0" dirty="0"/>
                        <a:t>5. Contribution of your research project.</a:t>
                      </a:r>
                    </a:p>
                    <a:p>
                      <a:r>
                        <a:rPr lang="en-IE" sz="1800" b="1" baseline="0" dirty="0"/>
                        <a:t>Tooling to scrape models from websites and (possibly) web application displaying knowledge about interoperability.</a:t>
                      </a:r>
                      <a:endParaRPr lang="en-IE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498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00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614</Words>
  <Application>Microsoft Office PowerPoint</Application>
  <PresentationFormat>Widescreen</PresentationFormat>
  <Paragraphs>67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Gaye Stephens</dc:creator>
  <cp:lastModifiedBy>Yi Xiang Tan</cp:lastModifiedBy>
  <cp:revision>166</cp:revision>
  <dcterms:created xsi:type="dcterms:W3CDTF">2021-11-17T19:15:24Z</dcterms:created>
  <dcterms:modified xsi:type="dcterms:W3CDTF">2022-02-22T00:57:25Z</dcterms:modified>
</cp:coreProperties>
</file>