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8" autoAdjust="0"/>
    <p:restoredTop sz="86491" autoAdjust="0"/>
  </p:normalViewPr>
  <p:slideViewPr>
    <p:cSldViewPr>
      <p:cViewPr>
        <p:scale>
          <a:sx n="40" d="100"/>
          <a:sy n="40" d="100"/>
        </p:scale>
        <p:origin x="-258" y="7404"/>
      </p:cViewPr>
      <p:guideLst>
        <p:guide orient="horz" pos="13483"/>
        <p:guide pos="9537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A5ED37-BBB6-4945-8044-B5DB295D0D49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334FB0-743B-4BB2-8F1E-5D06F5075ED2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0FA13F-4AB5-4DF8-AE36-4178239BC0E3}" type="slidenum">
              <a:rPr lang="pt-BR"/>
              <a:pPr/>
              <a:t>1</a:t>
            </a:fld>
            <a:endParaRPr lang="pt-BR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A91B2-CC4B-48AE-9C2F-30537F50029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A3ED69-B609-4429-AD71-8824D09A2CA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D52F4-7E8F-4A9F-A8FB-A7FC44C8BFC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2028B-6FC2-4393-AB18-CA0C6C85F0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E504A-2390-40F8-A47A-F236ED0DD5F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BEB79-2549-4C8B-B1B0-FD7EA2C5377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DD05F-CFF2-4FE0-BA18-988F017A711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983A9-7321-41AD-B90B-64D82063189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879BE-B216-4173-B078-7653AE0B05C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6759C9-9395-4E4B-8338-E6893486C59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ACA4B-EB98-4909-AA54-706331CF5C4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2888" y="1714500"/>
            <a:ext cx="27254200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23" tIns="208812" rIns="417623" bIns="2088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2888" y="9988550"/>
            <a:ext cx="27254200" cy="282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23" tIns="208812" rIns="417623" bIns="208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2888" y="38984238"/>
            <a:ext cx="7067550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23" tIns="208812" rIns="417623" bIns="208812" numCol="1" anchor="t" anchorCtr="0" compatLnSpc="1">
            <a:prstTxWarp prst="textNoShape">
              <a:avLst/>
            </a:prstTxWarp>
          </a:bodyPr>
          <a:lstStyle>
            <a:lvl1pPr defTabSz="4176713">
              <a:defRPr sz="6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23" tIns="208812" rIns="417623" bIns="208812" numCol="1" anchor="t" anchorCtr="0" compatLnSpc="1">
            <a:prstTxWarp prst="textNoShape">
              <a:avLst/>
            </a:prstTxWarp>
          </a:bodyPr>
          <a:lstStyle>
            <a:lvl1pPr algn="ctr" defTabSz="4176713">
              <a:defRPr sz="6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9538" y="38984238"/>
            <a:ext cx="7067550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23" tIns="208812" rIns="417623" bIns="208812" numCol="1" anchor="t" anchorCtr="0" compatLnSpc="1">
            <a:prstTxWarp prst="textNoShape">
              <a:avLst/>
            </a:prstTxWarp>
          </a:bodyPr>
          <a:lstStyle>
            <a:lvl1pPr algn="r" defTabSz="4176713">
              <a:defRPr sz="6400"/>
            </a:lvl1pPr>
          </a:lstStyle>
          <a:p>
            <a:fld id="{D76490CD-E642-4C66-99D5-6AC4B335840D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2pPr>
      <a:lvl3pPr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3pPr>
      <a:lvl4pPr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4pPr>
      <a:lvl5pPr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4925" algn="l" defTabSz="4176713" rtl="0" fontAlgn="base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  <a:cs typeface="+mn-cs"/>
        </a:defRPr>
      </a:lvl2pPr>
      <a:lvl3pPr marL="5219700" indent="-1042988" algn="l" defTabSz="4176713" rtl="0" fontAlgn="base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  <a:cs typeface="+mn-cs"/>
        </a:defRPr>
      </a:lvl3pPr>
      <a:lvl4pPr marL="7307263" indent="-1042988" algn="l" defTabSz="4176713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cs typeface="+mn-cs"/>
        </a:defRPr>
      </a:lvl4pPr>
      <a:lvl5pPr marL="93964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2"/>
          <p:cNvSpPr txBox="1">
            <a:spLocks noChangeArrowheads="1"/>
          </p:cNvSpPr>
          <p:nvPr/>
        </p:nvSpPr>
        <p:spPr bwMode="auto">
          <a:xfrm>
            <a:off x="1458467" y="4194350"/>
            <a:ext cx="28245444" cy="2136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3693" tIns="51846" rIns="103693" bIns="51846">
            <a:spAutoFit/>
          </a:bodyPr>
          <a:lstStyle/>
          <a:p>
            <a:r>
              <a:rPr lang="pt-BR" sz="6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iSee</a:t>
            </a:r>
            <a:r>
              <a:rPr lang="pt-BR" sz="6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SISTEMA DE ROTAS UTILIZANDO GPS COM FOCO EM DEFICIENTES VISUAIS</a:t>
            </a:r>
            <a:endParaRPr lang="pt-BR" sz="6600" b="1" dirty="0"/>
          </a:p>
        </p:txBody>
      </p:sp>
      <p:sp>
        <p:nvSpPr>
          <p:cNvPr id="2054" name="Text Box 3"/>
          <p:cNvSpPr txBox="1">
            <a:spLocks noChangeArrowheads="1"/>
          </p:cNvSpPr>
          <p:nvPr/>
        </p:nvSpPr>
        <p:spPr bwMode="auto">
          <a:xfrm>
            <a:off x="3186659" y="6642622"/>
            <a:ext cx="25887362" cy="17322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2060" tIns="53071" rIns="102060" bIns="53071">
            <a:spAutoFit/>
          </a:bodyPr>
          <a:lstStyle/>
          <a:p>
            <a:pPr algn="ctr" defTabSz="509588" eaLnBrk="0" hangingPunct="0">
              <a:lnSpc>
                <a:spcPct val="110000"/>
              </a:lnSpc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</a:pPr>
            <a:r>
              <a:rPr lang="pt-BR" sz="3200" b="1" i="1" dirty="0" smtClean="0">
                <a:solidFill>
                  <a:srgbClr val="000000"/>
                </a:solidFill>
                <a:latin typeface="Verdana" pitchFamily="32" charset="0"/>
              </a:rPr>
              <a:t>RICI, </a:t>
            </a:r>
            <a:r>
              <a:rPr lang="pt-BR" sz="3200" b="1" i="1" dirty="0" err="1" smtClean="0">
                <a:solidFill>
                  <a:srgbClr val="000000"/>
                </a:solidFill>
                <a:latin typeface="Verdana" pitchFamily="32" charset="0"/>
              </a:rPr>
              <a:t>Angelo</a:t>
            </a:r>
            <a:r>
              <a:rPr lang="pt-BR" sz="3200" b="1" i="1" dirty="0" smtClean="0">
                <a:solidFill>
                  <a:srgbClr val="000000"/>
                </a:solidFill>
                <a:latin typeface="Verdana" pitchFamily="32" charset="0"/>
              </a:rPr>
              <a:t>., ABREU, Daniel. MOREIRA, Reinaldo.</a:t>
            </a:r>
            <a:endParaRPr lang="pt-BR" sz="3200" b="1" i="1" dirty="0">
              <a:solidFill>
                <a:srgbClr val="000000"/>
              </a:solidFill>
              <a:latin typeface="Verdana" pitchFamily="32" charset="0"/>
            </a:endParaRPr>
          </a:p>
          <a:p>
            <a:pPr algn="ctr" defTabSz="509588" eaLnBrk="0" hangingPunct="0">
              <a:lnSpc>
                <a:spcPct val="110000"/>
              </a:lnSpc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</a:pPr>
            <a:r>
              <a:rPr lang="pt-BR" sz="3200" dirty="0" smtClean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FACULDADE DE INFORMÁTICA E ADMINISTRAÇÃO PAULISTA</a:t>
            </a:r>
            <a:endParaRPr lang="pt-BR" sz="3200" dirty="0">
              <a:solidFill>
                <a:srgbClr val="000000"/>
              </a:solidFill>
              <a:latin typeface="Verdana" pitchFamily="32" charset="0"/>
              <a:cs typeface="Times New Roman" pitchFamily="16" charset="0"/>
            </a:endParaRPr>
          </a:p>
          <a:p>
            <a:pPr algn="ctr" defTabSz="509588" eaLnBrk="0" hangingPunct="0">
              <a:lnSpc>
                <a:spcPct val="110000"/>
              </a:lnSpc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</a:pPr>
            <a:r>
              <a:rPr lang="pt-BR" sz="3200" dirty="0" smtClean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SISTEMAS DE INFORMAÇÃO</a:t>
            </a:r>
            <a:endParaRPr lang="pt-BR" sz="3200" dirty="0">
              <a:solidFill>
                <a:srgbClr val="000000"/>
              </a:solidFill>
              <a:latin typeface="Verdana" pitchFamily="32" charset="0"/>
              <a:cs typeface="Times New Roman" pitchFamily="16" charset="0"/>
            </a:endParaRPr>
          </a:p>
        </p:txBody>
      </p:sp>
      <p:sp>
        <p:nvSpPr>
          <p:cNvPr id="2055" name="Text Box 4"/>
          <p:cNvSpPr txBox="1">
            <a:spLocks noChangeArrowheads="1"/>
          </p:cNvSpPr>
          <p:nvPr/>
        </p:nvSpPr>
        <p:spPr bwMode="auto">
          <a:xfrm>
            <a:off x="2394571" y="8442822"/>
            <a:ext cx="11974512" cy="784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2060" tIns="53071" rIns="102060" bIns="53071">
            <a:spAutoFit/>
          </a:bodyPr>
          <a:lstStyle/>
          <a:p>
            <a:pPr defTabSz="509588" eaLnBrk="0" hangingPunct="0">
              <a:spcBef>
                <a:spcPts val="2263"/>
              </a:spcBef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</a:pPr>
            <a:r>
              <a:rPr lang="en-GB" sz="4400" b="1" dirty="0" smtClean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INTRODUÇÃO</a:t>
            </a:r>
            <a:endParaRPr lang="en-GB" sz="4400" b="1" dirty="0">
              <a:solidFill>
                <a:srgbClr val="000000"/>
              </a:solidFill>
              <a:latin typeface="Verdana" pitchFamily="32" charset="0"/>
              <a:cs typeface="Times New Roman" pitchFamily="16" charset="0"/>
            </a:endParaRPr>
          </a:p>
        </p:txBody>
      </p:sp>
      <p:sp>
        <p:nvSpPr>
          <p:cNvPr id="2058" name="Text Box 7"/>
          <p:cNvSpPr txBox="1">
            <a:spLocks noChangeArrowheads="1"/>
          </p:cNvSpPr>
          <p:nvPr/>
        </p:nvSpPr>
        <p:spPr bwMode="auto">
          <a:xfrm>
            <a:off x="2538587" y="9234910"/>
            <a:ext cx="12169526" cy="79910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2060" tIns="53071" rIns="102060" bIns="53071"/>
          <a:lstStyle/>
          <a:p>
            <a:pPr algn="just" defTabSz="509588" eaLnBrk="0" hangingPunct="0">
              <a:lnSpc>
                <a:spcPct val="150000"/>
              </a:lnSpc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1171575" algn="l"/>
                <a:tab pos="11406188" algn="l"/>
              </a:tabLst>
            </a:pPr>
            <a:r>
              <a:rPr lang="pt-BR" sz="2800" dirty="0" smtClean="0">
                <a:solidFill>
                  <a:srgbClr val="000000"/>
                </a:solidFill>
              </a:rPr>
              <a:t>	O celular foi inventado na </a:t>
            </a:r>
            <a:r>
              <a:rPr lang="pt-BR" sz="2800" dirty="0" smtClean="0">
                <a:solidFill>
                  <a:srgbClr val="000000"/>
                </a:solidFill>
              </a:rPr>
              <a:t>década </a:t>
            </a:r>
            <a:r>
              <a:rPr lang="pt-BR" sz="2800" dirty="0" smtClean="0">
                <a:solidFill>
                  <a:srgbClr val="000000"/>
                </a:solidFill>
              </a:rPr>
              <a:t>de 70 e até a </a:t>
            </a:r>
            <a:r>
              <a:rPr lang="pt-BR" sz="2800" dirty="0" smtClean="0">
                <a:solidFill>
                  <a:srgbClr val="000000"/>
                </a:solidFill>
              </a:rPr>
              <a:t>década </a:t>
            </a:r>
            <a:r>
              <a:rPr lang="pt-BR" sz="2800" dirty="0" smtClean="0">
                <a:solidFill>
                  <a:srgbClr val="000000"/>
                </a:solidFill>
              </a:rPr>
              <a:t>de noventa pereciam com tijolos, a partir da </a:t>
            </a:r>
            <a:r>
              <a:rPr lang="pt-BR" sz="2800" dirty="0" smtClean="0">
                <a:solidFill>
                  <a:srgbClr val="000000"/>
                </a:solidFill>
              </a:rPr>
              <a:t>década </a:t>
            </a:r>
            <a:r>
              <a:rPr lang="pt-BR" sz="2800" dirty="0" smtClean="0">
                <a:solidFill>
                  <a:srgbClr val="000000"/>
                </a:solidFill>
              </a:rPr>
              <a:t>de noventa os celulares foram se modernizando, tendo seu espaço de memória , capacidade de processamento e funcionalidades aumentadas</a:t>
            </a:r>
            <a:r>
              <a:rPr lang="pt-BR" sz="2800" dirty="0" smtClean="0">
                <a:solidFill>
                  <a:srgbClr val="000000"/>
                </a:solidFill>
              </a:rPr>
              <a:t>.[1], </a:t>
            </a:r>
            <a:r>
              <a:rPr lang="pt-BR" sz="2800" dirty="0" smtClean="0">
                <a:solidFill>
                  <a:srgbClr val="000000"/>
                </a:solidFill>
              </a:rPr>
              <a:t>passando assim de simples aparelhos que realizam ligações para acessórios </a:t>
            </a:r>
            <a:r>
              <a:rPr lang="pt-BR" sz="2800" dirty="0" smtClean="0">
                <a:solidFill>
                  <a:srgbClr val="000000"/>
                </a:solidFill>
              </a:rPr>
              <a:t>multiuso </a:t>
            </a:r>
            <a:r>
              <a:rPr lang="pt-BR" sz="2800" dirty="0" smtClean="0">
                <a:solidFill>
                  <a:srgbClr val="000000"/>
                </a:solidFill>
              </a:rPr>
              <a:t>conhecidos como </a:t>
            </a:r>
            <a:r>
              <a:rPr lang="pt-BR" sz="2800" dirty="0" err="1" smtClean="0">
                <a:solidFill>
                  <a:srgbClr val="000000"/>
                </a:solidFill>
              </a:rPr>
              <a:t>smartphones</a:t>
            </a:r>
            <a:r>
              <a:rPr lang="pt-BR" sz="2800" dirty="0" smtClean="0">
                <a:solidFill>
                  <a:srgbClr val="000000"/>
                </a:solidFill>
              </a:rPr>
              <a:t>.</a:t>
            </a:r>
          </a:p>
          <a:p>
            <a:pPr algn="just" defTabSz="509588" eaLnBrk="0" hangingPunct="0">
              <a:lnSpc>
                <a:spcPct val="150000"/>
              </a:lnSpc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1171575" algn="l"/>
                <a:tab pos="11406188" algn="l"/>
              </a:tabLst>
            </a:pPr>
            <a:r>
              <a:rPr lang="pt-BR" sz="2800" dirty="0" smtClean="0">
                <a:solidFill>
                  <a:srgbClr val="000000"/>
                </a:solidFill>
              </a:rPr>
              <a:t>	Com </a:t>
            </a:r>
            <a:r>
              <a:rPr lang="pt-BR" sz="2800" dirty="0" smtClean="0">
                <a:solidFill>
                  <a:srgbClr val="000000"/>
                </a:solidFill>
              </a:rPr>
              <a:t>essa evolução da telefonia, uma importante parcela da população está ficando marginalizadas, pois não podem usar tecnologias tais como telas </a:t>
            </a:r>
            <a:r>
              <a:rPr lang="pt-BR" sz="2800" dirty="0" err="1" smtClean="0">
                <a:solidFill>
                  <a:srgbClr val="000000"/>
                </a:solidFill>
              </a:rPr>
              <a:t>touch</a:t>
            </a:r>
            <a:r>
              <a:rPr lang="pt-BR" sz="2800" dirty="0" smtClean="0">
                <a:solidFill>
                  <a:srgbClr val="000000"/>
                </a:solidFill>
              </a:rPr>
              <a:t> screen (telas </a:t>
            </a:r>
            <a:r>
              <a:rPr lang="pt-BR" sz="2800" dirty="0" smtClean="0">
                <a:solidFill>
                  <a:srgbClr val="000000"/>
                </a:solidFill>
              </a:rPr>
              <a:t>sensíveis </a:t>
            </a:r>
            <a:r>
              <a:rPr lang="pt-BR" sz="2800" dirty="0" smtClean="0">
                <a:solidFill>
                  <a:srgbClr val="000000"/>
                </a:solidFill>
              </a:rPr>
              <a:t>ao toque) esse nicho são as pessoas com alguma </a:t>
            </a:r>
            <a:r>
              <a:rPr lang="pt-BR" sz="2800" dirty="0" smtClean="0">
                <a:solidFill>
                  <a:srgbClr val="000000"/>
                </a:solidFill>
              </a:rPr>
              <a:t>deficiência </a:t>
            </a:r>
            <a:r>
              <a:rPr lang="pt-BR" sz="2800" dirty="0" smtClean="0">
                <a:solidFill>
                  <a:srgbClr val="000000"/>
                </a:solidFill>
              </a:rPr>
              <a:t>visual. </a:t>
            </a:r>
            <a:r>
              <a:rPr lang="pt-BR" sz="2800" dirty="0" smtClean="0">
                <a:solidFill>
                  <a:srgbClr val="000000"/>
                </a:solidFill>
              </a:rPr>
              <a:t>[</a:t>
            </a:r>
            <a:r>
              <a:rPr lang="pt-BR" sz="2800" dirty="0" smtClean="0">
                <a:solidFill>
                  <a:srgbClr val="000000"/>
                </a:solidFill>
              </a:rPr>
              <a:t>2</a:t>
            </a:r>
            <a:r>
              <a:rPr lang="pt-BR" sz="2800" dirty="0" smtClean="0">
                <a:solidFill>
                  <a:srgbClr val="000000"/>
                </a:solidFill>
              </a:rPr>
              <a:t>]</a:t>
            </a:r>
            <a:endParaRPr lang="pt-BR" sz="2800" dirty="0" smtClean="0">
              <a:solidFill>
                <a:srgbClr val="000000"/>
              </a:solidFill>
            </a:endParaRPr>
          </a:p>
          <a:p>
            <a:pPr algn="just" defTabSz="509588" eaLnBrk="0" hangingPunct="0">
              <a:lnSpc>
                <a:spcPct val="150000"/>
              </a:lnSpc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1171575" algn="l"/>
                <a:tab pos="11406188" algn="l"/>
              </a:tabLst>
            </a:pPr>
            <a:r>
              <a:rPr lang="pt-BR" sz="2800" dirty="0" smtClean="0">
                <a:solidFill>
                  <a:srgbClr val="000000"/>
                </a:solidFill>
              </a:rPr>
              <a:t>	Na </a:t>
            </a:r>
            <a:r>
              <a:rPr lang="pt-BR" sz="2800" dirty="0" smtClean="0">
                <a:solidFill>
                  <a:srgbClr val="000000"/>
                </a:solidFill>
              </a:rPr>
              <a:t>história do mundo muitos deram sua vida por algo chamado independência, por que os deficientes visuais não possam tê-la?</a:t>
            </a:r>
            <a:endParaRPr lang="pt-BR" sz="2800" dirty="0">
              <a:solidFill>
                <a:srgbClr val="000000"/>
              </a:solidFill>
            </a:endParaRPr>
          </a:p>
        </p:txBody>
      </p:sp>
      <p:sp>
        <p:nvSpPr>
          <p:cNvPr id="2079" name="Text Box 33"/>
          <p:cNvSpPr txBox="1">
            <a:spLocks noChangeArrowheads="1"/>
          </p:cNvSpPr>
          <p:nvPr/>
        </p:nvSpPr>
        <p:spPr bwMode="auto">
          <a:xfrm>
            <a:off x="9523363" y="40774414"/>
            <a:ext cx="22669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693" tIns="51846" rIns="103693" bIns="51846">
            <a:spAutoFit/>
          </a:bodyPr>
          <a:lstStyle/>
          <a:p>
            <a:pPr algn="ctr" defTabSz="1036638">
              <a:spcBef>
                <a:spcPct val="50000"/>
              </a:spcBef>
            </a:pPr>
            <a:r>
              <a:rPr lang="pt-BR" sz="2300" b="1" dirty="0">
                <a:solidFill>
                  <a:srgbClr val="000000"/>
                </a:solidFill>
                <a:latin typeface="Verdana" pitchFamily="32" charset="0"/>
              </a:rPr>
              <a:t>Realização</a:t>
            </a:r>
          </a:p>
        </p:txBody>
      </p:sp>
      <p:sp>
        <p:nvSpPr>
          <p:cNvPr id="2092" name="Text Box 4"/>
          <p:cNvSpPr txBox="1">
            <a:spLocks noChangeArrowheads="1"/>
          </p:cNvSpPr>
          <p:nvPr/>
        </p:nvSpPr>
        <p:spPr bwMode="auto">
          <a:xfrm>
            <a:off x="2610595" y="17371814"/>
            <a:ext cx="11974512" cy="784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2060" tIns="53071" rIns="102060" bIns="53071">
            <a:spAutoFit/>
          </a:bodyPr>
          <a:lstStyle/>
          <a:p>
            <a:pPr defTabSz="509588" eaLnBrk="0" hangingPunct="0">
              <a:spcBef>
                <a:spcPts val="2263"/>
              </a:spcBef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</a:pPr>
            <a:r>
              <a:rPr lang="en-GB" sz="4400" b="1" dirty="0" smtClean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OBJETIVOS</a:t>
            </a:r>
            <a:endParaRPr lang="en-GB" sz="4400" b="1" dirty="0">
              <a:solidFill>
                <a:srgbClr val="000000"/>
              </a:solidFill>
              <a:latin typeface="Verdana" pitchFamily="32" charset="0"/>
              <a:cs typeface="Times New Roman" pitchFamily="16" charset="0"/>
            </a:endParaRPr>
          </a:p>
        </p:txBody>
      </p:sp>
      <p:sp>
        <p:nvSpPr>
          <p:cNvPr id="2093" name="Text Box 7"/>
          <p:cNvSpPr txBox="1">
            <a:spLocks noChangeArrowheads="1"/>
          </p:cNvSpPr>
          <p:nvPr/>
        </p:nvSpPr>
        <p:spPr bwMode="auto">
          <a:xfrm>
            <a:off x="2466579" y="18667958"/>
            <a:ext cx="12169352" cy="6840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2060" tIns="53071" rIns="102060" bIns="53071"/>
          <a:lstStyle/>
          <a:p>
            <a:pPr algn="just" defTabSz="509588" eaLnBrk="0" hangingPunct="0">
              <a:lnSpc>
                <a:spcPct val="150000"/>
              </a:lnSpc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1171575" algn="l"/>
                <a:tab pos="11406188" algn="l"/>
              </a:tabLst>
            </a:pPr>
            <a:r>
              <a:rPr lang="pt-BR" sz="2800" dirty="0">
                <a:solidFill>
                  <a:srgbClr val="000000"/>
                </a:solidFill>
              </a:rPr>
              <a:t>	</a:t>
            </a:r>
            <a:r>
              <a:rPr lang="pt-BR" sz="2800" dirty="0" smtClean="0">
                <a:solidFill>
                  <a:srgbClr val="000000"/>
                </a:solidFill>
              </a:rPr>
              <a:t>Diminuir abismo tecnológico e trazer uma nova perspectiva a vida dos deficientes visuais</a:t>
            </a:r>
          </a:p>
          <a:p>
            <a:pPr algn="just" defTabSz="509588" eaLnBrk="0" hangingPunct="0">
              <a:lnSpc>
                <a:spcPct val="150000"/>
              </a:lnSpc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1171575" algn="l"/>
                <a:tab pos="11406188" algn="l"/>
              </a:tabLst>
            </a:pPr>
            <a:r>
              <a:rPr lang="pt-BR" sz="2800" dirty="0" smtClean="0">
                <a:solidFill>
                  <a:srgbClr val="000000"/>
                </a:solidFill>
              </a:rPr>
              <a:t>	Trazer </a:t>
            </a:r>
            <a:r>
              <a:rPr lang="pt-BR" sz="2800" dirty="0" smtClean="0">
                <a:solidFill>
                  <a:srgbClr val="000000"/>
                </a:solidFill>
              </a:rPr>
              <a:t>novas tecnologias existentes as mãos de um deficiente visual de maneira que o auxilie além de proporcionar maior independência a um deficiente visual, possibilitando que o mesmo possa se locomover com mais liberdade por uma grande metrópole tal como São Paulo.</a:t>
            </a:r>
          </a:p>
          <a:p>
            <a:pPr algn="just" defTabSz="509588" eaLnBrk="0" hangingPunct="0">
              <a:lnSpc>
                <a:spcPct val="150000"/>
              </a:lnSpc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1171575" algn="l"/>
                <a:tab pos="11406188" algn="l"/>
              </a:tabLst>
            </a:pPr>
            <a:r>
              <a:rPr lang="pt-BR" sz="2800" dirty="0" smtClean="0">
                <a:solidFill>
                  <a:srgbClr val="000000"/>
                </a:solidFill>
              </a:rPr>
              <a:t>	Nossa idéia não tem por objetivo nulificar a necessidade que um deficiente visual possui de utilizar uma bengala ou um cão guia e sim possibilitar aos mesmos mais desenvoltura e independência ao acesso das redes publicas de transporte.</a:t>
            </a:r>
            <a:endParaRPr lang="pt-BR" sz="2800" dirty="0">
              <a:solidFill>
                <a:srgbClr val="000000"/>
              </a:solidFill>
            </a:endParaRPr>
          </a:p>
        </p:txBody>
      </p:sp>
      <p:sp>
        <p:nvSpPr>
          <p:cNvPr id="2098" name="Text Box 4"/>
          <p:cNvSpPr txBox="1">
            <a:spLocks noChangeArrowheads="1"/>
          </p:cNvSpPr>
          <p:nvPr/>
        </p:nvSpPr>
        <p:spPr bwMode="auto">
          <a:xfrm>
            <a:off x="2538587" y="25436710"/>
            <a:ext cx="11974512" cy="784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2060" tIns="53071" rIns="102060" bIns="53071">
            <a:spAutoFit/>
          </a:bodyPr>
          <a:lstStyle/>
          <a:p>
            <a:pPr defTabSz="509588" eaLnBrk="0" hangingPunct="0">
              <a:spcBef>
                <a:spcPts val="2263"/>
              </a:spcBef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</a:pPr>
            <a:r>
              <a:rPr lang="en-GB" sz="4400" b="1" dirty="0" smtClean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METODOLOGIA</a:t>
            </a:r>
            <a:endParaRPr lang="en-GB" sz="4400" b="1" dirty="0">
              <a:solidFill>
                <a:srgbClr val="000000"/>
              </a:solidFill>
              <a:latin typeface="Verdana" pitchFamily="32" charset="0"/>
              <a:cs typeface="Times New Roman" pitchFamily="16" charset="0"/>
            </a:endParaRPr>
          </a:p>
        </p:txBody>
      </p:sp>
      <p:sp>
        <p:nvSpPr>
          <p:cNvPr id="2099" name="Text Box 7"/>
          <p:cNvSpPr txBox="1">
            <a:spLocks noChangeArrowheads="1"/>
          </p:cNvSpPr>
          <p:nvPr/>
        </p:nvSpPr>
        <p:spPr bwMode="auto">
          <a:xfrm>
            <a:off x="2538587" y="26516830"/>
            <a:ext cx="12241360" cy="128894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2060" tIns="53071" rIns="102060" bIns="53071"/>
          <a:lstStyle/>
          <a:p>
            <a:pPr algn="just">
              <a:lnSpc>
                <a:spcPct val="150000"/>
              </a:lnSpc>
            </a:pPr>
            <a:r>
              <a:rPr lang="pt-BR" sz="2800" dirty="0">
                <a:solidFill>
                  <a:srgbClr val="000000"/>
                </a:solidFill>
              </a:rPr>
              <a:t>	</a:t>
            </a:r>
            <a:r>
              <a:rPr lang="pt-BR" sz="2800" dirty="0" smtClean="0"/>
              <a:t>Hoje em dia podemos citar algumas tendências e consolidações no quesito </a:t>
            </a:r>
            <a:r>
              <a:rPr lang="pt-BR" sz="2800" dirty="0" err="1" smtClean="0"/>
              <a:t>mobile</a:t>
            </a:r>
            <a:r>
              <a:rPr lang="pt-BR" sz="2800" dirty="0" smtClean="0"/>
              <a:t>, entre elas temos o sistema operacional do Google de nome </a:t>
            </a:r>
            <a:r>
              <a:rPr lang="pt-BR" sz="2800" dirty="0" err="1" smtClean="0"/>
              <a:t>Android</a:t>
            </a:r>
            <a:r>
              <a:rPr lang="pt-BR" sz="2800" dirty="0" smtClean="0"/>
              <a:t> o qual definimos como plataforma para o desenvolvimento do produto, visto que o mesmo possui um SDK (Software </a:t>
            </a:r>
            <a:r>
              <a:rPr lang="pt-BR" sz="2800" dirty="0" err="1" smtClean="0"/>
              <a:t>Development</a:t>
            </a:r>
            <a:r>
              <a:rPr lang="pt-BR" sz="2800" dirty="0" smtClean="0"/>
              <a:t> Kit) e é totalmente em linguagem de programação JAVA.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	Para levantamento de dados realizamos pesquisa com deficientes visuais na </a:t>
            </a:r>
            <a:r>
              <a:rPr lang="pt-BR" sz="2800" dirty="0" err="1" smtClean="0"/>
              <a:t>Reatech</a:t>
            </a:r>
            <a:r>
              <a:rPr lang="pt-BR" sz="2800" dirty="0" smtClean="0"/>
              <a:t> 2011.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	Para avaliar os resultados do projeto realizamos testes de acessibilidade com deficientes visuais, em instituições as quais conseguimos contatos também na </a:t>
            </a:r>
            <a:r>
              <a:rPr lang="pt-BR" sz="2800" dirty="0" err="1" smtClean="0"/>
              <a:t>Reatech</a:t>
            </a:r>
            <a:r>
              <a:rPr lang="pt-B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	O software está sendo distribuído via </a:t>
            </a:r>
            <a:r>
              <a:rPr lang="pt-BR" sz="2800" dirty="0" err="1" smtClean="0"/>
              <a:t>AndroidMarket</a:t>
            </a:r>
            <a:r>
              <a:rPr lang="pt-BR" sz="2800" dirty="0" smtClean="0"/>
              <a:t> (Loja de Aplicativos para </a:t>
            </a:r>
            <a:r>
              <a:rPr lang="pt-BR" sz="2800" dirty="0" err="1" smtClean="0"/>
              <a:t>Android</a:t>
            </a:r>
            <a:r>
              <a:rPr lang="pt-BR" sz="2800" dirty="0" smtClean="0"/>
              <a:t>) em primeiro momento de forma gratuita, em forma de beta, possibilitando que qualquer pessoa tenha acesso e possa sugerir melhorias e realizar criticas.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	Realizamos a gestão deste projeto com preceitos do Project Management </a:t>
            </a:r>
            <a:r>
              <a:rPr lang="pt-BR" sz="2800" dirty="0" err="1" smtClean="0"/>
              <a:t>Institute</a:t>
            </a:r>
            <a:r>
              <a:rPr lang="pt-BR" sz="2800" dirty="0" smtClean="0"/>
              <a:t> constantes no PMBOK (Project Management </a:t>
            </a:r>
            <a:r>
              <a:rPr lang="pt-BR" sz="2800" dirty="0" err="1" smtClean="0"/>
              <a:t>Body</a:t>
            </a:r>
            <a:r>
              <a:rPr lang="pt-BR" sz="2800" dirty="0" smtClean="0"/>
              <a:t> </a:t>
            </a:r>
            <a:r>
              <a:rPr lang="pt-BR" sz="2800" dirty="0" err="1" smtClean="0"/>
              <a:t>of</a:t>
            </a:r>
            <a:r>
              <a:rPr lang="pt-BR" sz="2800" dirty="0" smtClean="0"/>
              <a:t> </a:t>
            </a:r>
            <a:r>
              <a:rPr lang="pt-BR" sz="2800" dirty="0" err="1" smtClean="0"/>
              <a:t>Knowledge</a:t>
            </a:r>
            <a:r>
              <a:rPr lang="pt-BR" sz="28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	Para diagramação do projeto utilizamos os diagramas de caso de uso e atividades contidos na UML 2.0 com base no livro UML Essencial Um breve guia para a linguagem-padrão de modelagem de objetos. [3]</a:t>
            </a:r>
          </a:p>
          <a:p>
            <a:pPr algn="just" defTabSz="509588" eaLnBrk="0" hangingPunct="0">
              <a:lnSpc>
                <a:spcPct val="150000"/>
              </a:lnSpc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1171575" algn="l"/>
                <a:tab pos="11406188" algn="l"/>
              </a:tabLst>
            </a:pPr>
            <a:endParaRPr lang="pt-BR" sz="2800" dirty="0">
              <a:solidFill>
                <a:srgbClr val="000000"/>
              </a:solidFill>
            </a:endParaRPr>
          </a:p>
        </p:txBody>
      </p:sp>
      <p:sp>
        <p:nvSpPr>
          <p:cNvPr id="2100" name="Text Box 4"/>
          <p:cNvSpPr txBox="1">
            <a:spLocks noChangeArrowheads="1"/>
          </p:cNvSpPr>
          <p:nvPr/>
        </p:nvSpPr>
        <p:spPr bwMode="auto">
          <a:xfrm>
            <a:off x="16004083" y="8586838"/>
            <a:ext cx="13825536" cy="784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02060" tIns="53071" rIns="102060" bIns="53071">
            <a:spAutoFit/>
          </a:bodyPr>
          <a:lstStyle/>
          <a:p>
            <a:pPr defTabSz="509588" eaLnBrk="0" hangingPunct="0">
              <a:spcBef>
                <a:spcPts val="2263"/>
              </a:spcBef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</a:pPr>
            <a:r>
              <a:rPr lang="en-GB" sz="4400" b="1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RESULTADOS E ANÁLISE </a:t>
            </a:r>
            <a:r>
              <a:rPr lang="en-GB" sz="4400" b="1" dirty="0" smtClean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DOS RESULTADOS</a:t>
            </a:r>
            <a:endParaRPr lang="en-GB" sz="4400" b="1" dirty="0">
              <a:solidFill>
                <a:srgbClr val="000000"/>
              </a:solidFill>
              <a:latin typeface="Verdana" pitchFamily="32" charset="0"/>
              <a:cs typeface="Times New Roman" pitchFamily="16" charset="0"/>
            </a:endParaRPr>
          </a:p>
        </p:txBody>
      </p:sp>
      <p:sp>
        <p:nvSpPr>
          <p:cNvPr id="2101" name="Text Box 7"/>
          <p:cNvSpPr txBox="1">
            <a:spLocks noChangeArrowheads="1"/>
          </p:cNvSpPr>
          <p:nvPr/>
        </p:nvSpPr>
        <p:spPr bwMode="auto">
          <a:xfrm>
            <a:off x="16148099" y="9522942"/>
            <a:ext cx="13465496" cy="7848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2060" tIns="53071" rIns="102060" bIns="53071"/>
          <a:lstStyle/>
          <a:p>
            <a:pPr algn="just" defTabSz="509588" eaLnBrk="0" hangingPunct="0">
              <a:lnSpc>
                <a:spcPct val="150000"/>
              </a:lnSpc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1171575" algn="l"/>
                <a:tab pos="11406188" algn="l"/>
              </a:tabLst>
            </a:pPr>
            <a:r>
              <a:rPr lang="pt-BR" sz="2800" dirty="0">
                <a:solidFill>
                  <a:srgbClr val="000000"/>
                </a:solidFill>
              </a:rPr>
              <a:t>	</a:t>
            </a:r>
            <a:r>
              <a:rPr lang="pt-BR" sz="2800" dirty="0" smtClean="0">
                <a:solidFill>
                  <a:srgbClr val="000000"/>
                </a:solidFill>
              </a:rPr>
              <a:t> Inicialmente pretendíamos integrar o sistema com as empresas de transporte viário e metroviário, porém não conseguimos contato com a </a:t>
            </a:r>
            <a:r>
              <a:rPr lang="pt-BR" sz="2800" dirty="0" err="1" smtClean="0">
                <a:solidFill>
                  <a:srgbClr val="000000"/>
                </a:solidFill>
              </a:rPr>
              <a:t>SPtrans</a:t>
            </a:r>
            <a:r>
              <a:rPr lang="pt-BR" sz="2800" dirty="0" smtClean="0">
                <a:solidFill>
                  <a:srgbClr val="000000"/>
                </a:solidFill>
              </a:rPr>
              <a:t> e a EMTU nos negou acesso ao sistema da mesma, informando para que acessássemos o Google, portanto foi necessário a criação de um </a:t>
            </a:r>
            <a:r>
              <a:rPr lang="pt-BR" sz="2800" dirty="0" err="1" smtClean="0">
                <a:solidFill>
                  <a:srgbClr val="000000"/>
                </a:solidFill>
              </a:rPr>
              <a:t>Stub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smtClean="0">
                <a:solidFill>
                  <a:srgbClr val="000000"/>
                </a:solidFill>
              </a:rPr>
              <a:t>[</a:t>
            </a:r>
            <a:r>
              <a:rPr lang="pt-BR" sz="2800" dirty="0" smtClean="0">
                <a:solidFill>
                  <a:srgbClr val="000000"/>
                </a:solidFill>
              </a:rPr>
              <a:t>4</a:t>
            </a:r>
            <a:r>
              <a:rPr lang="pt-BR" sz="2800" dirty="0" smtClean="0">
                <a:solidFill>
                  <a:srgbClr val="000000"/>
                </a:solidFill>
              </a:rPr>
              <a:t>] </a:t>
            </a:r>
            <a:r>
              <a:rPr lang="pt-BR" sz="2800" dirty="0" smtClean="0">
                <a:solidFill>
                  <a:srgbClr val="000000"/>
                </a:solidFill>
              </a:rPr>
              <a:t>o qual simula a integração com as empresas de transporte publico.</a:t>
            </a:r>
          </a:p>
          <a:p>
            <a:pPr algn="just" defTabSz="509588" eaLnBrk="0" hangingPunct="0">
              <a:lnSpc>
                <a:spcPct val="150000"/>
              </a:lnSpc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1171575" algn="l"/>
                <a:tab pos="11406188" algn="l"/>
              </a:tabLst>
            </a:pPr>
            <a:r>
              <a:rPr lang="pt-BR" sz="2800" dirty="0" smtClean="0">
                <a:solidFill>
                  <a:srgbClr val="000000"/>
                </a:solidFill>
              </a:rPr>
              <a:t>	Os </a:t>
            </a:r>
            <a:r>
              <a:rPr lang="pt-BR" sz="2800" dirty="0" smtClean="0">
                <a:solidFill>
                  <a:srgbClr val="000000"/>
                </a:solidFill>
              </a:rPr>
              <a:t>resultados serão obtidos por meio de testes realizados com deficientes visuais e membros da equipe deste </a:t>
            </a:r>
            <a:r>
              <a:rPr lang="pt-BR" sz="2800" dirty="0" err="1" smtClean="0">
                <a:solidFill>
                  <a:srgbClr val="000000"/>
                </a:solidFill>
              </a:rPr>
              <a:t>tcc</a:t>
            </a:r>
            <a:r>
              <a:rPr lang="pt-BR" sz="2800" dirty="0" smtClean="0">
                <a:solidFill>
                  <a:srgbClr val="000000"/>
                </a:solidFill>
              </a:rPr>
              <a:t> da seguinte maneira:</a:t>
            </a:r>
          </a:p>
          <a:p>
            <a:pPr algn="just" defTabSz="509588" eaLnBrk="0" hangingPunct="0">
              <a:lnSpc>
                <a:spcPct val="150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1171575" algn="l"/>
                <a:tab pos="11406188" algn="l"/>
              </a:tabLst>
            </a:pPr>
            <a:r>
              <a:rPr lang="pt-BR" sz="2800" dirty="0" smtClean="0">
                <a:solidFill>
                  <a:srgbClr val="000000"/>
                </a:solidFill>
              </a:rPr>
              <a:t>	Um </a:t>
            </a:r>
            <a:r>
              <a:rPr lang="pt-BR" sz="2800" dirty="0" smtClean="0">
                <a:solidFill>
                  <a:srgbClr val="000000"/>
                </a:solidFill>
              </a:rPr>
              <a:t>teste envolvendo os membros da equipe percorrendo a trajetória que um ônibus deverá percorrer, porém dentro de um veículo automotor</a:t>
            </a:r>
          </a:p>
          <a:p>
            <a:pPr algn="just" defTabSz="509588" eaLnBrk="0" hangingPunct="0">
              <a:lnSpc>
                <a:spcPct val="150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1171575" algn="l"/>
                <a:tab pos="11406188" algn="l"/>
              </a:tabLst>
            </a:pPr>
            <a:r>
              <a:rPr lang="pt-BR" sz="2800" dirty="0" smtClean="0">
                <a:solidFill>
                  <a:srgbClr val="000000"/>
                </a:solidFill>
              </a:rPr>
              <a:t>	Um </a:t>
            </a:r>
            <a:r>
              <a:rPr lang="pt-BR" sz="2800" dirty="0" smtClean="0">
                <a:solidFill>
                  <a:srgbClr val="000000"/>
                </a:solidFill>
              </a:rPr>
              <a:t>segundo teste agendado com algum deficiente visual onde  o mesmo utilizará nosso sistema, este teste será gravado e exibido posteriormente na apresentação final.</a:t>
            </a:r>
            <a:endParaRPr lang="pt-BR" sz="2800" dirty="0">
              <a:solidFill>
                <a:srgbClr val="000000"/>
              </a:solidFill>
            </a:endParaRPr>
          </a:p>
        </p:txBody>
      </p:sp>
      <p:sp>
        <p:nvSpPr>
          <p:cNvPr id="2102" name="Text Box 4"/>
          <p:cNvSpPr txBox="1">
            <a:spLocks noChangeArrowheads="1"/>
          </p:cNvSpPr>
          <p:nvPr/>
        </p:nvSpPr>
        <p:spPr bwMode="auto">
          <a:xfrm>
            <a:off x="16436131" y="17371814"/>
            <a:ext cx="11974512" cy="784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2060" tIns="53071" rIns="102060" bIns="53071">
            <a:spAutoFit/>
          </a:bodyPr>
          <a:lstStyle/>
          <a:p>
            <a:pPr defTabSz="509588" eaLnBrk="0" hangingPunct="0">
              <a:spcBef>
                <a:spcPts val="2263"/>
              </a:spcBef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</a:pPr>
            <a:r>
              <a:rPr lang="en-GB" sz="4400" b="1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FIGURAS E </a:t>
            </a:r>
            <a:r>
              <a:rPr lang="en-GB" sz="4400" b="1" dirty="0" smtClean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TABELAS</a:t>
            </a:r>
            <a:endParaRPr lang="en-GB" sz="4400" b="1" dirty="0">
              <a:solidFill>
                <a:srgbClr val="000000"/>
              </a:solidFill>
              <a:latin typeface="Verdana" pitchFamily="32" charset="0"/>
              <a:cs typeface="Times New Roman" pitchFamily="16" charset="0"/>
            </a:endParaRPr>
          </a:p>
        </p:txBody>
      </p:sp>
      <p:sp>
        <p:nvSpPr>
          <p:cNvPr id="2104" name="Text Box 4"/>
          <p:cNvSpPr txBox="1">
            <a:spLocks noChangeArrowheads="1"/>
          </p:cNvSpPr>
          <p:nvPr/>
        </p:nvSpPr>
        <p:spPr bwMode="auto">
          <a:xfrm>
            <a:off x="16508139" y="30549278"/>
            <a:ext cx="11974512" cy="784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2060" tIns="53071" rIns="102060" bIns="53071">
            <a:spAutoFit/>
          </a:bodyPr>
          <a:lstStyle/>
          <a:p>
            <a:pPr defTabSz="509588" eaLnBrk="0" hangingPunct="0">
              <a:spcBef>
                <a:spcPts val="2263"/>
              </a:spcBef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</a:pPr>
            <a:r>
              <a:rPr lang="en-GB" sz="4400" b="1" dirty="0" smtClean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REFERÊNCIAS</a:t>
            </a:r>
            <a:endParaRPr lang="en-GB" sz="4400" b="1" dirty="0">
              <a:solidFill>
                <a:srgbClr val="000000"/>
              </a:solidFill>
              <a:latin typeface="Verdana" pitchFamily="32" charset="0"/>
              <a:cs typeface="Times New Roman" pitchFamily="16" charset="0"/>
            </a:endParaRPr>
          </a:p>
        </p:txBody>
      </p:sp>
      <p:sp>
        <p:nvSpPr>
          <p:cNvPr id="2105" name="Text Box 7"/>
          <p:cNvSpPr txBox="1">
            <a:spLocks noChangeArrowheads="1"/>
          </p:cNvSpPr>
          <p:nvPr/>
        </p:nvSpPr>
        <p:spPr bwMode="auto">
          <a:xfrm>
            <a:off x="16220107" y="31341366"/>
            <a:ext cx="13609512" cy="51125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2060" tIns="53071" rIns="102060" bIns="53071"/>
          <a:lstStyle/>
          <a:p>
            <a:pPr defTabSz="509588" eaLnBrk="0" hangingPunct="0">
              <a:lnSpc>
                <a:spcPct val="150000"/>
              </a:lnSpc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1171575" algn="l"/>
                <a:tab pos="11406188" algn="l"/>
              </a:tabLst>
            </a:pPr>
            <a:r>
              <a:rPr lang="pt-BR" sz="2400" dirty="0" smtClean="0">
                <a:solidFill>
                  <a:srgbClr val="000000"/>
                </a:solidFill>
              </a:rPr>
              <a:t>[</a:t>
            </a:r>
            <a:r>
              <a:rPr lang="pt-BR" sz="2400" dirty="0" smtClean="0">
                <a:solidFill>
                  <a:srgbClr val="000000"/>
                </a:solidFill>
              </a:rPr>
              <a:t>1] – Agencia Nacional de Operadoras Celulares. Disponível em &lt;http://www.acel.org.br/005/00502001.asp?</a:t>
            </a:r>
            <a:r>
              <a:rPr lang="pt-BR" sz="2400" dirty="0" err="1" smtClean="0">
                <a:solidFill>
                  <a:srgbClr val="000000"/>
                </a:solidFill>
              </a:rPr>
              <a:t>ttCD_CHAVE</a:t>
            </a:r>
            <a:r>
              <a:rPr lang="pt-BR" sz="2400" dirty="0" smtClean="0">
                <a:solidFill>
                  <a:srgbClr val="000000"/>
                </a:solidFill>
              </a:rPr>
              <a:t>=1964&gt;. Acessado em 24/11/2010</a:t>
            </a:r>
            <a:r>
              <a:rPr lang="pt-BR" sz="2400" dirty="0" smtClean="0">
                <a:solidFill>
                  <a:srgbClr val="000000"/>
                </a:solidFill>
              </a:rPr>
              <a:t>.</a:t>
            </a:r>
          </a:p>
          <a:p>
            <a:pPr defTabSz="509588" eaLnBrk="0" hangingPunct="0">
              <a:lnSpc>
                <a:spcPct val="150000"/>
              </a:lnSpc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1171575" algn="l"/>
                <a:tab pos="11406188" algn="l"/>
              </a:tabLst>
            </a:pPr>
            <a:r>
              <a:rPr lang="pt-BR" sz="2400" dirty="0" smtClean="0">
                <a:solidFill>
                  <a:srgbClr val="000000"/>
                </a:solidFill>
              </a:rPr>
              <a:t>[2</a:t>
            </a:r>
            <a:r>
              <a:rPr lang="pt-BR" sz="2400" dirty="0" smtClean="0">
                <a:solidFill>
                  <a:srgbClr val="000000"/>
                </a:solidFill>
              </a:rPr>
              <a:t>] - </a:t>
            </a:r>
            <a:r>
              <a:rPr lang="pt-BR" sz="2400" dirty="0" smtClean="0">
                <a:solidFill>
                  <a:srgbClr val="000000"/>
                </a:solidFill>
              </a:rPr>
              <a:t>INFO Exame. Disponível em &lt;http://info.abril.com.br/aberto/infonews/012009/09012009-8.</a:t>
            </a:r>
            <a:r>
              <a:rPr lang="pt-BR" sz="2400" dirty="0" err="1" smtClean="0">
                <a:solidFill>
                  <a:srgbClr val="000000"/>
                </a:solidFill>
              </a:rPr>
              <a:t>shl</a:t>
            </a:r>
            <a:r>
              <a:rPr lang="pt-BR" sz="2400" dirty="0" smtClean="0">
                <a:solidFill>
                  <a:srgbClr val="000000"/>
                </a:solidFill>
              </a:rPr>
              <a:t>&gt;. Acessado em 27/08/2011</a:t>
            </a:r>
            <a:r>
              <a:rPr lang="pt-BR" sz="2400" dirty="0" smtClean="0">
                <a:solidFill>
                  <a:srgbClr val="000000"/>
                </a:solidFill>
              </a:rPr>
              <a:t>.</a:t>
            </a:r>
          </a:p>
          <a:p>
            <a:pPr defTabSz="509588" eaLnBrk="0" hangingPunct="0">
              <a:lnSpc>
                <a:spcPct val="150000"/>
              </a:lnSpc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1171575" algn="l"/>
                <a:tab pos="11406188" algn="l"/>
              </a:tabLst>
            </a:pPr>
            <a:r>
              <a:rPr lang="pt-BR" sz="2400" dirty="0" smtClean="0">
                <a:solidFill>
                  <a:srgbClr val="000000"/>
                </a:solidFill>
              </a:rPr>
              <a:t>[3] – UML Essencial Um breve guia para a linguagem-padrão de modelagem de objetos. 3ª Edição. Martin </a:t>
            </a:r>
            <a:r>
              <a:rPr lang="pt-BR" sz="2400" dirty="0" smtClean="0">
                <a:solidFill>
                  <a:srgbClr val="000000"/>
                </a:solidFill>
              </a:rPr>
              <a:t>Fowler</a:t>
            </a:r>
          </a:p>
          <a:p>
            <a:pPr defTabSz="509588" eaLnBrk="0" hangingPunct="0">
              <a:lnSpc>
                <a:spcPct val="150000"/>
              </a:lnSpc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1171575" algn="l"/>
                <a:tab pos="11406188" algn="l"/>
              </a:tabLst>
            </a:pPr>
            <a:r>
              <a:rPr lang="pt-BR" sz="2400" dirty="0" smtClean="0">
                <a:solidFill>
                  <a:srgbClr val="000000"/>
                </a:solidFill>
              </a:rPr>
              <a:t>[</a:t>
            </a:r>
            <a:r>
              <a:rPr lang="pt-BR" sz="2400" dirty="0" smtClean="0">
                <a:solidFill>
                  <a:srgbClr val="000000"/>
                </a:solidFill>
              </a:rPr>
              <a:t>4] – Conceitos de </a:t>
            </a:r>
            <a:r>
              <a:rPr lang="pt-BR" sz="2400" dirty="0" err="1" smtClean="0">
                <a:solidFill>
                  <a:srgbClr val="000000"/>
                </a:solidFill>
              </a:rPr>
              <a:t>Stub</a:t>
            </a:r>
            <a:r>
              <a:rPr lang="pt-BR" sz="2400" dirty="0" smtClean="0">
                <a:solidFill>
                  <a:srgbClr val="000000"/>
                </a:solidFill>
              </a:rPr>
              <a:t> Disponível em &lt; http://www.wthreex.com/rup/process/workflow/implemen/co_stubs.htm &gt; Acessado em 10/09/2011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2107" name="Text Box 13"/>
          <p:cNvSpPr txBox="1">
            <a:spLocks noChangeArrowheads="1"/>
          </p:cNvSpPr>
          <p:nvPr/>
        </p:nvSpPr>
        <p:spPr bwMode="auto">
          <a:xfrm>
            <a:off x="17012195" y="23996550"/>
            <a:ext cx="10369550" cy="13382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2060" tIns="53071" rIns="102060" bIns="53071">
            <a:spAutoFit/>
          </a:bodyPr>
          <a:lstStyle/>
          <a:p>
            <a:pPr defTabSz="509588" eaLnBrk="0" hangingPunct="0"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</a:pPr>
            <a:r>
              <a:rPr lang="pt-BR" sz="2000" dirty="0">
                <a:solidFill>
                  <a:srgbClr val="000000"/>
                </a:solidFill>
                <a:latin typeface="Verdana" pitchFamily="32" charset="0"/>
              </a:rPr>
              <a:t>FIGURA 1: </a:t>
            </a:r>
            <a:r>
              <a:rPr lang="pt-BR" sz="2000" dirty="0" smtClean="0">
                <a:solidFill>
                  <a:srgbClr val="000000"/>
                </a:solidFill>
                <a:latin typeface="Verdana" pitchFamily="32" charset="0"/>
              </a:rPr>
              <a:t>Diagrama de Caso de Uso Macro do Projeto</a:t>
            </a:r>
            <a:endParaRPr lang="pt-BR" sz="2000" dirty="0">
              <a:solidFill>
                <a:srgbClr val="000000"/>
              </a:solidFill>
              <a:latin typeface="Verdana" pitchFamily="32" charset="0"/>
            </a:endParaRPr>
          </a:p>
          <a:p>
            <a:pPr defTabSz="509588" eaLnBrk="0" hangingPunct="0"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Verdana" pitchFamily="32" charset="0"/>
              </a:rPr>
              <a:t>OBJETIVO: Exibir uma visão macro do projeto , processos executados e atores envolvidos</a:t>
            </a:r>
          </a:p>
          <a:p>
            <a:pPr defTabSz="509588" eaLnBrk="0" hangingPunct="0"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</a:pPr>
            <a:endParaRPr lang="pt-BR" sz="2000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2108" name="Text Box 4"/>
          <p:cNvSpPr txBox="1">
            <a:spLocks noChangeArrowheads="1"/>
          </p:cNvSpPr>
          <p:nvPr/>
        </p:nvSpPr>
        <p:spPr bwMode="auto">
          <a:xfrm>
            <a:off x="16076091" y="36165902"/>
            <a:ext cx="13104812" cy="774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2060" tIns="53071" rIns="102060" bIns="53071">
            <a:spAutoFit/>
          </a:bodyPr>
          <a:lstStyle/>
          <a:p>
            <a:pPr defTabSz="509588" eaLnBrk="0" hangingPunct="0">
              <a:spcBef>
                <a:spcPts val="2263"/>
              </a:spcBef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</a:pPr>
            <a:r>
              <a:rPr lang="en-GB" sz="4400" b="1" dirty="0">
                <a:solidFill>
                  <a:srgbClr val="000000"/>
                </a:solidFill>
                <a:latin typeface="Verdana" pitchFamily="32" charset="0"/>
                <a:cs typeface="Times New Roman" pitchFamily="16" charset="0"/>
              </a:rPr>
              <a:t>AGRADECIMENTOS E FINANCIAMENTOS</a:t>
            </a:r>
          </a:p>
        </p:txBody>
      </p:sp>
      <p:sp>
        <p:nvSpPr>
          <p:cNvPr id="2109" name="Text Box 7"/>
          <p:cNvSpPr txBox="1">
            <a:spLocks noChangeArrowheads="1"/>
          </p:cNvSpPr>
          <p:nvPr/>
        </p:nvSpPr>
        <p:spPr bwMode="auto">
          <a:xfrm>
            <a:off x="16076091" y="37318030"/>
            <a:ext cx="13681520" cy="2016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2060" tIns="53071" rIns="102060" bIns="53071"/>
          <a:lstStyle/>
          <a:p>
            <a:pPr algn="just" defTabSz="509588" eaLnBrk="0" hangingPunct="0">
              <a:lnSpc>
                <a:spcPct val="150000"/>
              </a:lnSpc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1171575" algn="l"/>
                <a:tab pos="11406188" algn="l"/>
              </a:tabLst>
            </a:pPr>
            <a:r>
              <a:rPr lang="pt-BR" sz="2800" dirty="0">
                <a:solidFill>
                  <a:srgbClr val="000000"/>
                </a:solidFill>
              </a:rPr>
              <a:t>Este trabalho foi </a:t>
            </a:r>
            <a:r>
              <a:rPr lang="pt-BR" sz="2800" dirty="0" smtClean="0">
                <a:solidFill>
                  <a:srgbClr val="000000"/>
                </a:solidFill>
              </a:rPr>
              <a:t>realizado sob orientação do Mestre Fabian Martins , gostaríamos de agradecer aos Mestres e a Instituição de Ensino que tanto nos ensina e ensinou ao longo destes 4 anos</a:t>
            </a:r>
            <a:endParaRPr lang="pt-BR" sz="2800" dirty="0">
              <a:solidFill>
                <a:srgbClr val="000000"/>
              </a:solidFill>
            </a:endParaRPr>
          </a:p>
          <a:p>
            <a:pPr algn="just" defTabSz="509588" eaLnBrk="0" hangingPunct="0">
              <a:lnSpc>
                <a:spcPct val="150000"/>
              </a:lnSpc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1171575" algn="l"/>
                <a:tab pos="11406188" algn="l"/>
              </a:tabLst>
            </a:pPr>
            <a:endParaRPr lang="pt-BR" sz="2800" dirty="0">
              <a:solidFill>
                <a:srgbClr val="000000"/>
              </a:solidFill>
            </a:endParaRPr>
          </a:p>
        </p:txBody>
      </p:sp>
      <p:pic>
        <p:nvPicPr>
          <p:cNvPr id="2117" name="Picture 6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12795" y="1674070"/>
            <a:ext cx="624591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CaixaDeTexto 33"/>
          <p:cNvSpPr txBox="1"/>
          <p:nvPr/>
        </p:nvSpPr>
        <p:spPr>
          <a:xfrm>
            <a:off x="666379" y="449935"/>
            <a:ext cx="28659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 smtClean="0"/>
              <a:t>Mostra de Projetos e Trabalhos de Conclusão de Curso</a:t>
            </a:r>
          </a:p>
          <a:p>
            <a:pPr algn="ctr"/>
            <a:r>
              <a:rPr lang="pt-BR" sz="8000" b="1" dirty="0" smtClean="0"/>
              <a:t> FIAP 2011 </a:t>
            </a:r>
            <a:endParaRPr lang="pt-BR" sz="8000" b="1" dirty="0"/>
          </a:p>
        </p:txBody>
      </p:sp>
      <p:pic>
        <p:nvPicPr>
          <p:cNvPr id="35" name="Picture 6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43643" y="39838310"/>
            <a:ext cx="624591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UCPUseCasePrima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96171" y="18163902"/>
            <a:ext cx="9433048" cy="548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16868179" y="29685182"/>
            <a:ext cx="10369550" cy="10305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2060" tIns="53071" rIns="102060" bIns="53071">
            <a:spAutoFit/>
          </a:bodyPr>
          <a:lstStyle/>
          <a:p>
            <a:pPr defTabSz="509588" eaLnBrk="0" hangingPunct="0"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</a:pPr>
            <a:r>
              <a:rPr lang="pt-BR" sz="2000" dirty="0">
                <a:solidFill>
                  <a:srgbClr val="000000"/>
                </a:solidFill>
                <a:latin typeface="Verdana" pitchFamily="32" charset="0"/>
              </a:rPr>
              <a:t>FIGURA </a:t>
            </a:r>
            <a:r>
              <a:rPr lang="pt-BR" sz="2000" dirty="0" smtClean="0">
                <a:solidFill>
                  <a:srgbClr val="000000"/>
                </a:solidFill>
                <a:latin typeface="Verdana" pitchFamily="32" charset="0"/>
              </a:rPr>
              <a:t>2: Alunos do Projeto justamente com um deficiente visual</a:t>
            </a:r>
            <a:endParaRPr lang="pt-BR" sz="2000" dirty="0">
              <a:solidFill>
                <a:srgbClr val="000000"/>
              </a:solidFill>
              <a:latin typeface="Verdana" pitchFamily="32" charset="0"/>
            </a:endParaRPr>
          </a:p>
          <a:p>
            <a:pPr defTabSz="509588" eaLnBrk="0" hangingPunct="0"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Verdana" pitchFamily="32" charset="0"/>
              </a:rPr>
              <a:t>FONTE: REATECH, 2011.</a:t>
            </a:r>
          </a:p>
          <a:p>
            <a:pPr defTabSz="509588" eaLnBrk="0" hangingPunct="0"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</a:pPr>
            <a:endParaRPr lang="pt-BR" sz="2000" dirty="0">
              <a:solidFill>
                <a:srgbClr val="000000"/>
              </a:solidFill>
              <a:latin typeface="Verdana" pitchFamily="32" charset="0"/>
            </a:endParaRPr>
          </a:p>
        </p:txBody>
      </p:sp>
      <p:pic>
        <p:nvPicPr>
          <p:cNvPr id="1028" name="Picture 4" descr="C:\Users\Reinaldo\Downloads\218108_108511365900060_100002235905200_85339_2908959_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740387" y="25508718"/>
            <a:ext cx="5376597" cy="4032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214</Words>
  <Application>Microsoft Office PowerPoint</Application>
  <PresentationFormat>Personalizar</PresentationFormat>
  <Paragraphs>40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Design padrão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Reinaldo</cp:lastModifiedBy>
  <cp:revision>30</cp:revision>
  <dcterms:created xsi:type="dcterms:W3CDTF">2010-05-03T11:44:14Z</dcterms:created>
  <dcterms:modified xsi:type="dcterms:W3CDTF">2011-09-10T15:25:12Z</dcterms:modified>
</cp:coreProperties>
</file>