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6" r:id="rId2"/>
  </p:sldIdLst>
  <p:sldSz cx="164592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517" autoAdjust="0"/>
  </p:normalViewPr>
  <p:slideViewPr>
    <p:cSldViewPr snapToGrid="0">
      <p:cViewPr>
        <p:scale>
          <a:sx n="33" d="100"/>
          <a:sy n="33" d="100"/>
        </p:scale>
        <p:origin x="3018" y="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73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Diary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Sheet1!$A$2:$A$8</c:f>
              <c:numCache>
                <c:formatCode>m/d/yyyy</c:formatCode>
                <c:ptCount val="7"/>
                <c:pt idx="0">
                  <c:v>44428</c:v>
                </c:pt>
                <c:pt idx="1">
                  <c:v>44429</c:v>
                </c:pt>
                <c:pt idx="2">
                  <c:v>44430</c:v>
                </c:pt>
                <c:pt idx="3">
                  <c:v>44431</c:v>
                </c:pt>
                <c:pt idx="4">
                  <c:v>44432</c:v>
                </c:pt>
                <c:pt idx="5">
                  <c:v>44433</c:v>
                </c:pt>
                <c:pt idx="6">
                  <c:v>44434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52</c:v>
                </c:pt>
                <c:pt idx="1">
                  <c:v>52</c:v>
                </c:pt>
                <c:pt idx="2">
                  <c:v>52</c:v>
                </c:pt>
                <c:pt idx="3">
                  <c:v>52</c:v>
                </c:pt>
                <c:pt idx="4">
                  <c:v>52</c:v>
                </c:pt>
                <c:pt idx="5">
                  <c:v>52</c:v>
                </c:pt>
                <c:pt idx="6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BA-481B-8DE0-A06CF6F2FEA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Exercise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numRef>
              <c:f>Sheet1!$A$2:$A$8</c:f>
              <c:numCache>
                <c:formatCode>m/d/yyyy</c:formatCode>
                <c:ptCount val="7"/>
                <c:pt idx="0">
                  <c:v>44428</c:v>
                </c:pt>
                <c:pt idx="1">
                  <c:v>44429</c:v>
                </c:pt>
                <c:pt idx="2">
                  <c:v>44430</c:v>
                </c:pt>
                <c:pt idx="3">
                  <c:v>44431</c:v>
                </c:pt>
                <c:pt idx="4">
                  <c:v>44432</c:v>
                </c:pt>
                <c:pt idx="5">
                  <c:v>44433</c:v>
                </c:pt>
                <c:pt idx="6">
                  <c:v>44434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63</c:v>
                </c:pt>
                <c:pt idx="1">
                  <c:v>63</c:v>
                </c:pt>
                <c:pt idx="2">
                  <c:v>63</c:v>
                </c:pt>
                <c:pt idx="3">
                  <c:v>63</c:v>
                </c:pt>
                <c:pt idx="4">
                  <c:v>63</c:v>
                </c:pt>
                <c:pt idx="5">
                  <c:v>0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BA-481B-8DE0-A06CF6F2FEA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Diet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 w="25400">
              <a:noFill/>
            </a:ln>
            <a:effectLst/>
          </c:spPr>
          <c:cat>
            <c:numRef>
              <c:f>Sheet1!$A$2:$A$8</c:f>
              <c:numCache>
                <c:formatCode>m/d/yyyy</c:formatCode>
                <c:ptCount val="7"/>
                <c:pt idx="0">
                  <c:v>44428</c:v>
                </c:pt>
                <c:pt idx="1">
                  <c:v>44429</c:v>
                </c:pt>
                <c:pt idx="2">
                  <c:v>44430</c:v>
                </c:pt>
                <c:pt idx="3">
                  <c:v>44431</c:v>
                </c:pt>
                <c:pt idx="4">
                  <c:v>44432</c:v>
                </c:pt>
                <c:pt idx="5">
                  <c:v>44433</c:v>
                </c:pt>
                <c:pt idx="6">
                  <c:v>44434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112</c:v>
                </c:pt>
                <c:pt idx="1">
                  <c:v>112</c:v>
                </c:pt>
                <c:pt idx="2">
                  <c:v>112</c:v>
                </c:pt>
                <c:pt idx="3">
                  <c:v>112</c:v>
                </c:pt>
                <c:pt idx="4">
                  <c:v>112</c:v>
                </c:pt>
                <c:pt idx="5">
                  <c:v>112</c:v>
                </c:pt>
                <c:pt idx="6">
                  <c:v>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9BA-481B-8DE0-A06CF6F2FEA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Stretch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 w="25400">
              <a:noFill/>
            </a:ln>
            <a:effectLst/>
          </c:spPr>
          <c:cat>
            <c:numRef>
              <c:f>Sheet1!$A$2:$A$8</c:f>
              <c:numCache>
                <c:formatCode>m/d/yyyy</c:formatCode>
                <c:ptCount val="7"/>
                <c:pt idx="0">
                  <c:v>44428</c:v>
                </c:pt>
                <c:pt idx="1">
                  <c:v>44429</c:v>
                </c:pt>
                <c:pt idx="2">
                  <c:v>44430</c:v>
                </c:pt>
                <c:pt idx="3">
                  <c:v>44431</c:v>
                </c:pt>
                <c:pt idx="4">
                  <c:v>44432</c:v>
                </c:pt>
                <c:pt idx="5">
                  <c:v>44433</c:v>
                </c:pt>
                <c:pt idx="6">
                  <c:v>44434</c:v>
                </c:pt>
              </c:numCache>
            </c:numRef>
          </c:cat>
          <c:val>
            <c:numRef>
              <c:f>Sheet1!$E$2:$E$8</c:f>
              <c:numCache>
                <c:formatCode>General</c:formatCode>
                <c:ptCount val="7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9BA-481B-8DE0-A06CF6F2FE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4424304"/>
        <c:axId val="434427216"/>
      </c:areaChart>
      <c:dateAx>
        <c:axId val="434424304"/>
        <c:scaling>
          <c:orientation val="minMax"/>
        </c:scaling>
        <c:delete val="0"/>
        <c:axPos val="b"/>
        <c:numFmt formatCode="m/d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accent3">
                    <a:lumMod val="75000"/>
                  </a:schemeClr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pPr>
            <a:endParaRPr lang="en-US"/>
          </a:p>
        </c:txPr>
        <c:crossAx val="434427216"/>
        <c:crosses val="autoZero"/>
        <c:auto val="1"/>
        <c:lblOffset val="100"/>
        <c:baseTimeUnit val="days"/>
      </c:dateAx>
      <c:valAx>
        <c:axId val="434427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accent3">
                    <a:lumMod val="75000"/>
                  </a:schemeClr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pPr>
            <a:endParaRPr lang="en-US"/>
          </a:p>
        </c:txPr>
        <c:crossAx val="4344243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accent3">
                  <a:lumMod val="75000"/>
                </a:schemeClr>
              </a:solidFill>
              <a:latin typeface="Avenir Next LT Pro Light" panose="020B0304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F5A906-BA5C-4372-A781-B335AC90F8E5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143000"/>
            <a:ext cx="1851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A5B48-42FC-4692-A0A7-23A1F3322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00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03488" y="1143000"/>
            <a:ext cx="18510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A5B48-42FC-4692-A0A7-23A1F3322C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94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0" y="4489453"/>
            <a:ext cx="13990320" cy="9550401"/>
          </a:xfrm>
        </p:spPr>
        <p:txBody>
          <a:bodyPr anchor="b"/>
          <a:lstStyle>
            <a:lvl1pPr algn="ctr"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3" y="14408154"/>
            <a:ext cx="12344401" cy="6623048"/>
          </a:xfrm>
        </p:spPr>
        <p:txBody>
          <a:bodyPr/>
          <a:lstStyle>
            <a:lvl1pPr marL="0" indent="0" algn="ctr">
              <a:buNone/>
              <a:defRPr sz="4320"/>
            </a:lvl1pPr>
            <a:lvl2pPr marL="822792" indent="0" algn="ctr">
              <a:buNone/>
              <a:defRPr sz="3600"/>
            </a:lvl2pPr>
            <a:lvl3pPr marL="1645583" indent="0" algn="ctr">
              <a:buNone/>
              <a:defRPr sz="3240"/>
            </a:lvl3pPr>
            <a:lvl4pPr marL="2468375" indent="0" algn="ctr">
              <a:buNone/>
              <a:defRPr sz="2880"/>
            </a:lvl4pPr>
            <a:lvl5pPr marL="3291165" indent="0" algn="ctr">
              <a:buNone/>
              <a:defRPr sz="2880"/>
            </a:lvl5pPr>
            <a:lvl6pPr marL="4113957" indent="0" algn="ctr">
              <a:buNone/>
              <a:defRPr sz="2880"/>
            </a:lvl6pPr>
            <a:lvl7pPr marL="4936749" indent="0" algn="ctr">
              <a:buNone/>
              <a:defRPr sz="2880"/>
            </a:lvl7pPr>
            <a:lvl8pPr marL="5759541" indent="0" algn="ctr">
              <a:buNone/>
              <a:defRPr sz="2880"/>
            </a:lvl8pPr>
            <a:lvl9pPr marL="6582332" indent="0" algn="ctr">
              <a:buNone/>
              <a:defRPr sz="28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2C77-41DF-4B3F-8776-3D22A814E10A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6792-72C5-4554-B188-2402984C5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72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2C77-41DF-4B3F-8776-3D22A814E10A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6792-72C5-4554-B188-2402984C5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78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21" y="1460503"/>
            <a:ext cx="3549016" cy="232473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8" y="1460503"/>
            <a:ext cx="10441305" cy="232473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2C77-41DF-4B3F-8776-3D22A814E10A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6792-72C5-4554-B188-2402984C5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97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2C77-41DF-4B3F-8776-3D22A814E10A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6792-72C5-4554-B188-2402984C5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25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9" y="6838960"/>
            <a:ext cx="14196060" cy="11410948"/>
          </a:xfrm>
        </p:spPr>
        <p:txBody>
          <a:bodyPr anchor="b"/>
          <a:lstStyle>
            <a:lvl1pPr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9" y="18357861"/>
            <a:ext cx="14196060" cy="6000747"/>
          </a:xfrm>
        </p:spPr>
        <p:txBody>
          <a:bodyPr/>
          <a:lstStyle>
            <a:lvl1pPr marL="0" indent="0">
              <a:buNone/>
              <a:defRPr sz="4320">
                <a:solidFill>
                  <a:schemeClr val="tx1"/>
                </a:solidFill>
              </a:defRPr>
            </a:lvl1pPr>
            <a:lvl2pPr marL="822792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645583" indent="0">
              <a:buNone/>
              <a:defRPr sz="3240">
                <a:solidFill>
                  <a:schemeClr val="tx1">
                    <a:tint val="75000"/>
                  </a:schemeClr>
                </a:solidFill>
              </a:defRPr>
            </a:lvl3pPr>
            <a:lvl4pPr marL="2468375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4pPr>
            <a:lvl5pPr marL="3291165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5pPr>
            <a:lvl6pPr marL="4113957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6pPr>
            <a:lvl7pPr marL="4936749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7pPr>
            <a:lvl8pPr marL="5759541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8pPr>
            <a:lvl9pPr marL="6582332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2C77-41DF-4B3F-8776-3D22A814E10A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6792-72C5-4554-B188-2402984C5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5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3" y="7302502"/>
            <a:ext cx="699516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2" y="7302502"/>
            <a:ext cx="699516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2C77-41DF-4B3F-8776-3D22A814E10A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6792-72C5-4554-B188-2402984C5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17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3" y="1460508"/>
            <a:ext cx="14196060" cy="53022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5" y="6724653"/>
            <a:ext cx="6963012" cy="3295649"/>
          </a:xfrm>
        </p:spPr>
        <p:txBody>
          <a:bodyPr anchor="b"/>
          <a:lstStyle>
            <a:lvl1pPr marL="0" indent="0">
              <a:buNone/>
              <a:defRPr sz="4320" b="1"/>
            </a:lvl1pPr>
            <a:lvl2pPr marL="822792" indent="0">
              <a:buNone/>
              <a:defRPr sz="3600" b="1"/>
            </a:lvl2pPr>
            <a:lvl3pPr marL="1645583" indent="0">
              <a:buNone/>
              <a:defRPr sz="3240" b="1"/>
            </a:lvl3pPr>
            <a:lvl4pPr marL="2468375" indent="0">
              <a:buNone/>
              <a:defRPr sz="2880" b="1"/>
            </a:lvl4pPr>
            <a:lvl5pPr marL="3291165" indent="0">
              <a:buNone/>
              <a:defRPr sz="2880" b="1"/>
            </a:lvl5pPr>
            <a:lvl6pPr marL="4113957" indent="0">
              <a:buNone/>
              <a:defRPr sz="2880" b="1"/>
            </a:lvl6pPr>
            <a:lvl7pPr marL="4936749" indent="0">
              <a:buNone/>
              <a:defRPr sz="2880" b="1"/>
            </a:lvl7pPr>
            <a:lvl8pPr marL="5759541" indent="0">
              <a:buNone/>
              <a:defRPr sz="2880" b="1"/>
            </a:lvl8pPr>
            <a:lvl9pPr marL="6582332" indent="0">
              <a:buNone/>
              <a:defRPr sz="28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5" y="10020300"/>
            <a:ext cx="6963012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0" y="6724653"/>
            <a:ext cx="6997305" cy="3295649"/>
          </a:xfrm>
        </p:spPr>
        <p:txBody>
          <a:bodyPr anchor="b"/>
          <a:lstStyle>
            <a:lvl1pPr marL="0" indent="0">
              <a:buNone/>
              <a:defRPr sz="4320" b="1"/>
            </a:lvl1pPr>
            <a:lvl2pPr marL="822792" indent="0">
              <a:buNone/>
              <a:defRPr sz="3600" b="1"/>
            </a:lvl2pPr>
            <a:lvl3pPr marL="1645583" indent="0">
              <a:buNone/>
              <a:defRPr sz="3240" b="1"/>
            </a:lvl3pPr>
            <a:lvl4pPr marL="2468375" indent="0">
              <a:buNone/>
              <a:defRPr sz="2880" b="1"/>
            </a:lvl4pPr>
            <a:lvl5pPr marL="3291165" indent="0">
              <a:buNone/>
              <a:defRPr sz="2880" b="1"/>
            </a:lvl5pPr>
            <a:lvl6pPr marL="4113957" indent="0">
              <a:buNone/>
              <a:defRPr sz="2880" b="1"/>
            </a:lvl6pPr>
            <a:lvl7pPr marL="4936749" indent="0">
              <a:buNone/>
              <a:defRPr sz="2880" b="1"/>
            </a:lvl7pPr>
            <a:lvl8pPr marL="5759541" indent="0">
              <a:buNone/>
              <a:defRPr sz="2880" b="1"/>
            </a:lvl8pPr>
            <a:lvl9pPr marL="6582332" indent="0">
              <a:buNone/>
              <a:defRPr sz="28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0" y="10020300"/>
            <a:ext cx="6997305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2C77-41DF-4B3F-8776-3D22A814E10A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6792-72C5-4554-B188-2402984C5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95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2C77-41DF-4B3F-8776-3D22A814E10A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6792-72C5-4554-B188-2402984C5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51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2C77-41DF-4B3F-8776-3D22A814E10A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6792-72C5-4554-B188-2402984C5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8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6" y="1828800"/>
            <a:ext cx="5308521" cy="6400800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7" y="3949708"/>
            <a:ext cx="8332470" cy="19494500"/>
          </a:xfrm>
        </p:spPr>
        <p:txBody>
          <a:bodyPr/>
          <a:lstStyle>
            <a:lvl1pPr>
              <a:defRPr sz="5760"/>
            </a:lvl1pPr>
            <a:lvl2pPr>
              <a:defRPr sz="5040"/>
            </a:lvl2pPr>
            <a:lvl3pPr>
              <a:defRPr sz="432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6" y="8229602"/>
            <a:ext cx="5308521" cy="15246353"/>
          </a:xfrm>
        </p:spPr>
        <p:txBody>
          <a:bodyPr/>
          <a:lstStyle>
            <a:lvl1pPr marL="0" indent="0">
              <a:buNone/>
              <a:defRPr sz="2880"/>
            </a:lvl1pPr>
            <a:lvl2pPr marL="822792" indent="0">
              <a:buNone/>
              <a:defRPr sz="2520"/>
            </a:lvl2pPr>
            <a:lvl3pPr marL="1645583" indent="0">
              <a:buNone/>
              <a:defRPr sz="2160"/>
            </a:lvl3pPr>
            <a:lvl4pPr marL="2468375" indent="0">
              <a:buNone/>
              <a:defRPr sz="1800"/>
            </a:lvl4pPr>
            <a:lvl5pPr marL="3291165" indent="0">
              <a:buNone/>
              <a:defRPr sz="1800"/>
            </a:lvl5pPr>
            <a:lvl6pPr marL="4113957" indent="0">
              <a:buNone/>
              <a:defRPr sz="1800"/>
            </a:lvl6pPr>
            <a:lvl7pPr marL="4936749" indent="0">
              <a:buNone/>
              <a:defRPr sz="1800"/>
            </a:lvl7pPr>
            <a:lvl8pPr marL="5759541" indent="0">
              <a:buNone/>
              <a:defRPr sz="1800"/>
            </a:lvl8pPr>
            <a:lvl9pPr marL="6582332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2C77-41DF-4B3F-8776-3D22A814E10A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6792-72C5-4554-B188-2402984C5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9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6" y="1828800"/>
            <a:ext cx="5308521" cy="6400800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7" y="3949708"/>
            <a:ext cx="8332470" cy="19494500"/>
          </a:xfrm>
        </p:spPr>
        <p:txBody>
          <a:bodyPr anchor="t"/>
          <a:lstStyle>
            <a:lvl1pPr marL="0" indent="0">
              <a:buNone/>
              <a:defRPr sz="5760"/>
            </a:lvl1pPr>
            <a:lvl2pPr marL="822792" indent="0">
              <a:buNone/>
              <a:defRPr sz="5040"/>
            </a:lvl2pPr>
            <a:lvl3pPr marL="1645583" indent="0">
              <a:buNone/>
              <a:defRPr sz="4320"/>
            </a:lvl3pPr>
            <a:lvl4pPr marL="2468375" indent="0">
              <a:buNone/>
              <a:defRPr sz="3600"/>
            </a:lvl4pPr>
            <a:lvl5pPr marL="3291165" indent="0">
              <a:buNone/>
              <a:defRPr sz="3600"/>
            </a:lvl5pPr>
            <a:lvl6pPr marL="4113957" indent="0">
              <a:buNone/>
              <a:defRPr sz="3600"/>
            </a:lvl6pPr>
            <a:lvl7pPr marL="4936749" indent="0">
              <a:buNone/>
              <a:defRPr sz="3600"/>
            </a:lvl7pPr>
            <a:lvl8pPr marL="5759541" indent="0">
              <a:buNone/>
              <a:defRPr sz="3600"/>
            </a:lvl8pPr>
            <a:lvl9pPr marL="6582332" indent="0">
              <a:buNone/>
              <a:defRPr sz="3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6" y="8229602"/>
            <a:ext cx="5308521" cy="15246353"/>
          </a:xfrm>
        </p:spPr>
        <p:txBody>
          <a:bodyPr/>
          <a:lstStyle>
            <a:lvl1pPr marL="0" indent="0">
              <a:buNone/>
              <a:defRPr sz="2880"/>
            </a:lvl1pPr>
            <a:lvl2pPr marL="822792" indent="0">
              <a:buNone/>
              <a:defRPr sz="2520"/>
            </a:lvl2pPr>
            <a:lvl3pPr marL="1645583" indent="0">
              <a:buNone/>
              <a:defRPr sz="2160"/>
            </a:lvl3pPr>
            <a:lvl4pPr marL="2468375" indent="0">
              <a:buNone/>
              <a:defRPr sz="1800"/>
            </a:lvl4pPr>
            <a:lvl5pPr marL="3291165" indent="0">
              <a:buNone/>
              <a:defRPr sz="1800"/>
            </a:lvl5pPr>
            <a:lvl6pPr marL="4113957" indent="0">
              <a:buNone/>
              <a:defRPr sz="1800"/>
            </a:lvl6pPr>
            <a:lvl7pPr marL="4936749" indent="0">
              <a:buNone/>
              <a:defRPr sz="1800"/>
            </a:lvl7pPr>
            <a:lvl8pPr marL="5759541" indent="0">
              <a:buNone/>
              <a:defRPr sz="1800"/>
            </a:lvl8pPr>
            <a:lvl9pPr marL="6582332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2C77-41DF-4B3F-8776-3D22A814E10A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6792-72C5-4554-B188-2402984C5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18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1460508"/>
            <a:ext cx="14196060" cy="5302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7302502"/>
            <a:ext cx="1419606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25425408"/>
            <a:ext cx="3703321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92C77-41DF-4B3F-8776-3D22A814E10A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4" y="25425408"/>
            <a:ext cx="5554979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09" y="25425408"/>
            <a:ext cx="3703321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06792-72C5-4554-B188-2402984C5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2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645583" rtl="0" eaLnBrk="1" latinLnBrk="0" hangingPunct="1">
        <a:lnSpc>
          <a:spcPct val="90000"/>
        </a:lnSpc>
        <a:spcBef>
          <a:spcPct val="0"/>
        </a:spcBef>
        <a:buNone/>
        <a:defRPr sz="79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395" indent="-411395" algn="l" defTabSz="1645583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34187" indent="-411395" algn="l" defTabSz="1645583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056979" indent="-411395" algn="l" defTabSz="1645583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879770" indent="-411395" algn="l" defTabSz="1645583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702562" indent="-411395" algn="l" defTabSz="1645583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525356" indent="-411395" algn="l" defTabSz="1645583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5348144" indent="-411395" algn="l" defTabSz="1645583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6170936" indent="-411395" algn="l" defTabSz="1645583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993729" indent="-411395" algn="l" defTabSz="1645583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45583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1pPr>
      <a:lvl2pPr marL="822792" algn="l" defTabSz="1645583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2pPr>
      <a:lvl3pPr marL="1645583" algn="l" defTabSz="1645583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3pPr>
      <a:lvl4pPr marL="2468375" algn="l" defTabSz="1645583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291165" algn="l" defTabSz="1645583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113957" algn="l" defTabSz="1645583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4936749" algn="l" defTabSz="1645583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5759541" algn="l" defTabSz="1645583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582332" algn="l" defTabSz="1645583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7.svg"/><Relationship Id="rId4" Type="http://schemas.openxmlformats.org/officeDocument/2006/relationships/image" Target="../media/image2.sv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5E4A483-FBC4-40FB-91D9-6F9B97FC0DBD}"/>
              </a:ext>
            </a:extLst>
          </p:cNvPr>
          <p:cNvSpPr/>
          <p:nvPr/>
        </p:nvSpPr>
        <p:spPr>
          <a:xfrm>
            <a:off x="4306" y="3"/>
            <a:ext cx="16459201" cy="87630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B2D5EB-91FD-4144-8DF8-C90E834C7143}"/>
              </a:ext>
            </a:extLst>
          </p:cNvPr>
          <p:cNvSpPr txBox="1"/>
          <p:nvPr/>
        </p:nvSpPr>
        <p:spPr>
          <a:xfrm>
            <a:off x="1345998" y="1172008"/>
            <a:ext cx="4949241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20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STREAKS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CA2DBC-8DDB-4E9D-8AB6-085A0CA3A96C}"/>
              </a:ext>
            </a:extLst>
          </p:cNvPr>
          <p:cNvSpPr txBox="1"/>
          <p:nvPr/>
        </p:nvSpPr>
        <p:spPr>
          <a:xfrm>
            <a:off x="507795" y="251281"/>
            <a:ext cx="204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 Rounded MT Bold" panose="020F0704030504030204" pitchFamily="34" charset="0"/>
                <a:ea typeface="Lato" panose="020F0502020204030203" pitchFamily="34" charset="0"/>
                <a:cs typeface="Aharoni" panose="02010803020104030203" pitchFamily="2" charset="-79"/>
              </a:rPr>
              <a:t>§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  <a:ea typeface="Lato" panose="020F0502020204030203" pitchFamily="34" charset="0"/>
                <a:cs typeface="Aharoni" panose="02010803020104030203" pitchFamily="2" charset="-79"/>
              </a:rPr>
              <a:t> leatherbound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285B09-A305-493B-A792-D95472D96EDA}"/>
              </a:ext>
            </a:extLst>
          </p:cNvPr>
          <p:cNvSpPr txBox="1"/>
          <p:nvPr/>
        </p:nvSpPr>
        <p:spPr>
          <a:xfrm>
            <a:off x="3328426" y="282059"/>
            <a:ext cx="3002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venir Next LT Pro Light" panose="020B0304020202020204" pitchFamily="34" charset="0"/>
                <a:ea typeface="Lato" panose="020F0502020204030203" pitchFamily="34" charset="0"/>
                <a:cs typeface="Aharoni" panose="02010803020104030203" pitchFamily="2" charset="-79"/>
              </a:rPr>
              <a:t>Dashboard     </a:t>
            </a:r>
            <a:r>
              <a:rPr lang="en-US" sz="1600" b="1" dirty="0">
                <a:solidFill>
                  <a:schemeClr val="accent2"/>
                </a:solidFill>
                <a:latin typeface="Avenir Next LT Pro Light" panose="020B0304020202020204" pitchFamily="34" charset="0"/>
                <a:ea typeface="Lato" panose="020F0502020204030203" pitchFamily="34" charset="0"/>
                <a:cs typeface="Aharoni" panose="02010803020104030203" pitchFamily="2" charset="-79"/>
              </a:rPr>
              <a:t>Streaks</a:t>
            </a:r>
            <a:r>
              <a:rPr lang="en-US" sz="1600" dirty="0">
                <a:solidFill>
                  <a:schemeClr val="bg1"/>
                </a:solidFill>
                <a:latin typeface="Avenir Next LT Pro Light" panose="020B0304020202020204" pitchFamily="34" charset="0"/>
                <a:ea typeface="Lato" panose="020F0502020204030203" pitchFamily="34" charset="0"/>
                <a:cs typeface="Aharoni" panose="02010803020104030203" pitchFamily="2" charset="-79"/>
              </a:rPr>
              <a:t>     Diary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A468B04-C837-4C8A-A74E-C9D370C57924}"/>
              </a:ext>
            </a:extLst>
          </p:cNvPr>
          <p:cNvSpPr/>
          <p:nvPr/>
        </p:nvSpPr>
        <p:spPr>
          <a:xfrm>
            <a:off x="13298354" y="282057"/>
            <a:ext cx="2509268" cy="369331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Next LT Pro Light" panose="020B0304020202020204" pitchFamily="34" charset="0"/>
              </a:rPr>
              <a:t>Welcome, Brandon!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554D8DE1-0845-411D-A91E-C6B40E044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310061"/>
              </p:ext>
            </p:extLst>
          </p:nvPr>
        </p:nvGraphicFramePr>
        <p:xfrm>
          <a:off x="1733067" y="2004125"/>
          <a:ext cx="12933104" cy="3306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951">
                  <a:extLst>
                    <a:ext uri="{9D8B030D-6E8A-4147-A177-3AD203B41FA5}">
                      <a16:colId xmlns:a16="http://schemas.microsoft.com/office/drawing/2014/main" val="3262025580"/>
                    </a:ext>
                  </a:extLst>
                </a:gridCol>
                <a:gridCol w="1150111">
                  <a:extLst>
                    <a:ext uri="{9D8B030D-6E8A-4147-A177-3AD203B41FA5}">
                      <a16:colId xmlns:a16="http://schemas.microsoft.com/office/drawing/2014/main" val="545015703"/>
                    </a:ext>
                  </a:extLst>
                </a:gridCol>
                <a:gridCol w="1206615">
                  <a:extLst>
                    <a:ext uri="{9D8B030D-6E8A-4147-A177-3AD203B41FA5}">
                      <a16:colId xmlns:a16="http://schemas.microsoft.com/office/drawing/2014/main" val="1356807224"/>
                    </a:ext>
                  </a:extLst>
                </a:gridCol>
                <a:gridCol w="1181445">
                  <a:extLst>
                    <a:ext uri="{9D8B030D-6E8A-4147-A177-3AD203B41FA5}">
                      <a16:colId xmlns:a16="http://schemas.microsoft.com/office/drawing/2014/main" val="3734473160"/>
                    </a:ext>
                  </a:extLst>
                </a:gridCol>
                <a:gridCol w="1179914">
                  <a:extLst>
                    <a:ext uri="{9D8B030D-6E8A-4147-A177-3AD203B41FA5}">
                      <a16:colId xmlns:a16="http://schemas.microsoft.com/office/drawing/2014/main" val="200581501"/>
                    </a:ext>
                  </a:extLst>
                </a:gridCol>
                <a:gridCol w="1267474">
                  <a:extLst>
                    <a:ext uri="{9D8B030D-6E8A-4147-A177-3AD203B41FA5}">
                      <a16:colId xmlns:a16="http://schemas.microsoft.com/office/drawing/2014/main" val="4147387627"/>
                    </a:ext>
                  </a:extLst>
                </a:gridCol>
                <a:gridCol w="1175506">
                  <a:extLst>
                    <a:ext uri="{9D8B030D-6E8A-4147-A177-3AD203B41FA5}">
                      <a16:colId xmlns:a16="http://schemas.microsoft.com/office/drawing/2014/main" val="581910337"/>
                    </a:ext>
                  </a:extLst>
                </a:gridCol>
                <a:gridCol w="1112989">
                  <a:extLst>
                    <a:ext uri="{9D8B030D-6E8A-4147-A177-3AD203B41FA5}">
                      <a16:colId xmlns:a16="http://schemas.microsoft.com/office/drawing/2014/main" val="2271035021"/>
                    </a:ext>
                  </a:extLst>
                </a:gridCol>
                <a:gridCol w="1167667">
                  <a:extLst>
                    <a:ext uri="{9D8B030D-6E8A-4147-A177-3AD203B41FA5}">
                      <a16:colId xmlns:a16="http://schemas.microsoft.com/office/drawing/2014/main" val="157837607"/>
                    </a:ext>
                  </a:extLst>
                </a:gridCol>
                <a:gridCol w="1108216">
                  <a:extLst>
                    <a:ext uri="{9D8B030D-6E8A-4147-A177-3AD203B41FA5}">
                      <a16:colId xmlns:a16="http://schemas.microsoft.com/office/drawing/2014/main" val="448098071"/>
                    </a:ext>
                  </a:extLst>
                </a:gridCol>
                <a:gridCol w="1108216">
                  <a:extLst>
                    <a:ext uri="{9D8B030D-6E8A-4147-A177-3AD203B41FA5}">
                      <a16:colId xmlns:a16="http://schemas.microsoft.com/office/drawing/2014/main" val="195788526"/>
                    </a:ext>
                  </a:extLst>
                </a:gridCol>
              </a:tblGrid>
              <a:tr h="599477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accent3"/>
                        </a:solidFill>
                        <a:latin typeface="Avenir Next LT Pro Light" panose="020B0304020202020204" pitchFamily="34" charset="0"/>
                      </a:endParaRPr>
                    </a:p>
                  </a:txBody>
                  <a:tcPr marR="182881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accent3"/>
                          </a:solidFill>
                          <a:latin typeface="Avenir Next LT Pro Light" panose="020B0304020202020204" pitchFamily="34" charset="0"/>
                        </a:rPr>
                        <a:t>Fr 8/20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accent3"/>
                          </a:solidFill>
                          <a:latin typeface="Avenir Next LT Pro Light" panose="020B0304020202020204" pitchFamily="34" charset="0"/>
                        </a:rPr>
                        <a:t>Sa 8/21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accent3"/>
                          </a:solidFill>
                          <a:latin typeface="Avenir Next LT Pro Light" panose="020B0304020202020204" pitchFamily="34" charset="0"/>
                        </a:rPr>
                        <a:t>Su 8/22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accent3"/>
                          </a:solidFill>
                          <a:latin typeface="Avenir Next LT Pro Light" panose="020B0304020202020204" pitchFamily="34" charset="0"/>
                        </a:rPr>
                        <a:t>Tu 8/23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accent3"/>
                          </a:solidFill>
                          <a:latin typeface="Avenir Next LT Pro Light" panose="020B0304020202020204" pitchFamily="34" charset="0"/>
                        </a:rPr>
                        <a:t>We 8/24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accent3"/>
                          </a:solidFill>
                          <a:latin typeface="Avenir Next LT Pro Light" panose="020B0304020202020204" pitchFamily="34" charset="0"/>
                        </a:rPr>
                        <a:t>Th 8/25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accent3"/>
                          </a:solidFill>
                          <a:latin typeface="Avenir Next LT Pro Light" panose="020B0304020202020204" pitchFamily="34" charset="0"/>
                        </a:rPr>
                        <a:t>Fr 8/26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accent2"/>
                          </a:solidFill>
                          <a:latin typeface="Avenir Next LT Pro Light" panose="020B0304020202020204" pitchFamily="34" charset="0"/>
                        </a:rPr>
                        <a:t>Sa 8/27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accent3"/>
                          </a:solidFill>
                          <a:latin typeface="Avenir Next LT Pro Light" panose="020B0304020202020204" pitchFamily="34" charset="0"/>
                        </a:rPr>
                        <a:t>Su 8/28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accent3"/>
                          </a:solidFill>
                          <a:latin typeface="Avenir Next LT Pro Light" panose="020B0304020202020204" pitchFamily="34" charset="0"/>
                        </a:rPr>
                        <a:t>Peak</a:t>
                      </a:r>
                    </a:p>
                  </a:txBody>
                  <a:tcPr marR="182881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7962783"/>
                  </a:ext>
                </a:extLst>
              </a:tr>
              <a:tr h="676657">
                <a:tc>
                  <a:txBody>
                    <a:bodyPr/>
                    <a:lstStyle/>
                    <a:p>
                      <a:pPr marL="0" marR="0" lvl="0" indent="0" algn="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accent3"/>
                          </a:solidFill>
                          <a:latin typeface="Avenir Next LT Pro Light" panose="020B0304020202020204" pitchFamily="34" charset="0"/>
                        </a:rPr>
                        <a:t>Diary</a:t>
                      </a:r>
                    </a:p>
                  </a:txBody>
                  <a:tcPr marR="182881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1" marT="91440" marB="914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1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1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1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1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1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1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1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1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2"/>
                          </a:solidFill>
                          <a:latin typeface="Arial Rounded MT Bold" panose="020F0704030504030204" pitchFamily="34" charset="0"/>
                        </a:rPr>
                        <a:t>52</a:t>
                      </a:r>
                    </a:p>
                  </a:txBody>
                  <a:tcPr marR="182881" marT="91440" marB="9144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599110"/>
                  </a:ext>
                </a:extLst>
              </a:tr>
              <a:tr h="676657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accent3"/>
                          </a:solidFill>
                          <a:latin typeface="Avenir Next LT Pro Light" panose="020B0304020202020204" pitchFamily="34" charset="0"/>
                        </a:rPr>
                        <a:t>Exercise</a:t>
                      </a:r>
                    </a:p>
                  </a:txBody>
                  <a:tcPr marR="182881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1" marT="91440" marB="914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1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1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1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1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1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1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1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1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2"/>
                          </a:solidFill>
                          <a:latin typeface="Arial Rounded MT Bold" panose="020F0704030504030204" pitchFamily="34" charset="0"/>
                        </a:rPr>
                        <a:t>63</a:t>
                      </a:r>
                    </a:p>
                  </a:txBody>
                  <a:tcPr marR="182881" marT="91440" marB="9144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414743"/>
                  </a:ext>
                </a:extLst>
              </a:tr>
              <a:tr h="676657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accent3"/>
                          </a:solidFill>
                          <a:latin typeface="Avenir Next LT Pro Light" panose="020B0304020202020204" pitchFamily="34" charset="0"/>
                        </a:rPr>
                        <a:t>Diet</a:t>
                      </a:r>
                    </a:p>
                  </a:txBody>
                  <a:tcPr marR="182881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1" marT="91440" marB="914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1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1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1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1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1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1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1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1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112</a:t>
                      </a:r>
                    </a:p>
                  </a:txBody>
                  <a:tcPr marR="182881" marT="91440" marB="9144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9703043"/>
                  </a:ext>
                </a:extLst>
              </a:tr>
              <a:tr h="676657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accent3"/>
                          </a:solidFill>
                          <a:latin typeface="Avenir Next LT Pro Light" panose="020B0304020202020204" pitchFamily="34" charset="0"/>
                        </a:rPr>
                        <a:t>Stretch</a:t>
                      </a:r>
                    </a:p>
                  </a:txBody>
                  <a:tcPr marR="182881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1" marT="91440" marB="914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1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1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1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1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1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1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1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1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8</a:t>
                      </a:r>
                    </a:p>
                  </a:txBody>
                  <a:tcPr marR="182881" marT="91440" marB="9144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85790"/>
                  </a:ext>
                </a:extLst>
              </a:tr>
            </a:tbl>
          </a:graphicData>
        </a:graphic>
      </p:graphicFrame>
      <p:sp>
        <p:nvSpPr>
          <p:cNvPr id="17" name="Rectangle: Top Corners Rounded 16">
            <a:extLst>
              <a:ext uri="{FF2B5EF4-FFF2-40B4-BE49-F238E27FC236}">
                <a16:creationId xmlns:a16="http://schemas.microsoft.com/office/drawing/2014/main" id="{DDA7ADA8-EC6A-4326-B52F-5520BC926C76}"/>
              </a:ext>
            </a:extLst>
          </p:cNvPr>
          <p:cNvSpPr/>
          <p:nvPr/>
        </p:nvSpPr>
        <p:spPr>
          <a:xfrm rot="5400000">
            <a:off x="7148368" y="-1387970"/>
            <a:ext cx="438773" cy="8687911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2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91440" tIns="182881" rIns="91440" bIns="91440" rtlCol="0" anchor="ctr"/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52</a:t>
            </a:r>
            <a:endParaRPr lang="en-US" sz="2000" dirty="0"/>
          </a:p>
        </p:txBody>
      </p:sp>
      <p:sp>
        <p:nvSpPr>
          <p:cNvPr id="18" name="Rectangle: Top Corners Rounded 17">
            <a:extLst>
              <a:ext uri="{FF2B5EF4-FFF2-40B4-BE49-F238E27FC236}">
                <a16:creationId xmlns:a16="http://schemas.microsoft.com/office/drawing/2014/main" id="{C7CC9F70-0636-4AD9-B4D5-FDB020ED4936}"/>
              </a:ext>
            </a:extLst>
          </p:cNvPr>
          <p:cNvSpPr/>
          <p:nvPr/>
        </p:nvSpPr>
        <p:spPr>
          <a:xfrm rot="5400000">
            <a:off x="5799629" y="621255"/>
            <a:ext cx="438773" cy="599043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91440" tIns="182881" rIns="91440" bIns="91440" rtlCol="0" anchor="ctr"/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63 </a:t>
            </a:r>
            <a:endParaRPr lang="en-US" sz="2000" dirty="0"/>
          </a:p>
        </p:txBody>
      </p:sp>
      <p:sp>
        <p:nvSpPr>
          <p:cNvPr id="21" name="Rectangle: Top Corners Rounded 20">
            <a:extLst>
              <a:ext uri="{FF2B5EF4-FFF2-40B4-BE49-F238E27FC236}">
                <a16:creationId xmlns:a16="http://schemas.microsoft.com/office/drawing/2014/main" id="{D0550CFB-9590-42F1-93D3-933A0CAAF008}"/>
              </a:ext>
            </a:extLst>
          </p:cNvPr>
          <p:cNvSpPr/>
          <p:nvPr/>
        </p:nvSpPr>
        <p:spPr>
          <a:xfrm rot="5400000">
            <a:off x="10708441" y="2856376"/>
            <a:ext cx="438773" cy="1520189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91440" tIns="182881" rIns="91440" bIns="91440" rtlCol="0" anchor="ctr"/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1</a:t>
            </a:r>
            <a:endParaRPr lang="en-US" sz="2000" dirty="0"/>
          </a:p>
        </p:txBody>
      </p:sp>
      <p:sp>
        <p:nvSpPr>
          <p:cNvPr id="22" name="Rectangle: Top Corners Rounded 21">
            <a:extLst>
              <a:ext uri="{FF2B5EF4-FFF2-40B4-BE49-F238E27FC236}">
                <a16:creationId xmlns:a16="http://schemas.microsoft.com/office/drawing/2014/main" id="{93E2DCD9-50E2-4324-8286-7F88E8CF9F35}"/>
              </a:ext>
            </a:extLst>
          </p:cNvPr>
          <p:cNvSpPr/>
          <p:nvPr/>
        </p:nvSpPr>
        <p:spPr>
          <a:xfrm rot="5400000">
            <a:off x="7148369" y="-88694"/>
            <a:ext cx="438773" cy="8687911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91440" tIns="182881" rIns="91440" bIns="91440" rtlCol="0" anchor="ctr"/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112</a:t>
            </a:r>
            <a:endParaRPr lang="en-US" sz="2000" dirty="0"/>
          </a:p>
        </p:txBody>
      </p:sp>
      <p:sp>
        <p:nvSpPr>
          <p:cNvPr id="26" name="Rectangle: Top Corners Rounded 25">
            <a:extLst>
              <a:ext uri="{FF2B5EF4-FFF2-40B4-BE49-F238E27FC236}">
                <a16:creationId xmlns:a16="http://schemas.microsoft.com/office/drawing/2014/main" id="{239FC022-7645-469D-A9CB-583AB4977E35}"/>
              </a:ext>
            </a:extLst>
          </p:cNvPr>
          <p:cNvSpPr/>
          <p:nvPr/>
        </p:nvSpPr>
        <p:spPr>
          <a:xfrm rot="5400000">
            <a:off x="4576619" y="3146464"/>
            <a:ext cx="438772" cy="3544413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91440" tIns="182881" rIns="91440" bIns="91440" rtlCol="0" anchor="ctr"/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4 </a:t>
            </a:r>
            <a:endParaRPr lang="en-US" sz="2000" dirty="0"/>
          </a:p>
        </p:txBody>
      </p:sp>
      <p:pic>
        <p:nvPicPr>
          <p:cNvPr id="34" name="Graphic 33" descr="Fire with solid fill">
            <a:extLst>
              <a:ext uri="{FF2B5EF4-FFF2-40B4-BE49-F238E27FC236}">
                <a16:creationId xmlns:a16="http://schemas.microsoft.com/office/drawing/2014/main" id="{6F9EDC0E-8BE8-4703-826C-CDAEB80F9C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26696" y="2763850"/>
            <a:ext cx="331469" cy="327548"/>
          </a:xfrm>
          <a:prstGeom prst="rect">
            <a:avLst/>
          </a:prstGeom>
        </p:spPr>
      </p:pic>
      <p:pic>
        <p:nvPicPr>
          <p:cNvPr id="35" name="Graphic 34" descr="Fire with solid fill">
            <a:extLst>
              <a:ext uri="{FF2B5EF4-FFF2-40B4-BE49-F238E27FC236}">
                <a16:creationId xmlns:a16="http://schemas.microsoft.com/office/drawing/2014/main" id="{2A717589-D873-4394-9399-A5A696FC63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711713" y="3960905"/>
            <a:ext cx="331469" cy="32754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A04AC4BD-ECFB-4C46-8AC1-DE8CB8D22000}"/>
              </a:ext>
            </a:extLst>
          </p:cNvPr>
          <p:cNvSpPr/>
          <p:nvPr/>
        </p:nvSpPr>
        <p:spPr>
          <a:xfrm>
            <a:off x="-1" y="6090510"/>
            <a:ext cx="16459201" cy="10798613"/>
          </a:xfrm>
          <a:prstGeom prst="rect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2094BE8-36EA-4BB1-B46B-C5A66259DCFB}"/>
              </a:ext>
            </a:extLst>
          </p:cNvPr>
          <p:cNvSpPr txBox="1"/>
          <p:nvPr/>
        </p:nvSpPr>
        <p:spPr>
          <a:xfrm>
            <a:off x="1341690" y="6379727"/>
            <a:ext cx="4949241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20" dirty="0">
                <a:solidFill>
                  <a:schemeClr val="accent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INSIGHTS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D2D368-2727-4C75-B3E8-3159C1ECCCA7}"/>
              </a:ext>
            </a:extLst>
          </p:cNvPr>
          <p:cNvSpPr txBox="1"/>
          <p:nvPr/>
        </p:nvSpPr>
        <p:spPr>
          <a:xfrm>
            <a:off x="1341692" y="6379724"/>
            <a:ext cx="1441990" cy="3169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8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CAA641-FC5B-4185-B6A1-609AF1C571EF}"/>
              </a:ext>
            </a:extLst>
          </p:cNvPr>
          <p:cNvSpPr txBox="1"/>
          <p:nvPr/>
        </p:nvSpPr>
        <p:spPr>
          <a:xfrm>
            <a:off x="2545743" y="7757934"/>
            <a:ext cx="1911965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  <a:latin typeface="Avenir Next LT Pro Light" panose="020B0304020202020204" pitchFamily="34" charset="0"/>
                <a:cs typeface="Aharoni" panose="02010803020104030203" pitchFamily="2" charset="-79"/>
              </a:rPr>
              <a:t>streaks total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DBC2180-EDAF-480A-AC78-4EE372ED0A2A}"/>
              </a:ext>
            </a:extLst>
          </p:cNvPr>
          <p:cNvSpPr txBox="1"/>
          <p:nvPr/>
        </p:nvSpPr>
        <p:spPr>
          <a:xfrm>
            <a:off x="1341692" y="8284863"/>
            <a:ext cx="1441990" cy="3169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8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FF39B5-6045-4C68-836B-6D9AD38B2E06}"/>
              </a:ext>
            </a:extLst>
          </p:cNvPr>
          <p:cNvSpPr txBox="1"/>
          <p:nvPr/>
        </p:nvSpPr>
        <p:spPr>
          <a:xfrm>
            <a:off x="2545743" y="9663068"/>
            <a:ext cx="1911965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  <a:latin typeface="Avenir Next LT Pro Light" panose="020B0304020202020204" pitchFamily="34" charset="0"/>
                <a:cs typeface="Aharoni" panose="02010803020104030203" pitchFamily="2" charset="-79"/>
              </a:rPr>
              <a:t>streaks active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501481A-D652-4AAF-8FA4-116296F199C1}"/>
              </a:ext>
            </a:extLst>
          </p:cNvPr>
          <p:cNvSpPr txBox="1"/>
          <p:nvPr/>
        </p:nvSpPr>
        <p:spPr>
          <a:xfrm>
            <a:off x="4821705" y="6398775"/>
            <a:ext cx="1390094" cy="3169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8" dirty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CF18F27-3C20-4F52-8BD9-D89C1FC6E14E}"/>
              </a:ext>
            </a:extLst>
          </p:cNvPr>
          <p:cNvSpPr txBox="1"/>
          <p:nvPr/>
        </p:nvSpPr>
        <p:spPr>
          <a:xfrm>
            <a:off x="5151353" y="9523027"/>
            <a:ext cx="2541527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  <a:latin typeface="Avenir Next LT Pro Light" panose="020B0304020202020204" pitchFamily="34" charset="0"/>
                <a:cs typeface="Aharoni" panose="02010803020104030203" pitchFamily="2" charset="-79"/>
              </a:rPr>
              <a:t>your longest active streak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D08F8FD-2AFD-41A2-A09B-A9106A8DD71B}"/>
              </a:ext>
            </a:extLst>
          </p:cNvPr>
          <p:cNvSpPr txBox="1"/>
          <p:nvPr/>
        </p:nvSpPr>
        <p:spPr>
          <a:xfrm>
            <a:off x="5488455" y="6379724"/>
            <a:ext cx="1390094" cy="3169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8" dirty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26529EB-2896-42D5-95CA-DF3033E1CD0D}"/>
              </a:ext>
            </a:extLst>
          </p:cNvPr>
          <p:cNvSpPr txBox="1"/>
          <p:nvPr/>
        </p:nvSpPr>
        <p:spPr>
          <a:xfrm>
            <a:off x="6326655" y="6379724"/>
            <a:ext cx="1390094" cy="3169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8" dirty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92CBD32-2311-48AC-AE12-A87DC65B5D00}"/>
              </a:ext>
            </a:extLst>
          </p:cNvPr>
          <p:cNvSpPr txBox="1"/>
          <p:nvPr/>
        </p:nvSpPr>
        <p:spPr>
          <a:xfrm>
            <a:off x="5717861" y="8663344"/>
            <a:ext cx="182744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0" dirty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days</a:t>
            </a:r>
            <a:endParaRPr lang="en-US" sz="5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A83C6CB-93AB-4AE7-8490-E001324DA804}"/>
              </a:ext>
            </a:extLst>
          </p:cNvPr>
          <p:cNvSpPr txBox="1"/>
          <p:nvPr/>
        </p:nvSpPr>
        <p:spPr>
          <a:xfrm>
            <a:off x="12221927" y="6306418"/>
            <a:ext cx="1390094" cy="3169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8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4593E51-7089-46C5-85D5-F57CF1349987}"/>
              </a:ext>
            </a:extLst>
          </p:cNvPr>
          <p:cNvSpPr txBox="1"/>
          <p:nvPr/>
        </p:nvSpPr>
        <p:spPr>
          <a:xfrm>
            <a:off x="13060127" y="6306418"/>
            <a:ext cx="1390094" cy="3169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8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25C31D9-5D25-4B6D-9F38-EF83B03E6C8F}"/>
              </a:ext>
            </a:extLst>
          </p:cNvPr>
          <p:cNvSpPr txBox="1"/>
          <p:nvPr/>
        </p:nvSpPr>
        <p:spPr>
          <a:xfrm>
            <a:off x="12479601" y="8611916"/>
            <a:ext cx="182744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0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days</a:t>
            </a:r>
            <a:endParaRPr lang="en-US" sz="5000" dirty="0">
              <a:solidFill>
                <a:schemeClr val="accent2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03E06FF-BFAB-46C7-BB1F-711499064CD4}"/>
              </a:ext>
            </a:extLst>
          </p:cNvPr>
          <p:cNvSpPr txBox="1"/>
          <p:nvPr/>
        </p:nvSpPr>
        <p:spPr>
          <a:xfrm>
            <a:off x="12124649" y="9471596"/>
            <a:ext cx="2541527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000">
                <a:solidFill>
                  <a:schemeClr val="accent2"/>
                </a:solidFill>
                <a:latin typeface="Avenir Next LT Pro Light" panose="020B0304020202020204" pitchFamily="34" charset="0"/>
                <a:cs typeface="Aharoni" panose="02010803020104030203" pitchFamily="2" charset="-79"/>
              </a:rPr>
              <a:t>your average streak length</a:t>
            </a:r>
            <a:endParaRPr lang="en-US" sz="3000" dirty="0">
              <a:solidFill>
                <a:schemeClr val="accent2"/>
              </a:solidFill>
              <a:latin typeface="Avenir Next LT Pro Light" panose="020B0304020202020204" pitchFamily="34" charset="0"/>
              <a:cs typeface="Aharoni" panose="02010803020104030203" pitchFamily="2" charset="-79"/>
            </a:endParaRPr>
          </a:p>
        </p:txBody>
      </p:sp>
      <p:graphicFrame>
        <p:nvGraphicFramePr>
          <p:cNvPr id="58" name="Chart 57">
            <a:extLst>
              <a:ext uri="{FF2B5EF4-FFF2-40B4-BE49-F238E27FC236}">
                <a16:creationId xmlns:a16="http://schemas.microsoft.com/office/drawing/2014/main" id="{60818795-45E7-463D-ABE5-1BCF49A55B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0948899"/>
              </p:ext>
            </p:extLst>
          </p:nvPr>
        </p:nvGraphicFramePr>
        <p:xfrm>
          <a:off x="1341688" y="11408343"/>
          <a:ext cx="13775824" cy="4660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10F64B8C-4EA2-4FD3-B602-5BF0633306D4}"/>
              </a:ext>
            </a:extLst>
          </p:cNvPr>
          <p:cNvSpPr/>
          <p:nvPr/>
        </p:nvSpPr>
        <p:spPr>
          <a:xfrm>
            <a:off x="12951057" y="1336378"/>
            <a:ext cx="1715120" cy="36933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+ New Streak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5E431C-38FA-4329-B97A-957774156082}"/>
              </a:ext>
            </a:extLst>
          </p:cNvPr>
          <p:cNvSpPr txBox="1"/>
          <p:nvPr/>
        </p:nvSpPr>
        <p:spPr>
          <a:xfrm>
            <a:off x="8328957" y="6372758"/>
            <a:ext cx="1390094" cy="3169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8" dirty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9097C29-488A-4618-97E9-263E67880881}"/>
              </a:ext>
            </a:extLst>
          </p:cNvPr>
          <p:cNvSpPr txBox="1"/>
          <p:nvPr/>
        </p:nvSpPr>
        <p:spPr>
          <a:xfrm>
            <a:off x="8658604" y="9497010"/>
            <a:ext cx="2541527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  <a:latin typeface="Avenir Next LT Pro Light" panose="020B0304020202020204" pitchFamily="34" charset="0"/>
                <a:cs typeface="Aharoni" panose="02010803020104030203" pitchFamily="2" charset="-79"/>
              </a:rPr>
              <a:t>your longest streak ever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50CEBB1-F7B5-4382-B11B-49F79CB060C2}"/>
              </a:ext>
            </a:extLst>
          </p:cNvPr>
          <p:cNvSpPr txBox="1"/>
          <p:nvPr/>
        </p:nvSpPr>
        <p:spPr>
          <a:xfrm>
            <a:off x="8995706" y="6353709"/>
            <a:ext cx="1390094" cy="3169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8" dirty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6ED8A91-D45E-4A94-B80B-EF5A6D159FB3}"/>
              </a:ext>
            </a:extLst>
          </p:cNvPr>
          <p:cNvSpPr txBox="1"/>
          <p:nvPr/>
        </p:nvSpPr>
        <p:spPr>
          <a:xfrm>
            <a:off x="9833907" y="6353709"/>
            <a:ext cx="1390094" cy="3169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8" dirty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14582E8-5962-4EA4-972B-CCDDB15C8D53}"/>
              </a:ext>
            </a:extLst>
          </p:cNvPr>
          <p:cNvSpPr txBox="1"/>
          <p:nvPr/>
        </p:nvSpPr>
        <p:spPr>
          <a:xfrm>
            <a:off x="9225110" y="8637328"/>
            <a:ext cx="182744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0" dirty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days</a:t>
            </a:r>
            <a:endParaRPr lang="en-US" sz="5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886AA82-12B6-427F-ACF7-E87CB814A8E3}"/>
              </a:ext>
            </a:extLst>
          </p:cNvPr>
          <p:cNvSpPr txBox="1"/>
          <p:nvPr/>
        </p:nvSpPr>
        <p:spPr>
          <a:xfrm>
            <a:off x="1341690" y="17368304"/>
            <a:ext cx="4949241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20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ABOUT STREAKS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D3B075F-3B7D-44E6-8678-5C7A9C6EFDEF}"/>
              </a:ext>
            </a:extLst>
          </p:cNvPr>
          <p:cNvSpPr txBox="1"/>
          <p:nvPr/>
        </p:nvSpPr>
        <p:spPr>
          <a:xfrm>
            <a:off x="1341695" y="18215555"/>
            <a:ext cx="7654016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i="1" dirty="0">
                <a:solidFill>
                  <a:schemeClr val="accent3"/>
                </a:solidFill>
                <a:latin typeface="Avenir Next LT Pro Light" panose="020B0304020202020204" pitchFamily="34" charset="0"/>
                <a:cs typeface="Aharoni" panose="02010803020104030203" pitchFamily="2" charset="-79"/>
              </a:rPr>
              <a:t>Streaks </a:t>
            </a:r>
            <a:r>
              <a:rPr lang="en-US" sz="2000" dirty="0">
                <a:solidFill>
                  <a:schemeClr val="accent3"/>
                </a:solidFill>
                <a:latin typeface="Avenir Next LT Pro Light" panose="020B0304020202020204" pitchFamily="34" charset="0"/>
                <a:cs typeface="Aharoni" panose="02010803020104030203" pitchFamily="2" charset="-79"/>
              </a:rPr>
              <a:t>is a web app designed by </a:t>
            </a:r>
            <a:r>
              <a:rPr lang="en-US" sz="2000" u="sng" dirty="0">
                <a:solidFill>
                  <a:schemeClr val="accent2"/>
                </a:solidFill>
                <a:latin typeface="Avenir Next LT Pro Light" panose="020B0304020202020204" pitchFamily="34" charset="0"/>
                <a:cs typeface="Aharoni" panose="02010803020104030203" pitchFamily="2" charset="-79"/>
              </a:rPr>
              <a:t>Brandon Lee</a:t>
            </a:r>
            <a:r>
              <a:rPr lang="en-US" sz="2000" dirty="0">
                <a:solidFill>
                  <a:schemeClr val="accent3"/>
                </a:solidFill>
                <a:latin typeface="Avenir Next LT Pro Light" panose="020B0304020202020204" pitchFamily="34" charset="0"/>
                <a:cs typeface="Aharoni" panose="02010803020104030203" pitchFamily="2" charset="-79"/>
              </a:rPr>
              <a:t> as part of the </a:t>
            </a:r>
            <a:r>
              <a:rPr lang="en-US" sz="2000" u="sng" dirty="0">
                <a:solidFill>
                  <a:schemeClr val="accent2"/>
                </a:solidFill>
                <a:latin typeface="Avenir Next LT Pro Light" panose="020B0304020202020204" pitchFamily="34" charset="0"/>
                <a:cs typeface="Aharoni" panose="02010803020104030203" pitchFamily="2" charset="-79"/>
              </a:rPr>
              <a:t>leatherbound</a:t>
            </a:r>
            <a:r>
              <a:rPr lang="en-US" sz="2000" dirty="0">
                <a:solidFill>
                  <a:schemeClr val="accent3"/>
                </a:solidFill>
                <a:latin typeface="Avenir Next LT Pro Light" panose="020B0304020202020204" pitchFamily="34" charset="0"/>
                <a:cs typeface="Aharoni" panose="02010803020104030203" pitchFamily="2" charset="-79"/>
              </a:rPr>
              <a:t> webapp suite. It’s a simple app meant to help people keep track of daily goals and build good habits.</a:t>
            </a:r>
          </a:p>
          <a:p>
            <a:endParaRPr lang="en-US" sz="2000" dirty="0">
              <a:solidFill>
                <a:schemeClr val="accent3"/>
              </a:solidFill>
              <a:latin typeface="Avenir Next LT Pro Light" panose="020B0304020202020204" pitchFamily="34" charset="0"/>
              <a:cs typeface="Aharoni" panose="02010803020104030203" pitchFamily="2" charset="-79"/>
            </a:endParaRPr>
          </a:p>
          <a:p>
            <a:r>
              <a:rPr lang="en-US" sz="2000" b="1" dirty="0">
                <a:solidFill>
                  <a:schemeClr val="accent3"/>
                </a:solidFill>
                <a:latin typeface="Avenir Next LT Pro Light" panose="020B0304020202020204" pitchFamily="34" charset="0"/>
                <a:cs typeface="Aharoni" panose="02010803020104030203" pitchFamily="2" charset="-79"/>
              </a:rPr>
              <a:t>Stack:</a:t>
            </a:r>
            <a:r>
              <a:rPr lang="en-US" sz="2000" dirty="0">
                <a:solidFill>
                  <a:schemeClr val="accent3"/>
                </a:solidFill>
                <a:latin typeface="Avenir Next LT Pro Light" panose="020B0304020202020204" pitchFamily="34" charset="0"/>
                <a:cs typeface="Aharoni" panose="02010803020104030203" pitchFamily="2" charset="-79"/>
              </a:rPr>
              <a:t> Django, Bootstrap SCSS, NodeJS Babel + ReactJS, deployed on Heroku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49FFE1BA-4839-4148-A590-A27DB4826FAF}"/>
              </a:ext>
            </a:extLst>
          </p:cNvPr>
          <p:cNvSpPr/>
          <p:nvPr/>
        </p:nvSpPr>
        <p:spPr>
          <a:xfrm>
            <a:off x="11131864" y="18053397"/>
            <a:ext cx="3764017" cy="546152"/>
          </a:xfrm>
          <a:prstGeom prst="roundRect">
            <a:avLst>
              <a:gd name="adj" fmla="val 50000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View code on GitHub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C698D815-C9CD-4EEE-8096-2E303CE67B6B}"/>
              </a:ext>
            </a:extLst>
          </p:cNvPr>
          <p:cNvSpPr/>
          <p:nvPr/>
        </p:nvSpPr>
        <p:spPr>
          <a:xfrm>
            <a:off x="11131864" y="18788632"/>
            <a:ext cx="3764017" cy="546152"/>
          </a:xfrm>
          <a:prstGeom prst="roundRect">
            <a:avLst>
              <a:gd name="adj" fmla="val 50000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Submit feedback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C9B8823B-A42F-4BF0-A7B5-58F76CFD5E5C}"/>
              </a:ext>
            </a:extLst>
          </p:cNvPr>
          <p:cNvSpPr/>
          <p:nvPr/>
        </p:nvSpPr>
        <p:spPr>
          <a:xfrm>
            <a:off x="11131864" y="19523865"/>
            <a:ext cx="3764017" cy="546152"/>
          </a:xfrm>
          <a:prstGeom prst="roundRect">
            <a:avLst>
              <a:gd name="adj" fmla="val 50000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Other </a:t>
            </a:r>
            <a:r>
              <a:rPr lang="en-US" sz="1600" i="1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leatherbound</a:t>
            </a:r>
            <a:r>
              <a:rPr lang="en-US" sz="16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projects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AED2A4B-7C44-4FB2-9A9C-F87B21104856}"/>
              </a:ext>
            </a:extLst>
          </p:cNvPr>
          <p:cNvSpPr/>
          <p:nvPr/>
        </p:nvSpPr>
        <p:spPr>
          <a:xfrm>
            <a:off x="-1" y="20951878"/>
            <a:ext cx="16459201" cy="287967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56812BE-2F89-4A53-8449-01FB984EAEB8}"/>
              </a:ext>
            </a:extLst>
          </p:cNvPr>
          <p:cNvSpPr txBox="1"/>
          <p:nvPr/>
        </p:nvSpPr>
        <p:spPr>
          <a:xfrm>
            <a:off x="505871" y="22310171"/>
            <a:ext cx="204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 Rounded MT Bold" panose="020F0704030504030204" pitchFamily="34" charset="0"/>
                <a:ea typeface="Lato" panose="020F0502020204030203" pitchFamily="34" charset="0"/>
                <a:cs typeface="Aharoni" panose="02010803020104030203" pitchFamily="2" charset="-79"/>
              </a:rPr>
              <a:t>§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  <a:ea typeface="Lato" panose="020F0502020204030203" pitchFamily="34" charset="0"/>
                <a:cs typeface="Aharoni" panose="02010803020104030203" pitchFamily="2" charset="-79"/>
              </a:rPr>
              <a:t> leatherbound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9ACC95F-B861-4E5C-9AAE-EA21F1CDE443}"/>
              </a:ext>
            </a:extLst>
          </p:cNvPr>
          <p:cNvSpPr txBox="1"/>
          <p:nvPr/>
        </p:nvSpPr>
        <p:spPr>
          <a:xfrm>
            <a:off x="500549" y="22641859"/>
            <a:ext cx="7654016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venir Next LT Pro Light" panose="020B0304020202020204" pitchFamily="34" charset="0"/>
                <a:cs typeface="Aharoni" panose="02010803020104030203" pitchFamily="2" charset="-79"/>
              </a:rPr>
              <a:t>© Brandon Lee, 2021</a:t>
            </a:r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17C66925-B38D-46B6-914C-1FC72220EC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551585" y="22310171"/>
            <a:ext cx="3256037" cy="731798"/>
          </a:xfrm>
          <a:prstGeom prst="rect">
            <a:avLst/>
          </a:prstGeom>
        </p:spPr>
      </p:pic>
      <p:pic>
        <p:nvPicPr>
          <p:cNvPr id="51" name="Graphic 50" descr="Hummingbird with solid fill">
            <a:extLst>
              <a:ext uri="{FF2B5EF4-FFF2-40B4-BE49-F238E27FC236}">
                <a16:creationId xmlns:a16="http://schemas.microsoft.com/office/drawing/2014/main" id="{79A2608C-62D9-422F-9597-A4347A5D8ED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16310" y="1127747"/>
            <a:ext cx="723398" cy="72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222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</TotalTime>
  <Words>144</Words>
  <Application>Microsoft Office PowerPoint</Application>
  <PresentationFormat>Custom</PresentationFormat>
  <Paragraphs>57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Aharoni</vt:lpstr>
      <vt:lpstr>Arial</vt:lpstr>
      <vt:lpstr>Arial Rounded MT Bold</vt:lpstr>
      <vt:lpstr>Avenir Next LT Pro Light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Lee</dc:creator>
  <cp:lastModifiedBy>Brandon Lee</cp:lastModifiedBy>
  <cp:revision>50</cp:revision>
  <dcterms:created xsi:type="dcterms:W3CDTF">2021-08-20T22:30:43Z</dcterms:created>
  <dcterms:modified xsi:type="dcterms:W3CDTF">2021-08-21T16:40:38Z</dcterms:modified>
</cp:coreProperties>
</file>