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75" r:id="rId5"/>
    <p:sldMasterId id="2147484495" r:id="rId6"/>
  </p:sldMasterIdLst>
  <p:notesMasterIdLst>
    <p:notesMasterId r:id="rId65"/>
  </p:notesMasterIdLst>
  <p:handoutMasterIdLst>
    <p:handoutMasterId r:id="rId66"/>
  </p:handoutMasterIdLst>
  <p:sldIdLst>
    <p:sldId id="8384" r:id="rId7"/>
    <p:sldId id="8356" r:id="rId8"/>
    <p:sldId id="8365" r:id="rId9"/>
    <p:sldId id="8357" r:id="rId10"/>
    <p:sldId id="8348" r:id="rId11"/>
    <p:sldId id="2718" r:id="rId12"/>
    <p:sldId id="1879" r:id="rId13"/>
    <p:sldId id="8332" r:id="rId14"/>
    <p:sldId id="1533" r:id="rId15"/>
    <p:sldId id="1909" r:id="rId16"/>
    <p:sldId id="1906" r:id="rId17"/>
    <p:sldId id="8383" r:id="rId18"/>
    <p:sldId id="1907" r:id="rId19"/>
    <p:sldId id="1908" r:id="rId20"/>
    <p:sldId id="8366" r:id="rId21"/>
    <p:sldId id="267" r:id="rId22"/>
    <p:sldId id="8342" r:id="rId23"/>
    <p:sldId id="8399" r:id="rId24"/>
    <p:sldId id="8344" r:id="rId25"/>
    <p:sldId id="8405" r:id="rId26"/>
    <p:sldId id="8368" r:id="rId27"/>
    <p:sldId id="8367" r:id="rId28"/>
    <p:sldId id="8370" r:id="rId29"/>
    <p:sldId id="8371" r:id="rId30"/>
    <p:sldId id="8406" r:id="rId31"/>
    <p:sldId id="8375" r:id="rId32"/>
    <p:sldId id="8376" r:id="rId33"/>
    <p:sldId id="8413" r:id="rId34"/>
    <p:sldId id="8400" r:id="rId35"/>
    <p:sldId id="8402" r:id="rId36"/>
    <p:sldId id="8414" r:id="rId37"/>
    <p:sldId id="8415" r:id="rId38"/>
    <p:sldId id="1901" r:id="rId39"/>
    <p:sldId id="1592" r:id="rId40"/>
    <p:sldId id="312" r:id="rId41"/>
    <p:sldId id="302" r:id="rId42"/>
    <p:sldId id="1777" r:id="rId43"/>
    <p:sldId id="8416" r:id="rId44"/>
    <p:sldId id="8396" r:id="rId45"/>
    <p:sldId id="8403" r:id="rId46"/>
    <p:sldId id="8404" r:id="rId47"/>
    <p:sldId id="8378" r:id="rId48"/>
    <p:sldId id="1913" r:id="rId49"/>
    <p:sldId id="8380" r:id="rId50"/>
    <p:sldId id="1915" r:id="rId51"/>
    <p:sldId id="1916" r:id="rId52"/>
    <p:sldId id="8388" r:id="rId53"/>
    <p:sldId id="8409" r:id="rId54"/>
    <p:sldId id="8417" r:id="rId55"/>
    <p:sldId id="8418" r:id="rId56"/>
    <p:sldId id="8382" r:id="rId57"/>
    <p:sldId id="1914" r:id="rId58"/>
    <p:sldId id="8408" r:id="rId59"/>
    <p:sldId id="8397" r:id="rId60"/>
    <p:sldId id="8398" r:id="rId61"/>
    <p:sldId id="8419" r:id="rId62"/>
    <p:sldId id="8420" r:id="rId63"/>
    <p:sldId id="8333"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nding" id="{EACA6845-30F0-4248-8894-8E7C9CA01C4C}">
          <p14:sldIdLst>
            <p14:sldId id="8384"/>
          </p14:sldIdLst>
        </p14:section>
        <p14:section name="Intro" id="{54298B81-C54F-4EBA-B1FC-ED00D4ADBE2F}">
          <p14:sldIdLst>
            <p14:sldId id="8356"/>
            <p14:sldId id="8365"/>
          </p14:sldIdLst>
        </p14:section>
        <p14:section name="Azure Fundamentals Cert" id="{2D138FC7-11AF-4B44-AC15-33330971D77A}">
          <p14:sldIdLst>
            <p14:sldId id="8357"/>
            <p14:sldId id="8348"/>
            <p14:sldId id="2718"/>
            <p14:sldId id="1879"/>
            <p14:sldId id="8332"/>
            <p14:sldId id="1533"/>
          </p14:sldIdLst>
        </p14:section>
        <p14:section name="Core Cloud Services - Intro to Azure" id="{19EC8749-8DA8-4124-AB41-28B0530B9EA1}">
          <p14:sldIdLst>
            <p14:sldId id="1909"/>
            <p14:sldId id="1906"/>
            <p14:sldId id="8383"/>
            <p14:sldId id="1907"/>
            <p14:sldId id="1908"/>
            <p14:sldId id="8366"/>
            <p14:sldId id="267"/>
            <p14:sldId id="8342"/>
            <p14:sldId id="8399"/>
            <p14:sldId id="8344"/>
            <p14:sldId id="8405"/>
          </p14:sldIdLst>
        </p14:section>
        <p14:section name="Create an Azure Account" id="{BF2B70D3-E970-4DC9-BAEC-E529C67943CD}">
          <p14:sldIdLst>
            <p14:sldId id="8368"/>
            <p14:sldId id="8367"/>
            <p14:sldId id="8370"/>
            <p14:sldId id="8371"/>
            <p14:sldId id="8406"/>
          </p14:sldIdLst>
        </p14:section>
        <p14:section name="Core Cloud Services - Manage Services with the Portal" id="{5EF4116B-A675-4A32-B703-F4569D9348DE}">
          <p14:sldIdLst>
            <p14:sldId id="8375"/>
            <p14:sldId id="8376"/>
            <p14:sldId id="8413"/>
            <p14:sldId id="8400"/>
            <p14:sldId id="8402"/>
            <p14:sldId id="8414"/>
            <p14:sldId id="8415"/>
            <p14:sldId id="1901"/>
            <p14:sldId id="1592"/>
            <p14:sldId id="312"/>
            <p14:sldId id="302"/>
            <p14:sldId id="1777"/>
            <p14:sldId id="8416"/>
            <p14:sldId id="8396"/>
            <p14:sldId id="8403"/>
            <p14:sldId id="8404"/>
          </p14:sldIdLst>
        </p14:section>
        <p14:section name="Core Cloud Services - Compute Options" id="{9591CD3F-43FB-44B9-A46D-563A6969FAA2}">
          <p14:sldIdLst>
            <p14:sldId id="8378"/>
            <p14:sldId id="1913"/>
          </p14:sldIdLst>
        </p14:section>
        <p14:section name="Core Cloud Services - Data Storage Options" id="{52047F95-7B6C-4CBE-AE02-76282EF23907}">
          <p14:sldIdLst>
            <p14:sldId id="8380"/>
            <p14:sldId id="1915"/>
            <p14:sldId id="1916"/>
            <p14:sldId id="8388"/>
            <p14:sldId id="8409"/>
            <p14:sldId id="8417"/>
            <p14:sldId id="8418"/>
          </p14:sldIdLst>
        </p14:section>
        <p14:section name="Core Cloud Services - Networking Options" id="{175F3E20-758B-4985-9116-7E7A4D05598F}">
          <p14:sldIdLst>
            <p14:sldId id="8382"/>
            <p14:sldId id="1914"/>
            <p14:sldId id="8408"/>
            <p14:sldId id="8397"/>
            <p14:sldId id="8398"/>
            <p14:sldId id="8419"/>
            <p14:sldId id="8420"/>
          </p14:sldIdLst>
        </p14:section>
        <p14:section name="Open Q&amp;A" id="{7543DEA1-152E-41C6-BDA4-E3C594CDEBB3}">
          <p14:sldIdLst>
            <p14:sldId id="83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9533"/>
    <a:srgbClr val="243A5E"/>
    <a:srgbClr val="0078D7"/>
    <a:srgbClr val="FF5050"/>
    <a:srgbClr val="737373"/>
    <a:srgbClr val="FFFFFF"/>
    <a:srgbClr val="000000"/>
    <a:srgbClr val="D83B01"/>
    <a:srgbClr val="353535"/>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8B59F-F0C9-0000-D567-E60E5BB87391}" v="12" dt="2021-03-19T21:30:48.116"/>
    <p1510:client id="{CFA489AB-121D-4C8D-91D8-04B5CD436CDA}" v="3" dt="2021-03-19T22:22:31.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76507" autoAdjust="0"/>
  </p:normalViewPr>
  <p:slideViewPr>
    <p:cSldViewPr>
      <p:cViewPr varScale="1">
        <p:scale>
          <a:sx n="86" d="100"/>
          <a:sy n="86" d="100"/>
        </p:scale>
        <p:origin x="30"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882"/>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42556-08C4-4241-9163-EA8FA34E18C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02ABC43-72D1-4A6D-8E16-B527C776DB5C}">
      <dgm:prSet phldrT="[Text]" custT="1"/>
      <dgm:spPr/>
      <dgm:t>
        <a:bodyPr/>
        <a:lstStyle/>
        <a:p>
          <a:r>
            <a:rPr lang="en-US" sz="2000" b="1" dirty="0"/>
            <a:t>Developer</a:t>
          </a:r>
        </a:p>
      </dgm:t>
    </dgm:pt>
    <dgm:pt modelId="{D7827578-0A5A-4F2C-AB3D-715237EB7D17}" type="parTrans" cxnId="{5D37C49A-19FA-429C-B66D-11DDECF08C70}">
      <dgm:prSet/>
      <dgm:spPr/>
      <dgm:t>
        <a:bodyPr/>
        <a:lstStyle/>
        <a:p>
          <a:endParaRPr lang="en-US" sz="1200"/>
        </a:p>
      </dgm:t>
    </dgm:pt>
    <dgm:pt modelId="{0815EABA-EA3D-422A-B616-7B0A378F3C8E}" type="sibTrans" cxnId="{5D37C49A-19FA-429C-B66D-11DDECF08C70}">
      <dgm:prSet/>
      <dgm:spPr/>
      <dgm:t>
        <a:bodyPr/>
        <a:lstStyle/>
        <a:p>
          <a:endParaRPr lang="en-US" sz="1200"/>
        </a:p>
      </dgm:t>
    </dgm:pt>
    <dgm:pt modelId="{1A658F93-F31C-4818-BA29-2C9DD18DBFE8}">
      <dgm:prSet phldrT="[Text]" custT="1"/>
      <dgm:spPr/>
      <dgm:t>
        <a:bodyPr/>
        <a:lstStyle/>
        <a:p>
          <a:r>
            <a:rPr lang="en-US" sz="1600" dirty="0"/>
            <a:t>Trial / Non-Prod</a:t>
          </a:r>
        </a:p>
      </dgm:t>
    </dgm:pt>
    <dgm:pt modelId="{BF8F9461-9474-42D6-B79E-1E9DB7835E53}" type="parTrans" cxnId="{D169045E-0C12-4837-B89A-B6E486D8A27F}">
      <dgm:prSet/>
      <dgm:spPr/>
      <dgm:t>
        <a:bodyPr/>
        <a:lstStyle/>
        <a:p>
          <a:endParaRPr lang="en-US" sz="1200"/>
        </a:p>
      </dgm:t>
    </dgm:pt>
    <dgm:pt modelId="{7DA96E56-5608-4EED-B892-554666594DD0}" type="sibTrans" cxnId="{D169045E-0C12-4837-B89A-B6E486D8A27F}">
      <dgm:prSet/>
      <dgm:spPr/>
      <dgm:t>
        <a:bodyPr/>
        <a:lstStyle/>
        <a:p>
          <a:endParaRPr lang="en-US" sz="1200"/>
        </a:p>
      </dgm:t>
    </dgm:pt>
    <dgm:pt modelId="{8B742922-ACF5-4C16-A73B-5D89202071AA}">
      <dgm:prSet phldrT="[Text]" custT="1"/>
      <dgm:spPr/>
      <dgm:t>
        <a:bodyPr/>
        <a:lstStyle/>
        <a:p>
          <a:r>
            <a:rPr lang="en-US" sz="1600" dirty="0"/>
            <a:t>Business </a:t>
          </a:r>
          <a:r>
            <a:rPr lang="en-US" sz="1600" dirty="0" err="1"/>
            <a:t>Hrs</a:t>
          </a:r>
          <a:endParaRPr lang="en-US" sz="1600" dirty="0"/>
        </a:p>
      </dgm:t>
    </dgm:pt>
    <dgm:pt modelId="{438330CC-4B60-4584-8697-ABD02AB78A8B}" type="parTrans" cxnId="{39CE77D3-7D2C-4DAC-A5B7-2C3E50FBC512}">
      <dgm:prSet/>
      <dgm:spPr/>
      <dgm:t>
        <a:bodyPr/>
        <a:lstStyle/>
        <a:p>
          <a:endParaRPr lang="en-US" sz="1200"/>
        </a:p>
      </dgm:t>
    </dgm:pt>
    <dgm:pt modelId="{BC4F631C-2AE0-43E9-BE50-66D76D4E934A}" type="sibTrans" cxnId="{39CE77D3-7D2C-4DAC-A5B7-2C3E50FBC512}">
      <dgm:prSet/>
      <dgm:spPr/>
      <dgm:t>
        <a:bodyPr/>
        <a:lstStyle/>
        <a:p>
          <a:endParaRPr lang="en-US" sz="1200"/>
        </a:p>
      </dgm:t>
    </dgm:pt>
    <dgm:pt modelId="{C2C03ABB-6ED0-47B9-9039-421E2067F4B7}">
      <dgm:prSet phldrT="[Text]" custT="1"/>
      <dgm:spPr/>
      <dgm:t>
        <a:bodyPr/>
        <a:lstStyle/>
        <a:p>
          <a:r>
            <a:rPr lang="en-US" sz="2000" b="1" dirty="0"/>
            <a:t>Standard</a:t>
          </a:r>
        </a:p>
      </dgm:t>
    </dgm:pt>
    <dgm:pt modelId="{25B45867-D734-4228-8025-6B7454E955AA}" type="parTrans" cxnId="{D5C8E25F-95E8-4825-B85D-77A11567A35A}">
      <dgm:prSet/>
      <dgm:spPr/>
      <dgm:t>
        <a:bodyPr/>
        <a:lstStyle/>
        <a:p>
          <a:endParaRPr lang="en-US" sz="1200"/>
        </a:p>
      </dgm:t>
    </dgm:pt>
    <dgm:pt modelId="{0E3BCE10-E413-4C9D-BD94-36594B3EF739}" type="sibTrans" cxnId="{D5C8E25F-95E8-4825-B85D-77A11567A35A}">
      <dgm:prSet/>
      <dgm:spPr/>
      <dgm:t>
        <a:bodyPr/>
        <a:lstStyle/>
        <a:p>
          <a:endParaRPr lang="en-US" sz="1200"/>
        </a:p>
      </dgm:t>
    </dgm:pt>
    <dgm:pt modelId="{305189F5-3C70-4D41-BB6F-05AD23919F11}">
      <dgm:prSet phldrT="[Text]" custT="1"/>
      <dgm:spPr/>
      <dgm:t>
        <a:bodyPr/>
        <a:lstStyle/>
        <a:p>
          <a:r>
            <a:rPr lang="en-US" sz="1600" dirty="0"/>
            <a:t>Production</a:t>
          </a:r>
        </a:p>
      </dgm:t>
    </dgm:pt>
    <dgm:pt modelId="{747A7FF0-1F9B-4EB9-8E24-0458297BA800}" type="parTrans" cxnId="{EA919DBA-DC5B-44A1-8D11-3477D891E0EC}">
      <dgm:prSet/>
      <dgm:spPr/>
      <dgm:t>
        <a:bodyPr/>
        <a:lstStyle/>
        <a:p>
          <a:endParaRPr lang="en-US" sz="1200"/>
        </a:p>
      </dgm:t>
    </dgm:pt>
    <dgm:pt modelId="{0F231022-4C89-4EB1-9A2A-720ED50BB4F7}" type="sibTrans" cxnId="{EA919DBA-DC5B-44A1-8D11-3477D891E0EC}">
      <dgm:prSet/>
      <dgm:spPr/>
      <dgm:t>
        <a:bodyPr/>
        <a:lstStyle/>
        <a:p>
          <a:endParaRPr lang="en-US" sz="1200"/>
        </a:p>
      </dgm:t>
    </dgm:pt>
    <dgm:pt modelId="{D122DA8B-70E5-4EAF-B484-DFFD2AB397A7}">
      <dgm:prSet phldrT="[Text]" custT="1"/>
      <dgm:spPr/>
      <dgm:t>
        <a:bodyPr/>
        <a:lstStyle/>
        <a:p>
          <a:r>
            <a:rPr lang="en-US" sz="1600" dirty="0"/>
            <a:t>24/7</a:t>
          </a:r>
        </a:p>
      </dgm:t>
    </dgm:pt>
    <dgm:pt modelId="{7E4D006A-3FF3-486D-B5A6-23C5F2654A8D}" type="parTrans" cxnId="{23C6268A-B933-4B71-9544-760CA7D8D5E8}">
      <dgm:prSet/>
      <dgm:spPr/>
      <dgm:t>
        <a:bodyPr/>
        <a:lstStyle/>
        <a:p>
          <a:endParaRPr lang="en-US" sz="1200"/>
        </a:p>
      </dgm:t>
    </dgm:pt>
    <dgm:pt modelId="{CEDCE0FE-E377-4D51-8577-58071B667C77}" type="sibTrans" cxnId="{23C6268A-B933-4B71-9544-760CA7D8D5E8}">
      <dgm:prSet/>
      <dgm:spPr/>
      <dgm:t>
        <a:bodyPr/>
        <a:lstStyle/>
        <a:p>
          <a:endParaRPr lang="en-US" sz="1200"/>
        </a:p>
      </dgm:t>
    </dgm:pt>
    <dgm:pt modelId="{E90FFAFE-B3B3-4052-AB61-37F567468D05}">
      <dgm:prSet phldrT="[Text]" custT="1"/>
      <dgm:spPr/>
      <dgm:t>
        <a:bodyPr/>
        <a:lstStyle/>
        <a:p>
          <a:r>
            <a:rPr lang="en-US" sz="2000" b="1" dirty="0"/>
            <a:t>Professional Direct</a:t>
          </a:r>
        </a:p>
      </dgm:t>
    </dgm:pt>
    <dgm:pt modelId="{3ADE00A5-B9F6-422D-8A39-FE3334432DF1}" type="parTrans" cxnId="{DBF33DCE-A866-4AC2-8502-D679486E4891}">
      <dgm:prSet/>
      <dgm:spPr/>
      <dgm:t>
        <a:bodyPr/>
        <a:lstStyle/>
        <a:p>
          <a:endParaRPr lang="en-US" sz="1200"/>
        </a:p>
      </dgm:t>
    </dgm:pt>
    <dgm:pt modelId="{3D17FE9F-773E-469C-A842-BD04C3C55885}" type="sibTrans" cxnId="{DBF33DCE-A866-4AC2-8502-D679486E4891}">
      <dgm:prSet/>
      <dgm:spPr/>
      <dgm:t>
        <a:bodyPr/>
        <a:lstStyle/>
        <a:p>
          <a:endParaRPr lang="en-US" sz="1200"/>
        </a:p>
      </dgm:t>
    </dgm:pt>
    <dgm:pt modelId="{2861803A-9B59-4A55-B427-39D377263ACD}">
      <dgm:prSet phldrT="[Text]" custT="1"/>
      <dgm:spPr/>
      <dgm:t>
        <a:bodyPr/>
        <a:lstStyle/>
        <a:p>
          <a:r>
            <a:rPr lang="en-US" sz="1600" dirty="0"/>
            <a:t>Business Critical</a:t>
          </a:r>
        </a:p>
      </dgm:t>
    </dgm:pt>
    <dgm:pt modelId="{EEE1F1F2-1DF1-4E70-92EF-C2FD6C1832D9}" type="parTrans" cxnId="{0809DD96-3EE9-42BB-BDB5-96CC7DA7C3C0}">
      <dgm:prSet/>
      <dgm:spPr/>
      <dgm:t>
        <a:bodyPr/>
        <a:lstStyle/>
        <a:p>
          <a:endParaRPr lang="en-US" sz="1200"/>
        </a:p>
      </dgm:t>
    </dgm:pt>
    <dgm:pt modelId="{22C13D92-FDF7-4A6C-95EB-B8B654FE2868}" type="sibTrans" cxnId="{0809DD96-3EE9-42BB-BDB5-96CC7DA7C3C0}">
      <dgm:prSet/>
      <dgm:spPr/>
      <dgm:t>
        <a:bodyPr/>
        <a:lstStyle/>
        <a:p>
          <a:endParaRPr lang="en-US" sz="1200"/>
        </a:p>
      </dgm:t>
    </dgm:pt>
    <dgm:pt modelId="{8EA2B522-4430-4559-B676-6AB52FDD8A40}">
      <dgm:prSet phldrT="[Text]" custT="1"/>
      <dgm:spPr>
        <a:solidFill>
          <a:srgbClr val="379533"/>
        </a:solidFill>
      </dgm:spPr>
      <dgm:t>
        <a:bodyPr/>
        <a:lstStyle/>
        <a:p>
          <a:r>
            <a:rPr lang="en-US" sz="2000" b="1" dirty="0"/>
            <a:t>Premier</a:t>
          </a:r>
        </a:p>
      </dgm:t>
    </dgm:pt>
    <dgm:pt modelId="{198301FC-FC50-4229-816F-99EEC258509C}" type="parTrans" cxnId="{02DB9995-7904-4A03-8396-67560271776B}">
      <dgm:prSet/>
      <dgm:spPr/>
      <dgm:t>
        <a:bodyPr/>
        <a:lstStyle/>
        <a:p>
          <a:endParaRPr lang="en-US" sz="1200"/>
        </a:p>
      </dgm:t>
    </dgm:pt>
    <dgm:pt modelId="{8071C7C9-C992-4E63-86B7-190622AA0E0A}" type="sibTrans" cxnId="{02DB9995-7904-4A03-8396-67560271776B}">
      <dgm:prSet/>
      <dgm:spPr/>
      <dgm:t>
        <a:bodyPr/>
        <a:lstStyle/>
        <a:p>
          <a:endParaRPr lang="en-US" sz="1200"/>
        </a:p>
      </dgm:t>
    </dgm:pt>
    <dgm:pt modelId="{28BC9FBD-0E3E-45C0-83D3-35643509CC88}">
      <dgm:prSet phldrT="[Text]" custT="1"/>
      <dgm:spPr>
        <a:solidFill>
          <a:srgbClr val="CCFFCC">
            <a:alpha val="89804"/>
          </a:srgbClr>
        </a:solidFill>
      </dgm:spPr>
      <dgm:t>
        <a:bodyPr/>
        <a:lstStyle/>
        <a:p>
          <a:r>
            <a:rPr lang="en-US" sz="1600" dirty="0"/>
            <a:t>Enterprise</a:t>
          </a:r>
        </a:p>
      </dgm:t>
    </dgm:pt>
    <dgm:pt modelId="{6CAB0E54-FF61-4563-A0E9-975F716AAAB5}" type="parTrans" cxnId="{02F6F3F3-1E96-46FB-9D69-6D1327CB99B2}">
      <dgm:prSet/>
      <dgm:spPr/>
      <dgm:t>
        <a:bodyPr/>
        <a:lstStyle/>
        <a:p>
          <a:endParaRPr lang="en-US" sz="1200"/>
        </a:p>
      </dgm:t>
    </dgm:pt>
    <dgm:pt modelId="{77C358A8-A3C8-4C67-9166-0E1682BD0D7F}" type="sibTrans" cxnId="{02F6F3F3-1E96-46FB-9D69-6D1327CB99B2}">
      <dgm:prSet/>
      <dgm:spPr/>
      <dgm:t>
        <a:bodyPr/>
        <a:lstStyle/>
        <a:p>
          <a:endParaRPr lang="en-US" sz="1200"/>
        </a:p>
      </dgm:t>
    </dgm:pt>
    <dgm:pt modelId="{230BDB01-1D1A-4D79-B020-0620E1DD6885}">
      <dgm:prSet phldrT="[Text]" custT="1"/>
      <dgm:spPr/>
      <dgm:t>
        <a:bodyPr/>
        <a:lstStyle/>
        <a:p>
          <a:r>
            <a:rPr lang="en-US" sz="1600" dirty="0"/>
            <a:t>24/7</a:t>
          </a:r>
        </a:p>
      </dgm:t>
    </dgm:pt>
    <dgm:pt modelId="{ED6D9312-DE44-424E-B526-925A9B4DFA6C}" type="parTrans" cxnId="{1400736B-E139-45A2-93B0-55D6BC6DDDF8}">
      <dgm:prSet/>
      <dgm:spPr/>
      <dgm:t>
        <a:bodyPr/>
        <a:lstStyle/>
        <a:p>
          <a:endParaRPr lang="en-US" sz="1200"/>
        </a:p>
      </dgm:t>
    </dgm:pt>
    <dgm:pt modelId="{1AEA1BA5-059B-4F6F-AD34-85C788C97F5F}" type="sibTrans" cxnId="{1400736B-E139-45A2-93B0-55D6BC6DDDF8}">
      <dgm:prSet/>
      <dgm:spPr/>
      <dgm:t>
        <a:bodyPr/>
        <a:lstStyle/>
        <a:p>
          <a:endParaRPr lang="en-US" sz="1200"/>
        </a:p>
      </dgm:t>
    </dgm:pt>
    <dgm:pt modelId="{8E949D39-AF01-4C90-8771-3597F9FBA9C5}">
      <dgm:prSet phldrT="[Text]" custT="1"/>
      <dgm:spPr>
        <a:solidFill>
          <a:srgbClr val="CCFFCC">
            <a:alpha val="89804"/>
          </a:srgbClr>
        </a:solidFill>
      </dgm:spPr>
      <dgm:t>
        <a:bodyPr/>
        <a:lstStyle/>
        <a:p>
          <a:r>
            <a:rPr lang="en-US" sz="1600" dirty="0"/>
            <a:t>24/7</a:t>
          </a:r>
        </a:p>
      </dgm:t>
    </dgm:pt>
    <dgm:pt modelId="{F922E487-990E-40FE-B8B1-D50DD217975D}" type="parTrans" cxnId="{9CC1A84B-9C00-4179-B928-57D7A010E467}">
      <dgm:prSet/>
      <dgm:spPr/>
      <dgm:t>
        <a:bodyPr/>
        <a:lstStyle/>
        <a:p>
          <a:endParaRPr lang="en-US" sz="1200"/>
        </a:p>
      </dgm:t>
    </dgm:pt>
    <dgm:pt modelId="{B63E66B0-49AF-40F9-A2EE-F40CA2DFBAB8}" type="sibTrans" cxnId="{9CC1A84B-9C00-4179-B928-57D7A010E467}">
      <dgm:prSet/>
      <dgm:spPr/>
      <dgm:t>
        <a:bodyPr/>
        <a:lstStyle/>
        <a:p>
          <a:endParaRPr lang="en-US" sz="1200"/>
        </a:p>
      </dgm:t>
    </dgm:pt>
    <dgm:pt modelId="{FBFA839E-CFD2-4EA0-9230-E3DE171B620B}">
      <dgm:prSet phldrT="[Text]" custT="1"/>
      <dgm:spPr/>
      <dgm:t>
        <a:bodyPr/>
        <a:lstStyle/>
        <a:p>
          <a:r>
            <a:rPr lang="en-US" sz="1600" dirty="0"/>
            <a:t>General Guidance</a:t>
          </a:r>
        </a:p>
      </dgm:t>
    </dgm:pt>
    <dgm:pt modelId="{65827D78-8EDE-4884-A085-AECC322646C1}" type="parTrans" cxnId="{B9C94494-6D36-4457-80CD-E1330CFDF9B8}">
      <dgm:prSet/>
      <dgm:spPr/>
      <dgm:t>
        <a:bodyPr/>
        <a:lstStyle/>
        <a:p>
          <a:endParaRPr lang="en-US" sz="1200"/>
        </a:p>
      </dgm:t>
    </dgm:pt>
    <dgm:pt modelId="{A03813CA-367D-4AF3-B5FD-2A9FE7D49C4A}" type="sibTrans" cxnId="{B9C94494-6D36-4457-80CD-E1330CFDF9B8}">
      <dgm:prSet/>
      <dgm:spPr/>
      <dgm:t>
        <a:bodyPr/>
        <a:lstStyle/>
        <a:p>
          <a:endParaRPr lang="en-US" sz="1200"/>
        </a:p>
      </dgm:t>
    </dgm:pt>
    <dgm:pt modelId="{76ABD736-BA01-4424-A921-6B29EA4FF488}">
      <dgm:prSet phldrT="[Text]" custT="1"/>
      <dgm:spPr/>
      <dgm:t>
        <a:bodyPr/>
        <a:lstStyle/>
        <a:p>
          <a:r>
            <a:rPr lang="en-US" sz="1600" dirty="0"/>
            <a:t>General Guidance	</a:t>
          </a:r>
        </a:p>
      </dgm:t>
    </dgm:pt>
    <dgm:pt modelId="{8BA54B94-E78F-4458-A766-308078B2B235}" type="parTrans" cxnId="{C75094AA-6515-43F2-BD21-62493953D9A1}">
      <dgm:prSet/>
      <dgm:spPr/>
      <dgm:t>
        <a:bodyPr/>
        <a:lstStyle/>
        <a:p>
          <a:endParaRPr lang="en-US" sz="1600"/>
        </a:p>
      </dgm:t>
    </dgm:pt>
    <dgm:pt modelId="{6B774A45-9129-4E13-AEC9-DC1A4D2B4C38}" type="sibTrans" cxnId="{C75094AA-6515-43F2-BD21-62493953D9A1}">
      <dgm:prSet/>
      <dgm:spPr/>
      <dgm:t>
        <a:bodyPr/>
        <a:lstStyle/>
        <a:p>
          <a:endParaRPr lang="en-US" sz="1600"/>
        </a:p>
      </dgm:t>
    </dgm:pt>
    <dgm:pt modelId="{523DE28B-1E33-4E51-AD2D-BB3AB434B51E}">
      <dgm:prSet phldrT="[Text]" custT="1"/>
      <dgm:spPr/>
      <dgm:t>
        <a:bodyPr/>
        <a:lstStyle/>
        <a:p>
          <a:r>
            <a:rPr lang="en-US" sz="1600" dirty="0"/>
            <a:t>&lt;8 </a:t>
          </a:r>
          <a:r>
            <a:rPr lang="en-US" sz="1600" dirty="0" err="1"/>
            <a:t>Hr</a:t>
          </a:r>
          <a:r>
            <a:rPr lang="en-US" sz="1600" dirty="0"/>
            <a:t> Response</a:t>
          </a:r>
        </a:p>
      </dgm:t>
    </dgm:pt>
    <dgm:pt modelId="{8D644612-AB48-438A-B3E5-5F86D2AA1FB9}" type="parTrans" cxnId="{BC65554C-A0E8-4B40-A5B3-E60C87A5974F}">
      <dgm:prSet/>
      <dgm:spPr/>
      <dgm:t>
        <a:bodyPr/>
        <a:lstStyle/>
        <a:p>
          <a:endParaRPr lang="en-US" sz="1600"/>
        </a:p>
      </dgm:t>
    </dgm:pt>
    <dgm:pt modelId="{7912D447-8CA7-4125-9987-4D31A475FE45}" type="sibTrans" cxnId="{BC65554C-A0E8-4B40-A5B3-E60C87A5974F}">
      <dgm:prSet/>
      <dgm:spPr/>
      <dgm:t>
        <a:bodyPr/>
        <a:lstStyle/>
        <a:p>
          <a:endParaRPr lang="en-US" sz="1600"/>
        </a:p>
      </dgm:t>
    </dgm:pt>
    <dgm:pt modelId="{BFBBC96B-B78B-4801-A451-A310FD2C6032}">
      <dgm:prSet phldrT="[Text]" custT="1"/>
      <dgm:spPr/>
      <dgm:t>
        <a:bodyPr/>
        <a:lstStyle/>
        <a:p>
          <a:r>
            <a:rPr lang="en-US" sz="1600" dirty="0"/>
            <a:t>&lt;1 </a:t>
          </a:r>
          <a:r>
            <a:rPr lang="en-US" sz="1600" dirty="0" err="1"/>
            <a:t>Hr</a:t>
          </a:r>
          <a:r>
            <a:rPr lang="en-US" sz="1600" dirty="0"/>
            <a:t> Response</a:t>
          </a:r>
        </a:p>
      </dgm:t>
    </dgm:pt>
    <dgm:pt modelId="{B0BAB51E-0E64-4287-B8D5-4600DB5388A6}" type="parTrans" cxnId="{FD07FF01-EB86-4467-A717-4C24DFB92F9F}">
      <dgm:prSet/>
      <dgm:spPr/>
      <dgm:t>
        <a:bodyPr/>
        <a:lstStyle/>
        <a:p>
          <a:endParaRPr lang="en-US" sz="1600"/>
        </a:p>
      </dgm:t>
    </dgm:pt>
    <dgm:pt modelId="{0E5276F9-7571-4EE8-A08C-7DC0EDF4765B}" type="sibTrans" cxnId="{FD07FF01-EB86-4467-A717-4C24DFB92F9F}">
      <dgm:prSet/>
      <dgm:spPr/>
      <dgm:t>
        <a:bodyPr/>
        <a:lstStyle/>
        <a:p>
          <a:endParaRPr lang="en-US" sz="1600"/>
        </a:p>
      </dgm:t>
    </dgm:pt>
    <dgm:pt modelId="{4285C5C0-BD1A-4B31-A6A0-32831B1DD5A6}">
      <dgm:prSet phldrT="[Text]" custT="1"/>
      <dgm:spPr/>
      <dgm:t>
        <a:bodyPr/>
        <a:lstStyle/>
        <a:p>
          <a:r>
            <a:rPr lang="en-US" sz="1600" dirty="0"/>
            <a:t>&lt;1 </a:t>
          </a:r>
          <a:r>
            <a:rPr lang="en-US" sz="1600" dirty="0" err="1"/>
            <a:t>hr</a:t>
          </a:r>
          <a:r>
            <a:rPr lang="en-US" sz="1600" dirty="0"/>
            <a:t> Response</a:t>
          </a:r>
        </a:p>
      </dgm:t>
    </dgm:pt>
    <dgm:pt modelId="{D7524967-BD43-4CA9-AE7C-7129D8DEB13A}" type="parTrans" cxnId="{3543D40A-EAEA-40EE-9BCD-2E6A011775BF}">
      <dgm:prSet/>
      <dgm:spPr/>
      <dgm:t>
        <a:bodyPr/>
        <a:lstStyle/>
        <a:p>
          <a:endParaRPr lang="en-US" sz="1600"/>
        </a:p>
      </dgm:t>
    </dgm:pt>
    <dgm:pt modelId="{3E414D1D-93DC-4D78-98EC-946F71469482}" type="sibTrans" cxnId="{3543D40A-EAEA-40EE-9BCD-2E6A011775BF}">
      <dgm:prSet/>
      <dgm:spPr/>
      <dgm:t>
        <a:bodyPr/>
        <a:lstStyle/>
        <a:p>
          <a:endParaRPr lang="en-US" sz="1600"/>
        </a:p>
      </dgm:t>
    </dgm:pt>
    <dgm:pt modelId="{218E0BEA-D125-4D4F-9960-97CEAA9A0C2A}">
      <dgm:prSet phldrT="[Text]" custT="1"/>
      <dgm:spPr>
        <a:solidFill>
          <a:srgbClr val="CCFFCC">
            <a:alpha val="89804"/>
          </a:srgbClr>
        </a:solidFill>
      </dgm:spPr>
      <dgm:t>
        <a:bodyPr/>
        <a:lstStyle/>
        <a:p>
          <a:r>
            <a:rPr lang="en-US" sz="1600" dirty="0"/>
            <a:t>&lt; 1 </a:t>
          </a:r>
          <a:r>
            <a:rPr lang="en-US" sz="1600" dirty="0" err="1"/>
            <a:t>Hr</a:t>
          </a:r>
          <a:r>
            <a:rPr lang="en-US" sz="1600" dirty="0"/>
            <a:t> or 15 Min Response</a:t>
          </a:r>
        </a:p>
      </dgm:t>
    </dgm:pt>
    <dgm:pt modelId="{2E077B5A-20F0-44B6-AF3B-3FDD4167431D}" type="parTrans" cxnId="{1E3BFA2D-4F60-4360-A7A1-7B1B17476C05}">
      <dgm:prSet/>
      <dgm:spPr/>
      <dgm:t>
        <a:bodyPr/>
        <a:lstStyle/>
        <a:p>
          <a:endParaRPr lang="en-US" sz="1600"/>
        </a:p>
      </dgm:t>
    </dgm:pt>
    <dgm:pt modelId="{93B34EFD-EFD5-4678-B3F0-06035D0E0FDF}" type="sibTrans" cxnId="{1E3BFA2D-4F60-4360-A7A1-7B1B17476C05}">
      <dgm:prSet/>
      <dgm:spPr/>
      <dgm:t>
        <a:bodyPr/>
        <a:lstStyle/>
        <a:p>
          <a:endParaRPr lang="en-US" sz="1600"/>
        </a:p>
      </dgm:t>
    </dgm:pt>
    <dgm:pt modelId="{56FC691C-45FE-4659-A570-538B400D7635}">
      <dgm:prSet phldrT="[Text]" custT="1"/>
      <dgm:spPr/>
      <dgm:t>
        <a:bodyPr/>
        <a:lstStyle/>
        <a:p>
          <a:r>
            <a:rPr lang="en-US" sz="1600" dirty="0"/>
            <a:t>Arch Guidance</a:t>
          </a:r>
        </a:p>
      </dgm:t>
    </dgm:pt>
    <dgm:pt modelId="{01A22208-4BEC-453D-87AF-1F1E50B4F2A2}" type="parTrans" cxnId="{BDF18D18-3580-429F-A7F0-258658915E18}">
      <dgm:prSet/>
      <dgm:spPr/>
      <dgm:t>
        <a:bodyPr/>
        <a:lstStyle/>
        <a:p>
          <a:endParaRPr lang="en-US"/>
        </a:p>
      </dgm:t>
    </dgm:pt>
    <dgm:pt modelId="{ECD9A435-D629-4D0D-A55E-1F3C6C477E0A}" type="sibTrans" cxnId="{BDF18D18-3580-429F-A7F0-258658915E18}">
      <dgm:prSet/>
      <dgm:spPr/>
      <dgm:t>
        <a:bodyPr/>
        <a:lstStyle/>
        <a:p>
          <a:endParaRPr lang="en-US"/>
        </a:p>
      </dgm:t>
    </dgm:pt>
    <dgm:pt modelId="{D93A3DAA-8BFD-4B14-B6D9-6D8DDCEDC5A7}">
      <dgm:prSet phldrT="[Text]" custT="1"/>
      <dgm:spPr>
        <a:solidFill>
          <a:srgbClr val="CCFFCC">
            <a:alpha val="89804"/>
          </a:srgbClr>
        </a:solidFill>
      </dgm:spPr>
      <dgm:t>
        <a:bodyPr/>
        <a:lstStyle/>
        <a:p>
          <a:r>
            <a:rPr lang="en-US" sz="1600" dirty="0"/>
            <a:t>Customer Specific Arch Guidance</a:t>
          </a:r>
        </a:p>
      </dgm:t>
    </dgm:pt>
    <dgm:pt modelId="{C666BC74-F580-4ED3-8C9C-D5389617B5CA}" type="parTrans" cxnId="{CC953ECF-AD03-43F8-9465-88DD51C22B3A}">
      <dgm:prSet/>
      <dgm:spPr/>
      <dgm:t>
        <a:bodyPr/>
        <a:lstStyle/>
        <a:p>
          <a:endParaRPr lang="en-US"/>
        </a:p>
      </dgm:t>
    </dgm:pt>
    <dgm:pt modelId="{9671B47A-89CC-4B3F-873F-65857275D8BF}" type="sibTrans" cxnId="{CC953ECF-AD03-43F8-9465-88DD51C22B3A}">
      <dgm:prSet/>
      <dgm:spPr/>
      <dgm:t>
        <a:bodyPr/>
        <a:lstStyle/>
        <a:p>
          <a:endParaRPr lang="en-US"/>
        </a:p>
      </dgm:t>
    </dgm:pt>
    <dgm:pt modelId="{9F802CCE-2D03-4291-BA9A-8E2E619952CE}">
      <dgm:prSet phldrT="[Text]" custT="1"/>
      <dgm:spPr/>
      <dgm:t>
        <a:bodyPr/>
        <a:lstStyle/>
        <a:p>
          <a:r>
            <a:rPr lang="en-US" sz="1600" dirty="0"/>
            <a:t>Simple Onboarding Support		</a:t>
          </a:r>
        </a:p>
      </dgm:t>
    </dgm:pt>
    <dgm:pt modelId="{8FB3786D-3FA5-4C54-9A71-FE5BCF1CE07D}" type="parTrans" cxnId="{CE48A9E3-0CAB-47DB-A16B-98FF66B4D18F}">
      <dgm:prSet/>
      <dgm:spPr/>
      <dgm:t>
        <a:bodyPr/>
        <a:lstStyle/>
        <a:p>
          <a:endParaRPr lang="en-US"/>
        </a:p>
      </dgm:t>
    </dgm:pt>
    <dgm:pt modelId="{3D8E3CF1-AFD5-4DEF-B2C1-803623694246}" type="sibTrans" cxnId="{CE48A9E3-0CAB-47DB-A16B-98FF66B4D18F}">
      <dgm:prSet/>
      <dgm:spPr/>
      <dgm:t>
        <a:bodyPr/>
        <a:lstStyle/>
        <a:p>
          <a:endParaRPr lang="en-US"/>
        </a:p>
      </dgm:t>
    </dgm:pt>
    <dgm:pt modelId="{50F6DF7F-099A-4D1A-BD22-378583D8EBFE}">
      <dgm:prSet phldrT="[Text]" custT="1"/>
      <dgm:spPr>
        <a:solidFill>
          <a:srgbClr val="CCFFCC">
            <a:alpha val="89804"/>
          </a:srgbClr>
        </a:solidFill>
      </dgm:spPr>
      <dgm:t>
        <a:bodyPr/>
        <a:lstStyle/>
        <a:p>
          <a:r>
            <a:rPr lang="en-US" sz="1600" dirty="0"/>
            <a:t>TAM Service Reviews / Reporting</a:t>
          </a:r>
        </a:p>
      </dgm:t>
    </dgm:pt>
    <dgm:pt modelId="{427EF055-862B-4863-9FA1-013BB16B2621}" type="parTrans" cxnId="{BF39F004-D085-49ED-898E-420882632191}">
      <dgm:prSet/>
      <dgm:spPr/>
      <dgm:t>
        <a:bodyPr/>
        <a:lstStyle/>
        <a:p>
          <a:endParaRPr lang="en-US"/>
        </a:p>
      </dgm:t>
    </dgm:pt>
    <dgm:pt modelId="{D95AC71E-59D7-4DE8-87E1-827739B5CD12}" type="sibTrans" cxnId="{BF39F004-D085-49ED-898E-420882632191}">
      <dgm:prSet/>
      <dgm:spPr/>
      <dgm:t>
        <a:bodyPr/>
        <a:lstStyle/>
        <a:p>
          <a:endParaRPr lang="en-US"/>
        </a:p>
      </dgm:t>
    </dgm:pt>
    <dgm:pt modelId="{572D7BB8-F396-4736-8141-9E4C9ED0D06F}" type="pres">
      <dgm:prSet presAssocID="{83E42556-08C4-4241-9163-EA8FA34E18CB}" presName="Name0" presStyleCnt="0">
        <dgm:presLayoutVars>
          <dgm:dir/>
          <dgm:animLvl val="lvl"/>
          <dgm:resizeHandles val="exact"/>
        </dgm:presLayoutVars>
      </dgm:prSet>
      <dgm:spPr/>
    </dgm:pt>
    <dgm:pt modelId="{0B53A2E6-B343-4BF0-A44A-4D1BF4D6C052}" type="pres">
      <dgm:prSet presAssocID="{102ABC43-72D1-4A6D-8E16-B527C776DB5C}" presName="composite" presStyleCnt="0"/>
      <dgm:spPr/>
    </dgm:pt>
    <dgm:pt modelId="{2C043D2E-477A-4F6A-830A-8E839AD03DC1}" type="pres">
      <dgm:prSet presAssocID="{102ABC43-72D1-4A6D-8E16-B527C776DB5C}" presName="parTx" presStyleLbl="alignNode1" presStyleIdx="0" presStyleCnt="4">
        <dgm:presLayoutVars>
          <dgm:chMax val="0"/>
          <dgm:chPref val="0"/>
          <dgm:bulletEnabled val="1"/>
        </dgm:presLayoutVars>
      </dgm:prSet>
      <dgm:spPr/>
    </dgm:pt>
    <dgm:pt modelId="{47C4CAE1-236D-49AA-B4D3-5716DB844C41}" type="pres">
      <dgm:prSet presAssocID="{102ABC43-72D1-4A6D-8E16-B527C776DB5C}" presName="desTx" presStyleLbl="alignAccFollowNode1" presStyleIdx="0" presStyleCnt="4">
        <dgm:presLayoutVars>
          <dgm:bulletEnabled val="1"/>
        </dgm:presLayoutVars>
      </dgm:prSet>
      <dgm:spPr/>
    </dgm:pt>
    <dgm:pt modelId="{4C6A5E85-4BED-447C-8EE0-2F8D4479A858}" type="pres">
      <dgm:prSet presAssocID="{0815EABA-EA3D-422A-B616-7B0A378F3C8E}" presName="space" presStyleCnt="0"/>
      <dgm:spPr/>
    </dgm:pt>
    <dgm:pt modelId="{46C400DE-6B48-450A-969C-C6711944D578}" type="pres">
      <dgm:prSet presAssocID="{C2C03ABB-6ED0-47B9-9039-421E2067F4B7}" presName="composite" presStyleCnt="0"/>
      <dgm:spPr/>
    </dgm:pt>
    <dgm:pt modelId="{47802095-E150-45EB-9EA2-15B8F427EE11}" type="pres">
      <dgm:prSet presAssocID="{C2C03ABB-6ED0-47B9-9039-421E2067F4B7}" presName="parTx" presStyleLbl="alignNode1" presStyleIdx="1" presStyleCnt="4">
        <dgm:presLayoutVars>
          <dgm:chMax val="0"/>
          <dgm:chPref val="0"/>
          <dgm:bulletEnabled val="1"/>
        </dgm:presLayoutVars>
      </dgm:prSet>
      <dgm:spPr/>
    </dgm:pt>
    <dgm:pt modelId="{EC5AA3E5-5979-488F-A357-2FA72C58732C}" type="pres">
      <dgm:prSet presAssocID="{C2C03ABB-6ED0-47B9-9039-421E2067F4B7}" presName="desTx" presStyleLbl="alignAccFollowNode1" presStyleIdx="1" presStyleCnt="4">
        <dgm:presLayoutVars>
          <dgm:bulletEnabled val="1"/>
        </dgm:presLayoutVars>
      </dgm:prSet>
      <dgm:spPr/>
    </dgm:pt>
    <dgm:pt modelId="{11A6A82C-A3D0-477A-8D03-33BE8CE0BBD5}" type="pres">
      <dgm:prSet presAssocID="{0E3BCE10-E413-4C9D-BD94-36594B3EF739}" presName="space" presStyleCnt="0"/>
      <dgm:spPr/>
    </dgm:pt>
    <dgm:pt modelId="{557EEBCD-BE93-4E63-B986-096BF902EF5B}" type="pres">
      <dgm:prSet presAssocID="{E90FFAFE-B3B3-4052-AB61-37F567468D05}" presName="composite" presStyleCnt="0"/>
      <dgm:spPr/>
    </dgm:pt>
    <dgm:pt modelId="{8CACC467-F6B6-4324-BEC1-BC7B0BCBEE3C}" type="pres">
      <dgm:prSet presAssocID="{E90FFAFE-B3B3-4052-AB61-37F567468D05}" presName="parTx" presStyleLbl="alignNode1" presStyleIdx="2" presStyleCnt="4">
        <dgm:presLayoutVars>
          <dgm:chMax val="0"/>
          <dgm:chPref val="0"/>
          <dgm:bulletEnabled val="1"/>
        </dgm:presLayoutVars>
      </dgm:prSet>
      <dgm:spPr/>
    </dgm:pt>
    <dgm:pt modelId="{B123DC10-A3AB-48CA-BEF5-B2C1BFF54535}" type="pres">
      <dgm:prSet presAssocID="{E90FFAFE-B3B3-4052-AB61-37F567468D05}" presName="desTx" presStyleLbl="alignAccFollowNode1" presStyleIdx="2" presStyleCnt="4">
        <dgm:presLayoutVars>
          <dgm:bulletEnabled val="1"/>
        </dgm:presLayoutVars>
      </dgm:prSet>
      <dgm:spPr/>
    </dgm:pt>
    <dgm:pt modelId="{8FF0042C-1C20-4B79-B63C-F6327C85DA24}" type="pres">
      <dgm:prSet presAssocID="{3D17FE9F-773E-469C-A842-BD04C3C55885}" presName="space" presStyleCnt="0"/>
      <dgm:spPr/>
    </dgm:pt>
    <dgm:pt modelId="{828B5BC5-94E6-46BA-9B43-CCAB979E13DD}" type="pres">
      <dgm:prSet presAssocID="{8EA2B522-4430-4559-B676-6AB52FDD8A40}" presName="composite" presStyleCnt="0"/>
      <dgm:spPr/>
    </dgm:pt>
    <dgm:pt modelId="{7EA7DF5B-96B6-4BBA-BEBD-5F31297EBC92}" type="pres">
      <dgm:prSet presAssocID="{8EA2B522-4430-4559-B676-6AB52FDD8A40}" presName="parTx" presStyleLbl="alignNode1" presStyleIdx="3" presStyleCnt="4">
        <dgm:presLayoutVars>
          <dgm:chMax val="0"/>
          <dgm:chPref val="0"/>
          <dgm:bulletEnabled val="1"/>
        </dgm:presLayoutVars>
      </dgm:prSet>
      <dgm:spPr/>
    </dgm:pt>
    <dgm:pt modelId="{98DBEBD7-FCD1-4020-AFF7-ACA498E4A9F8}" type="pres">
      <dgm:prSet presAssocID="{8EA2B522-4430-4559-B676-6AB52FDD8A40}" presName="desTx" presStyleLbl="alignAccFollowNode1" presStyleIdx="3" presStyleCnt="4">
        <dgm:presLayoutVars>
          <dgm:bulletEnabled val="1"/>
        </dgm:presLayoutVars>
      </dgm:prSet>
      <dgm:spPr/>
    </dgm:pt>
  </dgm:ptLst>
  <dgm:cxnLst>
    <dgm:cxn modelId="{FD07FF01-EB86-4467-A717-4C24DFB92F9F}" srcId="{C2C03ABB-6ED0-47B9-9039-421E2067F4B7}" destId="{BFBBC96B-B78B-4801-A451-A310FD2C6032}" srcOrd="2" destOrd="0" parTransId="{B0BAB51E-0E64-4287-B8D5-4600DB5388A6}" sibTransId="{0E5276F9-7571-4EE8-A08C-7DC0EDF4765B}"/>
    <dgm:cxn modelId="{D2760003-FC4E-4EF0-A78B-39CAA4F14486}" type="presOf" srcId="{83E42556-08C4-4241-9163-EA8FA34E18CB}" destId="{572D7BB8-F396-4736-8141-9E4C9ED0D06F}" srcOrd="0" destOrd="0" presId="urn:microsoft.com/office/officeart/2005/8/layout/hList1"/>
    <dgm:cxn modelId="{BF39F004-D085-49ED-898E-420882632191}" srcId="{8EA2B522-4430-4559-B676-6AB52FDD8A40}" destId="{50F6DF7F-099A-4D1A-BD22-378583D8EBFE}" srcOrd="4" destOrd="0" parTransId="{427EF055-862B-4863-9FA1-013BB16B2621}" sibTransId="{D95AC71E-59D7-4DE8-87E1-827739B5CD12}"/>
    <dgm:cxn modelId="{3543D40A-EAEA-40EE-9BCD-2E6A011775BF}" srcId="{E90FFAFE-B3B3-4052-AB61-37F567468D05}" destId="{4285C5C0-BD1A-4B31-A6A0-32831B1DD5A6}" srcOrd="2" destOrd="0" parTransId="{D7524967-BD43-4CA9-AE7C-7129D8DEB13A}" sibTransId="{3E414D1D-93DC-4D78-98EC-946F71469482}"/>
    <dgm:cxn modelId="{82932C0C-D6E8-47E6-97B6-14B5F0ACF0C0}" type="presOf" srcId="{523DE28B-1E33-4E51-AD2D-BB3AB434B51E}" destId="{47C4CAE1-236D-49AA-B4D3-5716DB844C41}" srcOrd="0" destOrd="2" presId="urn:microsoft.com/office/officeart/2005/8/layout/hList1"/>
    <dgm:cxn modelId="{43C50312-2857-4A49-93AA-6FE486B104E0}" type="presOf" srcId="{76ABD736-BA01-4424-A921-6B29EA4FF488}" destId="{EC5AA3E5-5979-488F-A357-2FA72C58732C}" srcOrd="0" destOrd="3" presId="urn:microsoft.com/office/officeart/2005/8/layout/hList1"/>
    <dgm:cxn modelId="{6EEF2618-6B32-4F69-8177-7BE4AEDB871C}" type="presOf" srcId="{FBFA839E-CFD2-4EA0-9230-E3DE171B620B}" destId="{47C4CAE1-236D-49AA-B4D3-5716DB844C41}" srcOrd="0" destOrd="3" presId="urn:microsoft.com/office/officeart/2005/8/layout/hList1"/>
    <dgm:cxn modelId="{BDF18D18-3580-429F-A7F0-258658915E18}" srcId="{E90FFAFE-B3B3-4052-AB61-37F567468D05}" destId="{56FC691C-45FE-4659-A570-538B400D7635}" srcOrd="3" destOrd="0" parTransId="{01A22208-4BEC-453D-87AF-1F1E50B4F2A2}" sibTransId="{ECD9A435-D629-4D0D-A55E-1F3C6C477E0A}"/>
    <dgm:cxn modelId="{8A806A1A-87D3-4BDB-9DCC-A7AD373D649C}" type="presOf" srcId="{8EA2B522-4430-4559-B676-6AB52FDD8A40}" destId="{7EA7DF5B-96B6-4BBA-BEBD-5F31297EBC92}" srcOrd="0" destOrd="0" presId="urn:microsoft.com/office/officeart/2005/8/layout/hList1"/>
    <dgm:cxn modelId="{1E3BFA2D-4F60-4360-A7A1-7B1B17476C05}" srcId="{8EA2B522-4430-4559-B676-6AB52FDD8A40}" destId="{218E0BEA-D125-4D4F-9960-97CEAA9A0C2A}" srcOrd="2" destOrd="0" parTransId="{2E077B5A-20F0-44B6-AF3B-3FDD4167431D}" sibTransId="{93B34EFD-EFD5-4678-B3F0-06035D0E0FDF}"/>
    <dgm:cxn modelId="{6F445E30-720C-4913-B0B9-2E1E3A6497A3}" type="presOf" srcId="{102ABC43-72D1-4A6D-8E16-B527C776DB5C}" destId="{2C043D2E-477A-4F6A-830A-8E839AD03DC1}" srcOrd="0" destOrd="0" presId="urn:microsoft.com/office/officeart/2005/8/layout/hList1"/>
    <dgm:cxn modelId="{EB94C439-808E-4FA1-86D7-D1A068CC34F5}" type="presOf" srcId="{2861803A-9B59-4A55-B427-39D377263ACD}" destId="{B123DC10-A3AB-48CA-BEF5-B2C1BFF54535}" srcOrd="0" destOrd="0" presId="urn:microsoft.com/office/officeart/2005/8/layout/hList1"/>
    <dgm:cxn modelId="{D169045E-0C12-4837-B89A-B6E486D8A27F}" srcId="{102ABC43-72D1-4A6D-8E16-B527C776DB5C}" destId="{1A658F93-F31C-4818-BA29-2C9DD18DBFE8}" srcOrd="0" destOrd="0" parTransId="{BF8F9461-9474-42D6-B79E-1E9DB7835E53}" sibTransId="{7DA96E56-5608-4EED-B892-554666594DD0}"/>
    <dgm:cxn modelId="{463C045F-74EF-4488-A75E-C4E9146192B4}" type="presOf" srcId="{56FC691C-45FE-4659-A570-538B400D7635}" destId="{B123DC10-A3AB-48CA-BEF5-B2C1BFF54535}" srcOrd="0" destOrd="3" presId="urn:microsoft.com/office/officeart/2005/8/layout/hList1"/>
    <dgm:cxn modelId="{D5C8E25F-95E8-4825-B85D-77A11567A35A}" srcId="{83E42556-08C4-4241-9163-EA8FA34E18CB}" destId="{C2C03ABB-6ED0-47B9-9039-421E2067F4B7}" srcOrd="1" destOrd="0" parTransId="{25B45867-D734-4228-8025-6B7454E955AA}" sibTransId="{0E3BCE10-E413-4C9D-BD94-36594B3EF739}"/>
    <dgm:cxn modelId="{F64D5941-3F2F-456B-9F9B-56F3FDFC40F7}" type="presOf" srcId="{4285C5C0-BD1A-4B31-A6A0-32831B1DD5A6}" destId="{B123DC10-A3AB-48CA-BEF5-B2C1BFF54535}" srcOrd="0" destOrd="2" presId="urn:microsoft.com/office/officeart/2005/8/layout/hList1"/>
    <dgm:cxn modelId="{04F29765-3A3A-464E-9186-9585C4509D4A}" type="presOf" srcId="{C2C03ABB-6ED0-47B9-9039-421E2067F4B7}" destId="{47802095-E150-45EB-9EA2-15B8F427EE11}" srcOrd="0" destOrd="0" presId="urn:microsoft.com/office/officeart/2005/8/layout/hList1"/>
    <dgm:cxn modelId="{E5548146-B0F7-4AAD-B5FA-EA1C46E49CA2}" type="presOf" srcId="{BFBBC96B-B78B-4801-A451-A310FD2C6032}" destId="{EC5AA3E5-5979-488F-A357-2FA72C58732C}" srcOrd="0" destOrd="2" presId="urn:microsoft.com/office/officeart/2005/8/layout/hList1"/>
    <dgm:cxn modelId="{D984CE46-FADF-476F-B3C4-CDD1CBF6686B}" type="presOf" srcId="{E90FFAFE-B3B3-4052-AB61-37F567468D05}" destId="{8CACC467-F6B6-4324-BEC1-BC7B0BCBEE3C}" srcOrd="0" destOrd="0" presId="urn:microsoft.com/office/officeart/2005/8/layout/hList1"/>
    <dgm:cxn modelId="{D73B404B-81B4-4325-B5AB-92F6A917551C}" type="presOf" srcId="{D122DA8B-70E5-4EAF-B484-DFFD2AB397A7}" destId="{EC5AA3E5-5979-488F-A357-2FA72C58732C}" srcOrd="0" destOrd="1" presId="urn:microsoft.com/office/officeart/2005/8/layout/hList1"/>
    <dgm:cxn modelId="{1400736B-E139-45A2-93B0-55D6BC6DDDF8}" srcId="{E90FFAFE-B3B3-4052-AB61-37F567468D05}" destId="{230BDB01-1D1A-4D79-B020-0620E1DD6885}" srcOrd="1" destOrd="0" parTransId="{ED6D9312-DE44-424E-B526-925A9B4DFA6C}" sibTransId="{1AEA1BA5-059B-4F6F-AD34-85C788C97F5F}"/>
    <dgm:cxn modelId="{9CC1A84B-9C00-4179-B928-57D7A010E467}" srcId="{8EA2B522-4430-4559-B676-6AB52FDD8A40}" destId="{8E949D39-AF01-4C90-8771-3597F9FBA9C5}" srcOrd="1" destOrd="0" parTransId="{F922E487-990E-40FE-B8B1-D50DD217975D}" sibTransId="{B63E66B0-49AF-40F9-A2EE-F40CA2DFBAB8}"/>
    <dgm:cxn modelId="{BC65554C-A0E8-4B40-A5B3-E60C87A5974F}" srcId="{102ABC43-72D1-4A6D-8E16-B527C776DB5C}" destId="{523DE28B-1E33-4E51-AD2D-BB3AB434B51E}" srcOrd="2" destOrd="0" parTransId="{8D644612-AB48-438A-B3E5-5F86D2AA1FB9}" sibTransId="{7912D447-8CA7-4125-9987-4D31A475FE45}"/>
    <dgm:cxn modelId="{1C6C8B5A-19EF-4C40-96ED-A818CA9CF46F}" type="presOf" srcId="{28BC9FBD-0E3E-45C0-83D3-35643509CC88}" destId="{98DBEBD7-FCD1-4020-AFF7-ACA498E4A9F8}" srcOrd="0" destOrd="0" presId="urn:microsoft.com/office/officeart/2005/8/layout/hList1"/>
    <dgm:cxn modelId="{23C6268A-B933-4B71-9544-760CA7D8D5E8}" srcId="{C2C03ABB-6ED0-47B9-9039-421E2067F4B7}" destId="{D122DA8B-70E5-4EAF-B484-DFFD2AB397A7}" srcOrd="1" destOrd="0" parTransId="{7E4D006A-3FF3-486D-B5A6-23C5F2654A8D}" sibTransId="{CEDCE0FE-E377-4D51-8577-58071B667C77}"/>
    <dgm:cxn modelId="{B9C94494-6D36-4457-80CD-E1330CFDF9B8}" srcId="{102ABC43-72D1-4A6D-8E16-B527C776DB5C}" destId="{FBFA839E-CFD2-4EA0-9230-E3DE171B620B}" srcOrd="3" destOrd="0" parTransId="{65827D78-8EDE-4884-A085-AECC322646C1}" sibTransId="{A03813CA-367D-4AF3-B5FD-2A9FE7D49C4A}"/>
    <dgm:cxn modelId="{02DB9995-7904-4A03-8396-67560271776B}" srcId="{83E42556-08C4-4241-9163-EA8FA34E18CB}" destId="{8EA2B522-4430-4559-B676-6AB52FDD8A40}" srcOrd="3" destOrd="0" parTransId="{198301FC-FC50-4229-816F-99EEC258509C}" sibTransId="{8071C7C9-C992-4E63-86B7-190622AA0E0A}"/>
    <dgm:cxn modelId="{0809DD96-3EE9-42BB-BDB5-96CC7DA7C3C0}" srcId="{E90FFAFE-B3B3-4052-AB61-37F567468D05}" destId="{2861803A-9B59-4A55-B427-39D377263ACD}" srcOrd="0" destOrd="0" parTransId="{EEE1F1F2-1DF1-4E70-92EF-C2FD6C1832D9}" sibTransId="{22C13D92-FDF7-4A6C-95EB-B8B654FE2868}"/>
    <dgm:cxn modelId="{5D37C49A-19FA-429C-B66D-11DDECF08C70}" srcId="{83E42556-08C4-4241-9163-EA8FA34E18CB}" destId="{102ABC43-72D1-4A6D-8E16-B527C776DB5C}" srcOrd="0" destOrd="0" parTransId="{D7827578-0A5A-4F2C-AB3D-715237EB7D17}" sibTransId="{0815EABA-EA3D-422A-B616-7B0A378F3C8E}"/>
    <dgm:cxn modelId="{E0CDDCA5-E31F-42FE-9EDB-B7DF4E2EA5FA}" type="presOf" srcId="{230BDB01-1D1A-4D79-B020-0620E1DD6885}" destId="{B123DC10-A3AB-48CA-BEF5-B2C1BFF54535}" srcOrd="0" destOrd="1" presId="urn:microsoft.com/office/officeart/2005/8/layout/hList1"/>
    <dgm:cxn modelId="{C75094AA-6515-43F2-BD21-62493953D9A1}" srcId="{C2C03ABB-6ED0-47B9-9039-421E2067F4B7}" destId="{76ABD736-BA01-4424-A921-6B29EA4FF488}" srcOrd="3" destOrd="0" parTransId="{8BA54B94-E78F-4458-A766-308078B2B235}" sibTransId="{6B774A45-9129-4E13-AEC9-DC1A4D2B4C38}"/>
    <dgm:cxn modelId="{C5CAE9B3-9C1F-4531-BBD4-1B86F54CA6E0}" type="presOf" srcId="{8E949D39-AF01-4C90-8771-3597F9FBA9C5}" destId="{98DBEBD7-FCD1-4020-AFF7-ACA498E4A9F8}" srcOrd="0" destOrd="1" presId="urn:microsoft.com/office/officeart/2005/8/layout/hList1"/>
    <dgm:cxn modelId="{EA919DBA-DC5B-44A1-8D11-3477D891E0EC}" srcId="{C2C03ABB-6ED0-47B9-9039-421E2067F4B7}" destId="{305189F5-3C70-4D41-BB6F-05AD23919F11}" srcOrd="0" destOrd="0" parTransId="{747A7FF0-1F9B-4EB9-8E24-0458297BA800}" sibTransId="{0F231022-4C89-4EB1-9A2A-720ED50BB4F7}"/>
    <dgm:cxn modelId="{62473DBE-3B52-48C7-A672-EFB81E205F21}" type="presOf" srcId="{305189F5-3C70-4D41-BB6F-05AD23919F11}" destId="{EC5AA3E5-5979-488F-A357-2FA72C58732C}" srcOrd="0" destOrd="0" presId="urn:microsoft.com/office/officeart/2005/8/layout/hList1"/>
    <dgm:cxn modelId="{4DAA5CBE-2F79-4628-89CC-2A2D1382996D}" type="presOf" srcId="{50F6DF7F-099A-4D1A-BD22-378583D8EBFE}" destId="{98DBEBD7-FCD1-4020-AFF7-ACA498E4A9F8}" srcOrd="0" destOrd="4" presId="urn:microsoft.com/office/officeart/2005/8/layout/hList1"/>
    <dgm:cxn modelId="{A6DD2CC3-5505-40A1-98F7-BB510CBAD758}" type="presOf" srcId="{9F802CCE-2D03-4291-BA9A-8E2E619952CE}" destId="{B123DC10-A3AB-48CA-BEF5-B2C1BFF54535}" srcOrd="0" destOrd="4" presId="urn:microsoft.com/office/officeart/2005/8/layout/hList1"/>
    <dgm:cxn modelId="{DBF33DCE-A866-4AC2-8502-D679486E4891}" srcId="{83E42556-08C4-4241-9163-EA8FA34E18CB}" destId="{E90FFAFE-B3B3-4052-AB61-37F567468D05}" srcOrd="2" destOrd="0" parTransId="{3ADE00A5-B9F6-422D-8A39-FE3334432DF1}" sibTransId="{3D17FE9F-773E-469C-A842-BD04C3C55885}"/>
    <dgm:cxn modelId="{CC953ECF-AD03-43F8-9465-88DD51C22B3A}" srcId="{8EA2B522-4430-4559-B676-6AB52FDD8A40}" destId="{D93A3DAA-8BFD-4B14-B6D9-6D8DDCEDC5A7}" srcOrd="3" destOrd="0" parTransId="{C666BC74-F580-4ED3-8C9C-D5389617B5CA}" sibTransId="{9671B47A-89CC-4B3F-873F-65857275D8BF}"/>
    <dgm:cxn modelId="{39CE77D3-7D2C-4DAC-A5B7-2C3E50FBC512}" srcId="{102ABC43-72D1-4A6D-8E16-B527C776DB5C}" destId="{8B742922-ACF5-4C16-A73B-5D89202071AA}" srcOrd="1" destOrd="0" parTransId="{438330CC-4B60-4584-8697-ABD02AB78A8B}" sibTransId="{BC4F631C-2AE0-43E9-BE50-66D76D4E934A}"/>
    <dgm:cxn modelId="{CCA204DA-6BE8-46B2-8DBA-6943EEB5142F}" type="presOf" srcId="{D93A3DAA-8BFD-4B14-B6D9-6D8DDCEDC5A7}" destId="{98DBEBD7-FCD1-4020-AFF7-ACA498E4A9F8}" srcOrd="0" destOrd="3" presId="urn:microsoft.com/office/officeart/2005/8/layout/hList1"/>
    <dgm:cxn modelId="{D3D059E1-DB6C-4ECD-BE01-B77A84907970}" type="presOf" srcId="{1A658F93-F31C-4818-BA29-2C9DD18DBFE8}" destId="{47C4CAE1-236D-49AA-B4D3-5716DB844C41}" srcOrd="0" destOrd="0" presId="urn:microsoft.com/office/officeart/2005/8/layout/hList1"/>
    <dgm:cxn modelId="{CE48A9E3-0CAB-47DB-A16B-98FF66B4D18F}" srcId="{E90FFAFE-B3B3-4052-AB61-37F567468D05}" destId="{9F802CCE-2D03-4291-BA9A-8E2E619952CE}" srcOrd="4" destOrd="0" parTransId="{8FB3786D-3FA5-4C54-9A71-FE5BCF1CE07D}" sibTransId="{3D8E3CF1-AFD5-4DEF-B2C1-803623694246}"/>
    <dgm:cxn modelId="{02F6F3F3-1E96-46FB-9D69-6D1327CB99B2}" srcId="{8EA2B522-4430-4559-B676-6AB52FDD8A40}" destId="{28BC9FBD-0E3E-45C0-83D3-35643509CC88}" srcOrd="0" destOrd="0" parTransId="{6CAB0E54-FF61-4563-A0E9-975F716AAAB5}" sibTransId="{77C358A8-A3C8-4C67-9166-0E1682BD0D7F}"/>
    <dgm:cxn modelId="{F04F22F9-1D92-47B3-A346-39099BD77130}" type="presOf" srcId="{8B742922-ACF5-4C16-A73B-5D89202071AA}" destId="{47C4CAE1-236D-49AA-B4D3-5716DB844C41}" srcOrd="0" destOrd="1" presId="urn:microsoft.com/office/officeart/2005/8/layout/hList1"/>
    <dgm:cxn modelId="{890842FE-D0C2-4722-A0D2-6087C8C0A8F6}" type="presOf" srcId="{218E0BEA-D125-4D4F-9960-97CEAA9A0C2A}" destId="{98DBEBD7-FCD1-4020-AFF7-ACA498E4A9F8}" srcOrd="0" destOrd="2" presId="urn:microsoft.com/office/officeart/2005/8/layout/hList1"/>
    <dgm:cxn modelId="{F6B56012-1316-43CD-9081-6203DD539F0B}" type="presParOf" srcId="{572D7BB8-F396-4736-8141-9E4C9ED0D06F}" destId="{0B53A2E6-B343-4BF0-A44A-4D1BF4D6C052}" srcOrd="0" destOrd="0" presId="urn:microsoft.com/office/officeart/2005/8/layout/hList1"/>
    <dgm:cxn modelId="{7224D398-761E-42D2-ABB3-758D09385575}" type="presParOf" srcId="{0B53A2E6-B343-4BF0-A44A-4D1BF4D6C052}" destId="{2C043D2E-477A-4F6A-830A-8E839AD03DC1}" srcOrd="0" destOrd="0" presId="urn:microsoft.com/office/officeart/2005/8/layout/hList1"/>
    <dgm:cxn modelId="{80247E98-E347-4B15-BE8A-26470E2010F5}" type="presParOf" srcId="{0B53A2E6-B343-4BF0-A44A-4D1BF4D6C052}" destId="{47C4CAE1-236D-49AA-B4D3-5716DB844C41}" srcOrd="1" destOrd="0" presId="urn:microsoft.com/office/officeart/2005/8/layout/hList1"/>
    <dgm:cxn modelId="{05735F7B-12CF-43B4-9185-8FD8E9BC2DE9}" type="presParOf" srcId="{572D7BB8-F396-4736-8141-9E4C9ED0D06F}" destId="{4C6A5E85-4BED-447C-8EE0-2F8D4479A858}" srcOrd="1" destOrd="0" presId="urn:microsoft.com/office/officeart/2005/8/layout/hList1"/>
    <dgm:cxn modelId="{EF5CBA70-C0D4-497E-9D7E-BFDED45582A3}" type="presParOf" srcId="{572D7BB8-F396-4736-8141-9E4C9ED0D06F}" destId="{46C400DE-6B48-450A-969C-C6711944D578}" srcOrd="2" destOrd="0" presId="urn:microsoft.com/office/officeart/2005/8/layout/hList1"/>
    <dgm:cxn modelId="{9C439774-07B9-4566-8D5C-EA9D4E702B88}" type="presParOf" srcId="{46C400DE-6B48-450A-969C-C6711944D578}" destId="{47802095-E150-45EB-9EA2-15B8F427EE11}" srcOrd="0" destOrd="0" presId="urn:microsoft.com/office/officeart/2005/8/layout/hList1"/>
    <dgm:cxn modelId="{0440C64A-221C-44D3-9A36-06EFFC0594C0}" type="presParOf" srcId="{46C400DE-6B48-450A-969C-C6711944D578}" destId="{EC5AA3E5-5979-488F-A357-2FA72C58732C}" srcOrd="1" destOrd="0" presId="urn:microsoft.com/office/officeart/2005/8/layout/hList1"/>
    <dgm:cxn modelId="{C4E25FD8-7D73-45BD-AB6C-2C4F232F00D1}" type="presParOf" srcId="{572D7BB8-F396-4736-8141-9E4C9ED0D06F}" destId="{11A6A82C-A3D0-477A-8D03-33BE8CE0BBD5}" srcOrd="3" destOrd="0" presId="urn:microsoft.com/office/officeart/2005/8/layout/hList1"/>
    <dgm:cxn modelId="{7A5D1C9F-8DDA-473E-A799-5AB4706B6319}" type="presParOf" srcId="{572D7BB8-F396-4736-8141-9E4C9ED0D06F}" destId="{557EEBCD-BE93-4E63-B986-096BF902EF5B}" srcOrd="4" destOrd="0" presId="urn:microsoft.com/office/officeart/2005/8/layout/hList1"/>
    <dgm:cxn modelId="{54660F91-1384-481C-BCAA-14900311E9DA}" type="presParOf" srcId="{557EEBCD-BE93-4E63-B986-096BF902EF5B}" destId="{8CACC467-F6B6-4324-BEC1-BC7B0BCBEE3C}" srcOrd="0" destOrd="0" presId="urn:microsoft.com/office/officeart/2005/8/layout/hList1"/>
    <dgm:cxn modelId="{94C1709A-865A-4058-AB52-2EF7A791E78A}" type="presParOf" srcId="{557EEBCD-BE93-4E63-B986-096BF902EF5B}" destId="{B123DC10-A3AB-48CA-BEF5-B2C1BFF54535}" srcOrd="1" destOrd="0" presId="urn:microsoft.com/office/officeart/2005/8/layout/hList1"/>
    <dgm:cxn modelId="{E5025A1C-CF25-4978-9357-48D3C3943D28}" type="presParOf" srcId="{572D7BB8-F396-4736-8141-9E4C9ED0D06F}" destId="{8FF0042C-1C20-4B79-B63C-F6327C85DA24}" srcOrd="5" destOrd="0" presId="urn:microsoft.com/office/officeart/2005/8/layout/hList1"/>
    <dgm:cxn modelId="{0B5D5DB3-39A2-414B-BC5A-435F8CF0C811}" type="presParOf" srcId="{572D7BB8-F396-4736-8141-9E4C9ED0D06F}" destId="{828B5BC5-94E6-46BA-9B43-CCAB979E13DD}" srcOrd="6" destOrd="0" presId="urn:microsoft.com/office/officeart/2005/8/layout/hList1"/>
    <dgm:cxn modelId="{FF973FC2-1653-42A2-B2FF-7AF2D2DFCDAD}" type="presParOf" srcId="{828B5BC5-94E6-46BA-9B43-CCAB979E13DD}" destId="{7EA7DF5B-96B6-4BBA-BEBD-5F31297EBC92}" srcOrd="0" destOrd="0" presId="urn:microsoft.com/office/officeart/2005/8/layout/hList1"/>
    <dgm:cxn modelId="{F1CB4B05-DE48-4619-9A04-E06997FE3A0B}" type="presParOf" srcId="{828B5BC5-94E6-46BA-9B43-CCAB979E13DD}" destId="{98DBEBD7-FCD1-4020-AFF7-ACA498E4A9F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43D2E-477A-4F6A-830A-8E839AD03DC1}">
      <dsp:nvSpPr>
        <dsp:cNvPr id="0" name=""/>
        <dsp:cNvSpPr/>
      </dsp:nvSpPr>
      <dsp:spPr>
        <a:xfrm>
          <a:off x="4470" y="798676"/>
          <a:ext cx="2687923" cy="107516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Developer</a:t>
          </a:r>
        </a:p>
      </dsp:txBody>
      <dsp:txXfrm>
        <a:off x="4470" y="798676"/>
        <a:ext cx="2687923" cy="1075169"/>
      </dsp:txXfrm>
    </dsp:sp>
    <dsp:sp modelId="{47C4CAE1-236D-49AA-B4D3-5716DB844C41}">
      <dsp:nvSpPr>
        <dsp:cNvPr id="0" name=""/>
        <dsp:cNvSpPr/>
      </dsp:nvSpPr>
      <dsp:spPr>
        <a:xfrm>
          <a:off x="4470" y="1873845"/>
          <a:ext cx="2687923"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Trial / Non-Prod</a:t>
          </a:r>
        </a:p>
        <a:p>
          <a:pPr marL="171450" lvl="1" indent="-171450" algn="l" defTabSz="711200">
            <a:lnSpc>
              <a:spcPct val="90000"/>
            </a:lnSpc>
            <a:spcBef>
              <a:spcPct val="0"/>
            </a:spcBef>
            <a:spcAft>
              <a:spcPct val="15000"/>
            </a:spcAft>
            <a:buChar char="•"/>
          </a:pPr>
          <a:r>
            <a:rPr lang="en-US" sz="1600" kern="1200" dirty="0"/>
            <a:t>Business </a:t>
          </a:r>
          <a:r>
            <a:rPr lang="en-US" sz="1600" kern="1200" dirty="0" err="1"/>
            <a:t>Hrs</a:t>
          </a:r>
          <a:endParaRPr lang="en-US" sz="1600" kern="1200" dirty="0"/>
        </a:p>
        <a:p>
          <a:pPr marL="171450" lvl="1" indent="-171450" algn="l" defTabSz="711200">
            <a:lnSpc>
              <a:spcPct val="90000"/>
            </a:lnSpc>
            <a:spcBef>
              <a:spcPct val="0"/>
            </a:spcBef>
            <a:spcAft>
              <a:spcPct val="15000"/>
            </a:spcAft>
            <a:buChar char="•"/>
          </a:pPr>
          <a:r>
            <a:rPr lang="en-US" sz="1600" kern="1200" dirty="0"/>
            <a:t>&lt;8 </a:t>
          </a:r>
          <a:r>
            <a:rPr lang="en-US" sz="1600" kern="1200" dirty="0" err="1"/>
            <a:t>Hr</a:t>
          </a:r>
          <a:r>
            <a:rPr lang="en-US" sz="1600" kern="1200" dirty="0"/>
            <a:t> Response</a:t>
          </a:r>
        </a:p>
        <a:p>
          <a:pPr marL="171450" lvl="1" indent="-171450" algn="l" defTabSz="711200">
            <a:lnSpc>
              <a:spcPct val="90000"/>
            </a:lnSpc>
            <a:spcBef>
              <a:spcPct val="0"/>
            </a:spcBef>
            <a:spcAft>
              <a:spcPct val="15000"/>
            </a:spcAft>
            <a:buChar char="•"/>
          </a:pPr>
          <a:r>
            <a:rPr lang="en-US" sz="1600" kern="1200" dirty="0"/>
            <a:t>General Guidance</a:t>
          </a:r>
        </a:p>
      </dsp:txBody>
      <dsp:txXfrm>
        <a:off x="4470" y="1873845"/>
        <a:ext cx="2687923" cy="2854800"/>
      </dsp:txXfrm>
    </dsp:sp>
    <dsp:sp modelId="{47802095-E150-45EB-9EA2-15B8F427EE11}">
      <dsp:nvSpPr>
        <dsp:cNvPr id="0" name=""/>
        <dsp:cNvSpPr/>
      </dsp:nvSpPr>
      <dsp:spPr>
        <a:xfrm>
          <a:off x="3068703" y="798676"/>
          <a:ext cx="2687923" cy="107516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Standard</a:t>
          </a:r>
        </a:p>
      </dsp:txBody>
      <dsp:txXfrm>
        <a:off x="3068703" y="798676"/>
        <a:ext cx="2687923" cy="1075169"/>
      </dsp:txXfrm>
    </dsp:sp>
    <dsp:sp modelId="{EC5AA3E5-5979-488F-A357-2FA72C58732C}">
      <dsp:nvSpPr>
        <dsp:cNvPr id="0" name=""/>
        <dsp:cNvSpPr/>
      </dsp:nvSpPr>
      <dsp:spPr>
        <a:xfrm>
          <a:off x="3068703" y="1873845"/>
          <a:ext cx="2687923"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Production</a:t>
          </a:r>
        </a:p>
        <a:p>
          <a:pPr marL="171450" lvl="1" indent="-171450" algn="l" defTabSz="711200">
            <a:lnSpc>
              <a:spcPct val="90000"/>
            </a:lnSpc>
            <a:spcBef>
              <a:spcPct val="0"/>
            </a:spcBef>
            <a:spcAft>
              <a:spcPct val="15000"/>
            </a:spcAft>
            <a:buChar char="•"/>
          </a:pPr>
          <a:r>
            <a:rPr lang="en-US" sz="1600" kern="1200" dirty="0"/>
            <a:t>24/7</a:t>
          </a:r>
        </a:p>
        <a:p>
          <a:pPr marL="171450" lvl="1" indent="-171450" algn="l" defTabSz="711200">
            <a:lnSpc>
              <a:spcPct val="90000"/>
            </a:lnSpc>
            <a:spcBef>
              <a:spcPct val="0"/>
            </a:spcBef>
            <a:spcAft>
              <a:spcPct val="15000"/>
            </a:spcAft>
            <a:buChar char="•"/>
          </a:pPr>
          <a:r>
            <a:rPr lang="en-US" sz="1600" kern="1200" dirty="0"/>
            <a:t>&lt;1 </a:t>
          </a:r>
          <a:r>
            <a:rPr lang="en-US" sz="1600" kern="1200" dirty="0" err="1"/>
            <a:t>Hr</a:t>
          </a:r>
          <a:r>
            <a:rPr lang="en-US" sz="1600" kern="1200" dirty="0"/>
            <a:t> Response</a:t>
          </a:r>
        </a:p>
        <a:p>
          <a:pPr marL="171450" lvl="1" indent="-171450" algn="l" defTabSz="711200">
            <a:lnSpc>
              <a:spcPct val="90000"/>
            </a:lnSpc>
            <a:spcBef>
              <a:spcPct val="0"/>
            </a:spcBef>
            <a:spcAft>
              <a:spcPct val="15000"/>
            </a:spcAft>
            <a:buChar char="•"/>
          </a:pPr>
          <a:r>
            <a:rPr lang="en-US" sz="1600" kern="1200" dirty="0"/>
            <a:t>General Guidance	</a:t>
          </a:r>
        </a:p>
      </dsp:txBody>
      <dsp:txXfrm>
        <a:off x="3068703" y="1873845"/>
        <a:ext cx="2687923" cy="2854800"/>
      </dsp:txXfrm>
    </dsp:sp>
    <dsp:sp modelId="{8CACC467-F6B6-4324-BEC1-BC7B0BCBEE3C}">
      <dsp:nvSpPr>
        <dsp:cNvPr id="0" name=""/>
        <dsp:cNvSpPr/>
      </dsp:nvSpPr>
      <dsp:spPr>
        <a:xfrm>
          <a:off x="6132936" y="798676"/>
          <a:ext cx="2687923" cy="1075169"/>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Professional Direct</a:t>
          </a:r>
        </a:p>
      </dsp:txBody>
      <dsp:txXfrm>
        <a:off x="6132936" y="798676"/>
        <a:ext cx="2687923" cy="1075169"/>
      </dsp:txXfrm>
    </dsp:sp>
    <dsp:sp modelId="{B123DC10-A3AB-48CA-BEF5-B2C1BFF54535}">
      <dsp:nvSpPr>
        <dsp:cNvPr id="0" name=""/>
        <dsp:cNvSpPr/>
      </dsp:nvSpPr>
      <dsp:spPr>
        <a:xfrm>
          <a:off x="6132936" y="1873845"/>
          <a:ext cx="2687923"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Critical</a:t>
          </a:r>
        </a:p>
        <a:p>
          <a:pPr marL="171450" lvl="1" indent="-171450" algn="l" defTabSz="711200">
            <a:lnSpc>
              <a:spcPct val="90000"/>
            </a:lnSpc>
            <a:spcBef>
              <a:spcPct val="0"/>
            </a:spcBef>
            <a:spcAft>
              <a:spcPct val="15000"/>
            </a:spcAft>
            <a:buChar char="•"/>
          </a:pPr>
          <a:r>
            <a:rPr lang="en-US" sz="1600" kern="1200" dirty="0"/>
            <a:t>24/7</a:t>
          </a:r>
        </a:p>
        <a:p>
          <a:pPr marL="171450" lvl="1" indent="-171450" algn="l" defTabSz="711200">
            <a:lnSpc>
              <a:spcPct val="90000"/>
            </a:lnSpc>
            <a:spcBef>
              <a:spcPct val="0"/>
            </a:spcBef>
            <a:spcAft>
              <a:spcPct val="15000"/>
            </a:spcAft>
            <a:buChar char="•"/>
          </a:pPr>
          <a:r>
            <a:rPr lang="en-US" sz="1600" kern="1200" dirty="0"/>
            <a:t>&lt;1 </a:t>
          </a:r>
          <a:r>
            <a:rPr lang="en-US" sz="1600" kern="1200" dirty="0" err="1"/>
            <a:t>hr</a:t>
          </a:r>
          <a:r>
            <a:rPr lang="en-US" sz="1600" kern="1200" dirty="0"/>
            <a:t> Response</a:t>
          </a:r>
        </a:p>
        <a:p>
          <a:pPr marL="171450" lvl="1" indent="-171450" algn="l" defTabSz="711200">
            <a:lnSpc>
              <a:spcPct val="90000"/>
            </a:lnSpc>
            <a:spcBef>
              <a:spcPct val="0"/>
            </a:spcBef>
            <a:spcAft>
              <a:spcPct val="15000"/>
            </a:spcAft>
            <a:buChar char="•"/>
          </a:pPr>
          <a:r>
            <a:rPr lang="en-US" sz="1600" kern="1200" dirty="0"/>
            <a:t>Arch Guidance</a:t>
          </a:r>
        </a:p>
        <a:p>
          <a:pPr marL="171450" lvl="1" indent="-171450" algn="l" defTabSz="711200">
            <a:lnSpc>
              <a:spcPct val="90000"/>
            </a:lnSpc>
            <a:spcBef>
              <a:spcPct val="0"/>
            </a:spcBef>
            <a:spcAft>
              <a:spcPct val="15000"/>
            </a:spcAft>
            <a:buChar char="•"/>
          </a:pPr>
          <a:r>
            <a:rPr lang="en-US" sz="1600" kern="1200" dirty="0"/>
            <a:t>Simple Onboarding Support		</a:t>
          </a:r>
        </a:p>
      </dsp:txBody>
      <dsp:txXfrm>
        <a:off x="6132936" y="1873845"/>
        <a:ext cx="2687923" cy="2854800"/>
      </dsp:txXfrm>
    </dsp:sp>
    <dsp:sp modelId="{7EA7DF5B-96B6-4BBA-BEBD-5F31297EBC92}">
      <dsp:nvSpPr>
        <dsp:cNvPr id="0" name=""/>
        <dsp:cNvSpPr/>
      </dsp:nvSpPr>
      <dsp:spPr>
        <a:xfrm>
          <a:off x="9197169" y="798676"/>
          <a:ext cx="2687923" cy="1075169"/>
        </a:xfrm>
        <a:prstGeom prst="rect">
          <a:avLst/>
        </a:prstGeom>
        <a:solidFill>
          <a:srgbClr val="379533"/>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Premier</a:t>
          </a:r>
        </a:p>
      </dsp:txBody>
      <dsp:txXfrm>
        <a:off x="9197169" y="798676"/>
        <a:ext cx="2687923" cy="1075169"/>
      </dsp:txXfrm>
    </dsp:sp>
    <dsp:sp modelId="{98DBEBD7-FCD1-4020-AFF7-ACA498E4A9F8}">
      <dsp:nvSpPr>
        <dsp:cNvPr id="0" name=""/>
        <dsp:cNvSpPr/>
      </dsp:nvSpPr>
      <dsp:spPr>
        <a:xfrm>
          <a:off x="9197169" y="1873845"/>
          <a:ext cx="2687923" cy="2854800"/>
        </a:xfrm>
        <a:prstGeom prst="rect">
          <a:avLst/>
        </a:prstGeom>
        <a:solidFill>
          <a:srgbClr val="CCFFCC">
            <a:alpha val="89804"/>
          </a:srgb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Enterprise</a:t>
          </a:r>
        </a:p>
        <a:p>
          <a:pPr marL="171450" lvl="1" indent="-171450" algn="l" defTabSz="711200">
            <a:lnSpc>
              <a:spcPct val="90000"/>
            </a:lnSpc>
            <a:spcBef>
              <a:spcPct val="0"/>
            </a:spcBef>
            <a:spcAft>
              <a:spcPct val="15000"/>
            </a:spcAft>
            <a:buChar char="•"/>
          </a:pPr>
          <a:r>
            <a:rPr lang="en-US" sz="1600" kern="1200" dirty="0"/>
            <a:t>24/7</a:t>
          </a:r>
        </a:p>
        <a:p>
          <a:pPr marL="171450" lvl="1" indent="-171450" algn="l" defTabSz="711200">
            <a:lnSpc>
              <a:spcPct val="90000"/>
            </a:lnSpc>
            <a:spcBef>
              <a:spcPct val="0"/>
            </a:spcBef>
            <a:spcAft>
              <a:spcPct val="15000"/>
            </a:spcAft>
            <a:buChar char="•"/>
          </a:pPr>
          <a:r>
            <a:rPr lang="en-US" sz="1600" kern="1200" dirty="0"/>
            <a:t>&lt; 1 </a:t>
          </a:r>
          <a:r>
            <a:rPr lang="en-US" sz="1600" kern="1200" dirty="0" err="1"/>
            <a:t>Hr</a:t>
          </a:r>
          <a:r>
            <a:rPr lang="en-US" sz="1600" kern="1200" dirty="0"/>
            <a:t> or 15 Min Response</a:t>
          </a:r>
        </a:p>
        <a:p>
          <a:pPr marL="171450" lvl="1" indent="-171450" algn="l" defTabSz="711200">
            <a:lnSpc>
              <a:spcPct val="90000"/>
            </a:lnSpc>
            <a:spcBef>
              <a:spcPct val="0"/>
            </a:spcBef>
            <a:spcAft>
              <a:spcPct val="15000"/>
            </a:spcAft>
            <a:buChar char="•"/>
          </a:pPr>
          <a:r>
            <a:rPr lang="en-US" sz="1600" kern="1200" dirty="0"/>
            <a:t>Customer Specific Arch Guidance</a:t>
          </a:r>
        </a:p>
        <a:p>
          <a:pPr marL="171450" lvl="1" indent="-171450" algn="l" defTabSz="711200">
            <a:lnSpc>
              <a:spcPct val="90000"/>
            </a:lnSpc>
            <a:spcBef>
              <a:spcPct val="0"/>
            </a:spcBef>
            <a:spcAft>
              <a:spcPct val="15000"/>
            </a:spcAft>
            <a:buChar char="•"/>
          </a:pPr>
          <a:r>
            <a:rPr lang="en-US" sz="1600" kern="1200" dirty="0"/>
            <a:t>TAM Service Reviews / Reporting</a:t>
          </a:r>
        </a:p>
      </dsp:txBody>
      <dsp:txXfrm>
        <a:off x="9197169" y="1873845"/>
        <a:ext cx="2687923"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3/19/2021 6:22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3/19/2021 6:20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zure.microsoft.com/en-us/overview/what-is-paa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68634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4"/>
        <p:cNvGrpSpPr/>
        <p:nvPr/>
      </p:nvGrpSpPr>
      <p:grpSpPr>
        <a:xfrm>
          <a:off x="0" y="0"/>
          <a:ext cx="0" cy="0"/>
          <a:chOff x="0" y="0"/>
          <a:chExt cx="0" cy="0"/>
        </a:xfrm>
      </p:grpSpPr>
      <p:sp>
        <p:nvSpPr>
          <p:cNvPr id="2675" name="Shape 26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6" name="Shape 267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0"/>
              </a:spcBef>
              <a:spcAft>
                <a:spcPts val="0"/>
              </a:spcAft>
              <a:buFontTx/>
              <a:buChar char="-"/>
            </a:pPr>
            <a:endParaRPr lang="en-US" dirty="0">
              <a:sym typeface="Calibri"/>
            </a:endParaRPr>
          </a:p>
        </p:txBody>
      </p:sp>
      <p:sp>
        <p:nvSpPr>
          <p:cNvPr id="2677" name="Shape 267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17</a:t>
            </a:fld>
            <a:endParaRPr lang="en-US" dirty="0"/>
          </a:p>
        </p:txBody>
      </p:sp>
    </p:spTree>
    <p:extLst>
      <p:ext uri="{BB962C8B-B14F-4D97-AF65-F5344CB8AC3E}">
        <p14:creationId xmlns:p14="http://schemas.microsoft.com/office/powerpoint/2010/main" val="419127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18</a:t>
            </a:fld>
            <a:endParaRPr lang="en-US" dirty="0"/>
          </a:p>
        </p:txBody>
      </p:sp>
    </p:spTree>
    <p:extLst>
      <p:ext uri="{BB962C8B-B14F-4D97-AF65-F5344CB8AC3E}">
        <p14:creationId xmlns:p14="http://schemas.microsoft.com/office/powerpoint/2010/main" val="383988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19</a:t>
            </a:fld>
            <a:endParaRPr lang="en-US" dirty="0"/>
          </a:p>
        </p:txBody>
      </p:sp>
    </p:spTree>
    <p:extLst>
      <p:ext uri="{BB962C8B-B14F-4D97-AF65-F5344CB8AC3E}">
        <p14:creationId xmlns:p14="http://schemas.microsoft.com/office/powerpoint/2010/main" val="3379341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20</a:t>
            </a:fld>
            <a:endParaRPr lang="en-US" dirty="0"/>
          </a:p>
        </p:txBody>
      </p:sp>
    </p:spTree>
    <p:extLst>
      <p:ext uri="{BB962C8B-B14F-4D97-AF65-F5344CB8AC3E}">
        <p14:creationId xmlns:p14="http://schemas.microsoft.com/office/powerpoint/2010/main" val="392532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77598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64260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83946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24</a:t>
            </a:fld>
            <a:endParaRPr lang="en-US" dirty="0"/>
          </a:p>
        </p:txBody>
      </p:sp>
    </p:spTree>
    <p:extLst>
      <p:ext uri="{BB962C8B-B14F-4D97-AF65-F5344CB8AC3E}">
        <p14:creationId xmlns:p14="http://schemas.microsoft.com/office/powerpoint/2010/main" val="34065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25</a:t>
            </a:fld>
            <a:endParaRPr lang="en-US" dirty="0"/>
          </a:p>
        </p:txBody>
      </p:sp>
    </p:spTree>
    <p:extLst>
      <p:ext uri="{BB962C8B-B14F-4D97-AF65-F5344CB8AC3E}">
        <p14:creationId xmlns:p14="http://schemas.microsoft.com/office/powerpoint/2010/main" val="257201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4664" lvl="2" indent="0" algn="l">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73209601-0614-4E10-9769-C02B051FE8E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593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7528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12350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29</a:t>
            </a:fld>
            <a:endParaRPr lang="en-US" dirty="0"/>
          </a:p>
        </p:txBody>
      </p:sp>
    </p:spTree>
    <p:extLst>
      <p:ext uri="{BB962C8B-B14F-4D97-AF65-F5344CB8AC3E}">
        <p14:creationId xmlns:p14="http://schemas.microsoft.com/office/powerpoint/2010/main" val="4284721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30</a:t>
            </a:fld>
            <a:endParaRPr lang="en-US" dirty="0"/>
          </a:p>
        </p:txBody>
      </p:sp>
    </p:spTree>
    <p:extLst>
      <p:ext uri="{BB962C8B-B14F-4D97-AF65-F5344CB8AC3E}">
        <p14:creationId xmlns:p14="http://schemas.microsoft.com/office/powerpoint/2010/main" val="4377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171450" indent="-171450">
              <a:buFontTx/>
              <a:buChar char="-"/>
            </a:pPr>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613479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a:p>
          <a:p>
            <a:r>
              <a:rPr lang="en-IE" sz="1200" b="1" i="0" u="none" strike="noStrike" kern="1200">
                <a:solidFill>
                  <a:schemeClr val="tx1"/>
                </a:solidFill>
                <a:effectLst/>
                <a:latin typeface="+mn-lt"/>
                <a:ea typeface="+mn-ea"/>
                <a:cs typeface="+mn-cs"/>
              </a:rPr>
              <a:t>Common usage scenarios:</a:t>
            </a:r>
          </a:p>
          <a:p>
            <a:pPr marL="171450" indent="-171450">
              <a:buFont typeface="Arial" panose="020B0604020202020204" pitchFamily="34" charset="0"/>
              <a:buChar char="•"/>
            </a:pPr>
            <a:r>
              <a:rPr lang="en-IE" sz="1200" i="0" u="none" strike="noStrike" kern="1200">
                <a:solidFill>
                  <a:schemeClr val="tx1"/>
                </a:solidFill>
                <a:effectLst/>
                <a:latin typeface="+mn-lt"/>
                <a:ea typeface="+mn-ea"/>
                <a:cs typeface="+mn-cs"/>
              </a:rPr>
              <a:t>Development framework</a:t>
            </a:r>
            <a:r>
              <a:rPr lang="en-IE" sz="1200" b="0" i="0" u="none" strike="noStrike" kern="1200">
                <a:solidFill>
                  <a:schemeClr val="tx1"/>
                </a:solidFill>
                <a:effectLst/>
                <a:latin typeface="+mn-lt"/>
                <a:ea typeface="+mn-ea"/>
                <a:cs typeface="+mn-cs"/>
              </a:rPr>
              <a:t>. 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1200" i="0" u="none" strike="noStrike" kern="1200">
                <a:solidFill>
                  <a:schemeClr val="tx1"/>
                </a:solidFill>
                <a:effectLst/>
                <a:latin typeface="+mn-lt"/>
                <a:ea typeface="+mn-ea"/>
                <a:cs typeface="+mn-cs"/>
              </a:rPr>
              <a:t>Analytics or business intelligence</a:t>
            </a:r>
            <a:r>
              <a:rPr lang="en-IE" sz="1200" b="0" i="0" u="none" strike="noStrike" kern="1200">
                <a:solidFill>
                  <a:schemeClr val="tx1"/>
                </a:solidFill>
                <a:effectLst/>
                <a:latin typeface="+mn-lt"/>
                <a:ea typeface="+mn-ea"/>
                <a:cs typeface="+mn-cs"/>
              </a:rPr>
              <a:t>. Tools provided as a service with PaaS allow organizations to </a:t>
            </a:r>
            <a:r>
              <a:rPr lang="en-IE" sz="1200" b="0" i="0" u="none" strike="noStrike" kern="1200" err="1">
                <a:solidFill>
                  <a:schemeClr val="tx1"/>
                </a:solidFill>
                <a:effectLst/>
                <a:latin typeface="+mn-lt"/>
                <a:ea typeface="+mn-ea"/>
                <a:cs typeface="+mn-cs"/>
              </a:rPr>
              <a:t>analyze</a:t>
            </a:r>
            <a:r>
              <a:rPr lang="en-IE" sz="1200" b="0" i="0" u="none" strike="noStrike" kern="1200">
                <a:solidFill>
                  <a:schemeClr val="tx1"/>
                </a:solidFill>
                <a:effectLst/>
                <a:latin typeface="+mn-lt"/>
                <a:ea typeface="+mn-ea"/>
                <a:cs typeface="+mn-cs"/>
              </a:rPr>
              <a:t>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1200" b="0" i="0" u="none" strike="noStrike" kern="1200">
              <a:solidFill>
                <a:schemeClr val="tx1"/>
              </a:solidFill>
              <a:effectLst/>
              <a:latin typeface="+mn-lt"/>
              <a:ea typeface="+mn-ea"/>
              <a:cs typeface="+mn-cs"/>
            </a:endParaRPr>
          </a:p>
          <a:p>
            <a:r>
              <a:rPr lang="en-IE" sz="1200" b="0" i="0" u="none" strike="noStrike" kern="1200">
                <a:solidFill>
                  <a:schemeClr val="tx1"/>
                </a:solidFill>
                <a:effectLst/>
                <a:latin typeface="+mn-lt"/>
                <a:ea typeface="+mn-ea"/>
                <a:cs typeface="+mn-cs"/>
              </a:rPr>
              <a:t>For more information on IaaS see </a:t>
            </a:r>
            <a:r>
              <a:rPr lang="en-IE" u="sng">
                <a:hlinkClick r:id="rId3"/>
              </a:rPr>
              <a:t>What is PaaS?</a:t>
            </a:r>
            <a:endParaRPr lang="en-IE" sz="1200" b="0" i="0" u="none" strike="noStrike"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97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9DDDB1C8-BABC-4722-AFCC-130D14D20E88}" type="slidenum">
              <a:rPr lang="en-US" smtClean="0"/>
              <a:t>34</a:t>
            </a:fld>
            <a:endParaRPr lang="en-US"/>
          </a:p>
        </p:txBody>
      </p:sp>
    </p:spTree>
    <p:extLst>
      <p:ext uri="{BB962C8B-B14F-4D97-AF65-F5344CB8AC3E}">
        <p14:creationId xmlns:p14="http://schemas.microsoft.com/office/powerpoint/2010/main" val="2028334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9DDDB1C8-BABC-4722-AFCC-130D14D20E88}" type="slidenum">
              <a:rPr lang="en-US" smtClean="0"/>
              <a:t>35</a:t>
            </a:fld>
            <a:endParaRPr lang="en-US"/>
          </a:p>
        </p:txBody>
      </p:sp>
    </p:spTree>
    <p:extLst>
      <p:ext uri="{BB962C8B-B14F-4D97-AF65-F5344CB8AC3E}">
        <p14:creationId xmlns:p14="http://schemas.microsoft.com/office/powerpoint/2010/main" val="3935383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Introducing App Service and Azure Functions from a team that obsesses about time to market and developer experience! Also, Functions as a PaaS growth </a:t>
            </a:r>
          </a:p>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1A3CAC3-516B-4268-B682-26A027C11AF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07522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3/19/2021 6:21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3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ts val="0"/>
              </a:spcBef>
              <a:spcAft>
                <a:spcPts val="333"/>
              </a:spcAft>
              <a:buClrTx/>
              <a:buSzTx/>
              <a:buFontTx/>
              <a:buChar char="-"/>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88083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38</a:t>
            </a:fld>
            <a:endParaRPr lang="en-US" dirty="0"/>
          </a:p>
        </p:txBody>
      </p:sp>
    </p:spTree>
    <p:extLst>
      <p:ext uri="{BB962C8B-B14F-4D97-AF65-F5344CB8AC3E}">
        <p14:creationId xmlns:p14="http://schemas.microsoft.com/office/powerpoint/2010/main" val="2331819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39</a:t>
            </a:fld>
            <a:endParaRPr lang="en-US" dirty="0"/>
          </a:p>
        </p:txBody>
      </p:sp>
    </p:spTree>
    <p:extLst>
      <p:ext uri="{BB962C8B-B14F-4D97-AF65-F5344CB8AC3E}">
        <p14:creationId xmlns:p14="http://schemas.microsoft.com/office/powerpoint/2010/main" val="1195768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40</a:t>
            </a:fld>
            <a:endParaRPr lang="en-US" dirty="0"/>
          </a:p>
        </p:txBody>
      </p:sp>
    </p:spTree>
    <p:extLst>
      <p:ext uri="{BB962C8B-B14F-4D97-AF65-F5344CB8AC3E}">
        <p14:creationId xmlns:p14="http://schemas.microsoft.com/office/powerpoint/2010/main" val="3677995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41</a:t>
            </a:fld>
            <a:endParaRPr lang="en-US" dirty="0"/>
          </a:p>
        </p:txBody>
      </p:sp>
    </p:spTree>
    <p:extLst>
      <p:ext uri="{BB962C8B-B14F-4D97-AF65-F5344CB8AC3E}">
        <p14:creationId xmlns:p14="http://schemas.microsoft.com/office/powerpoint/2010/main" val="1328544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613479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551280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899155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47</a:t>
            </a:fld>
            <a:endParaRPr lang="en-US" dirty="0"/>
          </a:p>
        </p:txBody>
      </p:sp>
    </p:spTree>
    <p:extLst>
      <p:ext uri="{BB962C8B-B14F-4D97-AF65-F5344CB8AC3E}">
        <p14:creationId xmlns:p14="http://schemas.microsoft.com/office/powerpoint/2010/main" val="76880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48</a:t>
            </a:fld>
            <a:endParaRPr lang="en-US" dirty="0"/>
          </a:p>
        </p:txBody>
      </p:sp>
    </p:spTree>
    <p:extLst>
      <p:ext uri="{BB962C8B-B14F-4D97-AF65-F5344CB8AC3E}">
        <p14:creationId xmlns:p14="http://schemas.microsoft.com/office/powerpoint/2010/main" val="4294326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49</a:t>
            </a:fld>
            <a:endParaRPr lang="en-US" dirty="0"/>
          </a:p>
        </p:txBody>
      </p:sp>
    </p:spTree>
    <p:extLst>
      <p:ext uri="{BB962C8B-B14F-4D97-AF65-F5344CB8AC3E}">
        <p14:creationId xmlns:p14="http://schemas.microsoft.com/office/powerpoint/2010/main" val="157484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82039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50</a:t>
            </a:fld>
            <a:endParaRPr lang="en-US" dirty="0"/>
          </a:p>
        </p:txBody>
      </p:sp>
    </p:spTree>
    <p:extLst>
      <p:ext uri="{BB962C8B-B14F-4D97-AF65-F5344CB8AC3E}">
        <p14:creationId xmlns:p14="http://schemas.microsoft.com/office/powerpoint/2010/main" val="156114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937067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885074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54</a:t>
            </a:fld>
            <a:endParaRPr lang="en-US" dirty="0"/>
          </a:p>
        </p:txBody>
      </p:sp>
    </p:spTree>
    <p:extLst>
      <p:ext uri="{BB962C8B-B14F-4D97-AF65-F5344CB8AC3E}">
        <p14:creationId xmlns:p14="http://schemas.microsoft.com/office/powerpoint/2010/main" val="438071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55</a:t>
            </a:fld>
            <a:endParaRPr lang="en-US" dirty="0"/>
          </a:p>
        </p:txBody>
      </p:sp>
    </p:spTree>
    <p:extLst>
      <p:ext uri="{BB962C8B-B14F-4D97-AF65-F5344CB8AC3E}">
        <p14:creationId xmlns:p14="http://schemas.microsoft.com/office/powerpoint/2010/main" val="4028569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56</a:t>
            </a:fld>
            <a:endParaRPr lang="en-US" dirty="0"/>
          </a:p>
        </p:txBody>
      </p:sp>
    </p:spTree>
    <p:extLst>
      <p:ext uri="{BB962C8B-B14F-4D97-AF65-F5344CB8AC3E}">
        <p14:creationId xmlns:p14="http://schemas.microsoft.com/office/powerpoint/2010/main" val="3569041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57</a:t>
            </a:fld>
            <a:endParaRPr lang="en-US" dirty="0"/>
          </a:p>
        </p:txBody>
      </p:sp>
    </p:spTree>
    <p:extLst>
      <p:ext uri="{BB962C8B-B14F-4D97-AF65-F5344CB8AC3E}">
        <p14:creationId xmlns:p14="http://schemas.microsoft.com/office/powerpoint/2010/main" val="6664465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6F86FB4F-9A3A-4149-B0E9-5278F91246FB}" type="slidenum">
              <a:rPr lang="en-US" smtClean="0"/>
              <a:t>58</a:t>
            </a:fld>
            <a:endParaRPr lang="en-US" dirty="0"/>
          </a:p>
        </p:txBody>
      </p:sp>
    </p:spTree>
    <p:extLst>
      <p:ext uri="{BB962C8B-B14F-4D97-AF65-F5344CB8AC3E}">
        <p14:creationId xmlns:p14="http://schemas.microsoft.com/office/powerpoint/2010/main" val="1688591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2487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8616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4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82273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3/19/2021 6:21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5502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05" name="Group 104"/>
          <p:cNvGrpSpPr>
            <a:grpSpLocks noChangeAspect="1"/>
          </p:cNvGrpSpPr>
          <p:nvPr userDrawn="1"/>
        </p:nvGrpSpPr>
        <p:grpSpPr bwMode="gray">
          <a:xfrm>
            <a:off x="5788926" y="4224320"/>
            <a:ext cx="6647549" cy="2770205"/>
            <a:chOff x="5788926" y="4224320"/>
            <a:chExt cx="6647549" cy="2770205"/>
          </a:xfrm>
        </p:grpSpPr>
        <p:sp>
          <p:nvSpPr>
            <p:cNvPr id="106" name="Freeform: Shape 105"/>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10943357" cy="442604"/>
          </a:xfrm>
        </p:spPr>
        <p:txBody>
          <a:bodyPr tIns="64008"/>
          <a:lstStyle>
            <a:lvl1pPr>
              <a:defRPr sz="2448"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642224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04" name="Group 103"/>
          <p:cNvGrpSpPr>
            <a:grpSpLocks noChangeAspect="1"/>
          </p:cNvGrpSpPr>
          <p:nvPr userDrawn="1"/>
        </p:nvGrpSpPr>
        <p:grpSpPr bwMode="gray">
          <a:xfrm>
            <a:off x="5788926" y="4224320"/>
            <a:ext cx="6647549" cy="2770205"/>
            <a:chOff x="5788926" y="4224320"/>
            <a:chExt cx="6647549" cy="2770205"/>
          </a:xfrm>
        </p:grpSpPr>
        <p:sp>
          <p:nvSpPr>
            <p:cNvPr id="105" name="Freeform: Shape 104"/>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02747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777282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05" name="Group 104"/>
          <p:cNvGrpSpPr>
            <a:grpSpLocks noChangeAspect="1"/>
          </p:cNvGrpSpPr>
          <p:nvPr userDrawn="1"/>
        </p:nvGrpSpPr>
        <p:grpSpPr bwMode="gray">
          <a:xfrm>
            <a:off x="5788926" y="4224320"/>
            <a:ext cx="6647549" cy="2770205"/>
            <a:chOff x="5788926" y="4224320"/>
            <a:chExt cx="6647549" cy="2770205"/>
          </a:xfrm>
        </p:grpSpPr>
        <p:sp>
          <p:nvSpPr>
            <p:cNvPr id="106" name="Freeform: Shape 105"/>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04" name="Group 103"/>
          <p:cNvGrpSpPr>
            <a:grpSpLocks noChangeAspect="1"/>
          </p:cNvGrpSpPr>
          <p:nvPr userDrawn="1"/>
        </p:nvGrpSpPr>
        <p:grpSpPr bwMode="gray">
          <a:xfrm>
            <a:off x="5788926" y="4224320"/>
            <a:ext cx="6647549" cy="2770205"/>
            <a:chOff x="5788926" y="4224320"/>
            <a:chExt cx="6647549" cy="2770205"/>
          </a:xfrm>
        </p:grpSpPr>
        <p:sp>
          <p:nvSpPr>
            <p:cNvPr id="105" name="Freeform: Shape 104"/>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05" name="Group 104"/>
          <p:cNvGrpSpPr>
            <a:grpSpLocks noChangeAspect="1"/>
          </p:cNvGrpSpPr>
          <p:nvPr userDrawn="1"/>
        </p:nvGrpSpPr>
        <p:grpSpPr bwMode="gray">
          <a:xfrm>
            <a:off x="5788926" y="4224320"/>
            <a:ext cx="6647549" cy="2770205"/>
            <a:chOff x="5788926" y="4224320"/>
            <a:chExt cx="6647549" cy="2770205"/>
          </a:xfrm>
        </p:grpSpPr>
        <p:sp>
          <p:nvSpPr>
            <p:cNvPr id="106" name="Freeform: Shape 105"/>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05" name="Group 104"/>
          <p:cNvGrpSpPr>
            <a:grpSpLocks noChangeAspect="1"/>
          </p:cNvGrpSpPr>
          <p:nvPr userDrawn="1"/>
        </p:nvGrpSpPr>
        <p:grpSpPr bwMode="gray">
          <a:xfrm>
            <a:off x="5788926" y="4224320"/>
            <a:ext cx="6647549" cy="2770205"/>
            <a:chOff x="5788926" y="4224320"/>
            <a:chExt cx="6647549" cy="2770205"/>
          </a:xfrm>
        </p:grpSpPr>
        <p:sp>
          <p:nvSpPr>
            <p:cNvPr id="106" name="Freeform: Shape 105"/>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05" name="Group 104"/>
          <p:cNvGrpSpPr>
            <a:grpSpLocks noChangeAspect="1"/>
          </p:cNvGrpSpPr>
          <p:nvPr userDrawn="1"/>
        </p:nvGrpSpPr>
        <p:grpSpPr bwMode="gray">
          <a:xfrm>
            <a:off x="5788926" y="4224320"/>
            <a:ext cx="6647549" cy="2770205"/>
            <a:chOff x="5788926" y="4224320"/>
            <a:chExt cx="6647549" cy="2770205"/>
          </a:xfrm>
        </p:grpSpPr>
        <p:sp>
          <p:nvSpPr>
            <p:cNvPr id="106" name="Freeform: Shape 105"/>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04" name="Group 103"/>
          <p:cNvGrpSpPr>
            <a:grpSpLocks noChangeAspect="1"/>
          </p:cNvGrpSpPr>
          <p:nvPr userDrawn="1"/>
        </p:nvGrpSpPr>
        <p:grpSpPr bwMode="gray">
          <a:xfrm>
            <a:off x="5788926" y="4224320"/>
            <a:ext cx="6647549" cy="2770205"/>
            <a:chOff x="5788926" y="4224320"/>
            <a:chExt cx="6647549" cy="2770205"/>
          </a:xfrm>
        </p:grpSpPr>
        <p:sp>
          <p:nvSpPr>
            <p:cNvPr id="105" name="Freeform: Shape 104"/>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05" name="Group 104"/>
          <p:cNvGrpSpPr>
            <a:grpSpLocks noChangeAspect="1"/>
          </p:cNvGrpSpPr>
          <p:nvPr userDrawn="1"/>
        </p:nvGrpSpPr>
        <p:grpSpPr bwMode="gray">
          <a:xfrm>
            <a:off x="5788926" y="4224320"/>
            <a:ext cx="6647549" cy="2770205"/>
            <a:chOff x="5788926" y="4224320"/>
            <a:chExt cx="6647549" cy="2770205"/>
          </a:xfrm>
        </p:grpSpPr>
        <p:sp>
          <p:nvSpPr>
            <p:cNvPr id="106" name="Freeform: Shape 105"/>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6"/>
            <p:cNvSpPr>
              <a:spLocks/>
            </p:cNvSpPr>
            <p:nvPr/>
          </p:nvSpPr>
          <p:spPr bwMode="gray">
            <a:xfrm>
              <a:off x="8422506" y="4305084"/>
              <a:ext cx="2008331" cy="1846803"/>
            </a:xfrm>
            <a:custGeom>
              <a:avLst/>
              <a:gdLst>
                <a:gd name="T0" fmla="*/ 948 w 1281"/>
                <a:gd name="T1" fmla="*/ 6 h 1185"/>
                <a:gd name="T2" fmla="*/ 641 w 1281"/>
                <a:gd name="T3" fmla="*/ 168 h 1185"/>
                <a:gd name="T4" fmla="*/ 333 w 1281"/>
                <a:gd name="T5" fmla="*/ 6 h 1185"/>
                <a:gd name="T6" fmla="*/ 10 w 1281"/>
                <a:gd name="T7" fmla="*/ 362 h 1185"/>
                <a:gd name="T8" fmla="*/ 641 w 1281"/>
                <a:gd name="T9" fmla="*/ 1185 h 1185"/>
                <a:gd name="T10" fmla="*/ 641 w 1281"/>
                <a:gd name="T11" fmla="*/ 1184 h 1185"/>
                <a:gd name="T12" fmla="*/ 641 w 1281"/>
                <a:gd name="T13" fmla="*/ 1185 h 1185"/>
                <a:gd name="T14" fmla="*/ 1272 w 1281"/>
                <a:gd name="T15" fmla="*/ 361 h 1185"/>
                <a:gd name="T16" fmla="*/ 948 w 1281"/>
                <a:gd name="T17" fmla="*/ 6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1185">
                  <a:moveTo>
                    <a:pt x="948" y="6"/>
                  </a:moveTo>
                  <a:cubicBezTo>
                    <a:pt x="820" y="0"/>
                    <a:pt x="703" y="65"/>
                    <a:pt x="641" y="168"/>
                  </a:cubicBezTo>
                  <a:cubicBezTo>
                    <a:pt x="578" y="65"/>
                    <a:pt x="461" y="0"/>
                    <a:pt x="333" y="6"/>
                  </a:cubicBezTo>
                  <a:cubicBezTo>
                    <a:pt x="144" y="15"/>
                    <a:pt x="0" y="175"/>
                    <a:pt x="10" y="362"/>
                  </a:cubicBezTo>
                  <a:cubicBezTo>
                    <a:pt x="19" y="548"/>
                    <a:pt x="641" y="1185"/>
                    <a:pt x="641" y="1185"/>
                  </a:cubicBezTo>
                  <a:cubicBezTo>
                    <a:pt x="641" y="1185"/>
                    <a:pt x="641" y="1185"/>
                    <a:pt x="641" y="1184"/>
                  </a:cubicBezTo>
                  <a:cubicBezTo>
                    <a:pt x="641" y="1185"/>
                    <a:pt x="641" y="1185"/>
                    <a:pt x="641" y="1185"/>
                  </a:cubicBezTo>
                  <a:cubicBezTo>
                    <a:pt x="641" y="1185"/>
                    <a:pt x="1263" y="548"/>
                    <a:pt x="1272" y="361"/>
                  </a:cubicBezTo>
                  <a:cubicBezTo>
                    <a:pt x="1281" y="174"/>
                    <a:pt x="1137" y="15"/>
                    <a:pt x="948" y="6"/>
                  </a:cubicBezTo>
                  <a:close/>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7"/>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8"/>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9"/>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2"/>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21"/>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2"/>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3"/>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5"/>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8"/>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29"/>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0"/>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31"/>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3"/>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4"/>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5"/>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6"/>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7"/>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8"/>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40"/>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41"/>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42"/>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43"/>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44"/>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45"/>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46"/>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47"/>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8"/>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49"/>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0"/>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51"/>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52"/>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3"/>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5"/>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9"/>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60"/>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61"/>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62"/>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63"/>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64"/>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65"/>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66"/>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7"/>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8"/>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69"/>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70"/>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71"/>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72"/>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73"/>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Rectangle 74"/>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75"/>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76"/>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77"/>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8"/>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79"/>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80"/>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81"/>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82"/>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83"/>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84"/>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85"/>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86"/>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87"/>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88"/>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89"/>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90"/>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Click to 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Click to 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1.emf"/><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 id="2147484518" r:id="rId19"/>
    <p:sldLayoutId id="2147484519" r:id="rId20"/>
    <p:sldLayoutId id="2147484520"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global-infrastructure/geographies/"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33.emf"/><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0.xml"/><Relationship Id="rId6" Type="http://schemas.openxmlformats.org/officeDocument/2006/relationships/image" Target="../media/image49.png"/><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0.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D54D-CECA-4686-A3BC-3D8BEA60254F}"/>
              </a:ext>
            </a:extLst>
          </p:cNvPr>
          <p:cNvSpPr>
            <a:spLocks noGrp="1"/>
          </p:cNvSpPr>
          <p:nvPr>
            <p:ph type="title"/>
          </p:nvPr>
        </p:nvSpPr>
        <p:spPr/>
        <p:txBody>
          <a:bodyPr/>
          <a:lstStyle/>
          <a:p>
            <a:r>
              <a:rPr lang="en-US" dirty="0"/>
              <a:t>AZ-900 Study Group – Week 2</a:t>
            </a:r>
          </a:p>
        </p:txBody>
      </p:sp>
      <p:sp>
        <p:nvSpPr>
          <p:cNvPr id="4" name="Text Placeholder 3">
            <a:extLst>
              <a:ext uri="{FF2B5EF4-FFF2-40B4-BE49-F238E27FC236}">
                <a16:creationId xmlns:a16="http://schemas.microsoft.com/office/drawing/2014/main" id="{B98BEB1E-6123-4314-9BA4-18F77C2C07CA}"/>
              </a:ext>
            </a:extLst>
          </p:cNvPr>
          <p:cNvSpPr>
            <a:spLocks noGrp="1"/>
          </p:cNvSpPr>
          <p:nvPr>
            <p:ph type="body" sz="quarter" idx="12"/>
          </p:nvPr>
        </p:nvSpPr>
        <p:spPr/>
        <p:txBody>
          <a:bodyPr vert="horz" wrap="square" lIns="164592" tIns="109728" rIns="164592" bIns="109728" rtlCol="0" anchor="t">
            <a:noAutofit/>
          </a:bodyPr>
          <a:lstStyle/>
          <a:p>
            <a:r>
              <a:rPr lang="en-US" dirty="0">
                <a:ea typeface="+mn-lt"/>
                <a:cs typeface="+mn-lt"/>
              </a:rPr>
              <a:t>Mi</a:t>
            </a:r>
            <a:endParaRPr lang="en-US" dirty="0">
              <a:cs typeface="Segoe UI Semilight"/>
            </a:endParaRPr>
          </a:p>
        </p:txBody>
      </p:sp>
      <p:sp>
        <p:nvSpPr>
          <p:cNvPr id="5" name="Text Placeholder 4">
            <a:extLst>
              <a:ext uri="{FF2B5EF4-FFF2-40B4-BE49-F238E27FC236}">
                <a16:creationId xmlns:a16="http://schemas.microsoft.com/office/drawing/2014/main" id="{C69E3C70-C6FB-4A1C-BBFB-6D1B81A927D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24275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3176254"/>
          </a:xfrm>
        </p:spPr>
        <p:txBody>
          <a:bodyPr/>
          <a:lstStyle/>
          <a:p>
            <a:pPr>
              <a:spcAft>
                <a:spcPts val="1800"/>
              </a:spcAft>
            </a:pPr>
            <a:r>
              <a:rPr lang="en-US" dirty="0"/>
              <a:t>Core Cloud Services</a:t>
            </a:r>
            <a:br>
              <a:rPr lang="en-US" dirty="0"/>
            </a:br>
            <a:r>
              <a:rPr lang="en-US" dirty="0"/>
              <a:t>Azure Architecture &amp; Service Guarantees</a:t>
            </a:r>
          </a:p>
        </p:txBody>
      </p:sp>
    </p:spTree>
    <p:extLst>
      <p:ext uri="{BB962C8B-B14F-4D97-AF65-F5344CB8AC3E}">
        <p14:creationId xmlns:p14="http://schemas.microsoft.com/office/powerpoint/2010/main" val="17071026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Geographies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96711" y="1592262"/>
            <a:ext cx="11237870" cy="4897786"/>
          </a:xfrm>
        </p:spPr>
        <p:txBody>
          <a:bodyPr>
            <a:normAutofit fontScale="85000" lnSpcReduction="20000"/>
          </a:bodyPr>
          <a:lstStyle/>
          <a:p>
            <a:r>
              <a:rPr lang="en-IE" dirty="0"/>
              <a:t>A </a:t>
            </a:r>
            <a:r>
              <a:rPr lang="en-IE" i="1" dirty="0"/>
              <a:t>geography</a:t>
            </a:r>
            <a:r>
              <a:rPr lang="en-IE" b="1" dirty="0"/>
              <a:t> </a:t>
            </a:r>
            <a:r>
              <a:rPr lang="en-IE" dirty="0"/>
              <a:t>is a discrete market typically containing two or more regions that preserves data residency and compliance boundaries</a:t>
            </a:r>
            <a:br>
              <a:rPr lang="en-IE" dirty="0"/>
            </a:br>
            <a:endParaRPr lang="en-IE" dirty="0"/>
          </a:p>
          <a:p>
            <a:r>
              <a:rPr lang="en-IE" dirty="0"/>
              <a:t>Geographies allow customers with specific data-residency and compliance needs to keep their data and applications close </a:t>
            </a:r>
            <a:br>
              <a:rPr lang="en-IE" dirty="0"/>
            </a:br>
            <a:endParaRPr lang="en-IE" dirty="0"/>
          </a:p>
          <a:p>
            <a:r>
              <a:rPr lang="en-IE" dirty="0"/>
              <a:t>Geographies are broadly grouped into: </a:t>
            </a:r>
            <a:r>
              <a:rPr lang="en-IE" dirty="0">
                <a:solidFill>
                  <a:schemeClr val="accent1"/>
                </a:solidFill>
              </a:rPr>
              <a:t>Americas, Europe, </a:t>
            </a:r>
            <a:br>
              <a:rPr lang="en-IE" dirty="0">
                <a:solidFill>
                  <a:schemeClr val="accent1"/>
                </a:solidFill>
              </a:rPr>
            </a:br>
            <a:r>
              <a:rPr lang="en-IE" dirty="0">
                <a:solidFill>
                  <a:schemeClr val="accent1"/>
                </a:solidFill>
              </a:rPr>
              <a:t>Asia Pacific, Middle East, and Africa</a:t>
            </a:r>
            <a:br>
              <a:rPr lang="en-IE" dirty="0">
                <a:solidFill>
                  <a:schemeClr val="accent1"/>
                </a:solidFill>
              </a:rPr>
            </a:br>
            <a:endParaRPr lang="en-IE" dirty="0">
              <a:solidFill>
                <a:schemeClr val="accent1"/>
              </a:solidFill>
            </a:endParaRPr>
          </a:p>
          <a:p>
            <a:r>
              <a:rPr lang="en-IE" dirty="0">
                <a:solidFill>
                  <a:srgbClr val="000000"/>
                </a:solidFill>
              </a:rPr>
              <a:t>For example, </a:t>
            </a:r>
            <a:r>
              <a:rPr lang="en-IE" dirty="0">
                <a:solidFill>
                  <a:srgbClr val="0070C0"/>
                </a:solidFill>
              </a:rPr>
              <a:t>United States, Azure Government, Canada and Brazil</a:t>
            </a:r>
            <a:r>
              <a:rPr lang="en-IE" dirty="0">
                <a:solidFill>
                  <a:srgbClr val="000000"/>
                </a:solidFill>
              </a:rPr>
              <a:t> Geos all are grouped under the </a:t>
            </a:r>
            <a:r>
              <a:rPr lang="en-IE" dirty="0">
                <a:solidFill>
                  <a:srgbClr val="0070C0"/>
                </a:solidFill>
              </a:rPr>
              <a:t>Americas</a:t>
            </a:r>
            <a:r>
              <a:rPr lang="en-IE" dirty="0">
                <a:solidFill>
                  <a:srgbClr val="000000"/>
                </a:solidFill>
              </a:rPr>
              <a:t>.</a:t>
            </a:r>
            <a:endParaRPr lang="en-IE" dirty="0">
              <a:solidFill>
                <a:schemeClr val="accent1"/>
              </a:solidFill>
            </a:endParaRPr>
          </a:p>
        </p:txBody>
      </p:sp>
      <p:sp>
        <p:nvSpPr>
          <p:cNvPr id="4" name="Rectangle 3">
            <a:extLst>
              <a:ext uri="{FF2B5EF4-FFF2-40B4-BE49-F238E27FC236}">
                <a16:creationId xmlns:a16="http://schemas.microsoft.com/office/drawing/2014/main" id="{B5C980A2-DBBF-458B-A15F-48987857EF61}"/>
              </a:ext>
            </a:extLst>
          </p:cNvPr>
          <p:cNvSpPr/>
          <p:nvPr/>
        </p:nvSpPr>
        <p:spPr>
          <a:xfrm>
            <a:off x="808037" y="6437466"/>
            <a:ext cx="9982200" cy="369332"/>
          </a:xfrm>
          <a:prstGeom prst="rect">
            <a:avLst/>
          </a:prstGeom>
        </p:spPr>
        <p:txBody>
          <a:bodyPr wrap="square">
            <a:spAutoFit/>
          </a:bodyPr>
          <a:lstStyle/>
          <a:p>
            <a:r>
              <a:rPr lang="en-US" dirty="0">
                <a:hlinkClick r:id="rId3"/>
              </a:rPr>
              <a:t>https://azure.microsoft.com/en-us/global-infrastructure/geographies/</a:t>
            </a:r>
            <a:r>
              <a:rPr lang="en-US" dirty="0"/>
              <a:t> </a:t>
            </a:r>
          </a:p>
        </p:txBody>
      </p:sp>
    </p:spTree>
    <p:extLst>
      <p:ext uri="{BB962C8B-B14F-4D97-AF65-F5344CB8AC3E}">
        <p14:creationId xmlns:p14="http://schemas.microsoft.com/office/powerpoint/2010/main" val="36267307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C68DFA-877A-43DF-BF4F-1CFA4E7488AB}"/>
              </a:ext>
            </a:extLst>
          </p:cNvPr>
          <p:cNvSpPr/>
          <p:nvPr/>
        </p:nvSpPr>
        <p:spPr bwMode="auto">
          <a:xfrm>
            <a:off x="-1" y="-1"/>
            <a:ext cx="12436475"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0897EE74-A683-4EBC-A983-5BED8B44E0E8}"/>
              </a:ext>
            </a:extLst>
          </p:cNvPr>
          <p:cNvSpPr>
            <a:spLocks noGrp="1"/>
          </p:cNvSpPr>
          <p:nvPr>
            <p:ph type="title"/>
          </p:nvPr>
        </p:nvSpPr>
        <p:spPr/>
        <p:txBody>
          <a:bodyPr/>
          <a:lstStyle/>
          <a:p>
            <a:r>
              <a:rPr lang="en-US" sz="4400" dirty="0">
                <a:solidFill>
                  <a:schemeClr val="bg1"/>
                </a:solidFill>
              </a:rPr>
              <a:t>Regions</a:t>
            </a:r>
          </a:p>
        </p:txBody>
      </p:sp>
      <p:pic>
        <p:nvPicPr>
          <p:cNvPr id="3" name="Picture 2">
            <a:extLst>
              <a:ext uri="{FF2B5EF4-FFF2-40B4-BE49-F238E27FC236}">
                <a16:creationId xmlns:a16="http://schemas.microsoft.com/office/drawing/2014/main" id="{578DD80E-66C9-429D-AB76-A68E61E4AD36}"/>
              </a:ext>
            </a:extLst>
          </p:cNvPr>
          <p:cNvPicPr>
            <a:picLocks noChangeAspect="1"/>
          </p:cNvPicPr>
          <p:nvPr/>
        </p:nvPicPr>
        <p:blipFill rotWithShape="1">
          <a:blip r:embed="rId3"/>
          <a:srcRect r="3666"/>
          <a:stretch/>
        </p:blipFill>
        <p:spPr>
          <a:xfrm>
            <a:off x="1514665" y="906462"/>
            <a:ext cx="10921810" cy="5568875"/>
          </a:xfrm>
          <a:prstGeom prst="rect">
            <a:avLst/>
          </a:prstGeom>
        </p:spPr>
      </p:pic>
      <p:sp>
        <p:nvSpPr>
          <p:cNvPr id="5" name="TextBox 4">
            <a:extLst>
              <a:ext uri="{FF2B5EF4-FFF2-40B4-BE49-F238E27FC236}">
                <a16:creationId xmlns:a16="http://schemas.microsoft.com/office/drawing/2014/main" id="{B7A129D4-0EEE-42AC-AA35-C59E95FD688B}"/>
              </a:ext>
            </a:extLst>
          </p:cNvPr>
          <p:cNvSpPr txBox="1"/>
          <p:nvPr/>
        </p:nvSpPr>
        <p:spPr>
          <a:xfrm>
            <a:off x="274639" y="2201862"/>
            <a:ext cx="3200400" cy="4050340"/>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chemeClr val="bg1"/>
                </a:solidFill>
              </a:rPr>
              <a:t>54</a:t>
            </a:r>
            <a:br>
              <a:rPr lang="en-US" sz="2400" b="1" dirty="0">
                <a:solidFill>
                  <a:schemeClr val="bg1"/>
                </a:solidFill>
              </a:rPr>
            </a:br>
            <a:r>
              <a:rPr lang="en-US" dirty="0">
                <a:solidFill>
                  <a:schemeClr val="bg1"/>
                </a:solidFill>
              </a:rPr>
              <a:t>regions worldwide</a:t>
            </a:r>
            <a:br>
              <a:rPr lang="en-US" dirty="0">
                <a:solidFill>
                  <a:schemeClr val="bg1"/>
                </a:solidFill>
              </a:rPr>
            </a:br>
            <a:br>
              <a:rPr lang="en-US" dirty="0">
                <a:solidFill>
                  <a:schemeClr val="bg1"/>
                </a:solidFill>
              </a:rPr>
            </a:br>
            <a:r>
              <a:rPr lang="en-US" sz="3200" b="1" dirty="0">
                <a:solidFill>
                  <a:schemeClr val="bg1"/>
                </a:solidFill>
              </a:rPr>
              <a:t>2 Mil</a:t>
            </a:r>
            <a:br>
              <a:rPr lang="en-US" sz="3200" b="1" dirty="0">
                <a:solidFill>
                  <a:schemeClr val="bg1"/>
                </a:solidFill>
              </a:rPr>
            </a:br>
            <a:r>
              <a:rPr lang="en-US" dirty="0">
                <a:solidFill>
                  <a:schemeClr val="bg1"/>
                </a:solidFill>
              </a:rPr>
              <a:t>miles inter-datacenter fiber</a:t>
            </a:r>
            <a:br>
              <a:rPr lang="en-US" dirty="0">
                <a:solidFill>
                  <a:schemeClr val="bg1"/>
                </a:solidFill>
              </a:rPr>
            </a:br>
            <a:endParaRPr lang="en-US" dirty="0">
              <a:solidFill>
                <a:schemeClr val="bg1"/>
              </a:solidFill>
            </a:endParaRPr>
          </a:p>
          <a:p>
            <a:pPr>
              <a:lnSpc>
                <a:spcPct val="90000"/>
              </a:lnSpc>
              <a:spcAft>
                <a:spcPts val="600"/>
              </a:spcAft>
            </a:pPr>
            <a:r>
              <a:rPr lang="en-US" sz="3200" b="1" dirty="0">
                <a:solidFill>
                  <a:schemeClr val="bg1"/>
                </a:solidFill>
              </a:rPr>
              <a:t>100+</a:t>
            </a:r>
            <a:br>
              <a:rPr lang="en-US" sz="3200" b="1" dirty="0">
                <a:solidFill>
                  <a:schemeClr val="bg1"/>
                </a:solidFill>
              </a:rPr>
            </a:br>
            <a:r>
              <a:rPr lang="en-US" dirty="0">
                <a:solidFill>
                  <a:schemeClr val="bg1"/>
                </a:solidFill>
              </a:rPr>
              <a:t>datacenters</a:t>
            </a:r>
            <a:br>
              <a:rPr lang="en-US" dirty="0">
                <a:solidFill>
                  <a:schemeClr val="bg1"/>
                </a:solidFill>
              </a:rPr>
            </a:br>
            <a:endParaRPr lang="en-US" dirty="0">
              <a:solidFill>
                <a:schemeClr val="bg1"/>
              </a:solidFill>
            </a:endParaRPr>
          </a:p>
          <a:p>
            <a:pPr>
              <a:lnSpc>
                <a:spcPct val="90000"/>
              </a:lnSpc>
              <a:spcAft>
                <a:spcPts val="600"/>
              </a:spcAft>
            </a:pPr>
            <a:r>
              <a:rPr lang="en-US" sz="3200" b="1" dirty="0">
                <a:solidFill>
                  <a:schemeClr val="bg1"/>
                </a:solidFill>
              </a:rPr>
              <a:t>Millions</a:t>
            </a:r>
            <a:br>
              <a:rPr lang="en-US" sz="3200" b="1" dirty="0">
                <a:solidFill>
                  <a:schemeClr val="bg1"/>
                </a:solidFill>
              </a:rPr>
            </a:br>
            <a:r>
              <a:rPr lang="en-US" dirty="0">
                <a:solidFill>
                  <a:schemeClr val="bg1"/>
                </a:solidFill>
              </a:rPr>
              <a:t>of servers</a:t>
            </a:r>
          </a:p>
        </p:txBody>
      </p:sp>
      <p:grpSp>
        <p:nvGrpSpPr>
          <p:cNvPr id="6" name="AZURE LOGO">
            <a:extLst>
              <a:ext uri="{FF2B5EF4-FFF2-40B4-BE49-F238E27FC236}">
                <a16:creationId xmlns:a16="http://schemas.microsoft.com/office/drawing/2014/main" id="{DF64F7AB-050A-4A12-832D-584761CAE211}"/>
              </a:ext>
            </a:extLst>
          </p:cNvPr>
          <p:cNvGrpSpPr>
            <a:grpSpLocks noChangeAspect="1"/>
          </p:cNvGrpSpPr>
          <p:nvPr/>
        </p:nvGrpSpPr>
        <p:grpSpPr bwMode="auto">
          <a:xfrm>
            <a:off x="11186807" y="277811"/>
            <a:ext cx="957566" cy="755495"/>
            <a:chOff x="1103" y="-2"/>
            <a:chExt cx="5478" cy="4322"/>
          </a:xfrm>
          <a:solidFill>
            <a:schemeClr val="accent1">
              <a:alpha val="49000"/>
            </a:schemeClr>
          </a:solidFill>
        </p:grpSpPr>
        <p:sp>
          <p:nvSpPr>
            <p:cNvPr id="7" name="Freeform 13">
              <a:extLst>
                <a:ext uri="{FF2B5EF4-FFF2-40B4-BE49-F238E27FC236}">
                  <a16:creationId xmlns:a16="http://schemas.microsoft.com/office/drawing/2014/main" id="{54D25F35-2DFF-4A0A-A516-C641BDD92DD2}"/>
                </a:ext>
              </a:extLst>
            </p:cNvPr>
            <p:cNvSpPr>
              <a:spLocks/>
            </p:cNvSpPr>
            <p:nvPr/>
          </p:nvSpPr>
          <p:spPr bwMode="auto">
            <a:xfrm>
              <a:off x="1103" y="-2"/>
              <a:ext cx="3312" cy="3977"/>
            </a:xfrm>
            <a:custGeom>
              <a:avLst/>
              <a:gdLst>
                <a:gd name="T0" fmla="*/ 1891 w 3312"/>
                <a:gd name="T1" fmla="*/ 1059 h 3977"/>
                <a:gd name="T2" fmla="*/ 3312 w 3312"/>
                <a:gd name="T3" fmla="*/ 0 h 3977"/>
                <a:gd name="T4" fmla="*/ 1661 w 3312"/>
                <a:gd name="T5" fmla="*/ 3711 h 3977"/>
                <a:gd name="T6" fmla="*/ 0 w 3312"/>
                <a:gd name="T7" fmla="*/ 3977 h 3977"/>
                <a:gd name="T8" fmla="*/ 1891 w 3312"/>
                <a:gd name="T9" fmla="*/ 1059 h 3977"/>
              </a:gdLst>
              <a:ahLst/>
              <a:cxnLst>
                <a:cxn ang="0">
                  <a:pos x="T0" y="T1"/>
                </a:cxn>
                <a:cxn ang="0">
                  <a:pos x="T2" y="T3"/>
                </a:cxn>
                <a:cxn ang="0">
                  <a:pos x="T4" y="T5"/>
                </a:cxn>
                <a:cxn ang="0">
                  <a:pos x="T6" y="T7"/>
                </a:cxn>
                <a:cxn ang="0">
                  <a:pos x="T8" y="T9"/>
                </a:cxn>
              </a:cxnLst>
              <a:rect l="0" t="0" r="r" b="b"/>
              <a:pathLst>
                <a:path w="3312" h="3977">
                  <a:moveTo>
                    <a:pt x="1891" y="1059"/>
                  </a:moveTo>
                  <a:lnTo>
                    <a:pt x="3312" y="0"/>
                  </a:lnTo>
                  <a:lnTo>
                    <a:pt x="1661" y="3711"/>
                  </a:lnTo>
                  <a:lnTo>
                    <a:pt x="0" y="3977"/>
                  </a:lnTo>
                  <a:lnTo>
                    <a:pt x="1891" y="10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 name="Freeform 14">
              <a:extLst>
                <a:ext uri="{FF2B5EF4-FFF2-40B4-BE49-F238E27FC236}">
                  <a16:creationId xmlns:a16="http://schemas.microsoft.com/office/drawing/2014/main" id="{EE59EFB2-AC24-4452-B138-78DA367D690E}"/>
                </a:ext>
              </a:extLst>
            </p:cNvPr>
            <p:cNvSpPr>
              <a:spLocks/>
            </p:cNvSpPr>
            <p:nvPr/>
          </p:nvSpPr>
          <p:spPr bwMode="auto">
            <a:xfrm>
              <a:off x="2987" y="-2"/>
              <a:ext cx="3594" cy="4304"/>
            </a:xfrm>
            <a:custGeom>
              <a:avLst/>
              <a:gdLst>
                <a:gd name="T0" fmla="*/ 0 w 3594"/>
                <a:gd name="T1" fmla="*/ 1050 h 4304"/>
                <a:gd name="T2" fmla="*/ 1419 w 3594"/>
                <a:gd name="T3" fmla="*/ 0 h 4304"/>
                <a:gd name="T4" fmla="*/ 3594 w 3594"/>
                <a:gd name="T5" fmla="*/ 4286 h 4304"/>
                <a:gd name="T6" fmla="*/ 2390 w 3594"/>
                <a:gd name="T7" fmla="*/ 4304 h 4304"/>
                <a:gd name="T8" fmla="*/ 0 w 3594"/>
                <a:gd name="T9" fmla="*/ 1050 h 4304"/>
              </a:gdLst>
              <a:ahLst/>
              <a:cxnLst>
                <a:cxn ang="0">
                  <a:pos x="T0" y="T1"/>
                </a:cxn>
                <a:cxn ang="0">
                  <a:pos x="T2" y="T3"/>
                </a:cxn>
                <a:cxn ang="0">
                  <a:pos x="T4" y="T5"/>
                </a:cxn>
                <a:cxn ang="0">
                  <a:pos x="T6" y="T7"/>
                </a:cxn>
                <a:cxn ang="0">
                  <a:pos x="T8" y="T9"/>
                </a:cxn>
              </a:cxnLst>
              <a:rect l="0" t="0" r="r" b="b"/>
              <a:pathLst>
                <a:path w="3594" h="4304">
                  <a:moveTo>
                    <a:pt x="0" y="1050"/>
                  </a:moveTo>
                  <a:lnTo>
                    <a:pt x="1419" y="0"/>
                  </a:lnTo>
                  <a:lnTo>
                    <a:pt x="3594" y="4286"/>
                  </a:lnTo>
                  <a:lnTo>
                    <a:pt x="2390" y="4304"/>
                  </a:lnTo>
                  <a:lnTo>
                    <a:pt x="0" y="10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 name="Freeform 15">
              <a:extLst>
                <a:ext uri="{FF2B5EF4-FFF2-40B4-BE49-F238E27FC236}">
                  <a16:creationId xmlns:a16="http://schemas.microsoft.com/office/drawing/2014/main" id="{B58D13C7-E718-4B53-9ED5-EB0498AA8FC2}"/>
                </a:ext>
              </a:extLst>
            </p:cNvPr>
            <p:cNvSpPr>
              <a:spLocks/>
            </p:cNvSpPr>
            <p:nvPr/>
          </p:nvSpPr>
          <p:spPr bwMode="auto">
            <a:xfrm>
              <a:off x="2840" y="3597"/>
              <a:ext cx="3741" cy="723"/>
            </a:xfrm>
            <a:custGeom>
              <a:avLst/>
              <a:gdLst>
                <a:gd name="T0" fmla="*/ 3321 w 3741"/>
                <a:gd name="T1" fmla="*/ 0 h 723"/>
                <a:gd name="T2" fmla="*/ 3741 w 3741"/>
                <a:gd name="T3" fmla="*/ 723 h 723"/>
                <a:gd name="T4" fmla="*/ 0 w 3741"/>
                <a:gd name="T5" fmla="*/ 672 h 723"/>
                <a:gd name="T6" fmla="*/ 3321 w 3741"/>
                <a:gd name="T7" fmla="*/ 0 h 723"/>
              </a:gdLst>
              <a:ahLst/>
              <a:cxnLst>
                <a:cxn ang="0">
                  <a:pos x="T0" y="T1"/>
                </a:cxn>
                <a:cxn ang="0">
                  <a:pos x="T2" y="T3"/>
                </a:cxn>
                <a:cxn ang="0">
                  <a:pos x="T4" y="T5"/>
                </a:cxn>
                <a:cxn ang="0">
                  <a:pos x="T6" y="T7"/>
                </a:cxn>
              </a:cxnLst>
              <a:rect l="0" t="0" r="r" b="b"/>
              <a:pathLst>
                <a:path w="3741" h="723">
                  <a:moveTo>
                    <a:pt x="3321" y="0"/>
                  </a:moveTo>
                  <a:lnTo>
                    <a:pt x="3741" y="723"/>
                  </a:lnTo>
                  <a:lnTo>
                    <a:pt x="0" y="672"/>
                  </a:lnTo>
                  <a:lnTo>
                    <a:pt x="33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8219258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Availability zones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96712" y="1464074"/>
            <a:ext cx="5528267" cy="5158057"/>
          </a:xfrm>
        </p:spPr>
        <p:txBody>
          <a:bodyPr>
            <a:normAutofit fontScale="77500" lnSpcReduction="20000"/>
          </a:bodyPr>
          <a:lstStyle/>
          <a:p>
            <a:r>
              <a:rPr lang="en-IE" i="1" dirty="0"/>
              <a:t>Availability zones</a:t>
            </a:r>
            <a:r>
              <a:rPr lang="en-IE" dirty="0"/>
              <a:t> are physically separate locations within an Azure region.</a:t>
            </a:r>
            <a:br>
              <a:rPr lang="en-IE" dirty="0"/>
            </a:br>
            <a:r>
              <a:rPr lang="en-IE" dirty="0"/>
              <a:t> </a:t>
            </a:r>
          </a:p>
          <a:p>
            <a:r>
              <a:rPr lang="en-IE" dirty="0"/>
              <a:t>Each availability zone is made up of one or more datacenters equipped with independent power, cooling, and networking. </a:t>
            </a:r>
            <a:br>
              <a:rPr lang="en-IE" dirty="0"/>
            </a:br>
            <a:endParaRPr lang="en-IE" dirty="0"/>
          </a:p>
          <a:p>
            <a:r>
              <a:rPr lang="en-IE" dirty="0"/>
              <a:t>Availability Zones are set up to be an isolation boundary. </a:t>
            </a:r>
            <a:br>
              <a:rPr lang="en-IE" dirty="0"/>
            </a:br>
            <a:endParaRPr lang="en-IE" dirty="0"/>
          </a:p>
          <a:p>
            <a:r>
              <a:rPr lang="en-IE" dirty="0"/>
              <a:t>If one availability zone goes down, the other continues working.</a:t>
            </a:r>
            <a:endParaRPr lang="en-IE" b="1" dirty="0"/>
          </a:p>
        </p:txBody>
      </p:sp>
      <p:pic>
        <p:nvPicPr>
          <p:cNvPr id="5" name="Picture 4" descr="Three availability zones are connected, making an Azure region.">
            <a:extLst>
              <a:ext uri="{FF2B5EF4-FFF2-40B4-BE49-F238E27FC236}">
                <a16:creationId xmlns:a16="http://schemas.microsoft.com/office/drawing/2014/main" id="{C3443658-418B-4679-9B77-63FE11189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534" y="1298133"/>
            <a:ext cx="5999045" cy="5158057"/>
          </a:xfrm>
          <a:prstGeom prst="rect">
            <a:avLst/>
          </a:prstGeom>
        </p:spPr>
      </p:pic>
    </p:spTree>
    <p:extLst>
      <p:ext uri="{BB962C8B-B14F-4D97-AF65-F5344CB8AC3E}">
        <p14:creationId xmlns:p14="http://schemas.microsoft.com/office/powerpoint/2010/main" val="10198748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Availability sets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96710" y="1464073"/>
            <a:ext cx="6535927" cy="5318496"/>
          </a:xfrm>
        </p:spPr>
        <p:txBody>
          <a:bodyPr>
            <a:normAutofit fontScale="92500" lnSpcReduction="20000"/>
          </a:bodyPr>
          <a:lstStyle/>
          <a:p>
            <a:r>
              <a:rPr lang="en-IE" sz="3060" dirty="0"/>
              <a:t>Availability sets are a way to help ensure applications remain online if a high-impact maintenance event is required, or a hardware failure occurs</a:t>
            </a:r>
            <a:br>
              <a:rPr lang="en-IE" sz="3060" dirty="0"/>
            </a:br>
            <a:endParaRPr lang="en-IE" sz="3060" dirty="0"/>
          </a:p>
          <a:p>
            <a:r>
              <a:rPr lang="en-IE" sz="3060" dirty="0"/>
              <a:t>Availability sets are made up of update domains and fault domains:</a:t>
            </a:r>
          </a:p>
          <a:p>
            <a:pPr lvl="1"/>
            <a:r>
              <a:rPr lang="en-IE" sz="2652" dirty="0">
                <a:solidFill>
                  <a:schemeClr val="accent1"/>
                </a:solidFill>
              </a:rPr>
              <a:t>Update domains</a:t>
            </a:r>
            <a:r>
              <a:rPr lang="en-IE" sz="2652" dirty="0"/>
              <a:t>. When a maintenance event occurs (such as a performance update or critical security patch applied), the update is sequenced through update domains.</a:t>
            </a:r>
          </a:p>
          <a:p>
            <a:pPr lvl="1"/>
            <a:r>
              <a:rPr lang="en-IE" sz="2652" dirty="0">
                <a:solidFill>
                  <a:schemeClr val="accent1"/>
                </a:solidFill>
              </a:rPr>
              <a:t>Fault domains</a:t>
            </a:r>
            <a:r>
              <a:rPr lang="en-IE" sz="2652" dirty="0"/>
              <a:t>. Fault domains provide for the physical separation of a workload across different hardware in the datacenter.</a:t>
            </a:r>
            <a:endParaRPr lang="en-IE" sz="2652" b="1" dirty="0"/>
          </a:p>
        </p:txBody>
      </p:sp>
      <p:pic>
        <p:nvPicPr>
          <p:cNvPr id="6" name="Picture 5" descr="A screenshot of a cell phone&#10;&#10;Description automatically generated">
            <a:extLst>
              <a:ext uri="{FF2B5EF4-FFF2-40B4-BE49-F238E27FC236}">
                <a16:creationId xmlns:a16="http://schemas.microsoft.com/office/drawing/2014/main" id="{94140D4E-E651-4819-B355-E5AAB20DA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398" y="2475637"/>
            <a:ext cx="4343841" cy="2389885"/>
          </a:xfrm>
          <a:prstGeom prst="rect">
            <a:avLst/>
          </a:prstGeom>
        </p:spPr>
      </p:pic>
    </p:spTree>
    <p:extLst>
      <p:ext uri="{BB962C8B-B14F-4D97-AF65-F5344CB8AC3E}">
        <p14:creationId xmlns:p14="http://schemas.microsoft.com/office/powerpoint/2010/main" val="23480570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Resource groups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96711" y="1464074"/>
            <a:ext cx="10473071" cy="846239"/>
          </a:xfrm>
        </p:spPr>
        <p:txBody>
          <a:bodyPr>
            <a:normAutofit fontScale="77500" lnSpcReduction="20000"/>
          </a:bodyPr>
          <a:lstStyle/>
          <a:p>
            <a:pPr marL="0" indent="0">
              <a:buNone/>
            </a:pPr>
            <a:r>
              <a:rPr lang="en-IE" dirty="0"/>
              <a:t>A </a:t>
            </a:r>
            <a:r>
              <a:rPr lang="en-IE" i="1" dirty="0"/>
              <a:t>resource group</a:t>
            </a:r>
            <a:r>
              <a:rPr lang="en-IE" dirty="0"/>
              <a:t> is a unit of management for resources in Azure. </a:t>
            </a:r>
          </a:p>
        </p:txBody>
      </p:sp>
      <p:sp>
        <p:nvSpPr>
          <p:cNvPr id="7" name="Text Placeholder 2">
            <a:extLst>
              <a:ext uri="{FF2B5EF4-FFF2-40B4-BE49-F238E27FC236}">
                <a16:creationId xmlns:a16="http://schemas.microsoft.com/office/drawing/2014/main" id="{349C7A56-A6DA-41F6-BF99-C30FF1455D48}"/>
              </a:ext>
            </a:extLst>
          </p:cNvPr>
          <p:cNvSpPr txBox="1">
            <a:spLocks/>
          </p:cNvSpPr>
          <p:nvPr/>
        </p:nvSpPr>
        <p:spPr>
          <a:xfrm>
            <a:off x="596710" y="2536328"/>
            <a:ext cx="5288051" cy="3628676"/>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Think of a resource group as a container that allows you to aggregate and manage all the resources required for an application in a single manageable unit</a:t>
            </a:r>
            <a:endParaRPr lang="en-US" sz="2856" dirty="0"/>
          </a:p>
        </p:txBody>
      </p:sp>
      <p:pic>
        <p:nvPicPr>
          <p:cNvPr id="5" name="Picture 4" descr="A resource group is represented by various elements, including a server, a hard drive, and a database.">
            <a:extLst>
              <a:ext uri="{FF2B5EF4-FFF2-40B4-BE49-F238E27FC236}">
                <a16:creationId xmlns:a16="http://schemas.microsoft.com/office/drawing/2014/main" id="{311E0719-4045-47AB-9BB1-0E4BFEAC7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162" y="2310312"/>
            <a:ext cx="5110602" cy="4080709"/>
          </a:xfrm>
          <a:prstGeom prst="rect">
            <a:avLst/>
          </a:prstGeom>
        </p:spPr>
      </p:pic>
    </p:spTree>
    <p:extLst>
      <p:ext uri="{BB962C8B-B14F-4D97-AF65-F5344CB8AC3E}">
        <p14:creationId xmlns:p14="http://schemas.microsoft.com/office/powerpoint/2010/main" val="40283635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8"/>
        <p:cNvGrpSpPr/>
        <p:nvPr/>
      </p:nvGrpSpPr>
      <p:grpSpPr>
        <a:xfrm>
          <a:off x="0" y="0"/>
          <a:ext cx="0" cy="0"/>
          <a:chOff x="0" y="0"/>
          <a:chExt cx="0" cy="0"/>
        </a:xfrm>
      </p:grpSpPr>
      <p:sp>
        <p:nvSpPr>
          <p:cNvPr id="2679" name="Shape 2679"/>
          <p:cNvSpPr txBox="1">
            <a:spLocks noGrp="1"/>
          </p:cNvSpPr>
          <p:nvPr>
            <p:ph type="title"/>
          </p:nvPr>
        </p:nvSpPr>
        <p:spPr>
          <a:xfrm>
            <a:off x="274639" y="220846"/>
            <a:ext cx="11889564" cy="917575"/>
          </a:xfrm>
        </p:spPr>
        <p:txBody>
          <a:bodyPr/>
          <a:lstStyle/>
          <a:p>
            <a:pPr lvl="0"/>
            <a:r>
              <a:rPr lang="en-US" dirty="0">
                <a:sym typeface="Quattrocento Sans"/>
              </a:rPr>
              <a:t>In summary</a:t>
            </a:r>
            <a:endParaRPr lang="en-US" dirty="0"/>
          </a:p>
        </p:txBody>
      </p:sp>
      <p:sp>
        <p:nvSpPr>
          <p:cNvPr id="22" name="Shape 2682">
            <a:extLst>
              <a:ext uri="{FF2B5EF4-FFF2-40B4-BE49-F238E27FC236}">
                <a16:creationId xmlns:a16="http://schemas.microsoft.com/office/drawing/2014/main" id="{02396E22-927C-4A24-9039-1DC07D6DE5A0}"/>
              </a:ext>
            </a:extLst>
          </p:cNvPr>
          <p:cNvSpPr/>
          <p:nvPr/>
        </p:nvSpPr>
        <p:spPr>
          <a:xfrm>
            <a:off x="667823" y="2192631"/>
            <a:ext cx="7061806" cy="3438231"/>
          </a:xfrm>
          <a:prstGeom prst="ellipse">
            <a:avLst/>
          </a:prstGeom>
          <a:solidFill>
            <a:srgbClr val="00188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rgbClr val="FFFFFF"/>
              </a:solidFill>
              <a:latin typeface="Quattrocento Sans"/>
              <a:ea typeface="Quattrocento Sans"/>
              <a:cs typeface="Quattrocento Sans"/>
              <a:sym typeface="Quattrocento Sans"/>
            </a:endParaRPr>
          </a:p>
        </p:txBody>
      </p:sp>
      <p:sp>
        <p:nvSpPr>
          <p:cNvPr id="23" name="Shape 2683">
            <a:extLst>
              <a:ext uri="{FF2B5EF4-FFF2-40B4-BE49-F238E27FC236}">
                <a16:creationId xmlns:a16="http://schemas.microsoft.com/office/drawing/2014/main" id="{AA0775BD-2614-4283-91BD-2654ADDC8391}"/>
              </a:ext>
            </a:extLst>
          </p:cNvPr>
          <p:cNvSpPr txBox="1"/>
          <p:nvPr/>
        </p:nvSpPr>
        <p:spPr>
          <a:xfrm>
            <a:off x="3482574" y="2306076"/>
            <a:ext cx="737449" cy="37765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a:solidFill>
                  <a:srgbClr val="FFFFFF"/>
                </a:solidFill>
                <a:latin typeface="Quattrocento Sans"/>
                <a:ea typeface="Quattrocento Sans"/>
                <a:cs typeface="Quattrocento Sans"/>
                <a:sym typeface="Quattrocento Sans"/>
              </a:rPr>
              <a:t>Geo</a:t>
            </a:r>
            <a:endParaRPr/>
          </a:p>
        </p:txBody>
      </p:sp>
      <p:sp>
        <p:nvSpPr>
          <p:cNvPr id="24" name="Shape 2684">
            <a:extLst>
              <a:ext uri="{FF2B5EF4-FFF2-40B4-BE49-F238E27FC236}">
                <a16:creationId xmlns:a16="http://schemas.microsoft.com/office/drawing/2014/main" id="{AE6660F7-565D-4ABB-B8DE-54DDBFFF8EC4}"/>
              </a:ext>
            </a:extLst>
          </p:cNvPr>
          <p:cNvSpPr txBox="1"/>
          <p:nvPr/>
        </p:nvSpPr>
        <p:spPr>
          <a:xfrm>
            <a:off x="4238040" y="2223094"/>
            <a:ext cx="1174491" cy="5664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Jurisdiction</a:t>
            </a:r>
            <a:endParaRPr/>
          </a:p>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Tax</a:t>
            </a:r>
            <a:endParaRPr/>
          </a:p>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Data Residency</a:t>
            </a:r>
            <a:endParaRPr/>
          </a:p>
        </p:txBody>
      </p:sp>
      <p:sp>
        <p:nvSpPr>
          <p:cNvPr id="25" name="Shape 2685">
            <a:extLst>
              <a:ext uri="{FF2B5EF4-FFF2-40B4-BE49-F238E27FC236}">
                <a16:creationId xmlns:a16="http://schemas.microsoft.com/office/drawing/2014/main" id="{46737012-ED38-4BFD-ABB6-087CD55B4DA2}"/>
              </a:ext>
            </a:extLst>
          </p:cNvPr>
          <p:cNvSpPr/>
          <p:nvPr/>
        </p:nvSpPr>
        <p:spPr>
          <a:xfrm>
            <a:off x="877436" y="2887228"/>
            <a:ext cx="6612463" cy="2631962"/>
          </a:xfrm>
          <a:prstGeom prst="ellipse">
            <a:avLst/>
          </a:prstGeom>
          <a:solidFill>
            <a:srgbClr val="002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rgbClr val="FFFFFF"/>
              </a:solidFill>
              <a:latin typeface="Quattrocento Sans"/>
              <a:ea typeface="Quattrocento Sans"/>
              <a:cs typeface="Quattrocento Sans"/>
              <a:sym typeface="Quattrocento Sans"/>
            </a:endParaRPr>
          </a:p>
        </p:txBody>
      </p:sp>
      <p:sp>
        <p:nvSpPr>
          <p:cNvPr id="26" name="Shape 2686">
            <a:extLst>
              <a:ext uri="{FF2B5EF4-FFF2-40B4-BE49-F238E27FC236}">
                <a16:creationId xmlns:a16="http://schemas.microsoft.com/office/drawing/2014/main" id="{E9BFC51A-4965-47B9-86D5-01D0229A4DD6}"/>
              </a:ext>
            </a:extLst>
          </p:cNvPr>
          <p:cNvSpPr txBox="1"/>
          <p:nvPr/>
        </p:nvSpPr>
        <p:spPr>
          <a:xfrm>
            <a:off x="3045490" y="2994090"/>
            <a:ext cx="1174533" cy="37765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a:solidFill>
                  <a:srgbClr val="FFFFFF"/>
                </a:solidFill>
                <a:latin typeface="Quattrocento Sans"/>
                <a:ea typeface="Quattrocento Sans"/>
                <a:cs typeface="Quattrocento Sans"/>
                <a:sym typeface="Quattrocento Sans"/>
              </a:rPr>
              <a:t>Region</a:t>
            </a:r>
            <a:endParaRPr/>
          </a:p>
        </p:txBody>
      </p:sp>
      <p:sp>
        <p:nvSpPr>
          <p:cNvPr id="27" name="Shape 2687">
            <a:extLst>
              <a:ext uri="{FF2B5EF4-FFF2-40B4-BE49-F238E27FC236}">
                <a16:creationId xmlns:a16="http://schemas.microsoft.com/office/drawing/2014/main" id="{91DF0758-85A9-4B83-B792-670EA464BD60}"/>
              </a:ext>
            </a:extLst>
          </p:cNvPr>
          <p:cNvSpPr txBox="1"/>
          <p:nvPr/>
        </p:nvSpPr>
        <p:spPr>
          <a:xfrm>
            <a:off x="3189816" y="1544313"/>
            <a:ext cx="1030207" cy="37765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Cloud</a:t>
            </a:r>
            <a:endParaRPr dirty="0"/>
          </a:p>
        </p:txBody>
      </p:sp>
      <p:sp>
        <p:nvSpPr>
          <p:cNvPr id="29" name="Shape 2689">
            <a:extLst>
              <a:ext uri="{FF2B5EF4-FFF2-40B4-BE49-F238E27FC236}">
                <a16:creationId xmlns:a16="http://schemas.microsoft.com/office/drawing/2014/main" id="{344EB226-10CC-4624-A09E-462E351F2FA0}"/>
              </a:ext>
            </a:extLst>
          </p:cNvPr>
          <p:cNvSpPr txBox="1"/>
          <p:nvPr/>
        </p:nvSpPr>
        <p:spPr>
          <a:xfrm>
            <a:off x="4238040" y="3012164"/>
            <a:ext cx="1478018" cy="4067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Customer Proximity</a:t>
            </a:r>
            <a:endParaRPr/>
          </a:p>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Disaster Isolation</a:t>
            </a:r>
            <a:endParaRPr/>
          </a:p>
        </p:txBody>
      </p:sp>
      <p:sp>
        <p:nvSpPr>
          <p:cNvPr id="30" name="Shape 2690">
            <a:extLst>
              <a:ext uri="{FF2B5EF4-FFF2-40B4-BE49-F238E27FC236}">
                <a16:creationId xmlns:a16="http://schemas.microsoft.com/office/drawing/2014/main" id="{D7875D80-71B7-4D45-BFEE-3DC8849AF7E3}"/>
              </a:ext>
            </a:extLst>
          </p:cNvPr>
          <p:cNvSpPr/>
          <p:nvPr/>
        </p:nvSpPr>
        <p:spPr>
          <a:xfrm>
            <a:off x="1091435" y="3593316"/>
            <a:ext cx="6166818" cy="1783202"/>
          </a:xfrm>
          <a:prstGeom prst="ellipse">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rgbClr val="FFFFFF"/>
              </a:solidFill>
              <a:latin typeface="Quattrocento Sans"/>
              <a:ea typeface="Quattrocento Sans"/>
              <a:cs typeface="Quattrocento Sans"/>
              <a:sym typeface="Quattrocento Sans"/>
            </a:endParaRPr>
          </a:p>
        </p:txBody>
      </p:sp>
      <p:sp>
        <p:nvSpPr>
          <p:cNvPr id="31" name="Shape 2691">
            <a:extLst>
              <a:ext uri="{FF2B5EF4-FFF2-40B4-BE49-F238E27FC236}">
                <a16:creationId xmlns:a16="http://schemas.microsoft.com/office/drawing/2014/main" id="{80686989-27BE-4BFA-9D05-8C7D177FAA03}"/>
              </a:ext>
            </a:extLst>
          </p:cNvPr>
          <p:cNvSpPr/>
          <p:nvPr/>
        </p:nvSpPr>
        <p:spPr>
          <a:xfrm>
            <a:off x="1898486" y="4423549"/>
            <a:ext cx="4500494" cy="821133"/>
          </a:xfrm>
          <a:prstGeom prst="ellipse">
            <a:avLst/>
          </a:prstGeom>
          <a:solidFill>
            <a:srgbClr val="0082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rgbClr val="FFFFFF"/>
              </a:solidFill>
              <a:latin typeface="Quattrocento Sans"/>
              <a:ea typeface="Quattrocento Sans"/>
              <a:cs typeface="Quattrocento Sans"/>
              <a:sym typeface="Quattrocento Sans"/>
            </a:endParaRPr>
          </a:p>
        </p:txBody>
      </p:sp>
      <p:sp>
        <p:nvSpPr>
          <p:cNvPr id="32" name="Shape 2692">
            <a:extLst>
              <a:ext uri="{FF2B5EF4-FFF2-40B4-BE49-F238E27FC236}">
                <a16:creationId xmlns:a16="http://schemas.microsoft.com/office/drawing/2014/main" id="{5FC09BC2-9D0B-480E-A420-0E05C35C8F1C}"/>
              </a:ext>
            </a:extLst>
          </p:cNvPr>
          <p:cNvSpPr txBox="1"/>
          <p:nvPr/>
        </p:nvSpPr>
        <p:spPr>
          <a:xfrm>
            <a:off x="2096657" y="4587300"/>
            <a:ext cx="2123366" cy="37765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a:solidFill>
                  <a:srgbClr val="FFFFFF"/>
                </a:solidFill>
                <a:latin typeface="Quattrocento Sans"/>
                <a:ea typeface="Quattrocento Sans"/>
                <a:cs typeface="Quattrocento Sans"/>
                <a:sym typeface="Quattrocento Sans"/>
              </a:rPr>
              <a:t>Fault Domain</a:t>
            </a:r>
            <a:endParaRPr/>
          </a:p>
        </p:txBody>
      </p:sp>
      <p:sp>
        <p:nvSpPr>
          <p:cNvPr id="33" name="Shape 2693">
            <a:extLst>
              <a:ext uri="{FF2B5EF4-FFF2-40B4-BE49-F238E27FC236}">
                <a16:creationId xmlns:a16="http://schemas.microsoft.com/office/drawing/2014/main" id="{5076173F-9BB2-4458-AF10-6AB445A5A96F}"/>
              </a:ext>
            </a:extLst>
          </p:cNvPr>
          <p:cNvSpPr txBox="1"/>
          <p:nvPr/>
        </p:nvSpPr>
        <p:spPr>
          <a:xfrm>
            <a:off x="4238040" y="4706426"/>
            <a:ext cx="1088502" cy="4067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Inter-DC</a:t>
            </a:r>
            <a:br>
              <a:rPr lang="en-US" sz="1100">
                <a:solidFill>
                  <a:srgbClr val="FFFFFF"/>
                </a:solidFill>
                <a:latin typeface="Quattrocento Sans"/>
                <a:ea typeface="Quattrocento Sans"/>
                <a:cs typeface="Quattrocento Sans"/>
                <a:sym typeface="Quattrocento Sans"/>
              </a:rPr>
            </a:br>
            <a:r>
              <a:rPr lang="en-US" sz="1100">
                <a:solidFill>
                  <a:srgbClr val="FFFFFF"/>
                </a:solidFill>
                <a:latin typeface="Quattrocento Sans"/>
                <a:ea typeface="Quattrocento Sans"/>
                <a:cs typeface="Quattrocento Sans"/>
                <a:sym typeface="Quattrocento Sans"/>
              </a:rPr>
              <a:t>Fault Isolation</a:t>
            </a:r>
            <a:endParaRPr/>
          </a:p>
        </p:txBody>
      </p:sp>
      <p:sp>
        <p:nvSpPr>
          <p:cNvPr id="34" name="Shape 2694">
            <a:extLst>
              <a:ext uri="{FF2B5EF4-FFF2-40B4-BE49-F238E27FC236}">
                <a16:creationId xmlns:a16="http://schemas.microsoft.com/office/drawing/2014/main" id="{57C8E5F6-64FE-41E1-B505-E07A4F51F877}"/>
              </a:ext>
            </a:extLst>
          </p:cNvPr>
          <p:cNvSpPr txBox="1"/>
          <p:nvPr/>
        </p:nvSpPr>
        <p:spPr>
          <a:xfrm>
            <a:off x="1874750" y="3748090"/>
            <a:ext cx="2345273" cy="55196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a:solidFill>
                  <a:srgbClr val="FFFFFF"/>
                </a:solidFill>
                <a:latin typeface="Quattrocento Sans"/>
                <a:ea typeface="Quattrocento Sans"/>
                <a:cs typeface="Quattrocento Sans"/>
                <a:sym typeface="Quattrocento Sans"/>
              </a:rPr>
              <a:t>Availability Zone</a:t>
            </a:r>
            <a:br>
              <a:rPr lang="en-US" sz="2000">
                <a:solidFill>
                  <a:srgbClr val="FFFFFF"/>
                </a:solidFill>
                <a:latin typeface="Quattrocento Sans"/>
                <a:ea typeface="Quattrocento Sans"/>
                <a:cs typeface="Quattrocento Sans"/>
                <a:sym typeface="Quattrocento Sans"/>
              </a:rPr>
            </a:br>
            <a:r>
              <a:rPr lang="en-US" sz="1200" i="1">
                <a:solidFill>
                  <a:srgbClr val="FFFFFF"/>
                </a:solidFill>
                <a:latin typeface="Quattrocento Sans"/>
                <a:ea typeface="Quattrocento Sans"/>
                <a:cs typeface="Quattrocento Sans"/>
                <a:sym typeface="Quattrocento Sans"/>
              </a:rPr>
              <a:t>(Preview)</a:t>
            </a:r>
            <a:endParaRPr sz="2000" i="1">
              <a:solidFill>
                <a:srgbClr val="FFFFFF"/>
              </a:solidFill>
              <a:latin typeface="Quattrocento Sans"/>
              <a:ea typeface="Quattrocento Sans"/>
              <a:cs typeface="Quattrocento Sans"/>
              <a:sym typeface="Quattrocento Sans"/>
            </a:endParaRPr>
          </a:p>
        </p:txBody>
      </p:sp>
      <p:sp>
        <p:nvSpPr>
          <p:cNvPr id="35" name="Shape 2695">
            <a:extLst>
              <a:ext uri="{FF2B5EF4-FFF2-40B4-BE49-F238E27FC236}">
                <a16:creationId xmlns:a16="http://schemas.microsoft.com/office/drawing/2014/main" id="{52417F95-CEBB-4E8D-A27D-A8E95EA3A923}"/>
              </a:ext>
            </a:extLst>
          </p:cNvPr>
          <p:cNvSpPr txBox="1"/>
          <p:nvPr/>
        </p:nvSpPr>
        <p:spPr>
          <a:xfrm>
            <a:off x="4238040" y="3766165"/>
            <a:ext cx="1624490" cy="4067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a:solidFill>
                  <a:srgbClr val="FFFFFF"/>
                </a:solidFill>
                <a:latin typeface="Quattrocento Sans"/>
                <a:ea typeface="Quattrocento Sans"/>
                <a:cs typeface="Quattrocento Sans"/>
                <a:sym typeface="Quattrocento Sans"/>
              </a:rPr>
              <a:t>DC Level Isolation</a:t>
            </a:r>
            <a:br>
              <a:rPr lang="en-US" sz="1100">
                <a:solidFill>
                  <a:srgbClr val="FFFFFF"/>
                </a:solidFill>
                <a:latin typeface="Quattrocento Sans"/>
                <a:ea typeface="Quattrocento Sans"/>
                <a:cs typeface="Quattrocento Sans"/>
                <a:sym typeface="Quattrocento Sans"/>
              </a:rPr>
            </a:br>
            <a:r>
              <a:rPr lang="en-US" sz="1100">
                <a:solidFill>
                  <a:srgbClr val="FFFFFF"/>
                </a:solidFill>
                <a:latin typeface="Quattrocento Sans"/>
                <a:ea typeface="Quattrocento Sans"/>
                <a:cs typeface="Quattrocento Sans"/>
                <a:sym typeface="Quattrocento Sans"/>
              </a:rPr>
              <a:t>Power, Network Cooling</a:t>
            </a:r>
            <a:endParaRPr/>
          </a:p>
        </p:txBody>
      </p:sp>
      <p:sp>
        <p:nvSpPr>
          <p:cNvPr id="2" name="Rectangle 1">
            <a:extLst>
              <a:ext uri="{FF2B5EF4-FFF2-40B4-BE49-F238E27FC236}">
                <a16:creationId xmlns:a16="http://schemas.microsoft.com/office/drawing/2014/main" id="{EAC29BC0-1393-4A0B-980A-6E3855C60147}"/>
              </a:ext>
            </a:extLst>
          </p:cNvPr>
          <p:cNvSpPr/>
          <p:nvPr/>
        </p:nvSpPr>
        <p:spPr bwMode="auto">
          <a:xfrm>
            <a:off x="8580437" y="1990834"/>
            <a:ext cx="3200400" cy="41992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9F86746C-D6F8-4279-ADBA-C77C3696AAAB}"/>
              </a:ext>
            </a:extLst>
          </p:cNvPr>
          <p:cNvSpPr/>
          <p:nvPr/>
        </p:nvSpPr>
        <p:spPr bwMode="auto">
          <a:xfrm>
            <a:off x="8898084" y="2511815"/>
            <a:ext cx="2577953" cy="169707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Shape 2687">
            <a:extLst>
              <a:ext uri="{FF2B5EF4-FFF2-40B4-BE49-F238E27FC236}">
                <a16:creationId xmlns:a16="http://schemas.microsoft.com/office/drawing/2014/main" id="{409FE81B-65FF-416F-AC07-C5E7EA1C56CA}"/>
              </a:ext>
            </a:extLst>
          </p:cNvPr>
          <p:cNvSpPr txBox="1"/>
          <p:nvPr/>
        </p:nvSpPr>
        <p:spPr>
          <a:xfrm>
            <a:off x="8652719" y="2016545"/>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Azure Subscription</a:t>
            </a:r>
            <a:endParaRPr dirty="0"/>
          </a:p>
        </p:txBody>
      </p:sp>
      <p:sp>
        <p:nvSpPr>
          <p:cNvPr id="55" name="Shape 2687">
            <a:extLst>
              <a:ext uri="{FF2B5EF4-FFF2-40B4-BE49-F238E27FC236}">
                <a16:creationId xmlns:a16="http://schemas.microsoft.com/office/drawing/2014/main" id="{67A1897D-CE0E-4A5C-83B8-4944F0A3A12B}"/>
              </a:ext>
            </a:extLst>
          </p:cNvPr>
          <p:cNvSpPr txBox="1"/>
          <p:nvPr/>
        </p:nvSpPr>
        <p:spPr>
          <a:xfrm>
            <a:off x="8676580" y="2564649"/>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Resource Group</a:t>
            </a:r>
            <a:endParaRPr dirty="0"/>
          </a:p>
        </p:txBody>
      </p:sp>
      <p:sp>
        <p:nvSpPr>
          <p:cNvPr id="56" name="Rectangle 55">
            <a:extLst>
              <a:ext uri="{FF2B5EF4-FFF2-40B4-BE49-F238E27FC236}">
                <a16:creationId xmlns:a16="http://schemas.microsoft.com/office/drawing/2014/main" id="{CF7F30D1-7913-4290-8D8D-C86A1FFB3E5D}"/>
              </a:ext>
            </a:extLst>
          </p:cNvPr>
          <p:cNvSpPr/>
          <p:nvPr/>
        </p:nvSpPr>
        <p:spPr bwMode="auto">
          <a:xfrm>
            <a:off x="9274902" y="2979482"/>
            <a:ext cx="1828800" cy="477385"/>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Shape 2687">
            <a:extLst>
              <a:ext uri="{FF2B5EF4-FFF2-40B4-BE49-F238E27FC236}">
                <a16:creationId xmlns:a16="http://schemas.microsoft.com/office/drawing/2014/main" id="{9DFAD4DA-7F41-4C63-8D28-7AA5AB691B0A}"/>
              </a:ext>
            </a:extLst>
          </p:cNvPr>
          <p:cNvSpPr txBox="1"/>
          <p:nvPr/>
        </p:nvSpPr>
        <p:spPr>
          <a:xfrm>
            <a:off x="8428037" y="2988789"/>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Resource</a:t>
            </a:r>
            <a:endParaRPr dirty="0"/>
          </a:p>
        </p:txBody>
      </p:sp>
      <p:sp>
        <p:nvSpPr>
          <p:cNvPr id="58" name="Rectangle 57">
            <a:extLst>
              <a:ext uri="{FF2B5EF4-FFF2-40B4-BE49-F238E27FC236}">
                <a16:creationId xmlns:a16="http://schemas.microsoft.com/office/drawing/2014/main" id="{67EA60FA-6BF3-4F41-9281-D79BF7E3DFEF}"/>
              </a:ext>
            </a:extLst>
          </p:cNvPr>
          <p:cNvSpPr/>
          <p:nvPr/>
        </p:nvSpPr>
        <p:spPr bwMode="auto">
          <a:xfrm>
            <a:off x="9272660" y="3514931"/>
            <a:ext cx="1828800" cy="477385"/>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Shape 2687">
            <a:extLst>
              <a:ext uri="{FF2B5EF4-FFF2-40B4-BE49-F238E27FC236}">
                <a16:creationId xmlns:a16="http://schemas.microsoft.com/office/drawing/2014/main" id="{92662EDF-DAAA-419D-993A-2CD19BF0EDA3}"/>
              </a:ext>
            </a:extLst>
          </p:cNvPr>
          <p:cNvSpPr txBox="1"/>
          <p:nvPr/>
        </p:nvSpPr>
        <p:spPr>
          <a:xfrm>
            <a:off x="8428037" y="3541750"/>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Resource</a:t>
            </a:r>
            <a:endParaRPr dirty="0"/>
          </a:p>
        </p:txBody>
      </p:sp>
      <p:sp>
        <p:nvSpPr>
          <p:cNvPr id="64" name="Rectangle 63">
            <a:extLst>
              <a:ext uri="{FF2B5EF4-FFF2-40B4-BE49-F238E27FC236}">
                <a16:creationId xmlns:a16="http://schemas.microsoft.com/office/drawing/2014/main" id="{5FFD3594-27EF-4663-96E6-D0AEA684D79C}"/>
              </a:ext>
            </a:extLst>
          </p:cNvPr>
          <p:cNvSpPr/>
          <p:nvPr/>
        </p:nvSpPr>
        <p:spPr bwMode="auto">
          <a:xfrm>
            <a:off x="8898084" y="4337210"/>
            <a:ext cx="2577953" cy="169707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Shape 2687">
            <a:extLst>
              <a:ext uri="{FF2B5EF4-FFF2-40B4-BE49-F238E27FC236}">
                <a16:creationId xmlns:a16="http://schemas.microsoft.com/office/drawing/2014/main" id="{77A1D4BE-8B3E-4552-9EC5-2B58139B330A}"/>
              </a:ext>
            </a:extLst>
          </p:cNvPr>
          <p:cNvSpPr txBox="1"/>
          <p:nvPr/>
        </p:nvSpPr>
        <p:spPr>
          <a:xfrm>
            <a:off x="8676580" y="4390044"/>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Resource Group</a:t>
            </a:r>
            <a:endParaRPr dirty="0"/>
          </a:p>
        </p:txBody>
      </p:sp>
      <p:sp>
        <p:nvSpPr>
          <p:cNvPr id="66" name="Rectangle 65">
            <a:extLst>
              <a:ext uri="{FF2B5EF4-FFF2-40B4-BE49-F238E27FC236}">
                <a16:creationId xmlns:a16="http://schemas.microsoft.com/office/drawing/2014/main" id="{0EE50198-3C05-4F7F-9345-320E34B0C7CB}"/>
              </a:ext>
            </a:extLst>
          </p:cNvPr>
          <p:cNvSpPr/>
          <p:nvPr/>
        </p:nvSpPr>
        <p:spPr bwMode="auto">
          <a:xfrm>
            <a:off x="9274902" y="4804877"/>
            <a:ext cx="1828800" cy="477385"/>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Shape 2687">
            <a:extLst>
              <a:ext uri="{FF2B5EF4-FFF2-40B4-BE49-F238E27FC236}">
                <a16:creationId xmlns:a16="http://schemas.microsoft.com/office/drawing/2014/main" id="{0A3EF114-B5A4-4896-AE42-F02A499BC929}"/>
              </a:ext>
            </a:extLst>
          </p:cNvPr>
          <p:cNvSpPr txBox="1"/>
          <p:nvPr/>
        </p:nvSpPr>
        <p:spPr>
          <a:xfrm>
            <a:off x="8428037" y="4814184"/>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Resource</a:t>
            </a:r>
            <a:endParaRPr dirty="0"/>
          </a:p>
        </p:txBody>
      </p:sp>
      <p:sp>
        <p:nvSpPr>
          <p:cNvPr id="68" name="Rectangle 67">
            <a:extLst>
              <a:ext uri="{FF2B5EF4-FFF2-40B4-BE49-F238E27FC236}">
                <a16:creationId xmlns:a16="http://schemas.microsoft.com/office/drawing/2014/main" id="{F1EA0D28-07B7-49ED-A9C7-7EA7932AB2FE}"/>
              </a:ext>
            </a:extLst>
          </p:cNvPr>
          <p:cNvSpPr/>
          <p:nvPr/>
        </p:nvSpPr>
        <p:spPr bwMode="auto">
          <a:xfrm>
            <a:off x="9272660" y="5340326"/>
            <a:ext cx="1828800" cy="477385"/>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Shape 2687">
            <a:extLst>
              <a:ext uri="{FF2B5EF4-FFF2-40B4-BE49-F238E27FC236}">
                <a16:creationId xmlns:a16="http://schemas.microsoft.com/office/drawing/2014/main" id="{4629FC47-0498-4963-91A1-A85D952C8710}"/>
              </a:ext>
            </a:extLst>
          </p:cNvPr>
          <p:cNvSpPr txBox="1"/>
          <p:nvPr/>
        </p:nvSpPr>
        <p:spPr>
          <a:xfrm>
            <a:off x="8428037" y="5367145"/>
            <a:ext cx="2296723" cy="34335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dirty="0">
                <a:solidFill>
                  <a:srgbClr val="FFFFFF"/>
                </a:solidFill>
                <a:latin typeface="Quattrocento Sans"/>
                <a:ea typeface="Quattrocento Sans"/>
                <a:cs typeface="Quattrocento Sans"/>
                <a:sym typeface="Quattrocento Sans"/>
              </a:rPr>
              <a:t>Resource</a:t>
            </a:r>
            <a:endParaRPr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dirty="0"/>
              <a:t>Which phrase best describes an Availability Zone?</a:t>
            </a:r>
          </a:p>
          <a:p>
            <a:pPr marL="0" indent="0">
              <a:buNone/>
            </a:pPr>
            <a:endParaRPr lang="en-US" sz="3200" dirty="0"/>
          </a:p>
          <a:p>
            <a:pPr marL="514350" indent="-514350">
              <a:buAutoNum type="alphaLcPeriod"/>
            </a:pPr>
            <a:r>
              <a:rPr lang="en-US" sz="3200" dirty="0"/>
              <a:t>Two datacenters in different regions</a:t>
            </a:r>
          </a:p>
          <a:p>
            <a:pPr marL="514350" indent="-514350">
              <a:buAutoNum type="alphaLcPeriod"/>
            </a:pPr>
            <a:r>
              <a:rPr lang="en-US" sz="3200" dirty="0"/>
              <a:t>Two datacenters in different geographies</a:t>
            </a:r>
          </a:p>
          <a:p>
            <a:pPr marL="514350" indent="-514350">
              <a:buAutoNum type="alphaLcPeriod"/>
            </a:pPr>
            <a:r>
              <a:rPr lang="en-US" sz="3200" dirty="0"/>
              <a:t>Two servers located in the same datacenter</a:t>
            </a:r>
          </a:p>
          <a:p>
            <a:pPr marL="514350" indent="-514350">
              <a:buAutoNum type="alphaLcPeriod"/>
            </a:pPr>
            <a:r>
              <a:rPr lang="en-US" sz="3200" dirty="0"/>
              <a:t>Two datacenters located in the same region</a:t>
            </a:r>
          </a:p>
        </p:txBody>
      </p:sp>
    </p:spTree>
    <p:extLst>
      <p:ext uri="{BB962C8B-B14F-4D97-AF65-F5344CB8AC3E}">
        <p14:creationId xmlns:p14="http://schemas.microsoft.com/office/powerpoint/2010/main" val="21425301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dirty="0"/>
              <a:t>Which phrase best describes an Availability Zone?</a:t>
            </a:r>
          </a:p>
          <a:p>
            <a:pPr marL="0" indent="0">
              <a:buNone/>
            </a:pPr>
            <a:endParaRPr lang="en-US" sz="3200" dirty="0"/>
          </a:p>
          <a:p>
            <a:pPr marL="514350" indent="-514350">
              <a:buAutoNum type="alphaLcPeriod"/>
            </a:pPr>
            <a:r>
              <a:rPr lang="en-US" sz="3200" dirty="0"/>
              <a:t>Two datacenters in different regions</a:t>
            </a:r>
          </a:p>
          <a:p>
            <a:pPr marL="514350" indent="-514350">
              <a:buAutoNum type="alphaLcPeriod"/>
            </a:pPr>
            <a:r>
              <a:rPr lang="en-US" sz="3200" dirty="0"/>
              <a:t>Two datacenters in different geographies</a:t>
            </a:r>
          </a:p>
          <a:p>
            <a:pPr marL="514350" indent="-514350">
              <a:buAutoNum type="alphaLcPeriod"/>
            </a:pPr>
            <a:r>
              <a:rPr lang="en-US" sz="3200" dirty="0"/>
              <a:t>Two servers located in the same datacenter</a:t>
            </a:r>
          </a:p>
          <a:p>
            <a:pPr marL="514350" indent="-514350">
              <a:buAutoNum type="alphaLcPeriod"/>
            </a:pPr>
            <a:r>
              <a:rPr lang="en-US" sz="3200" u="sng" dirty="0"/>
              <a:t>Two datacenters located in the same region</a:t>
            </a:r>
          </a:p>
        </p:txBody>
      </p:sp>
    </p:spTree>
    <p:extLst>
      <p:ext uri="{BB962C8B-B14F-4D97-AF65-F5344CB8AC3E}">
        <p14:creationId xmlns:p14="http://schemas.microsoft.com/office/powerpoint/2010/main" val="12677568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3200" b="1" dirty="0"/>
              <a:t>Q: </a:t>
            </a:r>
            <a:r>
              <a:rPr lang="en-US" sz="3200" b="1" dirty="0"/>
              <a:t>Which of the following statements about resource groups are true?</a:t>
            </a:r>
          </a:p>
          <a:p>
            <a:pPr marL="0" indent="0">
              <a:buNone/>
            </a:pPr>
            <a:endParaRPr lang="en-US" sz="3200" b="1" dirty="0"/>
          </a:p>
          <a:p>
            <a:pPr marL="514350" indent="-514350">
              <a:buAutoNum type="alphaLcPeriod"/>
            </a:pPr>
            <a:r>
              <a:rPr lang="en-US" sz="3200" dirty="0"/>
              <a:t>A resource group can contain resources from multiple regions.</a:t>
            </a:r>
          </a:p>
          <a:p>
            <a:pPr marL="514350" indent="-514350">
              <a:buAutoNum type="alphaLcPeriod"/>
            </a:pPr>
            <a:r>
              <a:rPr lang="en-US" sz="3200" dirty="0"/>
              <a:t>When deploying a resource group you do not need to select a region</a:t>
            </a:r>
          </a:p>
          <a:p>
            <a:pPr marL="514350" indent="-514350">
              <a:buAutoNum type="alphaLcPeriod"/>
            </a:pPr>
            <a:r>
              <a:rPr lang="en-US" sz="3200" dirty="0"/>
              <a:t>All resources must be deployed in a resource group.</a:t>
            </a:r>
          </a:p>
          <a:p>
            <a:pPr marL="514350" indent="-514350">
              <a:buAutoNum type="alphaLcPeriod"/>
            </a:pPr>
            <a:r>
              <a:rPr lang="en-US" sz="3200" dirty="0"/>
              <a:t>Resources can interact w/ other resources in a different resource group.</a:t>
            </a:r>
          </a:p>
        </p:txBody>
      </p:sp>
    </p:spTree>
    <p:extLst>
      <p:ext uri="{BB962C8B-B14F-4D97-AF65-F5344CB8AC3E}">
        <p14:creationId xmlns:p14="http://schemas.microsoft.com/office/powerpoint/2010/main" val="9255615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76D9-E67E-4DE6-A7E3-5AA96C36DC35}"/>
              </a:ext>
            </a:extLst>
          </p:cNvPr>
          <p:cNvSpPr>
            <a:spLocks noGrp="1"/>
          </p:cNvSpPr>
          <p:nvPr>
            <p:ph type="title"/>
          </p:nvPr>
        </p:nvSpPr>
        <p:spPr/>
        <p:txBody>
          <a:bodyPr/>
          <a:lstStyle/>
          <a:p>
            <a:r>
              <a:rPr lang="en-US" dirty="0"/>
              <a:t>Introductions</a:t>
            </a:r>
          </a:p>
        </p:txBody>
      </p:sp>
      <p:sp>
        <p:nvSpPr>
          <p:cNvPr id="3" name="Rectangle 2">
            <a:extLst>
              <a:ext uri="{FF2B5EF4-FFF2-40B4-BE49-F238E27FC236}">
                <a16:creationId xmlns:a16="http://schemas.microsoft.com/office/drawing/2014/main" id="{FE19A453-7B75-4A92-B14A-617B94BAD7AA}"/>
              </a:ext>
            </a:extLst>
          </p:cNvPr>
          <p:cNvSpPr/>
          <p:nvPr/>
        </p:nvSpPr>
        <p:spPr>
          <a:xfrm>
            <a:off x="2038644" y="2227569"/>
            <a:ext cx="2599736" cy="1371600"/>
          </a:xfrm>
          <a:prstGeom prst="rect">
            <a:avLst/>
          </a:prstGeom>
          <a:solidFill>
            <a:srgbClr val="235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 name="Rectangle 4">
            <a:extLst>
              <a:ext uri="{FF2B5EF4-FFF2-40B4-BE49-F238E27FC236}">
                <a16:creationId xmlns:a16="http://schemas.microsoft.com/office/drawing/2014/main" id="{9FAF2F91-9243-42B6-BF92-B6850E201A12}"/>
              </a:ext>
            </a:extLst>
          </p:cNvPr>
          <p:cNvSpPr/>
          <p:nvPr/>
        </p:nvSpPr>
        <p:spPr>
          <a:xfrm>
            <a:off x="2088291" y="2294625"/>
            <a:ext cx="2545947" cy="584775"/>
          </a:xfrm>
          <a:prstGeom prst="rect">
            <a:avLst/>
          </a:prstGeom>
        </p:spPr>
        <p:txBody>
          <a:bodyPr wrap="square">
            <a:spAutoFit/>
          </a:bodyPr>
          <a:lstStyle/>
          <a:p>
            <a:r>
              <a:rPr lang="en-US" b="1" dirty="0">
                <a:solidFill>
                  <a:schemeClr val="bg1"/>
                </a:solidFill>
              </a:rPr>
              <a:t>Presenter 1</a:t>
            </a:r>
          </a:p>
          <a:p>
            <a:pPr lvl="0"/>
            <a:r>
              <a:rPr lang="en-US" sz="1400" dirty="0">
                <a:solidFill>
                  <a:schemeClr val="bg1"/>
                </a:solidFill>
              </a:rPr>
              <a:t>Title</a:t>
            </a:r>
          </a:p>
        </p:txBody>
      </p:sp>
      <p:sp>
        <p:nvSpPr>
          <p:cNvPr id="7" name="Rectangle 6">
            <a:extLst>
              <a:ext uri="{FF2B5EF4-FFF2-40B4-BE49-F238E27FC236}">
                <a16:creationId xmlns:a16="http://schemas.microsoft.com/office/drawing/2014/main" id="{5EF1FB5D-9D1D-4C5C-AD85-A38CA25EBA69}"/>
              </a:ext>
            </a:extLst>
          </p:cNvPr>
          <p:cNvSpPr/>
          <p:nvPr/>
        </p:nvSpPr>
        <p:spPr>
          <a:xfrm>
            <a:off x="2038643" y="3738337"/>
            <a:ext cx="2599737" cy="1363654"/>
          </a:xfrm>
          <a:prstGeom prst="rect">
            <a:avLst/>
          </a:prstGeom>
          <a:solidFill>
            <a:srgbClr val="228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Rectangle 7">
            <a:extLst>
              <a:ext uri="{FF2B5EF4-FFF2-40B4-BE49-F238E27FC236}">
                <a16:creationId xmlns:a16="http://schemas.microsoft.com/office/drawing/2014/main" id="{800A3CA8-891C-492A-A9DE-C7291D538C0D}"/>
              </a:ext>
            </a:extLst>
          </p:cNvPr>
          <p:cNvSpPr/>
          <p:nvPr/>
        </p:nvSpPr>
        <p:spPr>
          <a:xfrm>
            <a:off x="2088291" y="3791568"/>
            <a:ext cx="2346081" cy="584775"/>
          </a:xfrm>
          <a:prstGeom prst="rect">
            <a:avLst/>
          </a:prstGeom>
        </p:spPr>
        <p:txBody>
          <a:bodyPr wrap="square">
            <a:spAutoFit/>
          </a:bodyPr>
          <a:lstStyle/>
          <a:p>
            <a:r>
              <a:rPr lang="en-US" b="1" dirty="0">
                <a:solidFill>
                  <a:schemeClr val="bg1"/>
                </a:solidFill>
              </a:rPr>
              <a:t>Presenter 4</a:t>
            </a:r>
          </a:p>
          <a:p>
            <a:pPr lvl="0"/>
            <a:r>
              <a:rPr lang="en-US" sz="1400" dirty="0">
                <a:solidFill>
                  <a:schemeClr val="bg1"/>
                </a:solidFill>
              </a:rPr>
              <a:t>Title</a:t>
            </a:r>
          </a:p>
        </p:txBody>
      </p:sp>
      <p:sp>
        <p:nvSpPr>
          <p:cNvPr id="9" name="Rectangle 8">
            <a:extLst>
              <a:ext uri="{FF2B5EF4-FFF2-40B4-BE49-F238E27FC236}">
                <a16:creationId xmlns:a16="http://schemas.microsoft.com/office/drawing/2014/main" id="{22DE7924-63B6-4AC7-AEB6-E902D435D908}"/>
              </a:ext>
            </a:extLst>
          </p:cNvPr>
          <p:cNvSpPr/>
          <p:nvPr/>
        </p:nvSpPr>
        <p:spPr>
          <a:xfrm>
            <a:off x="7560841" y="2227569"/>
            <a:ext cx="2596896" cy="1371600"/>
          </a:xfrm>
          <a:prstGeom prst="rect">
            <a:avLst/>
          </a:prstGeom>
          <a:solidFill>
            <a:srgbClr val="3F9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grpSp>
        <p:nvGrpSpPr>
          <p:cNvPr id="10" name="Group 9">
            <a:extLst>
              <a:ext uri="{FF2B5EF4-FFF2-40B4-BE49-F238E27FC236}">
                <a16:creationId xmlns:a16="http://schemas.microsoft.com/office/drawing/2014/main" id="{A507F5A6-0DFD-4101-AE96-5B68D254B418}"/>
              </a:ext>
            </a:extLst>
          </p:cNvPr>
          <p:cNvGrpSpPr/>
          <p:nvPr/>
        </p:nvGrpSpPr>
        <p:grpSpPr>
          <a:xfrm>
            <a:off x="4719061" y="2125662"/>
            <a:ext cx="2761098" cy="3080637"/>
            <a:chOff x="3132869" y="1149927"/>
            <a:chExt cx="2761098" cy="1371600"/>
          </a:xfrm>
        </p:grpSpPr>
        <p:cxnSp>
          <p:nvCxnSpPr>
            <p:cNvPr id="11" name="Straight Connector 10">
              <a:extLst>
                <a:ext uri="{FF2B5EF4-FFF2-40B4-BE49-F238E27FC236}">
                  <a16:creationId xmlns:a16="http://schemas.microsoft.com/office/drawing/2014/main" id="{3A7E00BD-2A4F-41B4-9C4E-11B88A4EE54F}"/>
                </a:ext>
              </a:extLst>
            </p:cNvPr>
            <p:cNvCxnSpPr/>
            <p:nvPr/>
          </p:nvCxnSpPr>
          <p:spPr>
            <a:xfrm>
              <a:off x="3132869" y="1149927"/>
              <a:ext cx="0" cy="13716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13112E-85F1-43A9-B790-63C856E17DD9}"/>
                </a:ext>
              </a:extLst>
            </p:cNvPr>
            <p:cNvCxnSpPr/>
            <p:nvPr/>
          </p:nvCxnSpPr>
          <p:spPr>
            <a:xfrm>
              <a:off x="5893967" y="1149927"/>
              <a:ext cx="0" cy="13716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6AE6A25C-1CCD-4B2A-9193-49EA8EC9BE9C}"/>
              </a:ext>
            </a:extLst>
          </p:cNvPr>
          <p:cNvSpPr/>
          <p:nvPr/>
        </p:nvSpPr>
        <p:spPr>
          <a:xfrm>
            <a:off x="7617041" y="2294625"/>
            <a:ext cx="1988724" cy="584775"/>
          </a:xfrm>
          <a:prstGeom prst="rect">
            <a:avLst/>
          </a:prstGeom>
        </p:spPr>
        <p:txBody>
          <a:bodyPr wrap="square">
            <a:spAutoFit/>
          </a:bodyPr>
          <a:lstStyle/>
          <a:p>
            <a:r>
              <a:rPr lang="en-US" b="1" dirty="0">
                <a:solidFill>
                  <a:schemeClr val="bg1"/>
                </a:solidFill>
              </a:rPr>
              <a:t>Presenter 3</a:t>
            </a:r>
          </a:p>
          <a:p>
            <a:pPr lvl="0"/>
            <a:r>
              <a:rPr lang="en-US" sz="1400" dirty="0">
                <a:solidFill>
                  <a:schemeClr val="bg1"/>
                </a:solidFill>
              </a:rPr>
              <a:t>Title</a:t>
            </a:r>
          </a:p>
        </p:txBody>
      </p:sp>
      <p:sp>
        <p:nvSpPr>
          <p:cNvPr id="14" name="Rectangle 13">
            <a:extLst>
              <a:ext uri="{FF2B5EF4-FFF2-40B4-BE49-F238E27FC236}">
                <a16:creationId xmlns:a16="http://schemas.microsoft.com/office/drawing/2014/main" id="{8AC87A1F-A1E7-4EC1-9637-9D5773D9FB8F}"/>
              </a:ext>
            </a:extLst>
          </p:cNvPr>
          <p:cNvSpPr/>
          <p:nvPr/>
        </p:nvSpPr>
        <p:spPr>
          <a:xfrm>
            <a:off x="4807382" y="2227569"/>
            <a:ext cx="2599733" cy="1363654"/>
          </a:xfrm>
          <a:prstGeom prst="rect">
            <a:avLst/>
          </a:prstGeom>
          <a:solidFill>
            <a:srgbClr val="F56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5" name="Rectangle 14">
            <a:extLst>
              <a:ext uri="{FF2B5EF4-FFF2-40B4-BE49-F238E27FC236}">
                <a16:creationId xmlns:a16="http://schemas.microsoft.com/office/drawing/2014/main" id="{F2DDAECE-C2CD-456F-A393-FE0D143B02BB}"/>
              </a:ext>
            </a:extLst>
          </p:cNvPr>
          <p:cNvSpPr/>
          <p:nvPr/>
        </p:nvSpPr>
        <p:spPr>
          <a:xfrm>
            <a:off x="7557048" y="3757005"/>
            <a:ext cx="2596896" cy="1363654"/>
          </a:xfrm>
          <a:prstGeom prst="rect">
            <a:avLst/>
          </a:prstGeom>
          <a:solidFill>
            <a:srgbClr val="163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cxnSp>
        <p:nvCxnSpPr>
          <p:cNvPr id="16" name="Straight Connector 15">
            <a:extLst>
              <a:ext uri="{FF2B5EF4-FFF2-40B4-BE49-F238E27FC236}">
                <a16:creationId xmlns:a16="http://schemas.microsoft.com/office/drawing/2014/main" id="{78D89994-5A21-4DAF-B4AF-A25F134CB7D8}"/>
              </a:ext>
            </a:extLst>
          </p:cNvPr>
          <p:cNvCxnSpPr/>
          <p:nvPr/>
        </p:nvCxnSpPr>
        <p:spPr>
          <a:xfrm>
            <a:off x="1966129" y="3660594"/>
            <a:ext cx="8267834" cy="1077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78CEA26-1A9B-4FC3-94B9-2B7C6A165A1E}"/>
              </a:ext>
            </a:extLst>
          </p:cNvPr>
          <p:cNvSpPr/>
          <p:nvPr/>
        </p:nvSpPr>
        <p:spPr>
          <a:xfrm>
            <a:off x="1951037" y="2125662"/>
            <a:ext cx="8282926" cy="308063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grpSp>
        <p:nvGrpSpPr>
          <p:cNvPr id="18" name="Group 17">
            <a:extLst>
              <a:ext uri="{FF2B5EF4-FFF2-40B4-BE49-F238E27FC236}">
                <a16:creationId xmlns:a16="http://schemas.microsoft.com/office/drawing/2014/main" id="{5DEAC0CE-6F85-4E18-9C19-8A171C1274BD}"/>
              </a:ext>
            </a:extLst>
          </p:cNvPr>
          <p:cNvGrpSpPr/>
          <p:nvPr/>
        </p:nvGrpSpPr>
        <p:grpSpPr>
          <a:xfrm>
            <a:off x="6730752" y="4439619"/>
            <a:ext cx="576263" cy="576263"/>
            <a:chOff x="1771651" y="2722563"/>
            <a:chExt cx="576263" cy="576263"/>
          </a:xfrm>
          <a:solidFill>
            <a:schemeClr val="bg1">
              <a:alpha val="65000"/>
            </a:schemeClr>
          </a:solidFill>
        </p:grpSpPr>
        <p:sp>
          <p:nvSpPr>
            <p:cNvPr id="19" name="Freeform 38">
              <a:extLst>
                <a:ext uri="{FF2B5EF4-FFF2-40B4-BE49-F238E27FC236}">
                  <a16:creationId xmlns:a16="http://schemas.microsoft.com/office/drawing/2014/main" id="{DD820730-763F-45AB-B7F4-EC9AE7F689AD}"/>
                </a:ext>
              </a:extLst>
            </p:cNvPr>
            <p:cNvSpPr>
              <a:spLocks noEditPoints="1"/>
            </p:cNvSpPr>
            <p:nvPr/>
          </p:nvSpPr>
          <p:spPr bwMode="auto">
            <a:xfrm>
              <a:off x="1771651" y="2722563"/>
              <a:ext cx="369888" cy="538163"/>
            </a:xfrm>
            <a:custGeom>
              <a:avLst/>
              <a:gdLst>
                <a:gd name="T0" fmla="*/ 154 w 154"/>
                <a:gd name="T1" fmla="*/ 65 h 224"/>
                <a:gd name="T2" fmla="*/ 100 w 154"/>
                <a:gd name="T3" fmla="*/ 0 h 224"/>
                <a:gd name="T4" fmla="*/ 45 w 154"/>
                <a:gd name="T5" fmla="*/ 65 h 224"/>
                <a:gd name="T6" fmla="*/ 72 w 154"/>
                <a:gd name="T7" fmla="*/ 120 h 224"/>
                <a:gd name="T8" fmla="*/ 72 w 154"/>
                <a:gd name="T9" fmla="*/ 141 h 224"/>
                <a:gd name="T10" fmla="*/ 23 w 154"/>
                <a:gd name="T11" fmla="*/ 159 h 224"/>
                <a:gd name="T12" fmla="*/ 0 w 154"/>
                <a:gd name="T13" fmla="*/ 192 h 224"/>
                <a:gd name="T14" fmla="*/ 0 w 154"/>
                <a:gd name="T15" fmla="*/ 224 h 224"/>
                <a:gd name="T16" fmla="*/ 112 w 154"/>
                <a:gd name="T17" fmla="*/ 224 h 224"/>
                <a:gd name="T18" fmla="*/ 112 w 154"/>
                <a:gd name="T19" fmla="*/ 216 h 224"/>
                <a:gd name="T20" fmla="*/ 8 w 154"/>
                <a:gd name="T21" fmla="*/ 216 h 224"/>
                <a:gd name="T22" fmla="*/ 8 w 154"/>
                <a:gd name="T23" fmla="*/ 192 h 224"/>
                <a:gd name="T24" fmla="*/ 25 w 154"/>
                <a:gd name="T25" fmla="*/ 167 h 224"/>
                <a:gd name="T26" fmla="*/ 80 w 154"/>
                <a:gd name="T27" fmla="*/ 147 h 224"/>
                <a:gd name="T28" fmla="*/ 80 w 154"/>
                <a:gd name="T29" fmla="*/ 125 h 224"/>
                <a:gd name="T30" fmla="*/ 100 w 154"/>
                <a:gd name="T31" fmla="*/ 129 h 224"/>
                <a:gd name="T32" fmla="*/ 120 w 154"/>
                <a:gd name="T33" fmla="*/ 124 h 224"/>
                <a:gd name="T34" fmla="*/ 120 w 154"/>
                <a:gd name="T35" fmla="*/ 144 h 224"/>
                <a:gd name="T36" fmla="*/ 128 w 154"/>
                <a:gd name="T37" fmla="*/ 144 h 224"/>
                <a:gd name="T38" fmla="*/ 128 w 154"/>
                <a:gd name="T39" fmla="*/ 120 h 224"/>
                <a:gd name="T40" fmla="*/ 154 w 154"/>
                <a:gd name="T41" fmla="*/ 65 h 224"/>
                <a:gd name="T42" fmla="*/ 100 w 154"/>
                <a:gd name="T43" fmla="*/ 8 h 224"/>
                <a:gd name="T44" fmla="*/ 145 w 154"/>
                <a:gd name="T45" fmla="*/ 55 h 224"/>
                <a:gd name="T46" fmla="*/ 144 w 154"/>
                <a:gd name="T47" fmla="*/ 56 h 224"/>
                <a:gd name="T48" fmla="*/ 111 w 154"/>
                <a:gd name="T49" fmla="*/ 38 h 224"/>
                <a:gd name="T50" fmla="*/ 107 w 154"/>
                <a:gd name="T51" fmla="*/ 32 h 224"/>
                <a:gd name="T52" fmla="*/ 104 w 154"/>
                <a:gd name="T53" fmla="*/ 38 h 224"/>
                <a:gd name="T54" fmla="*/ 69 w 154"/>
                <a:gd name="T55" fmla="*/ 55 h 224"/>
                <a:gd name="T56" fmla="*/ 54 w 154"/>
                <a:gd name="T57" fmla="*/ 52 h 224"/>
                <a:gd name="T58" fmla="*/ 100 w 154"/>
                <a:gd name="T59" fmla="*/ 8 h 224"/>
                <a:gd name="T60" fmla="*/ 100 w 154"/>
                <a:gd name="T61" fmla="*/ 121 h 224"/>
                <a:gd name="T62" fmla="*/ 53 w 154"/>
                <a:gd name="T63" fmla="*/ 65 h 224"/>
                <a:gd name="T64" fmla="*/ 53 w 154"/>
                <a:gd name="T65" fmla="*/ 61 h 224"/>
                <a:gd name="T66" fmla="*/ 69 w 154"/>
                <a:gd name="T67" fmla="*/ 63 h 224"/>
                <a:gd name="T68" fmla="*/ 107 w 154"/>
                <a:gd name="T69" fmla="*/ 47 h 224"/>
                <a:gd name="T70" fmla="*/ 137 w 154"/>
                <a:gd name="T71" fmla="*/ 64 h 224"/>
                <a:gd name="T72" fmla="*/ 146 w 154"/>
                <a:gd name="T73" fmla="*/ 63 h 224"/>
                <a:gd name="T74" fmla="*/ 146 w 154"/>
                <a:gd name="T75" fmla="*/ 63 h 224"/>
                <a:gd name="T76" fmla="*/ 146 w 154"/>
                <a:gd name="T77" fmla="*/ 65 h 224"/>
                <a:gd name="T78" fmla="*/ 100 w 154"/>
                <a:gd name="T79" fmla="*/ 12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224">
                  <a:moveTo>
                    <a:pt x="154" y="65"/>
                  </a:moveTo>
                  <a:cubicBezTo>
                    <a:pt x="154" y="29"/>
                    <a:pt x="130" y="0"/>
                    <a:pt x="100" y="0"/>
                  </a:cubicBezTo>
                  <a:cubicBezTo>
                    <a:pt x="70" y="0"/>
                    <a:pt x="45" y="29"/>
                    <a:pt x="45" y="65"/>
                  </a:cubicBezTo>
                  <a:cubicBezTo>
                    <a:pt x="45" y="88"/>
                    <a:pt x="56" y="109"/>
                    <a:pt x="72" y="120"/>
                  </a:cubicBezTo>
                  <a:cubicBezTo>
                    <a:pt x="72" y="141"/>
                    <a:pt x="72" y="141"/>
                    <a:pt x="72" y="141"/>
                  </a:cubicBezTo>
                  <a:cubicBezTo>
                    <a:pt x="23" y="159"/>
                    <a:pt x="23" y="159"/>
                    <a:pt x="23" y="159"/>
                  </a:cubicBezTo>
                  <a:cubicBezTo>
                    <a:pt x="9" y="164"/>
                    <a:pt x="0" y="177"/>
                    <a:pt x="0" y="192"/>
                  </a:cubicBezTo>
                  <a:cubicBezTo>
                    <a:pt x="0" y="224"/>
                    <a:pt x="0" y="224"/>
                    <a:pt x="0" y="224"/>
                  </a:cubicBezTo>
                  <a:cubicBezTo>
                    <a:pt x="112" y="224"/>
                    <a:pt x="112" y="224"/>
                    <a:pt x="112" y="224"/>
                  </a:cubicBezTo>
                  <a:cubicBezTo>
                    <a:pt x="112" y="216"/>
                    <a:pt x="112" y="216"/>
                    <a:pt x="112" y="216"/>
                  </a:cubicBezTo>
                  <a:cubicBezTo>
                    <a:pt x="8" y="216"/>
                    <a:pt x="8" y="216"/>
                    <a:pt x="8" y="216"/>
                  </a:cubicBezTo>
                  <a:cubicBezTo>
                    <a:pt x="8" y="192"/>
                    <a:pt x="8" y="192"/>
                    <a:pt x="8" y="192"/>
                  </a:cubicBezTo>
                  <a:cubicBezTo>
                    <a:pt x="8" y="181"/>
                    <a:pt x="15" y="171"/>
                    <a:pt x="25" y="167"/>
                  </a:cubicBezTo>
                  <a:cubicBezTo>
                    <a:pt x="80" y="147"/>
                    <a:pt x="80" y="147"/>
                    <a:pt x="80" y="147"/>
                  </a:cubicBezTo>
                  <a:cubicBezTo>
                    <a:pt x="80" y="125"/>
                    <a:pt x="80" y="125"/>
                    <a:pt x="80" y="125"/>
                  </a:cubicBezTo>
                  <a:cubicBezTo>
                    <a:pt x="86" y="127"/>
                    <a:pt x="93" y="129"/>
                    <a:pt x="100" y="129"/>
                  </a:cubicBezTo>
                  <a:cubicBezTo>
                    <a:pt x="107" y="129"/>
                    <a:pt x="114" y="127"/>
                    <a:pt x="120" y="124"/>
                  </a:cubicBezTo>
                  <a:cubicBezTo>
                    <a:pt x="120" y="144"/>
                    <a:pt x="120" y="144"/>
                    <a:pt x="120" y="144"/>
                  </a:cubicBezTo>
                  <a:cubicBezTo>
                    <a:pt x="128" y="144"/>
                    <a:pt x="128" y="144"/>
                    <a:pt x="128" y="144"/>
                  </a:cubicBezTo>
                  <a:cubicBezTo>
                    <a:pt x="128" y="120"/>
                    <a:pt x="128" y="120"/>
                    <a:pt x="128" y="120"/>
                  </a:cubicBezTo>
                  <a:cubicBezTo>
                    <a:pt x="144" y="108"/>
                    <a:pt x="154" y="88"/>
                    <a:pt x="154" y="65"/>
                  </a:cubicBezTo>
                  <a:close/>
                  <a:moveTo>
                    <a:pt x="100" y="8"/>
                  </a:moveTo>
                  <a:cubicBezTo>
                    <a:pt x="123" y="8"/>
                    <a:pt x="142" y="29"/>
                    <a:pt x="145" y="55"/>
                  </a:cubicBezTo>
                  <a:cubicBezTo>
                    <a:pt x="145" y="55"/>
                    <a:pt x="145" y="55"/>
                    <a:pt x="144" y="56"/>
                  </a:cubicBezTo>
                  <a:cubicBezTo>
                    <a:pt x="129" y="58"/>
                    <a:pt x="120" y="54"/>
                    <a:pt x="111" y="38"/>
                  </a:cubicBezTo>
                  <a:cubicBezTo>
                    <a:pt x="107" y="32"/>
                    <a:pt x="107" y="32"/>
                    <a:pt x="107" y="32"/>
                  </a:cubicBezTo>
                  <a:cubicBezTo>
                    <a:pt x="104" y="38"/>
                    <a:pt x="104" y="38"/>
                    <a:pt x="104" y="38"/>
                  </a:cubicBezTo>
                  <a:cubicBezTo>
                    <a:pt x="99" y="47"/>
                    <a:pt x="83" y="55"/>
                    <a:pt x="69" y="55"/>
                  </a:cubicBezTo>
                  <a:cubicBezTo>
                    <a:pt x="64" y="55"/>
                    <a:pt x="59" y="54"/>
                    <a:pt x="54" y="52"/>
                  </a:cubicBezTo>
                  <a:cubicBezTo>
                    <a:pt x="59" y="27"/>
                    <a:pt x="78" y="8"/>
                    <a:pt x="100" y="8"/>
                  </a:cubicBezTo>
                  <a:close/>
                  <a:moveTo>
                    <a:pt x="100" y="121"/>
                  </a:moveTo>
                  <a:cubicBezTo>
                    <a:pt x="74" y="121"/>
                    <a:pt x="53" y="96"/>
                    <a:pt x="53" y="65"/>
                  </a:cubicBezTo>
                  <a:cubicBezTo>
                    <a:pt x="53" y="63"/>
                    <a:pt x="53" y="62"/>
                    <a:pt x="53" y="61"/>
                  </a:cubicBezTo>
                  <a:cubicBezTo>
                    <a:pt x="58" y="63"/>
                    <a:pt x="64" y="63"/>
                    <a:pt x="69" y="63"/>
                  </a:cubicBezTo>
                  <a:cubicBezTo>
                    <a:pt x="84" y="63"/>
                    <a:pt x="99" y="57"/>
                    <a:pt x="107" y="47"/>
                  </a:cubicBezTo>
                  <a:cubicBezTo>
                    <a:pt x="115" y="59"/>
                    <a:pt x="125" y="64"/>
                    <a:pt x="137" y="64"/>
                  </a:cubicBezTo>
                  <a:cubicBezTo>
                    <a:pt x="140" y="64"/>
                    <a:pt x="143" y="64"/>
                    <a:pt x="146" y="63"/>
                  </a:cubicBezTo>
                  <a:cubicBezTo>
                    <a:pt x="146" y="63"/>
                    <a:pt x="146" y="63"/>
                    <a:pt x="146" y="63"/>
                  </a:cubicBezTo>
                  <a:cubicBezTo>
                    <a:pt x="146" y="64"/>
                    <a:pt x="146" y="64"/>
                    <a:pt x="146" y="65"/>
                  </a:cubicBezTo>
                  <a:cubicBezTo>
                    <a:pt x="146" y="96"/>
                    <a:pt x="125" y="121"/>
                    <a:pt x="10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Freeform 39">
              <a:extLst>
                <a:ext uri="{FF2B5EF4-FFF2-40B4-BE49-F238E27FC236}">
                  <a16:creationId xmlns:a16="http://schemas.microsoft.com/office/drawing/2014/main" id="{6F9B66C7-667D-410B-B9D2-5C47A04A7BAC}"/>
                </a:ext>
              </a:extLst>
            </p:cNvPr>
            <p:cNvSpPr>
              <a:spLocks noEditPoints="1"/>
            </p:cNvSpPr>
            <p:nvPr/>
          </p:nvSpPr>
          <p:spPr bwMode="auto">
            <a:xfrm>
              <a:off x="2098676" y="3049588"/>
              <a:ext cx="249238" cy="24923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96"/>
                  </a:moveTo>
                  <a:cubicBezTo>
                    <a:pt x="28" y="96"/>
                    <a:pt x="8" y="76"/>
                    <a:pt x="8" y="52"/>
                  </a:cubicBezTo>
                  <a:cubicBezTo>
                    <a:pt x="8" y="28"/>
                    <a:pt x="28" y="8"/>
                    <a:pt x="52" y="8"/>
                  </a:cubicBezTo>
                  <a:cubicBezTo>
                    <a:pt x="76" y="8"/>
                    <a:pt x="96" y="28"/>
                    <a:pt x="96" y="52"/>
                  </a:cubicBezTo>
                  <a:cubicBezTo>
                    <a:pt x="96" y="76"/>
                    <a:pt x="76"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40">
              <a:extLst>
                <a:ext uri="{FF2B5EF4-FFF2-40B4-BE49-F238E27FC236}">
                  <a16:creationId xmlns:a16="http://schemas.microsoft.com/office/drawing/2014/main" id="{E6CDAA46-D81C-40C5-9ECC-39900EA39D70}"/>
                </a:ext>
              </a:extLst>
            </p:cNvPr>
            <p:cNvSpPr>
              <a:spLocks/>
            </p:cNvSpPr>
            <p:nvPr/>
          </p:nvSpPr>
          <p:spPr bwMode="auto">
            <a:xfrm>
              <a:off x="2152651" y="3105151"/>
              <a:ext cx="139700" cy="138113"/>
            </a:xfrm>
            <a:custGeom>
              <a:avLst/>
              <a:gdLst>
                <a:gd name="T0" fmla="*/ 54 w 58"/>
                <a:gd name="T1" fmla="*/ 25 h 58"/>
                <a:gd name="T2" fmla="*/ 33 w 58"/>
                <a:gd name="T3" fmla="*/ 25 h 58"/>
                <a:gd name="T4" fmla="*/ 33 w 58"/>
                <a:gd name="T5" fmla="*/ 4 h 58"/>
                <a:gd name="T6" fmla="*/ 29 w 58"/>
                <a:gd name="T7" fmla="*/ 0 h 58"/>
                <a:gd name="T8" fmla="*/ 25 w 58"/>
                <a:gd name="T9" fmla="*/ 4 h 58"/>
                <a:gd name="T10" fmla="*/ 25 w 58"/>
                <a:gd name="T11" fmla="*/ 25 h 58"/>
                <a:gd name="T12" fmla="*/ 4 w 58"/>
                <a:gd name="T13" fmla="*/ 25 h 58"/>
                <a:gd name="T14" fmla="*/ 0 w 58"/>
                <a:gd name="T15" fmla="*/ 29 h 58"/>
                <a:gd name="T16" fmla="*/ 4 w 58"/>
                <a:gd name="T17" fmla="*/ 33 h 58"/>
                <a:gd name="T18" fmla="*/ 25 w 58"/>
                <a:gd name="T19" fmla="*/ 33 h 58"/>
                <a:gd name="T20" fmla="*/ 25 w 58"/>
                <a:gd name="T21" fmla="*/ 54 h 58"/>
                <a:gd name="T22" fmla="*/ 29 w 58"/>
                <a:gd name="T23" fmla="*/ 58 h 58"/>
                <a:gd name="T24" fmla="*/ 33 w 58"/>
                <a:gd name="T25" fmla="*/ 54 h 58"/>
                <a:gd name="T26" fmla="*/ 33 w 58"/>
                <a:gd name="T27" fmla="*/ 33 h 58"/>
                <a:gd name="T28" fmla="*/ 54 w 58"/>
                <a:gd name="T29" fmla="*/ 33 h 58"/>
                <a:gd name="T30" fmla="*/ 58 w 58"/>
                <a:gd name="T31" fmla="*/ 29 h 58"/>
                <a:gd name="T32" fmla="*/ 54 w 58"/>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8">
                  <a:moveTo>
                    <a:pt x="54" y="25"/>
                  </a:moveTo>
                  <a:cubicBezTo>
                    <a:pt x="33" y="25"/>
                    <a:pt x="33" y="25"/>
                    <a:pt x="33" y="25"/>
                  </a:cubicBezTo>
                  <a:cubicBezTo>
                    <a:pt x="33" y="4"/>
                    <a:pt x="33" y="4"/>
                    <a:pt x="33" y="4"/>
                  </a:cubicBezTo>
                  <a:cubicBezTo>
                    <a:pt x="33" y="2"/>
                    <a:pt x="31" y="0"/>
                    <a:pt x="29" y="0"/>
                  </a:cubicBezTo>
                  <a:cubicBezTo>
                    <a:pt x="27" y="0"/>
                    <a:pt x="25" y="2"/>
                    <a:pt x="25" y="4"/>
                  </a:cubicBezTo>
                  <a:cubicBezTo>
                    <a:pt x="25" y="25"/>
                    <a:pt x="25" y="25"/>
                    <a:pt x="25" y="25"/>
                  </a:cubicBezTo>
                  <a:cubicBezTo>
                    <a:pt x="4" y="25"/>
                    <a:pt x="4" y="25"/>
                    <a:pt x="4" y="25"/>
                  </a:cubicBezTo>
                  <a:cubicBezTo>
                    <a:pt x="2" y="25"/>
                    <a:pt x="0" y="27"/>
                    <a:pt x="0" y="29"/>
                  </a:cubicBezTo>
                  <a:cubicBezTo>
                    <a:pt x="0" y="31"/>
                    <a:pt x="2" y="33"/>
                    <a:pt x="4" y="33"/>
                  </a:cubicBezTo>
                  <a:cubicBezTo>
                    <a:pt x="25" y="33"/>
                    <a:pt x="25" y="33"/>
                    <a:pt x="25" y="33"/>
                  </a:cubicBezTo>
                  <a:cubicBezTo>
                    <a:pt x="25" y="54"/>
                    <a:pt x="25" y="54"/>
                    <a:pt x="25" y="54"/>
                  </a:cubicBezTo>
                  <a:cubicBezTo>
                    <a:pt x="25" y="56"/>
                    <a:pt x="27" y="58"/>
                    <a:pt x="29" y="58"/>
                  </a:cubicBezTo>
                  <a:cubicBezTo>
                    <a:pt x="31" y="58"/>
                    <a:pt x="33" y="56"/>
                    <a:pt x="33" y="54"/>
                  </a:cubicBezTo>
                  <a:cubicBezTo>
                    <a:pt x="33" y="33"/>
                    <a:pt x="33" y="33"/>
                    <a:pt x="33" y="33"/>
                  </a:cubicBezTo>
                  <a:cubicBezTo>
                    <a:pt x="54" y="33"/>
                    <a:pt x="54" y="33"/>
                    <a:pt x="54" y="33"/>
                  </a:cubicBezTo>
                  <a:cubicBezTo>
                    <a:pt x="56" y="33"/>
                    <a:pt x="58" y="31"/>
                    <a:pt x="58" y="29"/>
                  </a:cubicBezTo>
                  <a:cubicBezTo>
                    <a:pt x="58" y="27"/>
                    <a:pt x="56" y="25"/>
                    <a:pt x="5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22" name="Group 21">
            <a:extLst>
              <a:ext uri="{FF2B5EF4-FFF2-40B4-BE49-F238E27FC236}">
                <a16:creationId xmlns:a16="http://schemas.microsoft.com/office/drawing/2014/main" id="{9A8FAFA9-535D-4904-BC3D-59E4C1EAC6CE}"/>
              </a:ext>
            </a:extLst>
          </p:cNvPr>
          <p:cNvGrpSpPr/>
          <p:nvPr/>
        </p:nvGrpSpPr>
        <p:grpSpPr>
          <a:xfrm>
            <a:off x="9495138" y="4439619"/>
            <a:ext cx="576263" cy="576263"/>
            <a:chOff x="1771651" y="2722563"/>
            <a:chExt cx="576263" cy="576263"/>
          </a:xfrm>
          <a:solidFill>
            <a:schemeClr val="bg1">
              <a:alpha val="65000"/>
            </a:schemeClr>
          </a:solidFill>
        </p:grpSpPr>
        <p:sp>
          <p:nvSpPr>
            <p:cNvPr id="23" name="Freeform 38">
              <a:extLst>
                <a:ext uri="{FF2B5EF4-FFF2-40B4-BE49-F238E27FC236}">
                  <a16:creationId xmlns:a16="http://schemas.microsoft.com/office/drawing/2014/main" id="{2B1296EB-3C30-4774-9994-1C260321B90F}"/>
                </a:ext>
              </a:extLst>
            </p:cNvPr>
            <p:cNvSpPr>
              <a:spLocks noEditPoints="1"/>
            </p:cNvSpPr>
            <p:nvPr/>
          </p:nvSpPr>
          <p:spPr bwMode="auto">
            <a:xfrm>
              <a:off x="1771651" y="2722563"/>
              <a:ext cx="369888" cy="538163"/>
            </a:xfrm>
            <a:custGeom>
              <a:avLst/>
              <a:gdLst>
                <a:gd name="T0" fmla="*/ 154 w 154"/>
                <a:gd name="T1" fmla="*/ 65 h 224"/>
                <a:gd name="T2" fmla="*/ 100 w 154"/>
                <a:gd name="T3" fmla="*/ 0 h 224"/>
                <a:gd name="T4" fmla="*/ 45 w 154"/>
                <a:gd name="T5" fmla="*/ 65 h 224"/>
                <a:gd name="T6" fmla="*/ 72 w 154"/>
                <a:gd name="T7" fmla="*/ 120 h 224"/>
                <a:gd name="T8" fmla="*/ 72 w 154"/>
                <a:gd name="T9" fmla="*/ 141 h 224"/>
                <a:gd name="T10" fmla="*/ 23 w 154"/>
                <a:gd name="T11" fmla="*/ 159 h 224"/>
                <a:gd name="T12" fmla="*/ 0 w 154"/>
                <a:gd name="T13" fmla="*/ 192 h 224"/>
                <a:gd name="T14" fmla="*/ 0 w 154"/>
                <a:gd name="T15" fmla="*/ 224 h 224"/>
                <a:gd name="T16" fmla="*/ 112 w 154"/>
                <a:gd name="T17" fmla="*/ 224 h 224"/>
                <a:gd name="T18" fmla="*/ 112 w 154"/>
                <a:gd name="T19" fmla="*/ 216 h 224"/>
                <a:gd name="T20" fmla="*/ 8 w 154"/>
                <a:gd name="T21" fmla="*/ 216 h 224"/>
                <a:gd name="T22" fmla="*/ 8 w 154"/>
                <a:gd name="T23" fmla="*/ 192 h 224"/>
                <a:gd name="T24" fmla="*/ 25 w 154"/>
                <a:gd name="T25" fmla="*/ 167 h 224"/>
                <a:gd name="T26" fmla="*/ 80 w 154"/>
                <a:gd name="T27" fmla="*/ 147 h 224"/>
                <a:gd name="T28" fmla="*/ 80 w 154"/>
                <a:gd name="T29" fmla="*/ 125 h 224"/>
                <a:gd name="T30" fmla="*/ 100 w 154"/>
                <a:gd name="T31" fmla="*/ 129 h 224"/>
                <a:gd name="T32" fmla="*/ 120 w 154"/>
                <a:gd name="T33" fmla="*/ 124 h 224"/>
                <a:gd name="T34" fmla="*/ 120 w 154"/>
                <a:gd name="T35" fmla="*/ 144 h 224"/>
                <a:gd name="T36" fmla="*/ 128 w 154"/>
                <a:gd name="T37" fmla="*/ 144 h 224"/>
                <a:gd name="T38" fmla="*/ 128 w 154"/>
                <a:gd name="T39" fmla="*/ 120 h 224"/>
                <a:gd name="T40" fmla="*/ 154 w 154"/>
                <a:gd name="T41" fmla="*/ 65 h 224"/>
                <a:gd name="T42" fmla="*/ 100 w 154"/>
                <a:gd name="T43" fmla="*/ 8 h 224"/>
                <a:gd name="T44" fmla="*/ 145 w 154"/>
                <a:gd name="T45" fmla="*/ 55 h 224"/>
                <a:gd name="T46" fmla="*/ 144 w 154"/>
                <a:gd name="T47" fmla="*/ 56 h 224"/>
                <a:gd name="T48" fmla="*/ 111 w 154"/>
                <a:gd name="T49" fmla="*/ 38 h 224"/>
                <a:gd name="T50" fmla="*/ 107 w 154"/>
                <a:gd name="T51" fmla="*/ 32 h 224"/>
                <a:gd name="T52" fmla="*/ 104 w 154"/>
                <a:gd name="T53" fmla="*/ 38 h 224"/>
                <a:gd name="T54" fmla="*/ 69 w 154"/>
                <a:gd name="T55" fmla="*/ 55 h 224"/>
                <a:gd name="T56" fmla="*/ 54 w 154"/>
                <a:gd name="T57" fmla="*/ 52 h 224"/>
                <a:gd name="T58" fmla="*/ 100 w 154"/>
                <a:gd name="T59" fmla="*/ 8 h 224"/>
                <a:gd name="T60" fmla="*/ 100 w 154"/>
                <a:gd name="T61" fmla="*/ 121 h 224"/>
                <a:gd name="T62" fmla="*/ 53 w 154"/>
                <a:gd name="T63" fmla="*/ 65 h 224"/>
                <a:gd name="T64" fmla="*/ 53 w 154"/>
                <a:gd name="T65" fmla="*/ 61 h 224"/>
                <a:gd name="T66" fmla="*/ 69 w 154"/>
                <a:gd name="T67" fmla="*/ 63 h 224"/>
                <a:gd name="T68" fmla="*/ 107 w 154"/>
                <a:gd name="T69" fmla="*/ 47 h 224"/>
                <a:gd name="T70" fmla="*/ 137 w 154"/>
                <a:gd name="T71" fmla="*/ 64 h 224"/>
                <a:gd name="T72" fmla="*/ 146 w 154"/>
                <a:gd name="T73" fmla="*/ 63 h 224"/>
                <a:gd name="T74" fmla="*/ 146 w 154"/>
                <a:gd name="T75" fmla="*/ 63 h 224"/>
                <a:gd name="T76" fmla="*/ 146 w 154"/>
                <a:gd name="T77" fmla="*/ 65 h 224"/>
                <a:gd name="T78" fmla="*/ 100 w 154"/>
                <a:gd name="T79" fmla="*/ 12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224">
                  <a:moveTo>
                    <a:pt x="154" y="65"/>
                  </a:moveTo>
                  <a:cubicBezTo>
                    <a:pt x="154" y="29"/>
                    <a:pt x="130" y="0"/>
                    <a:pt x="100" y="0"/>
                  </a:cubicBezTo>
                  <a:cubicBezTo>
                    <a:pt x="70" y="0"/>
                    <a:pt x="45" y="29"/>
                    <a:pt x="45" y="65"/>
                  </a:cubicBezTo>
                  <a:cubicBezTo>
                    <a:pt x="45" y="88"/>
                    <a:pt x="56" y="109"/>
                    <a:pt x="72" y="120"/>
                  </a:cubicBezTo>
                  <a:cubicBezTo>
                    <a:pt x="72" y="141"/>
                    <a:pt x="72" y="141"/>
                    <a:pt x="72" y="141"/>
                  </a:cubicBezTo>
                  <a:cubicBezTo>
                    <a:pt x="23" y="159"/>
                    <a:pt x="23" y="159"/>
                    <a:pt x="23" y="159"/>
                  </a:cubicBezTo>
                  <a:cubicBezTo>
                    <a:pt x="9" y="164"/>
                    <a:pt x="0" y="177"/>
                    <a:pt x="0" y="192"/>
                  </a:cubicBezTo>
                  <a:cubicBezTo>
                    <a:pt x="0" y="224"/>
                    <a:pt x="0" y="224"/>
                    <a:pt x="0" y="224"/>
                  </a:cubicBezTo>
                  <a:cubicBezTo>
                    <a:pt x="112" y="224"/>
                    <a:pt x="112" y="224"/>
                    <a:pt x="112" y="224"/>
                  </a:cubicBezTo>
                  <a:cubicBezTo>
                    <a:pt x="112" y="216"/>
                    <a:pt x="112" y="216"/>
                    <a:pt x="112" y="216"/>
                  </a:cubicBezTo>
                  <a:cubicBezTo>
                    <a:pt x="8" y="216"/>
                    <a:pt x="8" y="216"/>
                    <a:pt x="8" y="216"/>
                  </a:cubicBezTo>
                  <a:cubicBezTo>
                    <a:pt x="8" y="192"/>
                    <a:pt x="8" y="192"/>
                    <a:pt x="8" y="192"/>
                  </a:cubicBezTo>
                  <a:cubicBezTo>
                    <a:pt x="8" y="181"/>
                    <a:pt x="15" y="171"/>
                    <a:pt x="25" y="167"/>
                  </a:cubicBezTo>
                  <a:cubicBezTo>
                    <a:pt x="80" y="147"/>
                    <a:pt x="80" y="147"/>
                    <a:pt x="80" y="147"/>
                  </a:cubicBezTo>
                  <a:cubicBezTo>
                    <a:pt x="80" y="125"/>
                    <a:pt x="80" y="125"/>
                    <a:pt x="80" y="125"/>
                  </a:cubicBezTo>
                  <a:cubicBezTo>
                    <a:pt x="86" y="127"/>
                    <a:pt x="93" y="129"/>
                    <a:pt x="100" y="129"/>
                  </a:cubicBezTo>
                  <a:cubicBezTo>
                    <a:pt x="107" y="129"/>
                    <a:pt x="114" y="127"/>
                    <a:pt x="120" y="124"/>
                  </a:cubicBezTo>
                  <a:cubicBezTo>
                    <a:pt x="120" y="144"/>
                    <a:pt x="120" y="144"/>
                    <a:pt x="120" y="144"/>
                  </a:cubicBezTo>
                  <a:cubicBezTo>
                    <a:pt x="128" y="144"/>
                    <a:pt x="128" y="144"/>
                    <a:pt x="128" y="144"/>
                  </a:cubicBezTo>
                  <a:cubicBezTo>
                    <a:pt x="128" y="120"/>
                    <a:pt x="128" y="120"/>
                    <a:pt x="128" y="120"/>
                  </a:cubicBezTo>
                  <a:cubicBezTo>
                    <a:pt x="144" y="108"/>
                    <a:pt x="154" y="88"/>
                    <a:pt x="154" y="65"/>
                  </a:cubicBezTo>
                  <a:close/>
                  <a:moveTo>
                    <a:pt x="100" y="8"/>
                  </a:moveTo>
                  <a:cubicBezTo>
                    <a:pt x="123" y="8"/>
                    <a:pt x="142" y="29"/>
                    <a:pt x="145" y="55"/>
                  </a:cubicBezTo>
                  <a:cubicBezTo>
                    <a:pt x="145" y="55"/>
                    <a:pt x="145" y="55"/>
                    <a:pt x="144" y="56"/>
                  </a:cubicBezTo>
                  <a:cubicBezTo>
                    <a:pt x="129" y="58"/>
                    <a:pt x="120" y="54"/>
                    <a:pt x="111" y="38"/>
                  </a:cubicBezTo>
                  <a:cubicBezTo>
                    <a:pt x="107" y="32"/>
                    <a:pt x="107" y="32"/>
                    <a:pt x="107" y="32"/>
                  </a:cubicBezTo>
                  <a:cubicBezTo>
                    <a:pt x="104" y="38"/>
                    <a:pt x="104" y="38"/>
                    <a:pt x="104" y="38"/>
                  </a:cubicBezTo>
                  <a:cubicBezTo>
                    <a:pt x="99" y="47"/>
                    <a:pt x="83" y="55"/>
                    <a:pt x="69" y="55"/>
                  </a:cubicBezTo>
                  <a:cubicBezTo>
                    <a:pt x="64" y="55"/>
                    <a:pt x="59" y="54"/>
                    <a:pt x="54" y="52"/>
                  </a:cubicBezTo>
                  <a:cubicBezTo>
                    <a:pt x="59" y="27"/>
                    <a:pt x="78" y="8"/>
                    <a:pt x="100" y="8"/>
                  </a:cubicBezTo>
                  <a:close/>
                  <a:moveTo>
                    <a:pt x="100" y="121"/>
                  </a:moveTo>
                  <a:cubicBezTo>
                    <a:pt x="74" y="121"/>
                    <a:pt x="53" y="96"/>
                    <a:pt x="53" y="65"/>
                  </a:cubicBezTo>
                  <a:cubicBezTo>
                    <a:pt x="53" y="63"/>
                    <a:pt x="53" y="62"/>
                    <a:pt x="53" y="61"/>
                  </a:cubicBezTo>
                  <a:cubicBezTo>
                    <a:pt x="58" y="63"/>
                    <a:pt x="64" y="63"/>
                    <a:pt x="69" y="63"/>
                  </a:cubicBezTo>
                  <a:cubicBezTo>
                    <a:pt x="84" y="63"/>
                    <a:pt x="99" y="57"/>
                    <a:pt x="107" y="47"/>
                  </a:cubicBezTo>
                  <a:cubicBezTo>
                    <a:pt x="115" y="59"/>
                    <a:pt x="125" y="64"/>
                    <a:pt x="137" y="64"/>
                  </a:cubicBezTo>
                  <a:cubicBezTo>
                    <a:pt x="140" y="64"/>
                    <a:pt x="143" y="64"/>
                    <a:pt x="146" y="63"/>
                  </a:cubicBezTo>
                  <a:cubicBezTo>
                    <a:pt x="146" y="63"/>
                    <a:pt x="146" y="63"/>
                    <a:pt x="146" y="63"/>
                  </a:cubicBezTo>
                  <a:cubicBezTo>
                    <a:pt x="146" y="64"/>
                    <a:pt x="146" y="64"/>
                    <a:pt x="146" y="65"/>
                  </a:cubicBezTo>
                  <a:cubicBezTo>
                    <a:pt x="146" y="96"/>
                    <a:pt x="125" y="121"/>
                    <a:pt x="10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39">
              <a:extLst>
                <a:ext uri="{FF2B5EF4-FFF2-40B4-BE49-F238E27FC236}">
                  <a16:creationId xmlns:a16="http://schemas.microsoft.com/office/drawing/2014/main" id="{B2E56CA8-893F-4C8F-9EE9-77A6C8385931}"/>
                </a:ext>
              </a:extLst>
            </p:cNvPr>
            <p:cNvSpPr>
              <a:spLocks noEditPoints="1"/>
            </p:cNvSpPr>
            <p:nvPr/>
          </p:nvSpPr>
          <p:spPr bwMode="auto">
            <a:xfrm>
              <a:off x="2098676" y="3049588"/>
              <a:ext cx="249238" cy="24923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96"/>
                  </a:moveTo>
                  <a:cubicBezTo>
                    <a:pt x="28" y="96"/>
                    <a:pt x="8" y="76"/>
                    <a:pt x="8" y="52"/>
                  </a:cubicBezTo>
                  <a:cubicBezTo>
                    <a:pt x="8" y="28"/>
                    <a:pt x="28" y="8"/>
                    <a:pt x="52" y="8"/>
                  </a:cubicBezTo>
                  <a:cubicBezTo>
                    <a:pt x="76" y="8"/>
                    <a:pt x="96" y="28"/>
                    <a:pt x="96" y="52"/>
                  </a:cubicBezTo>
                  <a:cubicBezTo>
                    <a:pt x="96" y="76"/>
                    <a:pt x="76"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Freeform 40">
              <a:extLst>
                <a:ext uri="{FF2B5EF4-FFF2-40B4-BE49-F238E27FC236}">
                  <a16:creationId xmlns:a16="http://schemas.microsoft.com/office/drawing/2014/main" id="{F795FEA0-E757-4A29-9FA1-F1736CDE6C95}"/>
                </a:ext>
              </a:extLst>
            </p:cNvPr>
            <p:cNvSpPr>
              <a:spLocks/>
            </p:cNvSpPr>
            <p:nvPr/>
          </p:nvSpPr>
          <p:spPr bwMode="auto">
            <a:xfrm>
              <a:off x="2152651" y="3105151"/>
              <a:ext cx="139700" cy="138113"/>
            </a:xfrm>
            <a:custGeom>
              <a:avLst/>
              <a:gdLst>
                <a:gd name="T0" fmla="*/ 54 w 58"/>
                <a:gd name="T1" fmla="*/ 25 h 58"/>
                <a:gd name="T2" fmla="*/ 33 w 58"/>
                <a:gd name="T3" fmla="*/ 25 h 58"/>
                <a:gd name="T4" fmla="*/ 33 w 58"/>
                <a:gd name="T5" fmla="*/ 4 h 58"/>
                <a:gd name="T6" fmla="*/ 29 w 58"/>
                <a:gd name="T7" fmla="*/ 0 h 58"/>
                <a:gd name="T8" fmla="*/ 25 w 58"/>
                <a:gd name="T9" fmla="*/ 4 h 58"/>
                <a:gd name="T10" fmla="*/ 25 w 58"/>
                <a:gd name="T11" fmla="*/ 25 h 58"/>
                <a:gd name="T12" fmla="*/ 4 w 58"/>
                <a:gd name="T13" fmla="*/ 25 h 58"/>
                <a:gd name="T14" fmla="*/ 0 w 58"/>
                <a:gd name="T15" fmla="*/ 29 h 58"/>
                <a:gd name="T16" fmla="*/ 4 w 58"/>
                <a:gd name="T17" fmla="*/ 33 h 58"/>
                <a:gd name="T18" fmla="*/ 25 w 58"/>
                <a:gd name="T19" fmla="*/ 33 h 58"/>
                <a:gd name="T20" fmla="*/ 25 w 58"/>
                <a:gd name="T21" fmla="*/ 54 h 58"/>
                <a:gd name="T22" fmla="*/ 29 w 58"/>
                <a:gd name="T23" fmla="*/ 58 h 58"/>
                <a:gd name="T24" fmla="*/ 33 w 58"/>
                <a:gd name="T25" fmla="*/ 54 h 58"/>
                <a:gd name="T26" fmla="*/ 33 w 58"/>
                <a:gd name="T27" fmla="*/ 33 h 58"/>
                <a:gd name="T28" fmla="*/ 54 w 58"/>
                <a:gd name="T29" fmla="*/ 33 h 58"/>
                <a:gd name="T30" fmla="*/ 58 w 58"/>
                <a:gd name="T31" fmla="*/ 29 h 58"/>
                <a:gd name="T32" fmla="*/ 54 w 58"/>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8">
                  <a:moveTo>
                    <a:pt x="54" y="25"/>
                  </a:moveTo>
                  <a:cubicBezTo>
                    <a:pt x="33" y="25"/>
                    <a:pt x="33" y="25"/>
                    <a:pt x="33" y="25"/>
                  </a:cubicBezTo>
                  <a:cubicBezTo>
                    <a:pt x="33" y="4"/>
                    <a:pt x="33" y="4"/>
                    <a:pt x="33" y="4"/>
                  </a:cubicBezTo>
                  <a:cubicBezTo>
                    <a:pt x="33" y="2"/>
                    <a:pt x="31" y="0"/>
                    <a:pt x="29" y="0"/>
                  </a:cubicBezTo>
                  <a:cubicBezTo>
                    <a:pt x="27" y="0"/>
                    <a:pt x="25" y="2"/>
                    <a:pt x="25" y="4"/>
                  </a:cubicBezTo>
                  <a:cubicBezTo>
                    <a:pt x="25" y="25"/>
                    <a:pt x="25" y="25"/>
                    <a:pt x="25" y="25"/>
                  </a:cubicBezTo>
                  <a:cubicBezTo>
                    <a:pt x="4" y="25"/>
                    <a:pt x="4" y="25"/>
                    <a:pt x="4" y="25"/>
                  </a:cubicBezTo>
                  <a:cubicBezTo>
                    <a:pt x="2" y="25"/>
                    <a:pt x="0" y="27"/>
                    <a:pt x="0" y="29"/>
                  </a:cubicBezTo>
                  <a:cubicBezTo>
                    <a:pt x="0" y="31"/>
                    <a:pt x="2" y="33"/>
                    <a:pt x="4" y="33"/>
                  </a:cubicBezTo>
                  <a:cubicBezTo>
                    <a:pt x="25" y="33"/>
                    <a:pt x="25" y="33"/>
                    <a:pt x="25" y="33"/>
                  </a:cubicBezTo>
                  <a:cubicBezTo>
                    <a:pt x="25" y="54"/>
                    <a:pt x="25" y="54"/>
                    <a:pt x="25" y="54"/>
                  </a:cubicBezTo>
                  <a:cubicBezTo>
                    <a:pt x="25" y="56"/>
                    <a:pt x="27" y="58"/>
                    <a:pt x="29" y="58"/>
                  </a:cubicBezTo>
                  <a:cubicBezTo>
                    <a:pt x="31" y="58"/>
                    <a:pt x="33" y="56"/>
                    <a:pt x="33" y="54"/>
                  </a:cubicBezTo>
                  <a:cubicBezTo>
                    <a:pt x="33" y="33"/>
                    <a:pt x="33" y="33"/>
                    <a:pt x="33" y="33"/>
                  </a:cubicBezTo>
                  <a:cubicBezTo>
                    <a:pt x="54" y="33"/>
                    <a:pt x="54" y="33"/>
                    <a:pt x="54" y="33"/>
                  </a:cubicBezTo>
                  <a:cubicBezTo>
                    <a:pt x="56" y="33"/>
                    <a:pt x="58" y="31"/>
                    <a:pt x="58" y="29"/>
                  </a:cubicBezTo>
                  <a:cubicBezTo>
                    <a:pt x="58" y="27"/>
                    <a:pt x="56" y="25"/>
                    <a:pt x="5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8" name="Rectangle 27">
            <a:extLst>
              <a:ext uri="{FF2B5EF4-FFF2-40B4-BE49-F238E27FC236}">
                <a16:creationId xmlns:a16="http://schemas.microsoft.com/office/drawing/2014/main" id="{BB5B3614-D503-4166-9A0D-814E64D4B640}"/>
              </a:ext>
            </a:extLst>
          </p:cNvPr>
          <p:cNvSpPr/>
          <p:nvPr/>
        </p:nvSpPr>
        <p:spPr>
          <a:xfrm>
            <a:off x="7621499" y="3874534"/>
            <a:ext cx="1984266" cy="584775"/>
          </a:xfrm>
          <a:prstGeom prst="rect">
            <a:avLst/>
          </a:prstGeom>
        </p:spPr>
        <p:txBody>
          <a:bodyPr wrap="square">
            <a:spAutoFit/>
          </a:bodyPr>
          <a:lstStyle/>
          <a:p>
            <a:r>
              <a:rPr lang="en-US" b="1" dirty="0">
                <a:solidFill>
                  <a:schemeClr val="bg1"/>
                </a:solidFill>
              </a:rPr>
              <a:t>Presenter 6</a:t>
            </a:r>
          </a:p>
          <a:p>
            <a:pPr lvl="0"/>
            <a:r>
              <a:rPr lang="en-US" sz="1400" dirty="0">
                <a:solidFill>
                  <a:schemeClr val="bg1"/>
                </a:solidFill>
              </a:rPr>
              <a:t>Title</a:t>
            </a:r>
          </a:p>
        </p:txBody>
      </p:sp>
      <p:sp>
        <p:nvSpPr>
          <p:cNvPr id="29" name="Rectangle 28">
            <a:extLst>
              <a:ext uri="{FF2B5EF4-FFF2-40B4-BE49-F238E27FC236}">
                <a16:creationId xmlns:a16="http://schemas.microsoft.com/office/drawing/2014/main" id="{D23986A7-77B3-4CEA-A609-98EA73F7E0E9}"/>
              </a:ext>
            </a:extLst>
          </p:cNvPr>
          <p:cNvSpPr/>
          <p:nvPr/>
        </p:nvSpPr>
        <p:spPr>
          <a:xfrm>
            <a:off x="4818976" y="2294625"/>
            <a:ext cx="1661624" cy="584775"/>
          </a:xfrm>
          <a:prstGeom prst="rect">
            <a:avLst/>
          </a:prstGeom>
        </p:spPr>
        <p:txBody>
          <a:bodyPr wrap="square">
            <a:spAutoFit/>
          </a:bodyPr>
          <a:lstStyle/>
          <a:p>
            <a:r>
              <a:rPr lang="en-US" b="1" dirty="0">
                <a:solidFill>
                  <a:schemeClr val="bg1"/>
                </a:solidFill>
              </a:rPr>
              <a:t>Presenter 2</a:t>
            </a:r>
          </a:p>
          <a:p>
            <a:pPr lvl="0"/>
            <a:r>
              <a:rPr lang="en-US" sz="1400" dirty="0">
                <a:solidFill>
                  <a:schemeClr val="bg1"/>
                </a:solidFill>
              </a:rPr>
              <a:t>Title</a:t>
            </a:r>
          </a:p>
        </p:txBody>
      </p:sp>
      <p:grpSp>
        <p:nvGrpSpPr>
          <p:cNvPr id="32" name="Group 31">
            <a:extLst>
              <a:ext uri="{FF2B5EF4-FFF2-40B4-BE49-F238E27FC236}">
                <a16:creationId xmlns:a16="http://schemas.microsoft.com/office/drawing/2014/main" id="{E90FD94D-1F11-45FA-9A47-F5BFE2104142}"/>
              </a:ext>
            </a:extLst>
          </p:cNvPr>
          <p:cNvGrpSpPr/>
          <p:nvPr/>
        </p:nvGrpSpPr>
        <p:grpSpPr>
          <a:xfrm>
            <a:off x="9495138" y="2925052"/>
            <a:ext cx="576263" cy="576263"/>
            <a:chOff x="1771651" y="2722563"/>
            <a:chExt cx="576263" cy="576263"/>
          </a:xfrm>
          <a:solidFill>
            <a:schemeClr val="bg1">
              <a:alpha val="65000"/>
            </a:schemeClr>
          </a:solidFill>
        </p:grpSpPr>
        <p:sp>
          <p:nvSpPr>
            <p:cNvPr id="33" name="Freeform 38">
              <a:extLst>
                <a:ext uri="{FF2B5EF4-FFF2-40B4-BE49-F238E27FC236}">
                  <a16:creationId xmlns:a16="http://schemas.microsoft.com/office/drawing/2014/main" id="{AAEDBDF7-EC71-404D-B1C3-41F30624FC78}"/>
                </a:ext>
              </a:extLst>
            </p:cNvPr>
            <p:cNvSpPr>
              <a:spLocks noEditPoints="1"/>
            </p:cNvSpPr>
            <p:nvPr/>
          </p:nvSpPr>
          <p:spPr bwMode="auto">
            <a:xfrm>
              <a:off x="1771651" y="2722563"/>
              <a:ext cx="369888" cy="538163"/>
            </a:xfrm>
            <a:custGeom>
              <a:avLst/>
              <a:gdLst>
                <a:gd name="T0" fmla="*/ 154 w 154"/>
                <a:gd name="T1" fmla="*/ 65 h 224"/>
                <a:gd name="T2" fmla="*/ 100 w 154"/>
                <a:gd name="T3" fmla="*/ 0 h 224"/>
                <a:gd name="T4" fmla="*/ 45 w 154"/>
                <a:gd name="T5" fmla="*/ 65 h 224"/>
                <a:gd name="T6" fmla="*/ 72 w 154"/>
                <a:gd name="T7" fmla="*/ 120 h 224"/>
                <a:gd name="T8" fmla="*/ 72 w 154"/>
                <a:gd name="T9" fmla="*/ 141 h 224"/>
                <a:gd name="T10" fmla="*/ 23 w 154"/>
                <a:gd name="T11" fmla="*/ 159 h 224"/>
                <a:gd name="T12" fmla="*/ 0 w 154"/>
                <a:gd name="T13" fmla="*/ 192 h 224"/>
                <a:gd name="T14" fmla="*/ 0 w 154"/>
                <a:gd name="T15" fmla="*/ 224 h 224"/>
                <a:gd name="T16" fmla="*/ 112 w 154"/>
                <a:gd name="T17" fmla="*/ 224 h 224"/>
                <a:gd name="T18" fmla="*/ 112 w 154"/>
                <a:gd name="T19" fmla="*/ 216 h 224"/>
                <a:gd name="T20" fmla="*/ 8 w 154"/>
                <a:gd name="T21" fmla="*/ 216 h 224"/>
                <a:gd name="T22" fmla="*/ 8 w 154"/>
                <a:gd name="T23" fmla="*/ 192 h 224"/>
                <a:gd name="T24" fmla="*/ 25 w 154"/>
                <a:gd name="T25" fmla="*/ 167 h 224"/>
                <a:gd name="T26" fmla="*/ 80 w 154"/>
                <a:gd name="T27" fmla="*/ 147 h 224"/>
                <a:gd name="T28" fmla="*/ 80 w 154"/>
                <a:gd name="T29" fmla="*/ 125 h 224"/>
                <a:gd name="T30" fmla="*/ 100 w 154"/>
                <a:gd name="T31" fmla="*/ 129 h 224"/>
                <a:gd name="T32" fmla="*/ 120 w 154"/>
                <a:gd name="T33" fmla="*/ 124 h 224"/>
                <a:gd name="T34" fmla="*/ 120 w 154"/>
                <a:gd name="T35" fmla="*/ 144 h 224"/>
                <a:gd name="T36" fmla="*/ 128 w 154"/>
                <a:gd name="T37" fmla="*/ 144 h 224"/>
                <a:gd name="T38" fmla="*/ 128 w 154"/>
                <a:gd name="T39" fmla="*/ 120 h 224"/>
                <a:gd name="T40" fmla="*/ 154 w 154"/>
                <a:gd name="T41" fmla="*/ 65 h 224"/>
                <a:gd name="T42" fmla="*/ 100 w 154"/>
                <a:gd name="T43" fmla="*/ 8 h 224"/>
                <a:gd name="T44" fmla="*/ 145 w 154"/>
                <a:gd name="T45" fmla="*/ 55 h 224"/>
                <a:gd name="T46" fmla="*/ 144 w 154"/>
                <a:gd name="T47" fmla="*/ 56 h 224"/>
                <a:gd name="T48" fmla="*/ 111 w 154"/>
                <a:gd name="T49" fmla="*/ 38 h 224"/>
                <a:gd name="T50" fmla="*/ 107 w 154"/>
                <a:gd name="T51" fmla="*/ 32 h 224"/>
                <a:gd name="T52" fmla="*/ 104 w 154"/>
                <a:gd name="T53" fmla="*/ 38 h 224"/>
                <a:gd name="T54" fmla="*/ 69 w 154"/>
                <a:gd name="T55" fmla="*/ 55 h 224"/>
                <a:gd name="T56" fmla="*/ 54 w 154"/>
                <a:gd name="T57" fmla="*/ 52 h 224"/>
                <a:gd name="T58" fmla="*/ 100 w 154"/>
                <a:gd name="T59" fmla="*/ 8 h 224"/>
                <a:gd name="T60" fmla="*/ 100 w 154"/>
                <a:gd name="T61" fmla="*/ 121 h 224"/>
                <a:gd name="T62" fmla="*/ 53 w 154"/>
                <a:gd name="T63" fmla="*/ 65 h 224"/>
                <a:gd name="T64" fmla="*/ 53 w 154"/>
                <a:gd name="T65" fmla="*/ 61 h 224"/>
                <a:gd name="T66" fmla="*/ 69 w 154"/>
                <a:gd name="T67" fmla="*/ 63 h 224"/>
                <a:gd name="T68" fmla="*/ 107 w 154"/>
                <a:gd name="T69" fmla="*/ 47 h 224"/>
                <a:gd name="T70" fmla="*/ 137 w 154"/>
                <a:gd name="T71" fmla="*/ 64 h 224"/>
                <a:gd name="T72" fmla="*/ 146 w 154"/>
                <a:gd name="T73" fmla="*/ 63 h 224"/>
                <a:gd name="T74" fmla="*/ 146 w 154"/>
                <a:gd name="T75" fmla="*/ 63 h 224"/>
                <a:gd name="T76" fmla="*/ 146 w 154"/>
                <a:gd name="T77" fmla="*/ 65 h 224"/>
                <a:gd name="T78" fmla="*/ 100 w 154"/>
                <a:gd name="T79" fmla="*/ 12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224">
                  <a:moveTo>
                    <a:pt x="154" y="65"/>
                  </a:moveTo>
                  <a:cubicBezTo>
                    <a:pt x="154" y="29"/>
                    <a:pt x="130" y="0"/>
                    <a:pt x="100" y="0"/>
                  </a:cubicBezTo>
                  <a:cubicBezTo>
                    <a:pt x="70" y="0"/>
                    <a:pt x="45" y="29"/>
                    <a:pt x="45" y="65"/>
                  </a:cubicBezTo>
                  <a:cubicBezTo>
                    <a:pt x="45" y="88"/>
                    <a:pt x="56" y="109"/>
                    <a:pt x="72" y="120"/>
                  </a:cubicBezTo>
                  <a:cubicBezTo>
                    <a:pt x="72" y="141"/>
                    <a:pt x="72" y="141"/>
                    <a:pt x="72" y="141"/>
                  </a:cubicBezTo>
                  <a:cubicBezTo>
                    <a:pt x="23" y="159"/>
                    <a:pt x="23" y="159"/>
                    <a:pt x="23" y="159"/>
                  </a:cubicBezTo>
                  <a:cubicBezTo>
                    <a:pt x="9" y="164"/>
                    <a:pt x="0" y="177"/>
                    <a:pt x="0" y="192"/>
                  </a:cubicBezTo>
                  <a:cubicBezTo>
                    <a:pt x="0" y="224"/>
                    <a:pt x="0" y="224"/>
                    <a:pt x="0" y="224"/>
                  </a:cubicBezTo>
                  <a:cubicBezTo>
                    <a:pt x="112" y="224"/>
                    <a:pt x="112" y="224"/>
                    <a:pt x="112" y="224"/>
                  </a:cubicBezTo>
                  <a:cubicBezTo>
                    <a:pt x="112" y="216"/>
                    <a:pt x="112" y="216"/>
                    <a:pt x="112" y="216"/>
                  </a:cubicBezTo>
                  <a:cubicBezTo>
                    <a:pt x="8" y="216"/>
                    <a:pt x="8" y="216"/>
                    <a:pt x="8" y="216"/>
                  </a:cubicBezTo>
                  <a:cubicBezTo>
                    <a:pt x="8" y="192"/>
                    <a:pt x="8" y="192"/>
                    <a:pt x="8" y="192"/>
                  </a:cubicBezTo>
                  <a:cubicBezTo>
                    <a:pt x="8" y="181"/>
                    <a:pt x="15" y="171"/>
                    <a:pt x="25" y="167"/>
                  </a:cubicBezTo>
                  <a:cubicBezTo>
                    <a:pt x="80" y="147"/>
                    <a:pt x="80" y="147"/>
                    <a:pt x="80" y="147"/>
                  </a:cubicBezTo>
                  <a:cubicBezTo>
                    <a:pt x="80" y="125"/>
                    <a:pt x="80" y="125"/>
                    <a:pt x="80" y="125"/>
                  </a:cubicBezTo>
                  <a:cubicBezTo>
                    <a:pt x="86" y="127"/>
                    <a:pt x="93" y="129"/>
                    <a:pt x="100" y="129"/>
                  </a:cubicBezTo>
                  <a:cubicBezTo>
                    <a:pt x="107" y="129"/>
                    <a:pt x="114" y="127"/>
                    <a:pt x="120" y="124"/>
                  </a:cubicBezTo>
                  <a:cubicBezTo>
                    <a:pt x="120" y="144"/>
                    <a:pt x="120" y="144"/>
                    <a:pt x="120" y="144"/>
                  </a:cubicBezTo>
                  <a:cubicBezTo>
                    <a:pt x="128" y="144"/>
                    <a:pt x="128" y="144"/>
                    <a:pt x="128" y="144"/>
                  </a:cubicBezTo>
                  <a:cubicBezTo>
                    <a:pt x="128" y="120"/>
                    <a:pt x="128" y="120"/>
                    <a:pt x="128" y="120"/>
                  </a:cubicBezTo>
                  <a:cubicBezTo>
                    <a:pt x="144" y="108"/>
                    <a:pt x="154" y="88"/>
                    <a:pt x="154" y="65"/>
                  </a:cubicBezTo>
                  <a:close/>
                  <a:moveTo>
                    <a:pt x="100" y="8"/>
                  </a:moveTo>
                  <a:cubicBezTo>
                    <a:pt x="123" y="8"/>
                    <a:pt x="142" y="29"/>
                    <a:pt x="145" y="55"/>
                  </a:cubicBezTo>
                  <a:cubicBezTo>
                    <a:pt x="145" y="55"/>
                    <a:pt x="145" y="55"/>
                    <a:pt x="144" y="56"/>
                  </a:cubicBezTo>
                  <a:cubicBezTo>
                    <a:pt x="129" y="58"/>
                    <a:pt x="120" y="54"/>
                    <a:pt x="111" y="38"/>
                  </a:cubicBezTo>
                  <a:cubicBezTo>
                    <a:pt x="107" y="32"/>
                    <a:pt x="107" y="32"/>
                    <a:pt x="107" y="32"/>
                  </a:cubicBezTo>
                  <a:cubicBezTo>
                    <a:pt x="104" y="38"/>
                    <a:pt x="104" y="38"/>
                    <a:pt x="104" y="38"/>
                  </a:cubicBezTo>
                  <a:cubicBezTo>
                    <a:pt x="99" y="47"/>
                    <a:pt x="83" y="55"/>
                    <a:pt x="69" y="55"/>
                  </a:cubicBezTo>
                  <a:cubicBezTo>
                    <a:pt x="64" y="55"/>
                    <a:pt x="59" y="54"/>
                    <a:pt x="54" y="52"/>
                  </a:cubicBezTo>
                  <a:cubicBezTo>
                    <a:pt x="59" y="27"/>
                    <a:pt x="78" y="8"/>
                    <a:pt x="100" y="8"/>
                  </a:cubicBezTo>
                  <a:close/>
                  <a:moveTo>
                    <a:pt x="100" y="121"/>
                  </a:moveTo>
                  <a:cubicBezTo>
                    <a:pt x="74" y="121"/>
                    <a:pt x="53" y="96"/>
                    <a:pt x="53" y="65"/>
                  </a:cubicBezTo>
                  <a:cubicBezTo>
                    <a:pt x="53" y="63"/>
                    <a:pt x="53" y="62"/>
                    <a:pt x="53" y="61"/>
                  </a:cubicBezTo>
                  <a:cubicBezTo>
                    <a:pt x="58" y="63"/>
                    <a:pt x="64" y="63"/>
                    <a:pt x="69" y="63"/>
                  </a:cubicBezTo>
                  <a:cubicBezTo>
                    <a:pt x="84" y="63"/>
                    <a:pt x="99" y="57"/>
                    <a:pt x="107" y="47"/>
                  </a:cubicBezTo>
                  <a:cubicBezTo>
                    <a:pt x="115" y="59"/>
                    <a:pt x="125" y="64"/>
                    <a:pt x="137" y="64"/>
                  </a:cubicBezTo>
                  <a:cubicBezTo>
                    <a:pt x="140" y="64"/>
                    <a:pt x="143" y="64"/>
                    <a:pt x="146" y="63"/>
                  </a:cubicBezTo>
                  <a:cubicBezTo>
                    <a:pt x="146" y="63"/>
                    <a:pt x="146" y="63"/>
                    <a:pt x="146" y="63"/>
                  </a:cubicBezTo>
                  <a:cubicBezTo>
                    <a:pt x="146" y="64"/>
                    <a:pt x="146" y="64"/>
                    <a:pt x="146" y="65"/>
                  </a:cubicBezTo>
                  <a:cubicBezTo>
                    <a:pt x="146" y="96"/>
                    <a:pt x="125" y="121"/>
                    <a:pt x="10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9">
              <a:extLst>
                <a:ext uri="{FF2B5EF4-FFF2-40B4-BE49-F238E27FC236}">
                  <a16:creationId xmlns:a16="http://schemas.microsoft.com/office/drawing/2014/main" id="{9033E0EC-CA81-4B9F-9C1E-7FE7C03CCE0A}"/>
                </a:ext>
              </a:extLst>
            </p:cNvPr>
            <p:cNvSpPr>
              <a:spLocks noEditPoints="1"/>
            </p:cNvSpPr>
            <p:nvPr/>
          </p:nvSpPr>
          <p:spPr bwMode="auto">
            <a:xfrm>
              <a:off x="2098676" y="3049588"/>
              <a:ext cx="249238" cy="24923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96"/>
                  </a:moveTo>
                  <a:cubicBezTo>
                    <a:pt x="28" y="96"/>
                    <a:pt x="8" y="76"/>
                    <a:pt x="8" y="52"/>
                  </a:cubicBezTo>
                  <a:cubicBezTo>
                    <a:pt x="8" y="28"/>
                    <a:pt x="28" y="8"/>
                    <a:pt x="52" y="8"/>
                  </a:cubicBezTo>
                  <a:cubicBezTo>
                    <a:pt x="76" y="8"/>
                    <a:pt x="96" y="28"/>
                    <a:pt x="96" y="52"/>
                  </a:cubicBezTo>
                  <a:cubicBezTo>
                    <a:pt x="96" y="76"/>
                    <a:pt x="76"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40">
              <a:extLst>
                <a:ext uri="{FF2B5EF4-FFF2-40B4-BE49-F238E27FC236}">
                  <a16:creationId xmlns:a16="http://schemas.microsoft.com/office/drawing/2014/main" id="{E4549C00-E8E9-40A4-B12D-2E5C49AA349D}"/>
                </a:ext>
              </a:extLst>
            </p:cNvPr>
            <p:cNvSpPr>
              <a:spLocks/>
            </p:cNvSpPr>
            <p:nvPr/>
          </p:nvSpPr>
          <p:spPr bwMode="auto">
            <a:xfrm>
              <a:off x="2152651" y="3105151"/>
              <a:ext cx="139700" cy="138113"/>
            </a:xfrm>
            <a:custGeom>
              <a:avLst/>
              <a:gdLst>
                <a:gd name="T0" fmla="*/ 54 w 58"/>
                <a:gd name="T1" fmla="*/ 25 h 58"/>
                <a:gd name="T2" fmla="*/ 33 w 58"/>
                <a:gd name="T3" fmla="*/ 25 h 58"/>
                <a:gd name="T4" fmla="*/ 33 w 58"/>
                <a:gd name="T5" fmla="*/ 4 h 58"/>
                <a:gd name="T6" fmla="*/ 29 w 58"/>
                <a:gd name="T7" fmla="*/ 0 h 58"/>
                <a:gd name="T8" fmla="*/ 25 w 58"/>
                <a:gd name="T9" fmla="*/ 4 h 58"/>
                <a:gd name="T10" fmla="*/ 25 w 58"/>
                <a:gd name="T11" fmla="*/ 25 h 58"/>
                <a:gd name="T12" fmla="*/ 4 w 58"/>
                <a:gd name="T13" fmla="*/ 25 h 58"/>
                <a:gd name="T14" fmla="*/ 0 w 58"/>
                <a:gd name="T15" fmla="*/ 29 h 58"/>
                <a:gd name="T16" fmla="*/ 4 w 58"/>
                <a:gd name="T17" fmla="*/ 33 h 58"/>
                <a:gd name="T18" fmla="*/ 25 w 58"/>
                <a:gd name="T19" fmla="*/ 33 h 58"/>
                <a:gd name="T20" fmla="*/ 25 w 58"/>
                <a:gd name="T21" fmla="*/ 54 h 58"/>
                <a:gd name="T22" fmla="*/ 29 w 58"/>
                <a:gd name="T23" fmla="*/ 58 h 58"/>
                <a:gd name="T24" fmla="*/ 33 w 58"/>
                <a:gd name="T25" fmla="*/ 54 h 58"/>
                <a:gd name="T26" fmla="*/ 33 w 58"/>
                <a:gd name="T27" fmla="*/ 33 h 58"/>
                <a:gd name="T28" fmla="*/ 54 w 58"/>
                <a:gd name="T29" fmla="*/ 33 h 58"/>
                <a:gd name="T30" fmla="*/ 58 w 58"/>
                <a:gd name="T31" fmla="*/ 29 h 58"/>
                <a:gd name="T32" fmla="*/ 54 w 58"/>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8">
                  <a:moveTo>
                    <a:pt x="54" y="25"/>
                  </a:moveTo>
                  <a:cubicBezTo>
                    <a:pt x="33" y="25"/>
                    <a:pt x="33" y="25"/>
                    <a:pt x="33" y="25"/>
                  </a:cubicBezTo>
                  <a:cubicBezTo>
                    <a:pt x="33" y="4"/>
                    <a:pt x="33" y="4"/>
                    <a:pt x="33" y="4"/>
                  </a:cubicBezTo>
                  <a:cubicBezTo>
                    <a:pt x="33" y="2"/>
                    <a:pt x="31" y="0"/>
                    <a:pt x="29" y="0"/>
                  </a:cubicBezTo>
                  <a:cubicBezTo>
                    <a:pt x="27" y="0"/>
                    <a:pt x="25" y="2"/>
                    <a:pt x="25" y="4"/>
                  </a:cubicBezTo>
                  <a:cubicBezTo>
                    <a:pt x="25" y="25"/>
                    <a:pt x="25" y="25"/>
                    <a:pt x="25" y="25"/>
                  </a:cubicBezTo>
                  <a:cubicBezTo>
                    <a:pt x="4" y="25"/>
                    <a:pt x="4" y="25"/>
                    <a:pt x="4" y="25"/>
                  </a:cubicBezTo>
                  <a:cubicBezTo>
                    <a:pt x="2" y="25"/>
                    <a:pt x="0" y="27"/>
                    <a:pt x="0" y="29"/>
                  </a:cubicBezTo>
                  <a:cubicBezTo>
                    <a:pt x="0" y="31"/>
                    <a:pt x="2" y="33"/>
                    <a:pt x="4" y="33"/>
                  </a:cubicBezTo>
                  <a:cubicBezTo>
                    <a:pt x="25" y="33"/>
                    <a:pt x="25" y="33"/>
                    <a:pt x="25" y="33"/>
                  </a:cubicBezTo>
                  <a:cubicBezTo>
                    <a:pt x="25" y="54"/>
                    <a:pt x="25" y="54"/>
                    <a:pt x="25" y="54"/>
                  </a:cubicBezTo>
                  <a:cubicBezTo>
                    <a:pt x="25" y="56"/>
                    <a:pt x="27" y="58"/>
                    <a:pt x="29" y="58"/>
                  </a:cubicBezTo>
                  <a:cubicBezTo>
                    <a:pt x="31" y="58"/>
                    <a:pt x="33" y="56"/>
                    <a:pt x="33" y="54"/>
                  </a:cubicBezTo>
                  <a:cubicBezTo>
                    <a:pt x="33" y="33"/>
                    <a:pt x="33" y="33"/>
                    <a:pt x="33" y="33"/>
                  </a:cubicBezTo>
                  <a:cubicBezTo>
                    <a:pt x="54" y="33"/>
                    <a:pt x="54" y="33"/>
                    <a:pt x="54" y="33"/>
                  </a:cubicBezTo>
                  <a:cubicBezTo>
                    <a:pt x="56" y="33"/>
                    <a:pt x="58" y="31"/>
                    <a:pt x="58" y="29"/>
                  </a:cubicBezTo>
                  <a:cubicBezTo>
                    <a:pt x="58" y="27"/>
                    <a:pt x="56" y="25"/>
                    <a:pt x="5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36" name="Group 35">
            <a:extLst>
              <a:ext uri="{FF2B5EF4-FFF2-40B4-BE49-F238E27FC236}">
                <a16:creationId xmlns:a16="http://schemas.microsoft.com/office/drawing/2014/main" id="{FA70B811-CB9A-4E6A-950B-4349985B7133}"/>
              </a:ext>
            </a:extLst>
          </p:cNvPr>
          <p:cNvGrpSpPr/>
          <p:nvPr/>
        </p:nvGrpSpPr>
        <p:grpSpPr>
          <a:xfrm>
            <a:off x="6627564" y="2906001"/>
            <a:ext cx="576263" cy="576263"/>
            <a:chOff x="1771651" y="2722563"/>
            <a:chExt cx="576263" cy="576263"/>
          </a:xfrm>
          <a:solidFill>
            <a:schemeClr val="bg1">
              <a:alpha val="65000"/>
            </a:schemeClr>
          </a:solidFill>
        </p:grpSpPr>
        <p:sp>
          <p:nvSpPr>
            <p:cNvPr id="37" name="Freeform 38">
              <a:extLst>
                <a:ext uri="{FF2B5EF4-FFF2-40B4-BE49-F238E27FC236}">
                  <a16:creationId xmlns:a16="http://schemas.microsoft.com/office/drawing/2014/main" id="{AD0047E1-D1AC-4A5F-9CD4-A8CD9DC33C2F}"/>
                </a:ext>
              </a:extLst>
            </p:cNvPr>
            <p:cNvSpPr>
              <a:spLocks noEditPoints="1"/>
            </p:cNvSpPr>
            <p:nvPr/>
          </p:nvSpPr>
          <p:spPr bwMode="auto">
            <a:xfrm>
              <a:off x="1771651" y="2722563"/>
              <a:ext cx="369888" cy="538163"/>
            </a:xfrm>
            <a:custGeom>
              <a:avLst/>
              <a:gdLst>
                <a:gd name="T0" fmla="*/ 154 w 154"/>
                <a:gd name="T1" fmla="*/ 65 h 224"/>
                <a:gd name="T2" fmla="*/ 100 w 154"/>
                <a:gd name="T3" fmla="*/ 0 h 224"/>
                <a:gd name="T4" fmla="*/ 45 w 154"/>
                <a:gd name="T5" fmla="*/ 65 h 224"/>
                <a:gd name="T6" fmla="*/ 72 w 154"/>
                <a:gd name="T7" fmla="*/ 120 h 224"/>
                <a:gd name="T8" fmla="*/ 72 w 154"/>
                <a:gd name="T9" fmla="*/ 141 h 224"/>
                <a:gd name="T10" fmla="*/ 23 w 154"/>
                <a:gd name="T11" fmla="*/ 159 h 224"/>
                <a:gd name="T12" fmla="*/ 0 w 154"/>
                <a:gd name="T13" fmla="*/ 192 h 224"/>
                <a:gd name="T14" fmla="*/ 0 w 154"/>
                <a:gd name="T15" fmla="*/ 224 h 224"/>
                <a:gd name="T16" fmla="*/ 112 w 154"/>
                <a:gd name="T17" fmla="*/ 224 h 224"/>
                <a:gd name="T18" fmla="*/ 112 w 154"/>
                <a:gd name="T19" fmla="*/ 216 h 224"/>
                <a:gd name="T20" fmla="*/ 8 w 154"/>
                <a:gd name="T21" fmla="*/ 216 h 224"/>
                <a:gd name="T22" fmla="*/ 8 w 154"/>
                <a:gd name="T23" fmla="*/ 192 h 224"/>
                <a:gd name="T24" fmla="*/ 25 w 154"/>
                <a:gd name="T25" fmla="*/ 167 h 224"/>
                <a:gd name="T26" fmla="*/ 80 w 154"/>
                <a:gd name="T27" fmla="*/ 147 h 224"/>
                <a:gd name="T28" fmla="*/ 80 w 154"/>
                <a:gd name="T29" fmla="*/ 125 h 224"/>
                <a:gd name="T30" fmla="*/ 100 w 154"/>
                <a:gd name="T31" fmla="*/ 129 h 224"/>
                <a:gd name="T32" fmla="*/ 120 w 154"/>
                <a:gd name="T33" fmla="*/ 124 h 224"/>
                <a:gd name="T34" fmla="*/ 120 w 154"/>
                <a:gd name="T35" fmla="*/ 144 h 224"/>
                <a:gd name="T36" fmla="*/ 128 w 154"/>
                <a:gd name="T37" fmla="*/ 144 h 224"/>
                <a:gd name="T38" fmla="*/ 128 w 154"/>
                <a:gd name="T39" fmla="*/ 120 h 224"/>
                <a:gd name="T40" fmla="*/ 154 w 154"/>
                <a:gd name="T41" fmla="*/ 65 h 224"/>
                <a:gd name="T42" fmla="*/ 100 w 154"/>
                <a:gd name="T43" fmla="*/ 8 h 224"/>
                <a:gd name="T44" fmla="*/ 145 w 154"/>
                <a:gd name="T45" fmla="*/ 55 h 224"/>
                <a:gd name="T46" fmla="*/ 144 w 154"/>
                <a:gd name="T47" fmla="*/ 56 h 224"/>
                <a:gd name="T48" fmla="*/ 111 w 154"/>
                <a:gd name="T49" fmla="*/ 38 h 224"/>
                <a:gd name="T50" fmla="*/ 107 w 154"/>
                <a:gd name="T51" fmla="*/ 32 h 224"/>
                <a:gd name="T52" fmla="*/ 104 w 154"/>
                <a:gd name="T53" fmla="*/ 38 h 224"/>
                <a:gd name="T54" fmla="*/ 69 w 154"/>
                <a:gd name="T55" fmla="*/ 55 h 224"/>
                <a:gd name="T56" fmla="*/ 54 w 154"/>
                <a:gd name="T57" fmla="*/ 52 h 224"/>
                <a:gd name="T58" fmla="*/ 100 w 154"/>
                <a:gd name="T59" fmla="*/ 8 h 224"/>
                <a:gd name="T60" fmla="*/ 100 w 154"/>
                <a:gd name="T61" fmla="*/ 121 h 224"/>
                <a:gd name="T62" fmla="*/ 53 w 154"/>
                <a:gd name="T63" fmla="*/ 65 h 224"/>
                <a:gd name="T64" fmla="*/ 53 w 154"/>
                <a:gd name="T65" fmla="*/ 61 h 224"/>
                <a:gd name="T66" fmla="*/ 69 w 154"/>
                <a:gd name="T67" fmla="*/ 63 h 224"/>
                <a:gd name="T68" fmla="*/ 107 w 154"/>
                <a:gd name="T69" fmla="*/ 47 h 224"/>
                <a:gd name="T70" fmla="*/ 137 w 154"/>
                <a:gd name="T71" fmla="*/ 64 h 224"/>
                <a:gd name="T72" fmla="*/ 146 w 154"/>
                <a:gd name="T73" fmla="*/ 63 h 224"/>
                <a:gd name="T74" fmla="*/ 146 w 154"/>
                <a:gd name="T75" fmla="*/ 63 h 224"/>
                <a:gd name="T76" fmla="*/ 146 w 154"/>
                <a:gd name="T77" fmla="*/ 65 h 224"/>
                <a:gd name="T78" fmla="*/ 100 w 154"/>
                <a:gd name="T79" fmla="*/ 12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224">
                  <a:moveTo>
                    <a:pt x="154" y="65"/>
                  </a:moveTo>
                  <a:cubicBezTo>
                    <a:pt x="154" y="29"/>
                    <a:pt x="130" y="0"/>
                    <a:pt x="100" y="0"/>
                  </a:cubicBezTo>
                  <a:cubicBezTo>
                    <a:pt x="70" y="0"/>
                    <a:pt x="45" y="29"/>
                    <a:pt x="45" y="65"/>
                  </a:cubicBezTo>
                  <a:cubicBezTo>
                    <a:pt x="45" y="88"/>
                    <a:pt x="56" y="109"/>
                    <a:pt x="72" y="120"/>
                  </a:cubicBezTo>
                  <a:cubicBezTo>
                    <a:pt x="72" y="141"/>
                    <a:pt x="72" y="141"/>
                    <a:pt x="72" y="141"/>
                  </a:cubicBezTo>
                  <a:cubicBezTo>
                    <a:pt x="23" y="159"/>
                    <a:pt x="23" y="159"/>
                    <a:pt x="23" y="159"/>
                  </a:cubicBezTo>
                  <a:cubicBezTo>
                    <a:pt x="9" y="164"/>
                    <a:pt x="0" y="177"/>
                    <a:pt x="0" y="192"/>
                  </a:cubicBezTo>
                  <a:cubicBezTo>
                    <a:pt x="0" y="224"/>
                    <a:pt x="0" y="224"/>
                    <a:pt x="0" y="224"/>
                  </a:cubicBezTo>
                  <a:cubicBezTo>
                    <a:pt x="112" y="224"/>
                    <a:pt x="112" y="224"/>
                    <a:pt x="112" y="224"/>
                  </a:cubicBezTo>
                  <a:cubicBezTo>
                    <a:pt x="112" y="216"/>
                    <a:pt x="112" y="216"/>
                    <a:pt x="112" y="216"/>
                  </a:cubicBezTo>
                  <a:cubicBezTo>
                    <a:pt x="8" y="216"/>
                    <a:pt x="8" y="216"/>
                    <a:pt x="8" y="216"/>
                  </a:cubicBezTo>
                  <a:cubicBezTo>
                    <a:pt x="8" y="192"/>
                    <a:pt x="8" y="192"/>
                    <a:pt x="8" y="192"/>
                  </a:cubicBezTo>
                  <a:cubicBezTo>
                    <a:pt x="8" y="181"/>
                    <a:pt x="15" y="171"/>
                    <a:pt x="25" y="167"/>
                  </a:cubicBezTo>
                  <a:cubicBezTo>
                    <a:pt x="80" y="147"/>
                    <a:pt x="80" y="147"/>
                    <a:pt x="80" y="147"/>
                  </a:cubicBezTo>
                  <a:cubicBezTo>
                    <a:pt x="80" y="125"/>
                    <a:pt x="80" y="125"/>
                    <a:pt x="80" y="125"/>
                  </a:cubicBezTo>
                  <a:cubicBezTo>
                    <a:pt x="86" y="127"/>
                    <a:pt x="93" y="129"/>
                    <a:pt x="100" y="129"/>
                  </a:cubicBezTo>
                  <a:cubicBezTo>
                    <a:pt x="107" y="129"/>
                    <a:pt x="114" y="127"/>
                    <a:pt x="120" y="124"/>
                  </a:cubicBezTo>
                  <a:cubicBezTo>
                    <a:pt x="120" y="144"/>
                    <a:pt x="120" y="144"/>
                    <a:pt x="120" y="144"/>
                  </a:cubicBezTo>
                  <a:cubicBezTo>
                    <a:pt x="128" y="144"/>
                    <a:pt x="128" y="144"/>
                    <a:pt x="128" y="144"/>
                  </a:cubicBezTo>
                  <a:cubicBezTo>
                    <a:pt x="128" y="120"/>
                    <a:pt x="128" y="120"/>
                    <a:pt x="128" y="120"/>
                  </a:cubicBezTo>
                  <a:cubicBezTo>
                    <a:pt x="144" y="108"/>
                    <a:pt x="154" y="88"/>
                    <a:pt x="154" y="65"/>
                  </a:cubicBezTo>
                  <a:close/>
                  <a:moveTo>
                    <a:pt x="100" y="8"/>
                  </a:moveTo>
                  <a:cubicBezTo>
                    <a:pt x="123" y="8"/>
                    <a:pt x="142" y="29"/>
                    <a:pt x="145" y="55"/>
                  </a:cubicBezTo>
                  <a:cubicBezTo>
                    <a:pt x="145" y="55"/>
                    <a:pt x="145" y="55"/>
                    <a:pt x="144" y="56"/>
                  </a:cubicBezTo>
                  <a:cubicBezTo>
                    <a:pt x="129" y="58"/>
                    <a:pt x="120" y="54"/>
                    <a:pt x="111" y="38"/>
                  </a:cubicBezTo>
                  <a:cubicBezTo>
                    <a:pt x="107" y="32"/>
                    <a:pt x="107" y="32"/>
                    <a:pt x="107" y="32"/>
                  </a:cubicBezTo>
                  <a:cubicBezTo>
                    <a:pt x="104" y="38"/>
                    <a:pt x="104" y="38"/>
                    <a:pt x="104" y="38"/>
                  </a:cubicBezTo>
                  <a:cubicBezTo>
                    <a:pt x="99" y="47"/>
                    <a:pt x="83" y="55"/>
                    <a:pt x="69" y="55"/>
                  </a:cubicBezTo>
                  <a:cubicBezTo>
                    <a:pt x="64" y="55"/>
                    <a:pt x="59" y="54"/>
                    <a:pt x="54" y="52"/>
                  </a:cubicBezTo>
                  <a:cubicBezTo>
                    <a:pt x="59" y="27"/>
                    <a:pt x="78" y="8"/>
                    <a:pt x="100" y="8"/>
                  </a:cubicBezTo>
                  <a:close/>
                  <a:moveTo>
                    <a:pt x="100" y="121"/>
                  </a:moveTo>
                  <a:cubicBezTo>
                    <a:pt x="74" y="121"/>
                    <a:pt x="53" y="96"/>
                    <a:pt x="53" y="65"/>
                  </a:cubicBezTo>
                  <a:cubicBezTo>
                    <a:pt x="53" y="63"/>
                    <a:pt x="53" y="62"/>
                    <a:pt x="53" y="61"/>
                  </a:cubicBezTo>
                  <a:cubicBezTo>
                    <a:pt x="58" y="63"/>
                    <a:pt x="64" y="63"/>
                    <a:pt x="69" y="63"/>
                  </a:cubicBezTo>
                  <a:cubicBezTo>
                    <a:pt x="84" y="63"/>
                    <a:pt x="99" y="57"/>
                    <a:pt x="107" y="47"/>
                  </a:cubicBezTo>
                  <a:cubicBezTo>
                    <a:pt x="115" y="59"/>
                    <a:pt x="125" y="64"/>
                    <a:pt x="137" y="64"/>
                  </a:cubicBezTo>
                  <a:cubicBezTo>
                    <a:pt x="140" y="64"/>
                    <a:pt x="143" y="64"/>
                    <a:pt x="146" y="63"/>
                  </a:cubicBezTo>
                  <a:cubicBezTo>
                    <a:pt x="146" y="63"/>
                    <a:pt x="146" y="63"/>
                    <a:pt x="146" y="63"/>
                  </a:cubicBezTo>
                  <a:cubicBezTo>
                    <a:pt x="146" y="64"/>
                    <a:pt x="146" y="64"/>
                    <a:pt x="146" y="65"/>
                  </a:cubicBezTo>
                  <a:cubicBezTo>
                    <a:pt x="146" y="96"/>
                    <a:pt x="125" y="121"/>
                    <a:pt x="10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 name="Freeform 39">
              <a:extLst>
                <a:ext uri="{FF2B5EF4-FFF2-40B4-BE49-F238E27FC236}">
                  <a16:creationId xmlns:a16="http://schemas.microsoft.com/office/drawing/2014/main" id="{B7E6C1C9-F1A6-4D9D-8235-C8D6925F94FA}"/>
                </a:ext>
              </a:extLst>
            </p:cNvPr>
            <p:cNvSpPr>
              <a:spLocks noEditPoints="1"/>
            </p:cNvSpPr>
            <p:nvPr/>
          </p:nvSpPr>
          <p:spPr bwMode="auto">
            <a:xfrm>
              <a:off x="2098676" y="3049588"/>
              <a:ext cx="249238" cy="24923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96"/>
                  </a:moveTo>
                  <a:cubicBezTo>
                    <a:pt x="28" y="96"/>
                    <a:pt x="8" y="76"/>
                    <a:pt x="8" y="52"/>
                  </a:cubicBezTo>
                  <a:cubicBezTo>
                    <a:pt x="8" y="28"/>
                    <a:pt x="28" y="8"/>
                    <a:pt x="52" y="8"/>
                  </a:cubicBezTo>
                  <a:cubicBezTo>
                    <a:pt x="76" y="8"/>
                    <a:pt x="96" y="28"/>
                    <a:pt x="96" y="52"/>
                  </a:cubicBezTo>
                  <a:cubicBezTo>
                    <a:pt x="96" y="76"/>
                    <a:pt x="76"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9" name="Freeform 40">
              <a:extLst>
                <a:ext uri="{FF2B5EF4-FFF2-40B4-BE49-F238E27FC236}">
                  <a16:creationId xmlns:a16="http://schemas.microsoft.com/office/drawing/2014/main" id="{B7804BCF-BA22-44CF-AE42-814344EF568A}"/>
                </a:ext>
              </a:extLst>
            </p:cNvPr>
            <p:cNvSpPr>
              <a:spLocks/>
            </p:cNvSpPr>
            <p:nvPr/>
          </p:nvSpPr>
          <p:spPr bwMode="auto">
            <a:xfrm>
              <a:off x="2152651" y="3105151"/>
              <a:ext cx="139700" cy="138113"/>
            </a:xfrm>
            <a:custGeom>
              <a:avLst/>
              <a:gdLst>
                <a:gd name="T0" fmla="*/ 54 w 58"/>
                <a:gd name="T1" fmla="*/ 25 h 58"/>
                <a:gd name="T2" fmla="*/ 33 w 58"/>
                <a:gd name="T3" fmla="*/ 25 h 58"/>
                <a:gd name="T4" fmla="*/ 33 w 58"/>
                <a:gd name="T5" fmla="*/ 4 h 58"/>
                <a:gd name="T6" fmla="*/ 29 w 58"/>
                <a:gd name="T7" fmla="*/ 0 h 58"/>
                <a:gd name="T8" fmla="*/ 25 w 58"/>
                <a:gd name="T9" fmla="*/ 4 h 58"/>
                <a:gd name="T10" fmla="*/ 25 w 58"/>
                <a:gd name="T11" fmla="*/ 25 h 58"/>
                <a:gd name="T12" fmla="*/ 4 w 58"/>
                <a:gd name="T13" fmla="*/ 25 h 58"/>
                <a:gd name="T14" fmla="*/ 0 w 58"/>
                <a:gd name="T15" fmla="*/ 29 h 58"/>
                <a:gd name="T16" fmla="*/ 4 w 58"/>
                <a:gd name="T17" fmla="*/ 33 h 58"/>
                <a:gd name="T18" fmla="*/ 25 w 58"/>
                <a:gd name="T19" fmla="*/ 33 h 58"/>
                <a:gd name="T20" fmla="*/ 25 w 58"/>
                <a:gd name="T21" fmla="*/ 54 h 58"/>
                <a:gd name="T22" fmla="*/ 29 w 58"/>
                <a:gd name="T23" fmla="*/ 58 h 58"/>
                <a:gd name="T24" fmla="*/ 33 w 58"/>
                <a:gd name="T25" fmla="*/ 54 h 58"/>
                <a:gd name="T26" fmla="*/ 33 w 58"/>
                <a:gd name="T27" fmla="*/ 33 h 58"/>
                <a:gd name="T28" fmla="*/ 54 w 58"/>
                <a:gd name="T29" fmla="*/ 33 h 58"/>
                <a:gd name="T30" fmla="*/ 58 w 58"/>
                <a:gd name="T31" fmla="*/ 29 h 58"/>
                <a:gd name="T32" fmla="*/ 54 w 58"/>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8">
                  <a:moveTo>
                    <a:pt x="54" y="25"/>
                  </a:moveTo>
                  <a:cubicBezTo>
                    <a:pt x="33" y="25"/>
                    <a:pt x="33" y="25"/>
                    <a:pt x="33" y="25"/>
                  </a:cubicBezTo>
                  <a:cubicBezTo>
                    <a:pt x="33" y="4"/>
                    <a:pt x="33" y="4"/>
                    <a:pt x="33" y="4"/>
                  </a:cubicBezTo>
                  <a:cubicBezTo>
                    <a:pt x="33" y="2"/>
                    <a:pt x="31" y="0"/>
                    <a:pt x="29" y="0"/>
                  </a:cubicBezTo>
                  <a:cubicBezTo>
                    <a:pt x="27" y="0"/>
                    <a:pt x="25" y="2"/>
                    <a:pt x="25" y="4"/>
                  </a:cubicBezTo>
                  <a:cubicBezTo>
                    <a:pt x="25" y="25"/>
                    <a:pt x="25" y="25"/>
                    <a:pt x="25" y="25"/>
                  </a:cubicBezTo>
                  <a:cubicBezTo>
                    <a:pt x="4" y="25"/>
                    <a:pt x="4" y="25"/>
                    <a:pt x="4" y="25"/>
                  </a:cubicBezTo>
                  <a:cubicBezTo>
                    <a:pt x="2" y="25"/>
                    <a:pt x="0" y="27"/>
                    <a:pt x="0" y="29"/>
                  </a:cubicBezTo>
                  <a:cubicBezTo>
                    <a:pt x="0" y="31"/>
                    <a:pt x="2" y="33"/>
                    <a:pt x="4" y="33"/>
                  </a:cubicBezTo>
                  <a:cubicBezTo>
                    <a:pt x="25" y="33"/>
                    <a:pt x="25" y="33"/>
                    <a:pt x="25" y="33"/>
                  </a:cubicBezTo>
                  <a:cubicBezTo>
                    <a:pt x="25" y="54"/>
                    <a:pt x="25" y="54"/>
                    <a:pt x="25" y="54"/>
                  </a:cubicBezTo>
                  <a:cubicBezTo>
                    <a:pt x="25" y="56"/>
                    <a:pt x="27" y="58"/>
                    <a:pt x="29" y="58"/>
                  </a:cubicBezTo>
                  <a:cubicBezTo>
                    <a:pt x="31" y="58"/>
                    <a:pt x="33" y="56"/>
                    <a:pt x="33" y="54"/>
                  </a:cubicBezTo>
                  <a:cubicBezTo>
                    <a:pt x="33" y="33"/>
                    <a:pt x="33" y="33"/>
                    <a:pt x="33" y="33"/>
                  </a:cubicBezTo>
                  <a:cubicBezTo>
                    <a:pt x="54" y="33"/>
                    <a:pt x="54" y="33"/>
                    <a:pt x="54" y="33"/>
                  </a:cubicBezTo>
                  <a:cubicBezTo>
                    <a:pt x="56" y="33"/>
                    <a:pt x="58" y="31"/>
                    <a:pt x="58" y="29"/>
                  </a:cubicBezTo>
                  <a:cubicBezTo>
                    <a:pt x="58" y="27"/>
                    <a:pt x="56" y="25"/>
                    <a:pt x="5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40" name="Group 39">
            <a:extLst>
              <a:ext uri="{FF2B5EF4-FFF2-40B4-BE49-F238E27FC236}">
                <a16:creationId xmlns:a16="http://schemas.microsoft.com/office/drawing/2014/main" id="{BAC767AA-9508-4EC4-845E-84CA19F01ABA}"/>
              </a:ext>
            </a:extLst>
          </p:cNvPr>
          <p:cNvGrpSpPr/>
          <p:nvPr/>
        </p:nvGrpSpPr>
        <p:grpSpPr>
          <a:xfrm>
            <a:off x="3934279" y="2900558"/>
            <a:ext cx="576263" cy="576263"/>
            <a:chOff x="1771651" y="2722563"/>
            <a:chExt cx="576263" cy="576263"/>
          </a:xfrm>
          <a:solidFill>
            <a:schemeClr val="bg1">
              <a:alpha val="65000"/>
            </a:schemeClr>
          </a:solidFill>
        </p:grpSpPr>
        <p:sp>
          <p:nvSpPr>
            <p:cNvPr id="41" name="Freeform 38">
              <a:extLst>
                <a:ext uri="{FF2B5EF4-FFF2-40B4-BE49-F238E27FC236}">
                  <a16:creationId xmlns:a16="http://schemas.microsoft.com/office/drawing/2014/main" id="{7CFEC01B-01FD-47D9-8010-4C933899FBA5}"/>
                </a:ext>
              </a:extLst>
            </p:cNvPr>
            <p:cNvSpPr>
              <a:spLocks noEditPoints="1"/>
            </p:cNvSpPr>
            <p:nvPr/>
          </p:nvSpPr>
          <p:spPr bwMode="auto">
            <a:xfrm>
              <a:off x="1771651" y="2722563"/>
              <a:ext cx="369888" cy="538163"/>
            </a:xfrm>
            <a:custGeom>
              <a:avLst/>
              <a:gdLst>
                <a:gd name="T0" fmla="*/ 154 w 154"/>
                <a:gd name="T1" fmla="*/ 65 h 224"/>
                <a:gd name="T2" fmla="*/ 100 w 154"/>
                <a:gd name="T3" fmla="*/ 0 h 224"/>
                <a:gd name="T4" fmla="*/ 45 w 154"/>
                <a:gd name="T5" fmla="*/ 65 h 224"/>
                <a:gd name="T6" fmla="*/ 72 w 154"/>
                <a:gd name="T7" fmla="*/ 120 h 224"/>
                <a:gd name="T8" fmla="*/ 72 w 154"/>
                <a:gd name="T9" fmla="*/ 141 h 224"/>
                <a:gd name="T10" fmla="*/ 23 w 154"/>
                <a:gd name="T11" fmla="*/ 159 h 224"/>
                <a:gd name="T12" fmla="*/ 0 w 154"/>
                <a:gd name="T13" fmla="*/ 192 h 224"/>
                <a:gd name="T14" fmla="*/ 0 w 154"/>
                <a:gd name="T15" fmla="*/ 224 h 224"/>
                <a:gd name="T16" fmla="*/ 112 w 154"/>
                <a:gd name="T17" fmla="*/ 224 h 224"/>
                <a:gd name="T18" fmla="*/ 112 w 154"/>
                <a:gd name="T19" fmla="*/ 216 h 224"/>
                <a:gd name="T20" fmla="*/ 8 w 154"/>
                <a:gd name="T21" fmla="*/ 216 h 224"/>
                <a:gd name="T22" fmla="*/ 8 w 154"/>
                <a:gd name="T23" fmla="*/ 192 h 224"/>
                <a:gd name="T24" fmla="*/ 25 w 154"/>
                <a:gd name="T25" fmla="*/ 167 h 224"/>
                <a:gd name="T26" fmla="*/ 80 w 154"/>
                <a:gd name="T27" fmla="*/ 147 h 224"/>
                <a:gd name="T28" fmla="*/ 80 w 154"/>
                <a:gd name="T29" fmla="*/ 125 h 224"/>
                <a:gd name="T30" fmla="*/ 100 w 154"/>
                <a:gd name="T31" fmla="*/ 129 h 224"/>
                <a:gd name="T32" fmla="*/ 120 w 154"/>
                <a:gd name="T33" fmla="*/ 124 h 224"/>
                <a:gd name="T34" fmla="*/ 120 w 154"/>
                <a:gd name="T35" fmla="*/ 144 h 224"/>
                <a:gd name="T36" fmla="*/ 128 w 154"/>
                <a:gd name="T37" fmla="*/ 144 h 224"/>
                <a:gd name="T38" fmla="*/ 128 w 154"/>
                <a:gd name="T39" fmla="*/ 120 h 224"/>
                <a:gd name="T40" fmla="*/ 154 w 154"/>
                <a:gd name="T41" fmla="*/ 65 h 224"/>
                <a:gd name="T42" fmla="*/ 100 w 154"/>
                <a:gd name="T43" fmla="*/ 8 h 224"/>
                <a:gd name="T44" fmla="*/ 145 w 154"/>
                <a:gd name="T45" fmla="*/ 55 h 224"/>
                <a:gd name="T46" fmla="*/ 144 w 154"/>
                <a:gd name="T47" fmla="*/ 56 h 224"/>
                <a:gd name="T48" fmla="*/ 111 w 154"/>
                <a:gd name="T49" fmla="*/ 38 h 224"/>
                <a:gd name="T50" fmla="*/ 107 w 154"/>
                <a:gd name="T51" fmla="*/ 32 h 224"/>
                <a:gd name="T52" fmla="*/ 104 w 154"/>
                <a:gd name="T53" fmla="*/ 38 h 224"/>
                <a:gd name="T54" fmla="*/ 69 w 154"/>
                <a:gd name="T55" fmla="*/ 55 h 224"/>
                <a:gd name="T56" fmla="*/ 54 w 154"/>
                <a:gd name="T57" fmla="*/ 52 h 224"/>
                <a:gd name="T58" fmla="*/ 100 w 154"/>
                <a:gd name="T59" fmla="*/ 8 h 224"/>
                <a:gd name="T60" fmla="*/ 100 w 154"/>
                <a:gd name="T61" fmla="*/ 121 h 224"/>
                <a:gd name="T62" fmla="*/ 53 w 154"/>
                <a:gd name="T63" fmla="*/ 65 h 224"/>
                <a:gd name="T64" fmla="*/ 53 w 154"/>
                <a:gd name="T65" fmla="*/ 61 h 224"/>
                <a:gd name="T66" fmla="*/ 69 w 154"/>
                <a:gd name="T67" fmla="*/ 63 h 224"/>
                <a:gd name="T68" fmla="*/ 107 w 154"/>
                <a:gd name="T69" fmla="*/ 47 h 224"/>
                <a:gd name="T70" fmla="*/ 137 w 154"/>
                <a:gd name="T71" fmla="*/ 64 h 224"/>
                <a:gd name="T72" fmla="*/ 146 w 154"/>
                <a:gd name="T73" fmla="*/ 63 h 224"/>
                <a:gd name="T74" fmla="*/ 146 w 154"/>
                <a:gd name="T75" fmla="*/ 63 h 224"/>
                <a:gd name="T76" fmla="*/ 146 w 154"/>
                <a:gd name="T77" fmla="*/ 65 h 224"/>
                <a:gd name="T78" fmla="*/ 100 w 154"/>
                <a:gd name="T79" fmla="*/ 12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224">
                  <a:moveTo>
                    <a:pt x="154" y="65"/>
                  </a:moveTo>
                  <a:cubicBezTo>
                    <a:pt x="154" y="29"/>
                    <a:pt x="130" y="0"/>
                    <a:pt x="100" y="0"/>
                  </a:cubicBezTo>
                  <a:cubicBezTo>
                    <a:pt x="70" y="0"/>
                    <a:pt x="45" y="29"/>
                    <a:pt x="45" y="65"/>
                  </a:cubicBezTo>
                  <a:cubicBezTo>
                    <a:pt x="45" y="88"/>
                    <a:pt x="56" y="109"/>
                    <a:pt x="72" y="120"/>
                  </a:cubicBezTo>
                  <a:cubicBezTo>
                    <a:pt x="72" y="141"/>
                    <a:pt x="72" y="141"/>
                    <a:pt x="72" y="141"/>
                  </a:cubicBezTo>
                  <a:cubicBezTo>
                    <a:pt x="23" y="159"/>
                    <a:pt x="23" y="159"/>
                    <a:pt x="23" y="159"/>
                  </a:cubicBezTo>
                  <a:cubicBezTo>
                    <a:pt x="9" y="164"/>
                    <a:pt x="0" y="177"/>
                    <a:pt x="0" y="192"/>
                  </a:cubicBezTo>
                  <a:cubicBezTo>
                    <a:pt x="0" y="224"/>
                    <a:pt x="0" y="224"/>
                    <a:pt x="0" y="224"/>
                  </a:cubicBezTo>
                  <a:cubicBezTo>
                    <a:pt x="112" y="224"/>
                    <a:pt x="112" y="224"/>
                    <a:pt x="112" y="224"/>
                  </a:cubicBezTo>
                  <a:cubicBezTo>
                    <a:pt x="112" y="216"/>
                    <a:pt x="112" y="216"/>
                    <a:pt x="112" y="216"/>
                  </a:cubicBezTo>
                  <a:cubicBezTo>
                    <a:pt x="8" y="216"/>
                    <a:pt x="8" y="216"/>
                    <a:pt x="8" y="216"/>
                  </a:cubicBezTo>
                  <a:cubicBezTo>
                    <a:pt x="8" y="192"/>
                    <a:pt x="8" y="192"/>
                    <a:pt x="8" y="192"/>
                  </a:cubicBezTo>
                  <a:cubicBezTo>
                    <a:pt x="8" y="181"/>
                    <a:pt x="15" y="171"/>
                    <a:pt x="25" y="167"/>
                  </a:cubicBezTo>
                  <a:cubicBezTo>
                    <a:pt x="80" y="147"/>
                    <a:pt x="80" y="147"/>
                    <a:pt x="80" y="147"/>
                  </a:cubicBezTo>
                  <a:cubicBezTo>
                    <a:pt x="80" y="125"/>
                    <a:pt x="80" y="125"/>
                    <a:pt x="80" y="125"/>
                  </a:cubicBezTo>
                  <a:cubicBezTo>
                    <a:pt x="86" y="127"/>
                    <a:pt x="93" y="129"/>
                    <a:pt x="100" y="129"/>
                  </a:cubicBezTo>
                  <a:cubicBezTo>
                    <a:pt x="107" y="129"/>
                    <a:pt x="114" y="127"/>
                    <a:pt x="120" y="124"/>
                  </a:cubicBezTo>
                  <a:cubicBezTo>
                    <a:pt x="120" y="144"/>
                    <a:pt x="120" y="144"/>
                    <a:pt x="120" y="144"/>
                  </a:cubicBezTo>
                  <a:cubicBezTo>
                    <a:pt x="128" y="144"/>
                    <a:pt x="128" y="144"/>
                    <a:pt x="128" y="144"/>
                  </a:cubicBezTo>
                  <a:cubicBezTo>
                    <a:pt x="128" y="120"/>
                    <a:pt x="128" y="120"/>
                    <a:pt x="128" y="120"/>
                  </a:cubicBezTo>
                  <a:cubicBezTo>
                    <a:pt x="144" y="108"/>
                    <a:pt x="154" y="88"/>
                    <a:pt x="154" y="65"/>
                  </a:cubicBezTo>
                  <a:close/>
                  <a:moveTo>
                    <a:pt x="100" y="8"/>
                  </a:moveTo>
                  <a:cubicBezTo>
                    <a:pt x="123" y="8"/>
                    <a:pt x="142" y="29"/>
                    <a:pt x="145" y="55"/>
                  </a:cubicBezTo>
                  <a:cubicBezTo>
                    <a:pt x="145" y="55"/>
                    <a:pt x="145" y="55"/>
                    <a:pt x="144" y="56"/>
                  </a:cubicBezTo>
                  <a:cubicBezTo>
                    <a:pt x="129" y="58"/>
                    <a:pt x="120" y="54"/>
                    <a:pt x="111" y="38"/>
                  </a:cubicBezTo>
                  <a:cubicBezTo>
                    <a:pt x="107" y="32"/>
                    <a:pt x="107" y="32"/>
                    <a:pt x="107" y="32"/>
                  </a:cubicBezTo>
                  <a:cubicBezTo>
                    <a:pt x="104" y="38"/>
                    <a:pt x="104" y="38"/>
                    <a:pt x="104" y="38"/>
                  </a:cubicBezTo>
                  <a:cubicBezTo>
                    <a:pt x="99" y="47"/>
                    <a:pt x="83" y="55"/>
                    <a:pt x="69" y="55"/>
                  </a:cubicBezTo>
                  <a:cubicBezTo>
                    <a:pt x="64" y="55"/>
                    <a:pt x="59" y="54"/>
                    <a:pt x="54" y="52"/>
                  </a:cubicBezTo>
                  <a:cubicBezTo>
                    <a:pt x="59" y="27"/>
                    <a:pt x="78" y="8"/>
                    <a:pt x="100" y="8"/>
                  </a:cubicBezTo>
                  <a:close/>
                  <a:moveTo>
                    <a:pt x="100" y="121"/>
                  </a:moveTo>
                  <a:cubicBezTo>
                    <a:pt x="74" y="121"/>
                    <a:pt x="53" y="96"/>
                    <a:pt x="53" y="65"/>
                  </a:cubicBezTo>
                  <a:cubicBezTo>
                    <a:pt x="53" y="63"/>
                    <a:pt x="53" y="62"/>
                    <a:pt x="53" y="61"/>
                  </a:cubicBezTo>
                  <a:cubicBezTo>
                    <a:pt x="58" y="63"/>
                    <a:pt x="64" y="63"/>
                    <a:pt x="69" y="63"/>
                  </a:cubicBezTo>
                  <a:cubicBezTo>
                    <a:pt x="84" y="63"/>
                    <a:pt x="99" y="57"/>
                    <a:pt x="107" y="47"/>
                  </a:cubicBezTo>
                  <a:cubicBezTo>
                    <a:pt x="115" y="59"/>
                    <a:pt x="125" y="64"/>
                    <a:pt x="137" y="64"/>
                  </a:cubicBezTo>
                  <a:cubicBezTo>
                    <a:pt x="140" y="64"/>
                    <a:pt x="143" y="64"/>
                    <a:pt x="146" y="63"/>
                  </a:cubicBezTo>
                  <a:cubicBezTo>
                    <a:pt x="146" y="63"/>
                    <a:pt x="146" y="63"/>
                    <a:pt x="146" y="63"/>
                  </a:cubicBezTo>
                  <a:cubicBezTo>
                    <a:pt x="146" y="64"/>
                    <a:pt x="146" y="64"/>
                    <a:pt x="146" y="65"/>
                  </a:cubicBezTo>
                  <a:cubicBezTo>
                    <a:pt x="146" y="96"/>
                    <a:pt x="125" y="121"/>
                    <a:pt x="10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2" name="Freeform 39">
              <a:extLst>
                <a:ext uri="{FF2B5EF4-FFF2-40B4-BE49-F238E27FC236}">
                  <a16:creationId xmlns:a16="http://schemas.microsoft.com/office/drawing/2014/main" id="{C159AA4D-FDDE-49D3-9D5E-9B376BD3F671}"/>
                </a:ext>
              </a:extLst>
            </p:cNvPr>
            <p:cNvSpPr>
              <a:spLocks noEditPoints="1"/>
            </p:cNvSpPr>
            <p:nvPr/>
          </p:nvSpPr>
          <p:spPr bwMode="auto">
            <a:xfrm>
              <a:off x="2098676" y="3049588"/>
              <a:ext cx="249238" cy="24923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96"/>
                  </a:moveTo>
                  <a:cubicBezTo>
                    <a:pt x="28" y="96"/>
                    <a:pt x="8" y="76"/>
                    <a:pt x="8" y="52"/>
                  </a:cubicBezTo>
                  <a:cubicBezTo>
                    <a:pt x="8" y="28"/>
                    <a:pt x="28" y="8"/>
                    <a:pt x="52" y="8"/>
                  </a:cubicBezTo>
                  <a:cubicBezTo>
                    <a:pt x="76" y="8"/>
                    <a:pt x="96" y="28"/>
                    <a:pt x="96" y="52"/>
                  </a:cubicBezTo>
                  <a:cubicBezTo>
                    <a:pt x="96" y="76"/>
                    <a:pt x="76"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3" name="Freeform 40">
              <a:extLst>
                <a:ext uri="{FF2B5EF4-FFF2-40B4-BE49-F238E27FC236}">
                  <a16:creationId xmlns:a16="http://schemas.microsoft.com/office/drawing/2014/main" id="{FFAC59B6-8100-4057-931C-400A3F107476}"/>
                </a:ext>
              </a:extLst>
            </p:cNvPr>
            <p:cNvSpPr>
              <a:spLocks/>
            </p:cNvSpPr>
            <p:nvPr/>
          </p:nvSpPr>
          <p:spPr bwMode="auto">
            <a:xfrm>
              <a:off x="2152651" y="3105151"/>
              <a:ext cx="139700" cy="138113"/>
            </a:xfrm>
            <a:custGeom>
              <a:avLst/>
              <a:gdLst>
                <a:gd name="T0" fmla="*/ 54 w 58"/>
                <a:gd name="T1" fmla="*/ 25 h 58"/>
                <a:gd name="T2" fmla="*/ 33 w 58"/>
                <a:gd name="T3" fmla="*/ 25 h 58"/>
                <a:gd name="T4" fmla="*/ 33 w 58"/>
                <a:gd name="T5" fmla="*/ 4 h 58"/>
                <a:gd name="T6" fmla="*/ 29 w 58"/>
                <a:gd name="T7" fmla="*/ 0 h 58"/>
                <a:gd name="T8" fmla="*/ 25 w 58"/>
                <a:gd name="T9" fmla="*/ 4 h 58"/>
                <a:gd name="T10" fmla="*/ 25 w 58"/>
                <a:gd name="T11" fmla="*/ 25 h 58"/>
                <a:gd name="T12" fmla="*/ 4 w 58"/>
                <a:gd name="T13" fmla="*/ 25 h 58"/>
                <a:gd name="T14" fmla="*/ 0 w 58"/>
                <a:gd name="T15" fmla="*/ 29 h 58"/>
                <a:gd name="T16" fmla="*/ 4 w 58"/>
                <a:gd name="T17" fmla="*/ 33 h 58"/>
                <a:gd name="T18" fmla="*/ 25 w 58"/>
                <a:gd name="T19" fmla="*/ 33 h 58"/>
                <a:gd name="T20" fmla="*/ 25 w 58"/>
                <a:gd name="T21" fmla="*/ 54 h 58"/>
                <a:gd name="T22" fmla="*/ 29 w 58"/>
                <a:gd name="T23" fmla="*/ 58 h 58"/>
                <a:gd name="T24" fmla="*/ 33 w 58"/>
                <a:gd name="T25" fmla="*/ 54 h 58"/>
                <a:gd name="T26" fmla="*/ 33 w 58"/>
                <a:gd name="T27" fmla="*/ 33 h 58"/>
                <a:gd name="T28" fmla="*/ 54 w 58"/>
                <a:gd name="T29" fmla="*/ 33 h 58"/>
                <a:gd name="T30" fmla="*/ 58 w 58"/>
                <a:gd name="T31" fmla="*/ 29 h 58"/>
                <a:gd name="T32" fmla="*/ 54 w 58"/>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8">
                  <a:moveTo>
                    <a:pt x="54" y="25"/>
                  </a:moveTo>
                  <a:cubicBezTo>
                    <a:pt x="33" y="25"/>
                    <a:pt x="33" y="25"/>
                    <a:pt x="33" y="25"/>
                  </a:cubicBezTo>
                  <a:cubicBezTo>
                    <a:pt x="33" y="4"/>
                    <a:pt x="33" y="4"/>
                    <a:pt x="33" y="4"/>
                  </a:cubicBezTo>
                  <a:cubicBezTo>
                    <a:pt x="33" y="2"/>
                    <a:pt x="31" y="0"/>
                    <a:pt x="29" y="0"/>
                  </a:cubicBezTo>
                  <a:cubicBezTo>
                    <a:pt x="27" y="0"/>
                    <a:pt x="25" y="2"/>
                    <a:pt x="25" y="4"/>
                  </a:cubicBezTo>
                  <a:cubicBezTo>
                    <a:pt x="25" y="25"/>
                    <a:pt x="25" y="25"/>
                    <a:pt x="25" y="25"/>
                  </a:cubicBezTo>
                  <a:cubicBezTo>
                    <a:pt x="4" y="25"/>
                    <a:pt x="4" y="25"/>
                    <a:pt x="4" y="25"/>
                  </a:cubicBezTo>
                  <a:cubicBezTo>
                    <a:pt x="2" y="25"/>
                    <a:pt x="0" y="27"/>
                    <a:pt x="0" y="29"/>
                  </a:cubicBezTo>
                  <a:cubicBezTo>
                    <a:pt x="0" y="31"/>
                    <a:pt x="2" y="33"/>
                    <a:pt x="4" y="33"/>
                  </a:cubicBezTo>
                  <a:cubicBezTo>
                    <a:pt x="25" y="33"/>
                    <a:pt x="25" y="33"/>
                    <a:pt x="25" y="33"/>
                  </a:cubicBezTo>
                  <a:cubicBezTo>
                    <a:pt x="25" y="54"/>
                    <a:pt x="25" y="54"/>
                    <a:pt x="25" y="54"/>
                  </a:cubicBezTo>
                  <a:cubicBezTo>
                    <a:pt x="25" y="56"/>
                    <a:pt x="27" y="58"/>
                    <a:pt x="29" y="58"/>
                  </a:cubicBezTo>
                  <a:cubicBezTo>
                    <a:pt x="31" y="58"/>
                    <a:pt x="33" y="56"/>
                    <a:pt x="33" y="54"/>
                  </a:cubicBezTo>
                  <a:cubicBezTo>
                    <a:pt x="33" y="33"/>
                    <a:pt x="33" y="33"/>
                    <a:pt x="33" y="33"/>
                  </a:cubicBezTo>
                  <a:cubicBezTo>
                    <a:pt x="54" y="33"/>
                    <a:pt x="54" y="33"/>
                    <a:pt x="54" y="33"/>
                  </a:cubicBezTo>
                  <a:cubicBezTo>
                    <a:pt x="56" y="33"/>
                    <a:pt x="58" y="31"/>
                    <a:pt x="58" y="29"/>
                  </a:cubicBezTo>
                  <a:cubicBezTo>
                    <a:pt x="58" y="27"/>
                    <a:pt x="56" y="25"/>
                    <a:pt x="5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44" name="Group 43">
            <a:extLst>
              <a:ext uri="{FF2B5EF4-FFF2-40B4-BE49-F238E27FC236}">
                <a16:creationId xmlns:a16="http://schemas.microsoft.com/office/drawing/2014/main" id="{26DEF79B-045D-498B-B1CC-7A8B31E5263F}"/>
              </a:ext>
            </a:extLst>
          </p:cNvPr>
          <p:cNvGrpSpPr/>
          <p:nvPr/>
        </p:nvGrpSpPr>
        <p:grpSpPr>
          <a:xfrm>
            <a:off x="3918445" y="4379928"/>
            <a:ext cx="576263" cy="576263"/>
            <a:chOff x="1771651" y="2722563"/>
            <a:chExt cx="576263" cy="576263"/>
          </a:xfrm>
          <a:solidFill>
            <a:schemeClr val="bg1">
              <a:alpha val="65000"/>
            </a:schemeClr>
          </a:solidFill>
        </p:grpSpPr>
        <p:sp>
          <p:nvSpPr>
            <p:cNvPr id="45" name="Freeform 38">
              <a:extLst>
                <a:ext uri="{FF2B5EF4-FFF2-40B4-BE49-F238E27FC236}">
                  <a16:creationId xmlns:a16="http://schemas.microsoft.com/office/drawing/2014/main" id="{590A20E7-6F71-4930-9B27-3D8BC2085FB0}"/>
                </a:ext>
              </a:extLst>
            </p:cNvPr>
            <p:cNvSpPr>
              <a:spLocks noEditPoints="1"/>
            </p:cNvSpPr>
            <p:nvPr/>
          </p:nvSpPr>
          <p:spPr bwMode="auto">
            <a:xfrm>
              <a:off x="1771651" y="2722563"/>
              <a:ext cx="369888" cy="538163"/>
            </a:xfrm>
            <a:custGeom>
              <a:avLst/>
              <a:gdLst>
                <a:gd name="T0" fmla="*/ 154 w 154"/>
                <a:gd name="T1" fmla="*/ 65 h 224"/>
                <a:gd name="T2" fmla="*/ 100 w 154"/>
                <a:gd name="T3" fmla="*/ 0 h 224"/>
                <a:gd name="T4" fmla="*/ 45 w 154"/>
                <a:gd name="T5" fmla="*/ 65 h 224"/>
                <a:gd name="T6" fmla="*/ 72 w 154"/>
                <a:gd name="T7" fmla="*/ 120 h 224"/>
                <a:gd name="T8" fmla="*/ 72 w 154"/>
                <a:gd name="T9" fmla="*/ 141 h 224"/>
                <a:gd name="T10" fmla="*/ 23 w 154"/>
                <a:gd name="T11" fmla="*/ 159 h 224"/>
                <a:gd name="T12" fmla="*/ 0 w 154"/>
                <a:gd name="T13" fmla="*/ 192 h 224"/>
                <a:gd name="T14" fmla="*/ 0 w 154"/>
                <a:gd name="T15" fmla="*/ 224 h 224"/>
                <a:gd name="T16" fmla="*/ 112 w 154"/>
                <a:gd name="T17" fmla="*/ 224 h 224"/>
                <a:gd name="T18" fmla="*/ 112 w 154"/>
                <a:gd name="T19" fmla="*/ 216 h 224"/>
                <a:gd name="T20" fmla="*/ 8 w 154"/>
                <a:gd name="T21" fmla="*/ 216 h 224"/>
                <a:gd name="T22" fmla="*/ 8 w 154"/>
                <a:gd name="T23" fmla="*/ 192 h 224"/>
                <a:gd name="T24" fmla="*/ 25 w 154"/>
                <a:gd name="T25" fmla="*/ 167 h 224"/>
                <a:gd name="T26" fmla="*/ 80 w 154"/>
                <a:gd name="T27" fmla="*/ 147 h 224"/>
                <a:gd name="T28" fmla="*/ 80 w 154"/>
                <a:gd name="T29" fmla="*/ 125 h 224"/>
                <a:gd name="T30" fmla="*/ 100 w 154"/>
                <a:gd name="T31" fmla="*/ 129 h 224"/>
                <a:gd name="T32" fmla="*/ 120 w 154"/>
                <a:gd name="T33" fmla="*/ 124 h 224"/>
                <a:gd name="T34" fmla="*/ 120 w 154"/>
                <a:gd name="T35" fmla="*/ 144 h 224"/>
                <a:gd name="T36" fmla="*/ 128 w 154"/>
                <a:gd name="T37" fmla="*/ 144 h 224"/>
                <a:gd name="T38" fmla="*/ 128 w 154"/>
                <a:gd name="T39" fmla="*/ 120 h 224"/>
                <a:gd name="T40" fmla="*/ 154 w 154"/>
                <a:gd name="T41" fmla="*/ 65 h 224"/>
                <a:gd name="T42" fmla="*/ 100 w 154"/>
                <a:gd name="T43" fmla="*/ 8 h 224"/>
                <a:gd name="T44" fmla="*/ 145 w 154"/>
                <a:gd name="T45" fmla="*/ 55 h 224"/>
                <a:gd name="T46" fmla="*/ 144 w 154"/>
                <a:gd name="T47" fmla="*/ 56 h 224"/>
                <a:gd name="T48" fmla="*/ 111 w 154"/>
                <a:gd name="T49" fmla="*/ 38 h 224"/>
                <a:gd name="T50" fmla="*/ 107 w 154"/>
                <a:gd name="T51" fmla="*/ 32 h 224"/>
                <a:gd name="T52" fmla="*/ 104 w 154"/>
                <a:gd name="T53" fmla="*/ 38 h 224"/>
                <a:gd name="T54" fmla="*/ 69 w 154"/>
                <a:gd name="T55" fmla="*/ 55 h 224"/>
                <a:gd name="T56" fmla="*/ 54 w 154"/>
                <a:gd name="T57" fmla="*/ 52 h 224"/>
                <a:gd name="T58" fmla="*/ 100 w 154"/>
                <a:gd name="T59" fmla="*/ 8 h 224"/>
                <a:gd name="T60" fmla="*/ 100 w 154"/>
                <a:gd name="T61" fmla="*/ 121 h 224"/>
                <a:gd name="T62" fmla="*/ 53 w 154"/>
                <a:gd name="T63" fmla="*/ 65 h 224"/>
                <a:gd name="T64" fmla="*/ 53 w 154"/>
                <a:gd name="T65" fmla="*/ 61 h 224"/>
                <a:gd name="T66" fmla="*/ 69 w 154"/>
                <a:gd name="T67" fmla="*/ 63 h 224"/>
                <a:gd name="T68" fmla="*/ 107 w 154"/>
                <a:gd name="T69" fmla="*/ 47 h 224"/>
                <a:gd name="T70" fmla="*/ 137 w 154"/>
                <a:gd name="T71" fmla="*/ 64 h 224"/>
                <a:gd name="T72" fmla="*/ 146 w 154"/>
                <a:gd name="T73" fmla="*/ 63 h 224"/>
                <a:gd name="T74" fmla="*/ 146 w 154"/>
                <a:gd name="T75" fmla="*/ 63 h 224"/>
                <a:gd name="T76" fmla="*/ 146 w 154"/>
                <a:gd name="T77" fmla="*/ 65 h 224"/>
                <a:gd name="T78" fmla="*/ 100 w 154"/>
                <a:gd name="T79" fmla="*/ 12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224">
                  <a:moveTo>
                    <a:pt x="154" y="65"/>
                  </a:moveTo>
                  <a:cubicBezTo>
                    <a:pt x="154" y="29"/>
                    <a:pt x="130" y="0"/>
                    <a:pt x="100" y="0"/>
                  </a:cubicBezTo>
                  <a:cubicBezTo>
                    <a:pt x="70" y="0"/>
                    <a:pt x="45" y="29"/>
                    <a:pt x="45" y="65"/>
                  </a:cubicBezTo>
                  <a:cubicBezTo>
                    <a:pt x="45" y="88"/>
                    <a:pt x="56" y="109"/>
                    <a:pt x="72" y="120"/>
                  </a:cubicBezTo>
                  <a:cubicBezTo>
                    <a:pt x="72" y="141"/>
                    <a:pt x="72" y="141"/>
                    <a:pt x="72" y="141"/>
                  </a:cubicBezTo>
                  <a:cubicBezTo>
                    <a:pt x="23" y="159"/>
                    <a:pt x="23" y="159"/>
                    <a:pt x="23" y="159"/>
                  </a:cubicBezTo>
                  <a:cubicBezTo>
                    <a:pt x="9" y="164"/>
                    <a:pt x="0" y="177"/>
                    <a:pt x="0" y="192"/>
                  </a:cubicBezTo>
                  <a:cubicBezTo>
                    <a:pt x="0" y="224"/>
                    <a:pt x="0" y="224"/>
                    <a:pt x="0" y="224"/>
                  </a:cubicBezTo>
                  <a:cubicBezTo>
                    <a:pt x="112" y="224"/>
                    <a:pt x="112" y="224"/>
                    <a:pt x="112" y="224"/>
                  </a:cubicBezTo>
                  <a:cubicBezTo>
                    <a:pt x="112" y="216"/>
                    <a:pt x="112" y="216"/>
                    <a:pt x="112" y="216"/>
                  </a:cubicBezTo>
                  <a:cubicBezTo>
                    <a:pt x="8" y="216"/>
                    <a:pt x="8" y="216"/>
                    <a:pt x="8" y="216"/>
                  </a:cubicBezTo>
                  <a:cubicBezTo>
                    <a:pt x="8" y="192"/>
                    <a:pt x="8" y="192"/>
                    <a:pt x="8" y="192"/>
                  </a:cubicBezTo>
                  <a:cubicBezTo>
                    <a:pt x="8" y="181"/>
                    <a:pt x="15" y="171"/>
                    <a:pt x="25" y="167"/>
                  </a:cubicBezTo>
                  <a:cubicBezTo>
                    <a:pt x="80" y="147"/>
                    <a:pt x="80" y="147"/>
                    <a:pt x="80" y="147"/>
                  </a:cubicBezTo>
                  <a:cubicBezTo>
                    <a:pt x="80" y="125"/>
                    <a:pt x="80" y="125"/>
                    <a:pt x="80" y="125"/>
                  </a:cubicBezTo>
                  <a:cubicBezTo>
                    <a:pt x="86" y="127"/>
                    <a:pt x="93" y="129"/>
                    <a:pt x="100" y="129"/>
                  </a:cubicBezTo>
                  <a:cubicBezTo>
                    <a:pt x="107" y="129"/>
                    <a:pt x="114" y="127"/>
                    <a:pt x="120" y="124"/>
                  </a:cubicBezTo>
                  <a:cubicBezTo>
                    <a:pt x="120" y="144"/>
                    <a:pt x="120" y="144"/>
                    <a:pt x="120" y="144"/>
                  </a:cubicBezTo>
                  <a:cubicBezTo>
                    <a:pt x="128" y="144"/>
                    <a:pt x="128" y="144"/>
                    <a:pt x="128" y="144"/>
                  </a:cubicBezTo>
                  <a:cubicBezTo>
                    <a:pt x="128" y="120"/>
                    <a:pt x="128" y="120"/>
                    <a:pt x="128" y="120"/>
                  </a:cubicBezTo>
                  <a:cubicBezTo>
                    <a:pt x="144" y="108"/>
                    <a:pt x="154" y="88"/>
                    <a:pt x="154" y="65"/>
                  </a:cubicBezTo>
                  <a:close/>
                  <a:moveTo>
                    <a:pt x="100" y="8"/>
                  </a:moveTo>
                  <a:cubicBezTo>
                    <a:pt x="123" y="8"/>
                    <a:pt x="142" y="29"/>
                    <a:pt x="145" y="55"/>
                  </a:cubicBezTo>
                  <a:cubicBezTo>
                    <a:pt x="145" y="55"/>
                    <a:pt x="145" y="55"/>
                    <a:pt x="144" y="56"/>
                  </a:cubicBezTo>
                  <a:cubicBezTo>
                    <a:pt x="129" y="58"/>
                    <a:pt x="120" y="54"/>
                    <a:pt x="111" y="38"/>
                  </a:cubicBezTo>
                  <a:cubicBezTo>
                    <a:pt x="107" y="32"/>
                    <a:pt x="107" y="32"/>
                    <a:pt x="107" y="32"/>
                  </a:cubicBezTo>
                  <a:cubicBezTo>
                    <a:pt x="104" y="38"/>
                    <a:pt x="104" y="38"/>
                    <a:pt x="104" y="38"/>
                  </a:cubicBezTo>
                  <a:cubicBezTo>
                    <a:pt x="99" y="47"/>
                    <a:pt x="83" y="55"/>
                    <a:pt x="69" y="55"/>
                  </a:cubicBezTo>
                  <a:cubicBezTo>
                    <a:pt x="64" y="55"/>
                    <a:pt x="59" y="54"/>
                    <a:pt x="54" y="52"/>
                  </a:cubicBezTo>
                  <a:cubicBezTo>
                    <a:pt x="59" y="27"/>
                    <a:pt x="78" y="8"/>
                    <a:pt x="100" y="8"/>
                  </a:cubicBezTo>
                  <a:close/>
                  <a:moveTo>
                    <a:pt x="100" y="121"/>
                  </a:moveTo>
                  <a:cubicBezTo>
                    <a:pt x="74" y="121"/>
                    <a:pt x="53" y="96"/>
                    <a:pt x="53" y="65"/>
                  </a:cubicBezTo>
                  <a:cubicBezTo>
                    <a:pt x="53" y="63"/>
                    <a:pt x="53" y="62"/>
                    <a:pt x="53" y="61"/>
                  </a:cubicBezTo>
                  <a:cubicBezTo>
                    <a:pt x="58" y="63"/>
                    <a:pt x="64" y="63"/>
                    <a:pt x="69" y="63"/>
                  </a:cubicBezTo>
                  <a:cubicBezTo>
                    <a:pt x="84" y="63"/>
                    <a:pt x="99" y="57"/>
                    <a:pt x="107" y="47"/>
                  </a:cubicBezTo>
                  <a:cubicBezTo>
                    <a:pt x="115" y="59"/>
                    <a:pt x="125" y="64"/>
                    <a:pt x="137" y="64"/>
                  </a:cubicBezTo>
                  <a:cubicBezTo>
                    <a:pt x="140" y="64"/>
                    <a:pt x="143" y="64"/>
                    <a:pt x="146" y="63"/>
                  </a:cubicBezTo>
                  <a:cubicBezTo>
                    <a:pt x="146" y="63"/>
                    <a:pt x="146" y="63"/>
                    <a:pt x="146" y="63"/>
                  </a:cubicBezTo>
                  <a:cubicBezTo>
                    <a:pt x="146" y="64"/>
                    <a:pt x="146" y="64"/>
                    <a:pt x="146" y="65"/>
                  </a:cubicBezTo>
                  <a:cubicBezTo>
                    <a:pt x="146" y="96"/>
                    <a:pt x="125" y="121"/>
                    <a:pt x="10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6" name="Freeform 39">
              <a:extLst>
                <a:ext uri="{FF2B5EF4-FFF2-40B4-BE49-F238E27FC236}">
                  <a16:creationId xmlns:a16="http://schemas.microsoft.com/office/drawing/2014/main" id="{FA616BE1-473C-464B-8AB6-801DF7807C38}"/>
                </a:ext>
              </a:extLst>
            </p:cNvPr>
            <p:cNvSpPr>
              <a:spLocks noEditPoints="1"/>
            </p:cNvSpPr>
            <p:nvPr/>
          </p:nvSpPr>
          <p:spPr bwMode="auto">
            <a:xfrm>
              <a:off x="2098676" y="3049588"/>
              <a:ext cx="249238" cy="24923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52" y="96"/>
                  </a:moveTo>
                  <a:cubicBezTo>
                    <a:pt x="28" y="96"/>
                    <a:pt x="8" y="76"/>
                    <a:pt x="8" y="52"/>
                  </a:cubicBezTo>
                  <a:cubicBezTo>
                    <a:pt x="8" y="28"/>
                    <a:pt x="28" y="8"/>
                    <a:pt x="52" y="8"/>
                  </a:cubicBezTo>
                  <a:cubicBezTo>
                    <a:pt x="76" y="8"/>
                    <a:pt x="96" y="28"/>
                    <a:pt x="96" y="52"/>
                  </a:cubicBezTo>
                  <a:cubicBezTo>
                    <a:pt x="96" y="76"/>
                    <a:pt x="76" y="96"/>
                    <a:pt x="5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47" name="Freeform 40">
              <a:extLst>
                <a:ext uri="{FF2B5EF4-FFF2-40B4-BE49-F238E27FC236}">
                  <a16:creationId xmlns:a16="http://schemas.microsoft.com/office/drawing/2014/main" id="{FC22C095-2886-4E2D-8DCE-D08FAC14AC75}"/>
                </a:ext>
              </a:extLst>
            </p:cNvPr>
            <p:cNvSpPr>
              <a:spLocks/>
            </p:cNvSpPr>
            <p:nvPr/>
          </p:nvSpPr>
          <p:spPr bwMode="auto">
            <a:xfrm>
              <a:off x="2152651" y="3105151"/>
              <a:ext cx="139700" cy="138113"/>
            </a:xfrm>
            <a:custGeom>
              <a:avLst/>
              <a:gdLst>
                <a:gd name="T0" fmla="*/ 54 w 58"/>
                <a:gd name="T1" fmla="*/ 25 h 58"/>
                <a:gd name="T2" fmla="*/ 33 w 58"/>
                <a:gd name="T3" fmla="*/ 25 h 58"/>
                <a:gd name="T4" fmla="*/ 33 w 58"/>
                <a:gd name="T5" fmla="*/ 4 h 58"/>
                <a:gd name="T6" fmla="*/ 29 w 58"/>
                <a:gd name="T7" fmla="*/ 0 h 58"/>
                <a:gd name="T8" fmla="*/ 25 w 58"/>
                <a:gd name="T9" fmla="*/ 4 h 58"/>
                <a:gd name="T10" fmla="*/ 25 w 58"/>
                <a:gd name="T11" fmla="*/ 25 h 58"/>
                <a:gd name="T12" fmla="*/ 4 w 58"/>
                <a:gd name="T13" fmla="*/ 25 h 58"/>
                <a:gd name="T14" fmla="*/ 0 w 58"/>
                <a:gd name="T15" fmla="*/ 29 h 58"/>
                <a:gd name="T16" fmla="*/ 4 w 58"/>
                <a:gd name="T17" fmla="*/ 33 h 58"/>
                <a:gd name="T18" fmla="*/ 25 w 58"/>
                <a:gd name="T19" fmla="*/ 33 h 58"/>
                <a:gd name="T20" fmla="*/ 25 w 58"/>
                <a:gd name="T21" fmla="*/ 54 h 58"/>
                <a:gd name="T22" fmla="*/ 29 w 58"/>
                <a:gd name="T23" fmla="*/ 58 h 58"/>
                <a:gd name="T24" fmla="*/ 33 w 58"/>
                <a:gd name="T25" fmla="*/ 54 h 58"/>
                <a:gd name="T26" fmla="*/ 33 w 58"/>
                <a:gd name="T27" fmla="*/ 33 h 58"/>
                <a:gd name="T28" fmla="*/ 54 w 58"/>
                <a:gd name="T29" fmla="*/ 33 h 58"/>
                <a:gd name="T30" fmla="*/ 58 w 58"/>
                <a:gd name="T31" fmla="*/ 29 h 58"/>
                <a:gd name="T32" fmla="*/ 54 w 58"/>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8">
                  <a:moveTo>
                    <a:pt x="54" y="25"/>
                  </a:moveTo>
                  <a:cubicBezTo>
                    <a:pt x="33" y="25"/>
                    <a:pt x="33" y="25"/>
                    <a:pt x="33" y="25"/>
                  </a:cubicBezTo>
                  <a:cubicBezTo>
                    <a:pt x="33" y="4"/>
                    <a:pt x="33" y="4"/>
                    <a:pt x="33" y="4"/>
                  </a:cubicBezTo>
                  <a:cubicBezTo>
                    <a:pt x="33" y="2"/>
                    <a:pt x="31" y="0"/>
                    <a:pt x="29" y="0"/>
                  </a:cubicBezTo>
                  <a:cubicBezTo>
                    <a:pt x="27" y="0"/>
                    <a:pt x="25" y="2"/>
                    <a:pt x="25" y="4"/>
                  </a:cubicBezTo>
                  <a:cubicBezTo>
                    <a:pt x="25" y="25"/>
                    <a:pt x="25" y="25"/>
                    <a:pt x="25" y="25"/>
                  </a:cubicBezTo>
                  <a:cubicBezTo>
                    <a:pt x="4" y="25"/>
                    <a:pt x="4" y="25"/>
                    <a:pt x="4" y="25"/>
                  </a:cubicBezTo>
                  <a:cubicBezTo>
                    <a:pt x="2" y="25"/>
                    <a:pt x="0" y="27"/>
                    <a:pt x="0" y="29"/>
                  </a:cubicBezTo>
                  <a:cubicBezTo>
                    <a:pt x="0" y="31"/>
                    <a:pt x="2" y="33"/>
                    <a:pt x="4" y="33"/>
                  </a:cubicBezTo>
                  <a:cubicBezTo>
                    <a:pt x="25" y="33"/>
                    <a:pt x="25" y="33"/>
                    <a:pt x="25" y="33"/>
                  </a:cubicBezTo>
                  <a:cubicBezTo>
                    <a:pt x="25" y="54"/>
                    <a:pt x="25" y="54"/>
                    <a:pt x="25" y="54"/>
                  </a:cubicBezTo>
                  <a:cubicBezTo>
                    <a:pt x="25" y="56"/>
                    <a:pt x="27" y="58"/>
                    <a:pt x="29" y="58"/>
                  </a:cubicBezTo>
                  <a:cubicBezTo>
                    <a:pt x="31" y="58"/>
                    <a:pt x="33" y="56"/>
                    <a:pt x="33" y="54"/>
                  </a:cubicBezTo>
                  <a:cubicBezTo>
                    <a:pt x="33" y="33"/>
                    <a:pt x="33" y="33"/>
                    <a:pt x="33" y="33"/>
                  </a:cubicBezTo>
                  <a:cubicBezTo>
                    <a:pt x="54" y="33"/>
                    <a:pt x="54" y="33"/>
                    <a:pt x="54" y="33"/>
                  </a:cubicBezTo>
                  <a:cubicBezTo>
                    <a:pt x="56" y="33"/>
                    <a:pt x="58" y="31"/>
                    <a:pt x="58" y="29"/>
                  </a:cubicBezTo>
                  <a:cubicBezTo>
                    <a:pt x="58" y="27"/>
                    <a:pt x="56" y="25"/>
                    <a:pt x="5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40532199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3200" b="1" dirty="0"/>
              <a:t>Q: </a:t>
            </a:r>
            <a:r>
              <a:rPr lang="en-US" sz="3200" b="1" dirty="0"/>
              <a:t>Which of the following statements about resource groups are true?</a:t>
            </a:r>
          </a:p>
          <a:p>
            <a:pPr marL="0" indent="0">
              <a:buNone/>
            </a:pPr>
            <a:endParaRPr lang="en-US" sz="3200" b="1" dirty="0"/>
          </a:p>
          <a:p>
            <a:pPr marL="514350" indent="-514350">
              <a:buAutoNum type="alphaLcPeriod"/>
            </a:pPr>
            <a:r>
              <a:rPr lang="en-US" sz="3200" u="sng" dirty="0"/>
              <a:t>A resource group can contain resources from multiple regions.</a:t>
            </a:r>
          </a:p>
          <a:p>
            <a:pPr marL="514350" indent="-514350">
              <a:buAutoNum type="alphaLcPeriod"/>
            </a:pPr>
            <a:r>
              <a:rPr lang="en-US" sz="3200" dirty="0"/>
              <a:t>When deploying a resource group you do not need to select a region</a:t>
            </a:r>
          </a:p>
          <a:p>
            <a:pPr marL="514350" indent="-514350">
              <a:buAutoNum type="alphaLcPeriod"/>
            </a:pPr>
            <a:r>
              <a:rPr lang="en-US" sz="3200" u="sng" dirty="0"/>
              <a:t>All resources must be deployed in a resource group.</a:t>
            </a:r>
          </a:p>
          <a:p>
            <a:pPr marL="514350" indent="-514350">
              <a:buAutoNum type="alphaLcPeriod"/>
            </a:pPr>
            <a:r>
              <a:rPr lang="en-US" sz="3200" u="sng" dirty="0"/>
              <a:t>Resources can interact w/ other resources in a different resource group.</a:t>
            </a:r>
          </a:p>
        </p:txBody>
      </p:sp>
    </p:spTree>
    <p:extLst>
      <p:ext uri="{BB962C8B-B14F-4D97-AF65-F5344CB8AC3E}">
        <p14:creationId xmlns:p14="http://schemas.microsoft.com/office/powerpoint/2010/main" val="19392082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1181862"/>
          </a:xfrm>
        </p:spPr>
        <p:txBody>
          <a:bodyPr/>
          <a:lstStyle/>
          <a:p>
            <a:pPr>
              <a:spcAft>
                <a:spcPts val="1800"/>
              </a:spcAft>
            </a:pPr>
            <a:r>
              <a:rPr lang="en-US" dirty="0"/>
              <a:t>Create an Azure Account</a:t>
            </a:r>
          </a:p>
        </p:txBody>
      </p:sp>
    </p:spTree>
    <p:extLst>
      <p:ext uri="{BB962C8B-B14F-4D97-AF65-F5344CB8AC3E}">
        <p14:creationId xmlns:p14="http://schemas.microsoft.com/office/powerpoint/2010/main" val="17871749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F34F-95C0-4CEA-B71D-21ADB36E7CDB}"/>
              </a:ext>
            </a:extLst>
          </p:cNvPr>
          <p:cNvSpPr>
            <a:spLocks noGrp="1"/>
          </p:cNvSpPr>
          <p:nvPr>
            <p:ph type="title"/>
          </p:nvPr>
        </p:nvSpPr>
        <p:spPr/>
        <p:txBody>
          <a:bodyPr/>
          <a:lstStyle/>
          <a:p>
            <a:r>
              <a:rPr lang="en-US" dirty="0"/>
              <a:t>Azure Accounts and Subscriptions</a:t>
            </a:r>
          </a:p>
        </p:txBody>
      </p:sp>
      <p:pic>
        <p:nvPicPr>
          <p:cNvPr id="4" name="Picture 3">
            <a:extLst>
              <a:ext uri="{FF2B5EF4-FFF2-40B4-BE49-F238E27FC236}">
                <a16:creationId xmlns:a16="http://schemas.microsoft.com/office/drawing/2014/main" id="{013B5D54-F81B-4172-94D4-A33391B08203}"/>
              </a:ext>
            </a:extLst>
          </p:cNvPr>
          <p:cNvPicPr>
            <a:picLocks noChangeAspect="1"/>
          </p:cNvPicPr>
          <p:nvPr/>
        </p:nvPicPr>
        <p:blipFill>
          <a:blip r:embed="rId3"/>
          <a:stretch>
            <a:fillRect/>
          </a:stretch>
        </p:blipFill>
        <p:spPr>
          <a:xfrm>
            <a:off x="960437" y="3192462"/>
            <a:ext cx="4648189" cy="2868804"/>
          </a:xfrm>
          <a:prstGeom prst="rect">
            <a:avLst/>
          </a:prstGeom>
        </p:spPr>
      </p:pic>
      <p:pic>
        <p:nvPicPr>
          <p:cNvPr id="6" name="Picture 5">
            <a:extLst>
              <a:ext uri="{FF2B5EF4-FFF2-40B4-BE49-F238E27FC236}">
                <a16:creationId xmlns:a16="http://schemas.microsoft.com/office/drawing/2014/main" id="{6AC443E1-F019-46D8-90FC-F2B6896078EC}"/>
              </a:ext>
            </a:extLst>
          </p:cNvPr>
          <p:cNvPicPr>
            <a:picLocks noChangeAspect="1"/>
          </p:cNvPicPr>
          <p:nvPr/>
        </p:nvPicPr>
        <p:blipFill>
          <a:blip r:embed="rId4"/>
          <a:stretch>
            <a:fillRect/>
          </a:stretch>
        </p:blipFill>
        <p:spPr>
          <a:xfrm>
            <a:off x="6523037" y="3192462"/>
            <a:ext cx="4695825" cy="2600325"/>
          </a:xfrm>
          <a:prstGeom prst="rect">
            <a:avLst/>
          </a:prstGeom>
        </p:spPr>
      </p:pic>
      <p:sp>
        <p:nvSpPr>
          <p:cNvPr id="7" name="TextBox 6">
            <a:extLst>
              <a:ext uri="{FF2B5EF4-FFF2-40B4-BE49-F238E27FC236}">
                <a16:creationId xmlns:a16="http://schemas.microsoft.com/office/drawing/2014/main" id="{82DABDF1-59D5-4F5A-A6FC-B1C47710B20C}"/>
              </a:ext>
            </a:extLst>
          </p:cNvPr>
          <p:cNvSpPr txBox="1"/>
          <p:nvPr/>
        </p:nvSpPr>
        <p:spPr>
          <a:xfrm>
            <a:off x="1227131" y="2125662"/>
            <a:ext cx="4114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Accounts and Subscriptions</a:t>
            </a:r>
          </a:p>
        </p:txBody>
      </p:sp>
      <p:sp>
        <p:nvSpPr>
          <p:cNvPr id="8" name="TextBox 7">
            <a:extLst>
              <a:ext uri="{FF2B5EF4-FFF2-40B4-BE49-F238E27FC236}">
                <a16:creationId xmlns:a16="http://schemas.microsoft.com/office/drawing/2014/main" id="{49B5AA60-29B0-49D4-BAC1-18D02C6E3C16}"/>
              </a:ext>
            </a:extLst>
          </p:cNvPr>
          <p:cNvSpPr txBox="1"/>
          <p:nvPr/>
        </p:nvSpPr>
        <p:spPr>
          <a:xfrm>
            <a:off x="6751637" y="2125662"/>
            <a:ext cx="4114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Authentication / RBAC</a:t>
            </a:r>
          </a:p>
        </p:txBody>
      </p:sp>
    </p:spTree>
    <p:extLst>
      <p:ext uri="{BB962C8B-B14F-4D97-AF65-F5344CB8AC3E}">
        <p14:creationId xmlns:p14="http://schemas.microsoft.com/office/powerpoint/2010/main" val="10053951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BBA6-FAA5-4CA3-BD58-C73F6A56A94C}"/>
              </a:ext>
            </a:extLst>
          </p:cNvPr>
          <p:cNvSpPr>
            <a:spLocks noGrp="1"/>
          </p:cNvSpPr>
          <p:nvPr>
            <p:ph type="title"/>
          </p:nvPr>
        </p:nvSpPr>
        <p:spPr>
          <a:xfrm>
            <a:off x="274639" y="295274"/>
            <a:ext cx="11889564" cy="917575"/>
          </a:xfrm>
        </p:spPr>
        <p:txBody>
          <a:bodyPr/>
          <a:lstStyle/>
          <a:p>
            <a:r>
              <a:rPr lang="en-US" dirty="0"/>
              <a:t>Azure Support Options</a:t>
            </a:r>
          </a:p>
        </p:txBody>
      </p:sp>
      <p:graphicFrame>
        <p:nvGraphicFramePr>
          <p:cNvPr id="3" name="Diagram 2">
            <a:extLst>
              <a:ext uri="{FF2B5EF4-FFF2-40B4-BE49-F238E27FC236}">
                <a16:creationId xmlns:a16="http://schemas.microsoft.com/office/drawing/2014/main" id="{2B813BAE-432F-40D0-BC62-F64A04551194}"/>
              </a:ext>
            </a:extLst>
          </p:cNvPr>
          <p:cNvGraphicFramePr/>
          <p:nvPr/>
        </p:nvGraphicFramePr>
        <p:xfrm>
          <a:off x="273455" y="1668462"/>
          <a:ext cx="11889564"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112B3C42-CDD5-41F6-8DBD-19DFF80C870A}"/>
              </a:ext>
            </a:extLst>
          </p:cNvPr>
          <p:cNvSpPr txBox="1"/>
          <p:nvPr/>
        </p:nvSpPr>
        <p:spPr>
          <a:xfrm>
            <a:off x="185404" y="1287462"/>
            <a:ext cx="7620000"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Paid Support Plans</a:t>
            </a:r>
          </a:p>
        </p:txBody>
      </p:sp>
    </p:spTree>
    <p:extLst>
      <p:ext uri="{BB962C8B-B14F-4D97-AF65-F5344CB8AC3E}">
        <p14:creationId xmlns:p14="http://schemas.microsoft.com/office/powerpoint/2010/main" val="15409357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b="1" dirty="0"/>
              <a:t>Which of the following statements are true about Azure Subscriptions?</a:t>
            </a:r>
          </a:p>
          <a:p>
            <a:pPr marL="0" indent="0">
              <a:buNone/>
            </a:pPr>
            <a:endParaRPr lang="en-US" sz="3200" b="1" dirty="0"/>
          </a:p>
          <a:p>
            <a:pPr marL="514350" indent="-514350">
              <a:buAutoNum type="alphaLcPeriod"/>
            </a:pPr>
            <a:r>
              <a:rPr lang="en-US" sz="3200" b="1" dirty="0"/>
              <a:t>Subscriptions and accounts are effectively the same thing.</a:t>
            </a:r>
          </a:p>
          <a:p>
            <a:pPr marL="514350" indent="-514350">
              <a:buAutoNum type="alphaLcPeriod"/>
            </a:pPr>
            <a:r>
              <a:rPr lang="en-US" sz="3200" b="1" dirty="0"/>
              <a:t>Each subscription has it’s own billing configuration.</a:t>
            </a:r>
          </a:p>
          <a:p>
            <a:pPr marL="514350" indent="-514350">
              <a:buAutoNum type="alphaLcPeriod"/>
            </a:pPr>
            <a:r>
              <a:rPr lang="en-US" sz="3200" b="1" dirty="0"/>
              <a:t>Resources are always deployed in an account.</a:t>
            </a:r>
          </a:p>
          <a:p>
            <a:pPr marL="514350" indent="-514350">
              <a:buFont typeface="Wingdings" panose="05000000000000000000" pitchFamily="2" charset="2"/>
              <a:buAutoNum type="alphaLcPeriod"/>
            </a:pPr>
            <a:r>
              <a:rPr lang="en-US" sz="3200" b="1" dirty="0"/>
              <a:t>Multiple subscriptions can live under a single account.</a:t>
            </a:r>
          </a:p>
          <a:p>
            <a:pPr marL="514350" indent="-514350">
              <a:buAutoNum type="alphaLcPeriod"/>
            </a:pPr>
            <a:endParaRPr lang="en-US" sz="3200" dirty="0"/>
          </a:p>
        </p:txBody>
      </p:sp>
    </p:spTree>
    <p:extLst>
      <p:ext uri="{BB962C8B-B14F-4D97-AF65-F5344CB8AC3E}">
        <p14:creationId xmlns:p14="http://schemas.microsoft.com/office/powerpoint/2010/main" val="22475845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b="1" dirty="0"/>
              <a:t>Which of the following statements are true about Azure Subscriptions?</a:t>
            </a:r>
          </a:p>
          <a:p>
            <a:pPr marL="0" indent="0">
              <a:buNone/>
            </a:pPr>
            <a:endParaRPr lang="en-US" sz="3200" b="1" dirty="0"/>
          </a:p>
          <a:p>
            <a:pPr marL="514350" indent="-514350">
              <a:buAutoNum type="alphaLcPeriod"/>
            </a:pPr>
            <a:r>
              <a:rPr lang="en-US" sz="3200" b="1" dirty="0"/>
              <a:t>Subscriptions and accounts are effectively the same thing.</a:t>
            </a:r>
          </a:p>
          <a:p>
            <a:pPr marL="514350" indent="-514350">
              <a:buAutoNum type="alphaLcPeriod"/>
            </a:pPr>
            <a:r>
              <a:rPr lang="en-US" sz="3200" b="1" dirty="0"/>
              <a:t>Each subscription has it’s own billing configuration.</a:t>
            </a:r>
          </a:p>
          <a:p>
            <a:pPr marL="514350" indent="-514350">
              <a:buAutoNum type="alphaLcPeriod"/>
            </a:pPr>
            <a:r>
              <a:rPr lang="en-US" sz="3200" b="1" dirty="0"/>
              <a:t>Resources are always deployed in an account.</a:t>
            </a:r>
          </a:p>
          <a:p>
            <a:pPr marL="514350" indent="-514350">
              <a:buAutoNum type="alphaLcPeriod"/>
            </a:pPr>
            <a:r>
              <a:rPr lang="en-US" sz="3200" b="1" u="sng" dirty="0"/>
              <a:t>Multiple subscriptions can live under a single account.</a:t>
            </a:r>
          </a:p>
          <a:p>
            <a:pPr marL="514350" indent="-514350">
              <a:buAutoNum type="alphaLcPeriod"/>
            </a:pPr>
            <a:endParaRPr lang="en-US" sz="3200" dirty="0"/>
          </a:p>
        </p:txBody>
      </p:sp>
    </p:spTree>
    <p:extLst>
      <p:ext uri="{BB962C8B-B14F-4D97-AF65-F5344CB8AC3E}">
        <p14:creationId xmlns:p14="http://schemas.microsoft.com/office/powerpoint/2010/main" val="28691152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3176254"/>
          </a:xfrm>
        </p:spPr>
        <p:txBody>
          <a:bodyPr/>
          <a:lstStyle/>
          <a:p>
            <a:pPr>
              <a:spcAft>
                <a:spcPts val="1800"/>
              </a:spcAft>
            </a:pPr>
            <a:r>
              <a:rPr lang="en-US" dirty="0"/>
              <a:t>Core Cloud Services -</a:t>
            </a:r>
            <a:br>
              <a:rPr lang="en-US" dirty="0"/>
            </a:br>
            <a:r>
              <a:rPr lang="en-US" dirty="0"/>
              <a:t>Manage services with the Azure portal</a:t>
            </a:r>
          </a:p>
        </p:txBody>
      </p:sp>
    </p:spTree>
    <p:extLst>
      <p:ext uri="{BB962C8B-B14F-4D97-AF65-F5344CB8AC3E}">
        <p14:creationId xmlns:p14="http://schemas.microsoft.com/office/powerpoint/2010/main" val="15397251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F34F-95C0-4CEA-B71D-21ADB36E7CDB}"/>
              </a:ext>
            </a:extLst>
          </p:cNvPr>
          <p:cNvSpPr>
            <a:spLocks noGrp="1"/>
          </p:cNvSpPr>
          <p:nvPr>
            <p:ph type="title"/>
          </p:nvPr>
        </p:nvSpPr>
        <p:spPr/>
        <p:txBody>
          <a:bodyPr/>
          <a:lstStyle/>
          <a:p>
            <a:r>
              <a:rPr lang="en-US" dirty="0"/>
              <a:t>Management Options</a:t>
            </a:r>
          </a:p>
        </p:txBody>
      </p:sp>
      <p:pic>
        <p:nvPicPr>
          <p:cNvPr id="4" name="Picture 3">
            <a:extLst>
              <a:ext uri="{FF2B5EF4-FFF2-40B4-BE49-F238E27FC236}">
                <a16:creationId xmlns:a16="http://schemas.microsoft.com/office/drawing/2014/main" id="{0F4ABDE3-7412-41BF-83C6-0B21FCBAD9F0}"/>
              </a:ext>
            </a:extLst>
          </p:cNvPr>
          <p:cNvPicPr>
            <a:picLocks noChangeAspect="1"/>
          </p:cNvPicPr>
          <p:nvPr/>
        </p:nvPicPr>
        <p:blipFill>
          <a:blip r:embed="rId3"/>
          <a:stretch>
            <a:fillRect/>
          </a:stretch>
        </p:blipFill>
        <p:spPr>
          <a:xfrm>
            <a:off x="122237" y="2184991"/>
            <a:ext cx="3877938" cy="2514600"/>
          </a:xfrm>
          <a:prstGeom prst="rect">
            <a:avLst/>
          </a:prstGeom>
        </p:spPr>
      </p:pic>
      <p:pic>
        <p:nvPicPr>
          <p:cNvPr id="5" name="Picture 4">
            <a:extLst>
              <a:ext uri="{FF2B5EF4-FFF2-40B4-BE49-F238E27FC236}">
                <a16:creationId xmlns:a16="http://schemas.microsoft.com/office/drawing/2014/main" id="{E3F868BE-9480-4348-A82F-6FA0E8215D2B}"/>
              </a:ext>
            </a:extLst>
          </p:cNvPr>
          <p:cNvPicPr>
            <a:picLocks noChangeAspect="1"/>
          </p:cNvPicPr>
          <p:nvPr/>
        </p:nvPicPr>
        <p:blipFill>
          <a:blip r:embed="rId4"/>
          <a:stretch>
            <a:fillRect/>
          </a:stretch>
        </p:blipFill>
        <p:spPr>
          <a:xfrm>
            <a:off x="4160837" y="2184991"/>
            <a:ext cx="3955006" cy="2827765"/>
          </a:xfrm>
          <a:prstGeom prst="rect">
            <a:avLst/>
          </a:prstGeom>
        </p:spPr>
      </p:pic>
      <p:pic>
        <p:nvPicPr>
          <p:cNvPr id="6" name="Picture 5">
            <a:extLst>
              <a:ext uri="{FF2B5EF4-FFF2-40B4-BE49-F238E27FC236}">
                <a16:creationId xmlns:a16="http://schemas.microsoft.com/office/drawing/2014/main" id="{3557797C-AC29-412C-A23D-749281354B28}"/>
              </a:ext>
            </a:extLst>
          </p:cNvPr>
          <p:cNvPicPr>
            <a:picLocks noChangeAspect="1"/>
          </p:cNvPicPr>
          <p:nvPr/>
        </p:nvPicPr>
        <p:blipFill>
          <a:blip r:embed="rId5"/>
          <a:stretch>
            <a:fillRect/>
          </a:stretch>
        </p:blipFill>
        <p:spPr>
          <a:xfrm>
            <a:off x="8246342" y="2201862"/>
            <a:ext cx="4021354" cy="2827765"/>
          </a:xfrm>
          <a:prstGeom prst="rect">
            <a:avLst/>
          </a:prstGeom>
        </p:spPr>
      </p:pic>
      <p:sp>
        <p:nvSpPr>
          <p:cNvPr id="7" name="TextBox 6">
            <a:extLst>
              <a:ext uri="{FF2B5EF4-FFF2-40B4-BE49-F238E27FC236}">
                <a16:creationId xmlns:a16="http://schemas.microsoft.com/office/drawing/2014/main" id="{34791EE1-08B9-414F-BFAF-02EBC01CFCAA}"/>
              </a:ext>
            </a:extLst>
          </p:cNvPr>
          <p:cNvSpPr txBox="1"/>
          <p:nvPr/>
        </p:nvSpPr>
        <p:spPr>
          <a:xfrm>
            <a:off x="1129634" y="1493676"/>
            <a:ext cx="2057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Portal</a:t>
            </a:r>
          </a:p>
        </p:txBody>
      </p:sp>
      <p:sp>
        <p:nvSpPr>
          <p:cNvPr id="8" name="TextBox 7">
            <a:extLst>
              <a:ext uri="{FF2B5EF4-FFF2-40B4-BE49-F238E27FC236}">
                <a16:creationId xmlns:a16="http://schemas.microsoft.com/office/drawing/2014/main" id="{BE9CDCF5-E85A-4B09-B5E2-61A2EA80912D}"/>
              </a:ext>
            </a:extLst>
          </p:cNvPr>
          <p:cNvSpPr txBox="1"/>
          <p:nvPr/>
        </p:nvSpPr>
        <p:spPr>
          <a:xfrm>
            <a:off x="5075237" y="1439862"/>
            <a:ext cx="2057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PowerShell</a:t>
            </a:r>
          </a:p>
        </p:txBody>
      </p:sp>
      <p:sp>
        <p:nvSpPr>
          <p:cNvPr id="9" name="TextBox 8">
            <a:extLst>
              <a:ext uri="{FF2B5EF4-FFF2-40B4-BE49-F238E27FC236}">
                <a16:creationId xmlns:a16="http://schemas.microsoft.com/office/drawing/2014/main" id="{04C451D9-A1EF-4020-B5B5-122C37523A9E}"/>
              </a:ext>
            </a:extLst>
          </p:cNvPr>
          <p:cNvSpPr txBox="1"/>
          <p:nvPr/>
        </p:nvSpPr>
        <p:spPr>
          <a:xfrm>
            <a:off x="9342437" y="1439862"/>
            <a:ext cx="2057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CLI</a:t>
            </a:r>
          </a:p>
        </p:txBody>
      </p:sp>
      <p:sp>
        <p:nvSpPr>
          <p:cNvPr id="10" name="TextBox 9">
            <a:extLst>
              <a:ext uri="{FF2B5EF4-FFF2-40B4-BE49-F238E27FC236}">
                <a16:creationId xmlns:a16="http://schemas.microsoft.com/office/drawing/2014/main" id="{E5D74EE0-7453-4A47-9169-67FDFDB0D14A}"/>
              </a:ext>
            </a:extLst>
          </p:cNvPr>
          <p:cNvSpPr txBox="1"/>
          <p:nvPr/>
        </p:nvSpPr>
        <p:spPr>
          <a:xfrm>
            <a:off x="2214935" y="6155840"/>
            <a:ext cx="8674426"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a:gradFill>
                  <a:gsLst>
                    <a:gs pos="2917">
                      <a:schemeClr val="tx1"/>
                    </a:gs>
                    <a:gs pos="30000">
                      <a:schemeClr val="tx1"/>
                    </a:gs>
                  </a:gsLst>
                  <a:lin ang="5400000" scaled="0"/>
                </a:gradFill>
              </a:rPr>
              <a:t>These all hit the same underlying resource manager REST APIs!</a:t>
            </a:r>
          </a:p>
        </p:txBody>
      </p:sp>
      <p:sp>
        <p:nvSpPr>
          <p:cNvPr id="11" name="TextBox 10">
            <a:extLst>
              <a:ext uri="{FF2B5EF4-FFF2-40B4-BE49-F238E27FC236}">
                <a16:creationId xmlns:a16="http://schemas.microsoft.com/office/drawing/2014/main" id="{0B336C81-F491-49CD-A13C-7898765B76BC}"/>
              </a:ext>
            </a:extLst>
          </p:cNvPr>
          <p:cNvSpPr txBox="1"/>
          <p:nvPr/>
        </p:nvSpPr>
        <p:spPr>
          <a:xfrm>
            <a:off x="884237" y="5500849"/>
            <a:ext cx="1107861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Also worth noting: </a:t>
            </a:r>
            <a:r>
              <a:rPr lang="en-US" sz="2400" dirty="0">
                <a:gradFill>
                  <a:gsLst>
                    <a:gs pos="2917">
                      <a:schemeClr val="tx1"/>
                    </a:gs>
                    <a:gs pos="30000">
                      <a:schemeClr val="tx1"/>
                    </a:gs>
                  </a:gsLst>
                  <a:lin ang="5400000" scaled="0"/>
                </a:gradFill>
              </a:rPr>
              <a:t>Arm Templates, Azure SDKs, </a:t>
            </a:r>
            <a:r>
              <a:rPr lang="en-US" sz="2400" dirty="0" err="1">
                <a:gradFill>
                  <a:gsLst>
                    <a:gs pos="2917">
                      <a:schemeClr val="tx1"/>
                    </a:gs>
                    <a:gs pos="30000">
                      <a:schemeClr val="tx1"/>
                    </a:gs>
                  </a:gsLst>
                  <a:lin ang="5400000" scaled="0"/>
                </a:gradFill>
              </a:rPr>
              <a:t>CloudShell</a:t>
            </a:r>
            <a:r>
              <a:rPr lang="en-US" sz="2400" dirty="0">
                <a:gradFill>
                  <a:gsLst>
                    <a:gs pos="2917">
                      <a:schemeClr val="tx1"/>
                    </a:gs>
                    <a:gs pos="30000">
                      <a:schemeClr val="tx1"/>
                    </a:gs>
                  </a:gsLst>
                  <a:lin ang="5400000" scaled="0"/>
                </a:gradFill>
              </a:rPr>
              <a:t>, Mobile App, REST API</a:t>
            </a:r>
          </a:p>
        </p:txBody>
      </p:sp>
    </p:spTree>
    <p:extLst>
      <p:ext uri="{BB962C8B-B14F-4D97-AF65-F5344CB8AC3E}">
        <p14:creationId xmlns:p14="http://schemas.microsoft.com/office/powerpoint/2010/main" val="31531047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A37D-0EEA-48D7-942D-DD306DF928F6}"/>
              </a:ext>
            </a:extLst>
          </p:cNvPr>
          <p:cNvSpPr>
            <a:spLocks noGrp="1"/>
          </p:cNvSpPr>
          <p:nvPr>
            <p:ph type="title"/>
          </p:nvPr>
        </p:nvSpPr>
        <p:spPr/>
        <p:txBody>
          <a:bodyPr/>
          <a:lstStyle/>
          <a:p>
            <a:r>
              <a:rPr lang="en-US" dirty="0"/>
              <a:t>Azure Advisor</a:t>
            </a:r>
          </a:p>
        </p:txBody>
      </p:sp>
      <p:pic>
        <p:nvPicPr>
          <p:cNvPr id="4" name="Picture 3">
            <a:extLst>
              <a:ext uri="{FF2B5EF4-FFF2-40B4-BE49-F238E27FC236}">
                <a16:creationId xmlns:a16="http://schemas.microsoft.com/office/drawing/2014/main" id="{1F722E64-C3D8-4AE4-B982-C410D8A760D2}"/>
              </a:ext>
            </a:extLst>
          </p:cNvPr>
          <p:cNvPicPr>
            <a:picLocks noChangeAspect="1"/>
          </p:cNvPicPr>
          <p:nvPr/>
        </p:nvPicPr>
        <p:blipFill>
          <a:blip r:embed="rId3"/>
          <a:stretch>
            <a:fillRect/>
          </a:stretch>
        </p:blipFill>
        <p:spPr>
          <a:xfrm>
            <a:off x="1265237" y="1188941"/>
            <a:ext cx="9875838" cy="5426567"/>
          </a:xfrm>
          <a:prstGeom prst="rect">
            <a:avLst/>
          </a:prstGeom>
        </p:spPr>
      </p:pic>
    </p:spTree>
    <p:extLst>
      <p:ext uri="{BB962C8B-B14F-4D97-AF65-F5344CB8AC3E}">
        <p14:creationId xmlns:p14="http://schemas.microsoft.com/office/powerpoint/2010/main" val="33862805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3200" b="1" dirty="0"/>
              <a:t>Q: </a:t>
            </a:r>
            <a:r>
              <a:rPr lang="en-US" sz="3200" dirty="0"/>
              <a:t>You need to manage a new Windows VM that you’ve deployed. Which of the following can be used to manage the VM?</a:t>
            </a:r>
            <a:br>
              <a:rPr lang="en-US" sz="3200" dirty="0"/>
            </a:br>
            <a:endParaRPr lang="en-US" sz="3200" dirty="0"/>
          </a:p>
          <a:p>
            <a:pPr marL="514350" indent="-514350">
              <a:buAutoNum type="alphaLcPeriod"/>
            </a:pPr>
            <a:r>
              <a:rPr lang="en-US" sz="3200" dirty="0"/>
              <a:t>Azure CLI</a:t>
            </a:r>
          </a:p>
          <a:p>
            <a:pPr marL="514350" indent="-514350">
              <a:buAutoNum type="alphaLcPeriod"/>
            </a:pPr>
            <a:r>
              <a:rPr lang="en-US" sz="3200" dirty="0"/>
              <a:t>Azure Portal</a:t>
            </a:r>
          </a:p>
          <a:p>
            <a:pPr marL="514350" indent="-514350">
              <a:buAutoNum type="alphaLcPeriod"/>
            </a:pPr>
            <a:r>
              <a:rPr lang="en-US" sz="3200" dirty="0"/>
              <a:t>PowerShell</a:t>
            </a:r>
          </a:p>
          <a:p>
            <a:pPr marL="514350" indent="-514350">
              <a:buAutoNum type="alphaLcPeriod"/>
            </a:pPr>
            <a:r>
              <a:rPr lang="en-US" sz="3200" dirty="0"/>
              <a:t>Azure </a:t>
            </a:r>
            <a:r>
              <a:rPr lang="en-US" sz="3200" dirty="0" err="1"/>
              <a:t>CloudShell</a:t>
            </a:r>
            <a:endParaRPr lang="en-US" sz="3200" dirty="0"/>
          </a:p>
          <a:p>
            <a:pPr marL="514350" indent="-514350">
              <a:buAutoNum type="alphaLcPeriod"/>
            </a:pPr>
            <a:r>
              <a:rPr lang="en-US" sz="3200" dirty="0"/>
              <a:t>Azure SDK for Python</a:t>
            </a:r>
          </a:p>
        </p:txBody>
      </p:sp>
    </p:spTree>
    <p:extLst>
      <p:ext uri="{BB962C8B-B14F-4D97-AF65-F5344CB8AC3E}">
        <p14:creationId xmlns:p14="http://schemas.microsoft.com/office/powerpoint/2010/main" val="1605151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772A-37B6-46D4-85B5-3A587195C71E}"/>
              </a:ext>
            </a:extLst>
          </p:cNvPr>
          <p:cNvSpPr>
            <a:spLocks noGrp="1"/>
          </p:cNvSpPr>
          <p:nvPr>
            <p:ph type="title"/>
          </p:nvPr>
        </p:nvSpPr>
        <p:spPr/>
        <p:txBody>
          <a:bodyPr/>
          <a:lstStyle/>
          <a:p>
            <a:r>
              <a:rPr lang="en-US" dirty="0"/>
              <a:t>Customer Specific intro Topics</a:t>
            </a:r>
          </a:p>
        </p:txBody>
      </p:sp>
      <p:sp>
        <p:nvSpPr>
          <p:cNvPr id="3" name="Text Placeholder 2">
            <a:extLst>
              <a:ext uri="{FF2B5EF4-FFF2-40B4-BE49-F238E27FC236}">
                <a16:creationId xmlns:a16="http://schemas.microsoft.com/office/drawing/2014/main" id="{03138330-28EF-4BFD-8AA4-166A46597487}"/>
              </a:ext>
            </a:extLst>
          </p:cNvPr>
          <p:cNvSpPr>
            <a:spLocks noGrp="1"/>
          </p:cNvSpPr>
          <p:nvPr>
            <p:ph type="body" sz="quarter" idx="10"/>
          </p:nvPr>
        </p:nvSpPr>
        <p:spPr>
          <a:xfrm>
            <a:off x="595915" y="1464074"/>
            <a:ext cx="11239464" cy="2603790"/>
          </a:xfrm>
        </p:spPr>
        <p:txBody>
          <a:bodyPr/>
          <a:lstStyle/>
          <a:p>
            <a:pPr marL="0" indent="0">
              <a:buNone/>
            </a:pPr>
            <a:r>
              <a:rPr lang="en-US" dirty="0"/>
              <a:t>Insert Slides Covering:</a:t>
            </a:r>
            <a:br>
              <a:rPr lang="en-US" dirty="0"/>
            </a:br>
            <a:endParaRPr lang="en-US" dirty="0"/>
          </a:p>
          <a:p>
            <a:pPr lvl="1"/>
            <a:r>
              <a:rPr lang="en-US" dirty="0"/>
              <a:t>Customer specific learning management system links.</a:t>
            </a:r>
          </a:p>
          <a:p>
            <a:pPr lvl="1"/>
            <a:r>
              <a:rPr lang="en-US" dirty="0"/>
              <a:t>Survey information</a:t>
            </a:r>
          </a:p>
          <a:p>
            <a:pPr lvl="1"/>
            <a:r>
              <a:rPr lang="en-US" dirty="0"/>
              <a:t>Guidance on study group format</a:t>
            </a:r>
          </a:p>
        </p:txBody>
      </p:sp>
    </p:spTree>
    <p:extLst>
      <p:ext uri="{BB962C8B-B14F-4D97-AF65-F5344CB8AC3E}">
        <p14:creationId xmlns:p14="http://schemas.microsoft.com/office/powerpoint/2010/main" val="17385682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3200" b="1" dirty="0"/>
              <a:t>Q: </a:t>
            </a:r>
            <a:r>
              <a:rPr lang="en-US" sz="3200" dirty="0"/>
              <a:t>You need to manage a new Windows VM that you’ve deployed. Which of the following can be used to manage the VM?</a:t>
            </a:r>
            <a:br>
              <a:rPr lang="en-US" sz="3200" dirty="0"/>
            </a:br>
            <a:endParaRPr lang="en-US" sz="3200" dirty="0"/>
          </a:p>
          <a:p>
            <a:pPr marL="514350" indent="-514350">
              <a:buAutoNum type="alphaLcPeriod"/>
            </a:pPr>
            <a:r>
              <a:rPr lang="en-US" sz="3200" u="sng" dirty="0"/>
              <a:t>Azure CLI</a:t>
            </a:r>
          </a:p>
          <a:p>
            <a:pPr marL="514350" indent="-514350">
              <a:buAutoNum type="alphaLcPeriod"/>
            </a:pPr>
            <a:r>
              <a:rPr lang="en-US" sz="3200" u="sng" dirty="0"/>
              <a:t>Azure Portal</a:t>
            </a:r>
          </a:p>
          <a:p>
            <a:pPr marL="514350" indent="-514350">
              <a:buAutoNum type="alphaLcPeriod"/>
            </a:pPr>
            <a:r>
              <a:rPr lang="en-US" sz="3200" u="sng" dirty="0"/>
              <a:t>PowerShell</a:t>
            </a:r>
          </a:p>
          <a:p>
            <a:pPr marL="514350" indent="-514350">
              <a:buAutoNum type="alphaLcPeriod"/>
            </a:pPr>
            <a:r>
              <a:rPr lang="en-US" sz="3200" u="sng" dirty="0"/>
              <a:t>Azure </a:t>
            </a:r>
            <a:r>
              <a:rPr lang="en-US" sz="3200" u="sng" dirty="0" err="1"/>
              <a:t>CloudShell</a:t>
            </a:r>
            <a:endParaRPr lang="en-US" sz="3200" u="sng" dirty="0"/>
          </a:p>
          <a:p>
            <a:pPr marL="514350" indent="-514350">
              <a:buAutoNum type="alphaLcPeriod"/>
            </a:pPr>
            <a:r>
              <a:rPr lang="en-US" sz="3200" u="sng" dirty="0"/>
              <a:t>Azure SDK for Python</a:t>
            </a:r>
          </a:p>
        </p:txBody>
      </p:sp>
    </p:spTree>
    <p:extLst>
      <p:ext uri="{BB962C8B-B14F-4D97-AF65-F5344CB8AC3E}">
        <p14:creationId xmlns:p14="http://schemas.microsoft.com/office/powerpoint/2010/main" val="42294788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2179058"/>
          </a:xfrm>
        </p:spPr>
        <p:txBody>
          <a:bodyPr/>
          <a:lstStyle/>
          <a:p>
            <a:pPr>
              <a:spcAft>
                <a:spcPts val="1800"/>
              </a:spcAft>
            </a:pPr>
            <a:r>
              <a:rPr lang="fr-FR" dirty="0"/>
              <a:t>Core Cloud Services</a:t>
            </a:r>
            <a:br>
              <a:rPr lang="fr-FR" dirty="0"/>
            </a:br>
            <a:r>
              <a:rPr lang="fr-FR" dirty="0"/>
              <a:t>Azure </a:t>
            </a:r>
            <a:r>
              <a:rPr lang="fr-FR" dirty="0" err="1"/>
              <a:t>Compute</a:t>
            </a:r>
            <a:r>
              <a:rPr lang="fr-FR" dirty="0"/>
              <a:t> options</a:t>
            </a:r>
          </a:p>
        </p:txBody>
      </p:sp>
    </p:spTree>
    <p:extLst>
      <p:ext uri="{BB962C8B-B14F-4D97-AF65-F5344CB8AC3E}">
        <p14:creationId xmlns:p14="http://schemas.microsoft.com/office/powerpoint/2010/main" val="28469160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Core Azure Compute Services</a:t>
            </a:r>
          </a:p>
        </p:txBody>
      </p:sp>
      <p:sp>
        <p:nvSpPr>
          <p:cNvPr id="11" name="TextBox 10">
            <a:extLst>
              <a:ext uri="{FF2B5EF4-FFF2-40B4-BE49-F238E27FC236}">
                <a16:creationId xmlns:a16="http://schemas.microsoft.com/office/drawing/2014/main" id="{CE181955-D37D-4C99-94A5-170F16AA2167}"/>
              </a:ext>
            </a:extLst>
          </p:cNvPr>
          <p:cNvSpPr txBox="1"/>
          <p:nvPr/>
        </p:nvSpPr>
        <p:spPr>
          <a:xfrm>
            <a:off x="427037" y="2049462"/>
            <a:ext cx="2819400" cy="2797689"/>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Machines</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Virtual Machines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Availability Sets</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Virtual Machine Scale Sets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Azure Batch</a:t>
            </a:r>
          </a:p>
        </p:txBody>
      </p:sp>
      <p:pic>
        <p:nvPicPr>
          <p:cNvPr id="19" name="Picture 18">
            <a:extLst>
              <a:ext uri="{FF2B5EF4-FFF2-40B4-BE49-F238E27FC236}">
                <a16:creationId xmlns:a16="http://schemas.microsoft.com/office/drawing/2014/main" id="{B95E30BB-344A-4E4E-AA5E-F92CB84BF8F3}"/>
              </a:ext>
            </a:extLst>
          </p:cNvPr>
          <p:cNvPicPr>
            <a:picLocks noChangeAspect="1"/>
          </p:cNvPicPr>
          <p:nvPr/>
        </p:nvPicPr>
        <p:blipFill>
          <a:blip r:embed="rId3"/>
          <a:stretch>
            <a:fillRect/>
          </a:stretch>
        </p:blipFill>
        <p:spPr>
          <a:xfrm>
            <a:off x="453387" y="3669473"/>
            <a:ext cx="326225" cy="326225"/>
          </a:xfrm>
          <a:prstGeom prst="rect">
            <a:avLst/>
          </a:prstGeom>
          <a:effectLst/>
        </p:spPr>
      </p:pic>
      <p:pic>
        <p:nvPicPr>
          <p:cNvPr id="21" name="Picture 20">
            <a:extLst>
              <a:ext uri="{FF2B5EF4-FFF2-40B4-BE49-F238E27FC236}">
                <a16:creationId xmlns:a16="http://schemas.microsoft.com/office/drawing/2014/main" id="{28ABBA4C-9F13-4D1C-8179-A876141CAD4D}"/>
              </a:ext>
            </a:extLst>
          </p:cNvPr>
          <p:cNvPicPr>
            <a:picLocks noChangeAspect="1"/>
          </p:cNvPicPr>
          <p:nvPr/>
        </p:nvPicPr>
        <p:blipFill>
          <a:blip r:embed="rId4"/>
          <a:stretch>
            <a:fillRect/>
          </a:stretch>
        </p:blipFill>
        <p:spPr>
          <a:xfrm>
            <a:off x="427037" y="2671342"/>
            <a:ext cx="368720" cy="368720"/>
          </a:xfrm>
          <a:prstGeom prst="rect">
            <a:avLst/>
          </a:prstGeom>
          <a:effectLst/>
        </p:spPr>
      </p:pic>
      <p:pic>
        <p:nvPicPr>
          <p:cNvPr id="23" name="Picture 22">
            <a:extLst>
              <a:ext uri="{FF2B5EF4-FFF2-40B4-BE49-F238E27FC236}">
                <a16:creationId xmlns:a16="http://schemas.microsoft.com/office/drawing/2014/main" id="{964A1F7D-0167-4D17-B456-72DCA211967C}"/>
              </a:ext>
            </a:extLst>
          </p:cNvPr>
          <p:cNvPicPr>
            <a:picLocks noChangeAspect="1"/>
          </p:cNvPicPr>
          <p:nvPr/>
        </p:nvPicPr>
        <p:blipFill>
          <a:blip r:embed="rId5"/>
          <a:stretch>
            <a:fillRect/>
          </a:stretch>
        </p:blipFill>
        <p:spPr>
          <a:xfrm>
            <a:off x="448284" y="4326317"/>
            <a:ext cx="390145" cy="390145"/>
          </a:xfrm>
          <a:prstGeom prst="rect">
            <a:avLst/>
          </a:prstGeom>
        </p:spPr>
      </p:pic>
      <p:pic>
        <p:nvPicPr>
          <p:cNvPr id="25" name="Picture 24">
            <a:extLst>
              <a:ext uri="{FF2B5EF4-FFF2-40B4-BE49-F238E27FC236}">
                <a16:creationId xmlns:a16="http://schemas.microsoft.com/office/drawing/2014/main" id="{78C5F5E4-7F79-44A2-B709-EFDEBBD8E27C}"/>
              </a:ext>
            </a:extLst>
          </p:cNvPr>
          <p:cNvPicPr>
            <a:picLocks noChangeAspect="1"/>
          </p:cNvPicPr>
          <p:nvPr/>
        </p:nvPicPr>
        <p:blipFill>
          <a:blip r:embed="rId6"/>
          <a:stretch>
            <a:fillRect/>
          </a:stretch>
        </p:blipFill>
        <p:spPr>
          <a:xfrm>
            <a:off x="449815" y="3190218"/>
            <a:ext cx="313945" cy="313945"/>
          </a:xfrm>
          <a:prstGeom prst="rect">
            <a:avLst/>
          </a:prstGeom>
        </p:spPr>
      </p:pic>
      <p:sp>
        <p:nvSpPr>
          <p:cNvPr id="28" name="TextBox 27">
            <a:extLst>
              <a:ext uri="{FF2B5EF4-FFF2-40B4-BE49-F238E27FC236}">
                <a16:creationId xmlns:a16="http://schemas.microsoft.com/office/drawing/2014/main" id="{4C459A1F-D6B5-4114-B391-AC2540EE386F}"/>
              </a:ext>
            </a:extLst>
          </p:cNvPr>
          <p:cNvSpPr txBox="1"/>
          <p:nvPr/>
        </p:nvSpPr>
        <p:spPr>
          <a:xfrm>
            <a:off x="3703637" y="2049462"/>
            <a:ext cx="2819400" cy="2086725"/>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Containers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Azure Container Instances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Azure Kubernetes Service</a:t>
            </a:r>
          </a:p>
        </p:txBody>
      </p:sp>
      <p:pic>
        <p:nvPicPr>
          <p:cNvPr id="34" name="Picture 33">
            <a:extLst>
              <a:ext uri="{FF2B5EF4-FFF2-40B4-BE49-F238E27FC236}">
                <a16:creationId xmlns:a16="http://schemas.microsoft.com/office/drawing/2014/main" id="{306297AC-2B04-4135-A718-B7F6DB416ACD}"/>
              </a:ext>
            </a:extLst>
          </p:cNvPr>
          <p:cNvPicPr>
            <a:picLocks noChangeAspect="1"/>
          </p:cNvPicPr>
          <p:nvPr/>
        </p:nvPicPr>
        <p:blipFill>
          <a:blip r:embed="rId7"/>
          <a:stretch>
            <a:fillRect/>
          </a:stretch>
        </p:blipFill>
        <p:spPr>
          <a:xfrm>
            <a:off x="3654824" y="3366240"/>
            <a:ext cx="466345" cy="466345"/>
          </a:xfrm>
          <a:prstGeom prst="rect">
            <a:avLst/>
          </a:prstGeom>
        </p:spPr>
      </p:pic>
      <p:pic>
        <p:nvPicPr>
          <p:cNvPr id="35" name="Picture 34">
            <a:extLst>
              <a:ext uri="{FF2B5EF4-FFF2-40B4-BE49-F238E27FC236}">
                <a16:creationId xmlns:a16="http://schemas.microsoft.com/office/drawing/2014/main" id="{097C48BE-6FFB-4598-80A8-AD8CF4C89FB4}"/>
              </a:ext>
            </a:extLst>
          </p:cNvPr>
          <p:cNvPicPr>
            <a:picLocks noChangeAspect="1"/>
          </p:cNvPicPr>
          <p:nvPr/>
        </p:nvPicPr>
        <p:blipFill>
          <a:blip r:embed="rId7"/>
          <a:stretch>
            <a:fillRect/>
          </a:stretch>
        </p:blipFill>
        <p:spPr>
          <a:xfrm>
            <a:off x="3654823" y="2737336"/>
            <a:ext cx="466345" cy="466345"/>
          </a:xfrm>
          <a:prstGeom prst="rect">
            <a:avLst/>
          </a:prstGeom>
        </p:spPr>
      </p:pic>
      <p:sp>
        <p:nvSpPr>
          <p:cNvPr id="36" name="TextBox 35">
            <a:extLst>
              <a:ext uri="{FF2B5EF4-FFF2-40B4-BE49-F238E27FC236}">
                <a16:creationId xmlns:a16="http://schemas.microsoft.com/office/drawing/2014/main" id="{D4D591E2-2238-40D6-A52D-043743C8F1E7}"/>
              </a:ext>
            </a:extLst>
          </p:cNvPr>
          <p:cNvSpPr txBox="1"/>
          <p:nvPr/>
        </p:nvSpPr>
        <p:spPr>
          <a:xfrm>
            <a:off x="6803142" y="2049462"/>
            <a:ext cx="2819400" cy="2548390"/>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App Service</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Web Apps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API Apps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Web Jobs</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Mobile Apps</a:t>
            </a:r>
          </a:p>
        </p:txBody>
      </p:sp>
      <p:pic>
        <p:nvPicPr>
          <p:cNvPr id="40" name="Picture 39">
            <a:extLst>
              <a:ext uri="{FF2B5EF4-FFF2-40B4-BE49-F238E27FC236}">
                <a16:creationId xmlns:a16="http://schemas.microsoft.com/office/drawing/2014/main" id="{E8164FC9-DA79-4649-84FC-A81320DAB15E}"/>
              </a:ext>
            </a:extLst>
          </p:cNvPr>
          <p:cNvPicPr>
            <a:picLocks noChangeAspect="1"/>
          </p:cNvPicPr>
          <p:nvPr/>
        </p:nvPicPr>
        <p:blipFill>
          <a:blip r:embed="rId8"/>
          <a:stretch>
            <a:fillRect/>
          </a:stretch>
        </p:blipFill>
        <p:spPr>
          <a:xfrm>
            <a:off x="6783508" y="2688737"/>
            <a:ext cx="390145" cy="390145"/>
          </a:xfrm>
          <a:prstGeom prst="rect">
            <a:avLst/>
          </a:prstGeom>
        </p:spPr>
      </p:pic>
      <p:pic>
        <p:nvPicPr>
          <p:cNvPr id="42" name="Picture 41">
            <a:extLst>
              <a:ext uri="{FF2B5EF4-FFF2-40B4-BE49-F238E27FC236}">
                <a16:creationId xmlns:a16="http://schemas.microsoft.com/office/drawing/2014/main" id="{C7B2DE92-2A47-40F7-9C06-A44FCEDC9323}"/>
              </a:ext>
            </a:extLst>
          </p:cNvPr>
          <p:cNvPicPr>
            <a:picLocks noChangeAspect="1"/>
          </p:cNvPicPr>
          <p:nvPr/>
        </p:nvPicPr>
        <p:blipFill>
          <a:blip r:embed="rId9"/>
          <a:stretch>
            <a:fillRect/>
          </a:stretch>
        </p:blipFill>
        <p:spPr>
          <a:xfrm>
            <a:off x="6817261" y="3213241"/>
            <a:ext cx="324434" cy="324434"/>
          </a:xfrm>
          <a:prstGeom prst="rect">
            <a:avLst/>
          </a:prstGeom>
        </p:spPr>
      </p:pic>
      <p:pic>
        <p:nvPicPr>
          <p:cNvPr id="44" name="Picture 43">
            <a:extLst>
              <a:ext uri="{FF2B5EF4-FFF2-40B4-BE49-F238E27FC236}">
                <a16:creationId xmlns:a16="http://schemas.microsoft.com/office/drawing/2014/main" id="{EB0FD891-36E5-4EB5-A601-CD76F18BE1E6}"/>
              </a:ext>
            </a:extLst>
          </p:cNvPr>
          <p:cNvPicPr>
            <a:picLocks noChangeAspect="1"/>
          </p:cNvPicPr>
          <p:nvPr/>
        </p:nvPicPr>
        <p:blipFill>
          <a:blip r:embed="rId10"/>
          <a:stretch>
            <a:fillRect/>
          </a:stretch>
        </p:blipFill>
        <p:spPr>
          <a:xfrm>
            <a:off x="6803142" y="3618149"/>
            <a:ext cx="390145" cy="390145"/>
          </a:xfrm>
          <a:prstGeom prst="rect">
            <a:avLst/>
          </a:prstGeom>
        </p:spPr>
      </p:pic>
      <p:pic>
        <p:nvPicPr>
          <p:cNvPr id="46" name="Picture 45">
            <a:extLst>
              <a:ext uri="{FF2B5EF4-FFF2-40B4-BE49-F238E27FC236}">
                <a16:creationId xmlns:a16="http://schemas.microsoft.com/office/drawing/2014/main" id="{62BEB000-9129-493E-9ACA-47D6CA7E87FD}"/>
              </a:ext>
            </a:extLst>
          </p:cNvPr>
          <p:cNvPicPr>
            <a:picLocks noChangeAspect="1"/>
          </p:cNvPicPr>
          <p:nvPr/>
        </p:nvPicPr>
        <p:blipFill>
          <a:blip r:embed="rId11"/>
          <a:stretch>
            <a:fillRect/>
          </a:stretch>
        </p:blipFill>
        <p:spPr>
          <a:xfrm>
            <a:off x="6799691" y="4137273"/>
            <a:ext cx="397046" cy="397046"/>
          </a:xfrm>
          <a:prstGeom prst="rect">
            <a:avLst/>
          </a:prstGeom>
        </p:spPr>
      </p:pic>
      <p:sp>
        <p:nvSpPr>
          <p:cNvPr id="47" name="TextBox 46">
            <a:extLst>
              <a:ext uri="{FF2B5EF4-FFF2-40B4-BE49-F238E27FC236}">
                <a16:creationId xmlns:a16="http://schemas.microsoft.com/office/drawing/2014/main" id="{182BBC1E-61A6-41CB-B1C9-5873DD5DFF3E}"/>
              </a:ext>
            </a:extLst>
          </p:cNvPr>
          <p:cNvSpPr txBox="1"/>
          <p:nvPr/>
        </p:nvSpPr>
        <p:spPr>
          <a:xfrm>
            <a:off x="9723437" y="2049462"/>
            <a:ext cx="2819400" cy="1588127"/>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Serverless</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Functions</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Logic Apps</a:t>
            </a:r>
          </a:p>
        </p:txBody>
      </p:sp>
      <p:pic>
        <p:nvPicPr>
          <p:cNvPr id="53" name="Picture 52">
            <a:extLst>
              <a:ext uri="{FF2B5EF4-FFF2-40B4-BE49-F238E27FC236}">
                <a16:creationId xmlns:a16="http://schemas.microsoft.com/office/drawing/2014/main" id="{662F627D-66E1-4F24-97E8-84406E99B860}"/>
              </a:ext>
            </a:extLst>
          </p:cNvPr>
          <p:cNvPicPr>
            <a:picLocks noChangeAspect="1"/>
          </p:cNvPicPr>
          <p:nvPr/>
        </p:nvPicPr>
        <p:blipFill>
          <a:blip r:embed="rId12"/>
          <a:stretch>
            <a:fillRect/>
          </a:stretch>
        </p:blipFill>
        <p:spPr>
          <a:xfrm>
            <a:off x="9713140" y="2673748"/>
            <a:ext cx="417531" cy="417531"/>
          </a:xfrm>
          <a:prstGeom prst="rect">
            <a:avLst/>
          </a:prstGeom>
          <a:effectLst/>
        </p:spPr>
      </p:pic>
      <p:pic>
        <p:nvPicPr>
          <p:cNvPr id="55" name="Picture 54">
            <a:extLst>
              <a:ext uri="{FF2B5EF4-FFF2-40B4-BE49-F238E27FC236}">
                <a16:creationId xmlns:a16="http://schemas.microsoft.com/office/drawing/2014/main" id="{F9B1E7D3-5E41-472E-822E-51B0A5830B5C}"/>
              </a:ext>
            </a:extLst>
          </p:cNvPr>
          <p:cNvPicPr>
            <a:picLocks noChangeAspect="1"/>
          </p:cNvPicPr>
          <p:nvPr/>
        </p:nvPicPr>
        <p:blipFill>
          <a:blip r:embed="rId13"/>
          <a:stretch>
            <a:fillRect/>
          </a:stretch>
        </p:blipFill>
        <p:spPr>
          <a:xfrm>
            <a:off x="9778533" y="3188291"/>
            <a:ext cx="330619" cy="330619"/>
          </a:xfrm>
          <a:prstGeom prst="rect">
            <a:avLst/>
          </a:prstGeom>
          <a:effectLst/>
        </p:spPr>
      </p:pic>
    </p:spTree>
    <p:extLst>
      <p:ext uri="{BB962C8B-B14F-4D97-AF65-F5344CB8AC3E}">
        <p14:creationId xmlns:p14="http://schemas.microsoft.com/office/powerpoint/2010/main" val="300877002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8335592" y="656277"/>
            <a:ext cx="3430942" cy="1629113"/>
          </a:xfrm>
          <a:noFill/>
          <a:ln w="19050">
            <a:solidFill>
              <a:schemeClr val="bg1"/>
            </a:solidFill>
          </a:ln>
        </p:spPr>
        <p:txBody>
          <a:bodyPr vert="horz" wrap="square" lIns="93260" tIns="46630" rIns="93260" bIns="46630" rtlCol="0" anchor="ctr">
            <a:normAutofit/>
          </a:bodyPr>
          <a:lstStyle/>
          <a:p>
            <a:pPr algn="ctr"/>
            <a:r>
              <a:rPr lang="en-US" sz="2856">
                <a:solidFill>
                  <a:schemeClr val="bg1"/>
                </a:solidFill>
                <a:ea typeface="+mj-ea"/>
                <a:cs typeface="+mj-cs"/>
              </a:rPr>
              <a:t>PaaS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8335593" y="2690560"/>
            <a:ext cx="3430942" cy="3483618"/>
          </a:xfrm>
        </p:spPr>
        <p:txBody>
          <a:bodyPr vert="horz" wrap="square" lIns="93260" tIns="46630" rIns="93260" bIns="46630" rtlCol="0">
            <a:normAutofit/>
          </a:bodyPr>
          <a:lstStyle/>
          <a:p>
            <a:pPr marL="0" indent="0">
              <a:buNone/>
            </a:pPr>
            <a:r>
              <a:rPr lang="en-US" sz="2040">
                <a:solidFill>
                  <a:schemeClr val="bg1"/>
                </a:solidFill>
              </a:rPr>
              <a:t>PaaS provides an environment for building, testing, and deploying software applications. The goal of PaaS is to help create an application as quickly as possible without having to focus on managing the underlying infrastructure.</a:t>
            </a:r>
          </a:p>
        </p:txBody>
      </p:sp>
      <p:pic>
        <p:nvPicPr>
          <p:cNvPr id="4" name="Picture 3">
            <a:extLst>
              <a:ext uri="{FF2B5EF4-FFF2-40B4-BE49-F238E27FC236}">
                <a16:creationId xmlns:a16="http://schemas.microsoft.com/office/drawing/2014/main" id="{4A0BD144-1DB1-465E-ACD5-29396EA00692}"/>
              </a:ext>
            </a:extLst>
          </p:cNvPr>
          <p:cNvPicPr>
            <a:picLocks noChangeAspect="1"/>
          </p:cNvPicPr>
          <p:nvPr/>
        </p:nvPicPr>
        <p:blipFill>
          <a:blip r:embed="rId3"/>
          <a:stretch>
            <a:fillRect/>
          </a:stretch>
        </p:blipFill>
        <p:spPr>
          <a:xfrm>
            <a:off x="221429" y="1973766"/>
            <a:ext cx="7441397" cy="3215539"/>
          </a:xfrm>
          <a:prstGeom prst="rect">
            <a:avLst/>
          </a:prstGeom>
        </p:spPr>
      </p:pic>
      <p:sp>
        <p:nvSpPr>
          <p:cNvPr id="5" name="Rectangle 4">
            <a:extLst>
              <a:ext uri="{FF2B5EF4-FFF2-40B4-BE49-F238E27FC236}">
                <a16:creationId xmlns:a16="http://schemas.microsoft.com/office/drawing/2014/main" id="{A3E79486-6A3B-42F5-95F2-6CAD25AA6D5C}"/>
              </a:ext>
            </a:extLst>
          </p:cNvPr>
          <p:cNvSpPr/>
          <p:nvPr/>
        </p:nvSpPr>
        <p:spPr>
          <a:xfrm>
            <a:off x="221430" y="3358632"/>
            <a:ext cx="2741098" cy="1928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pic>
        <p:nvPicPr>
          <p:cNvPr id="8" name="Picture 7">
            <a:extLst>
              <a:ext uri="{FF2B5EF4-FFF2-40B4-BE49-F238E27FC236}">
                <a16:creationId xmlns:a16="http://schemas.microsoft.com/office/drawing/2014/main" id="{454A8ADF-B2E4-4BD0-86BD-A938CA6F28E9}"/>
              </a:ext>
            </a:extLst>
          </p:cNvPr>
          <p:cNvPicPr>
            <a:picLocks noChangeAspect="1"/>
          </p:cNvPicPr>
          <p:nvPr/>
        </p:nvPicPr>
        <p:blipFill>
          <a:blip r:embed="rId4"/>
          <a:stretch>
            <a:fillRect/>
          </a:stretch>
        </p:blipFill>
        <p:spPr>
          <a:xfrm>
            <a:off x="300325" y="3427545"/>
            <a:ext cx="2671520" cy="1768060"/>
          </a:xfrm>
          <a:prstGeom prst="rect">
            <a:avLst/>
          </a:prstGeom>
        </p:spPr>
      </p:pic>
    </p:spTree>
    <p:extLst>
      <p:ext uri="{BB962C8B-B14F-4D97-AF65-F5344CB8AC3E}">
        <p14:creationId xmlns:p14="http://schemas.microsoft.com/office/powerpoint/2010/main" val="1548623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erson sitting at a desk using a computer&#10;&#10;Description generated with high confidence">
            <a:extLst>
              <a:ext uri="{FF2B5EF4-FFF2-40B4-BE49-F238E27FC236}">
                <a16:creationId xmlns:a16="http://schemas.microsoft.com/office/drawing/2014/main" id="{510D7259-4125-4F6F-AC15-69AD5908E8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2092481" y="-658097"/>
            <a:ext cx="8310718" cy="8310718"/>
          </a:xfrm>
          <a:prstGeom prst="ellipse">
            <a:avLst/>
          </a:prstGeom>
          <a:ln w="127000" cap="rnd">
            <a:solidFill>
              <a:schemeClr val="tx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6" name="TextBox 45">
            <a:extLst>
              <a:ext uri="{FF2B5EF4-FFF2-40B4-BE49-F238E27FC236}">
                <a16:creationId xmlns:a16="http://schemas.microsoft.com/office/drawing/2014/main" id="{FE33E4A6-3414-44D0-AFF5-B05A855A031C}"/>
              </a:ext>
            </a:extLst>
          </p:cNvPr>
          <p:cNvSpPr txBox="1"/>
          <p:nvPr/>
        </p:nvSpPr>
        <p:spPr>
          <a:xfrm>
            <a:off x="8503914" y="6731756"/>
            <a:ext cx="3863449" cy="219733"/>
          </a:xfrm>
          <a:prstGeom prst="rect">
            <a:avLst/>
          </a:prstGeom>
          <a:noFill/>
        </p:spPr>
        <p:txBody>
          <a:bodyPr wrap="square" rtlCol="0">
            <a:spAutoFit/>
          </a:bodyPr>
          <a:lstStyle/>
          <a:p>
            <a:pPr algn="r"/>
            <a:r>
              <a:rPr lang="en-US" sz="800">
                <a:gradFill>
                  <a:gsLst>
                    <a:gs pos="0">
                      <a:schemeClr val="tx1"/>
                    </a:gs>
                    <a:gs pos="85000">
                      <a:schemeClr val="tx1"/>
                    </a:gs>
                  </a:gsLst>
                  <a:lin ang="16200000" scaled="1"/>
                </a:gradFill>
                <a:latin typeface="Segoe UI Semilight" panose="020B0402040204020203" pitchFamily="34" charset="0"/>
                <a:cs typeface="Segoe UI Semilight" panose="020B0402040204020203" pitchFamily="34" charset="0"/>
              </a:rPr>
              <a:t>*Supporting services, like storage and networking, may be charged separately.</a:t>
            </a:r>
          </a:p>
        </p:txBody>
      </p:sp>
      <p:grpSp>
        <p:nvGrpSpPr>
          <p:cNvPr id="18" name="Group 17">
            <a:extLst>
              <a:ext uri="{FF2B5EF4-FFF2-40B4-BE49-F238E27FC236}">
                <a16:creationId xmlns:a16="http://schemas.microsoft.com/office/drawing/2014/main" id="{4C3C31C8-4278-4DB1-B5E6-4E141A83B628}"/>
              </a:ext>
            </a:extLst>
          </p:cNvPr>
          <p:cNvGrpSpPr/>
          <p:nvPr/>
        </p:nvGrpSpPr>
        <p:grpSpPr>
          <a:xfrm>
            <a:off x="5614804" y="4333176"/>
            <a:ext cx="5344914" cy="1005650"/>
            <a:chOff x="5641612" y="4333291"/>
            <a:chExt cx="5345672" cy="1005792"/>
          </a:xfrm>
        </p:grpSpPr>
        <p:grpSp>
          <p:nvGrpSpPr>
            <p:cNvPr id="17" name="Group 16">
              <a:extLst>
                <a:ext uri="{FF2B5EF4-FFF2-40B4-BE49-F238E27FC236}">
                  <a16:creationId xmlns:a16="http://schemas.microsoft.com/office/drawing/2014/main" id="{10ED040F-08DA-4540-8BA3-408C2C19098D}"/>
                </a:ext>
              </a:extLst>
            </p:cNvPr>
            <p:cNvGrpSpPr/>
            <p:nvPr/>
          </p:nvGrpSpPr>
          <p:grpSpPr>
            <a:xfrm>
              <a:off x="5641612" y="4333291"/>
              <a:ext cx="5345672" cy="1005792"/>
              <a:chOff x="5641612" y="4333291"/>
              <a:chExt cx="5345672" cy="1005792"/>
            </a:xfrm>
          </p:grpSpPr>
          <p:grpSp>
            <p:nvGrpSpPr>
              <p:cNvPr id="10" name="Group 9">
                <a:extLst>
                  <a:ext uri="{FF2B5EF4-FFF2-40B4-BE49-F238E27FC236}">
                    <a16:creationId xmlns:a16="http://schemas.microsoft.com/office/drawing/2014/main" id="{1FBCF7CA-B811-4A67-B932-FDBC344EF3FF}"/>
                  </a:ext>
                </a:extLst>
              </p:cNvPr>
              <p:cNvGrpSpPr/>
              <p:nvPr/>
            </p:nvGrpSpPr>
            <p:grpSpPr>
              <a:xfrm>
                <a:off x="6689604" y="4333291"/>
                <a:ext cx="4297680" cy="1005792"/>
                <a:chOff x="6635816" y="4329674"/>
                <a:chExt cx="4297680" cy="1005792"/>
              </a:xfrm>
            </p:grpSpPr>
            <p:sp>
              <p:nvSpPr>
                <p:cNvPr id="34" name="TextBox 33">
                  <a:extLst>
                    <a:ext uri="{FF2B5EF4-FFF2-40B4-BE49-F238E27FC236}">
                      <a16:creationId xmlns:a16="http://schemas.microsoft.com/office/drawing/2014/main" id="{84B03DBA-93E2-493A-BF38-083D2F1D9500}"/>
                    </a:ext>
                  </a:extLst>
                </p:cNvPr>
                <p:cNvSpPr txBox="1"/>
                <p:nvPr/>
              </p:nvSpPr>
              <p:spPr>
                <a:xfrm>
                  <a:off x="6635816" y="4329674"/>
                  <a:ext cx="1325319" cy="345212"/>
                </a:xfrm>
                <a:prstGeom prst="rect">
                  <a:avLst/>
                </a:prstGeom>
                <a:noFill/>
              </p:spPr>
              <p:txBody>
                <a:bodyPr wrap="none" rtlCol="0">
                  <a:spAutoFit/>
                </a:bodyPr>
                <a:lstStyle/>
                <a:p>
                  <a:r>
                    <a:rPr lang="en-US" sz="1599">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Pay-per-use</a:t>
                  </a:r>
                </a:p>
              </p:txBody>
            </p:sp>
            <p:sp>
              <p:nvSpPr>
                <p:cNvPr id="35" name="TextBox 34">
                  <a:extLst>
                    <a:ext uri="{FF2B5EF4-FFF2-40B4-BE49-F238E27FC236}">
                      <a16:creationId xmlns:a16="http://schemas.microsoft.com/office/drawing/2014/main" id="{59680B86-A85B-46B5-B034-8D21016CFAB9}"/>
                    </a:ext>
                  </a:extLst>
                </p:cNvPr>
                <p:cNvSpPr txBox="1"/>
                <p:nvPr/>
              </p:nvSpPr>
              <p:spPr>
                <a:xfrm>
                  <a:off x="6635816" y="4582383"/>
                  <a:ext cx="4297680" cy="753083"/>
                </a:xfrm>
                <a:prstGeom prst="rect">
                  <a:avLst/>
                </a:prstGeom>
                <a:noFill/>
              </p:spPr>
              <p:txBody>
                <a:bodyPr wrap="square" rtlCol="0">
                  <a:spAutoFit/>
                </a:bodyPr>
                <a:lstStyle/>
                <a:p>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Only pay for what you use: billing is typically calculated on the number of function calls, </a:t>
                  </a:r>
                  <a:b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b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code execution time, and memory used.*</a:t>
                  </a:r>
                </a:p>
              </p:txBody>
            </p:sp>
          </p:grpSp>
          <p:sp>
            <p:nvSpPr>
              <p:cNvPr id="31" name="Oval 30">
                <a:extLst>
                  <a:ext uri="{FF2B5EF4-FFF2-40B4-BE49-F238E27FC236}">
                    <a16:creationId xmlns:a16="http://schemas.microsoft.com/office/drawing/2014/main" id="{2BB641C0-CB8D-4BF3-886D-731F82BAC6B2}"/>
                  </a:ext>
                </a:extLst>
              </p:cNvPr>
              <p:cNvSpPr/>
              <p:nvPr/>
            </p:nvSpPr>
            <p:spPr>
              <a:xfrm>
                <a:off x="5641612" y="4371777"/>
                <a:ext cx="914400" cy="914400"/>
              </a:xfrm>
              <a:prstGeom prst="ellipse">
                <a:avLst/>
              </a:prstGeom>
              <a:solidFill>
                <a:srgbClr val="F2F2F2"/>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1250">
                        <a:schemeClr val="tx1"/>
                      </a:gs>
                      <a:gs pos="100000">
                        <a:schemeClr val="tx1"/>
                      </a:gs>
                    </a:gsLst>
                    <a:lin ang="5400000" scaled="0"/>
                  </a:gradFill>
                </a:endParaRPr>
              </a:p>
            </p:txBody>
          </p:sp>
        </p:grpSp>
        <p:sp>
          <p:nvSpPr>
            <p:cNvPr id="55" name="Freeform 159">
              <a:extLst>
                <a:ext uri="{FF2B5EF4-FFF2-40B4-BE49-F238E27FC236}">
                  <a16:creationId xmlns:a16="http://schemas.microsoft.com/office/drawing/2014/main" id="{8ADFE60B-11A0-4AE7-9D13-8FA114526D1F}"/>
                </a:ext>
              </a:extLst>
            </p:cNvPr>
            <p:cNvSpPr>
              <a:spLocks noChangeAspect="1" noEditPoints="1"/>
            </p:cNvSpPr>
            <p:nvPr/>
          </p:nvSpPr>
          <p:spPr bwMode="black">
            <a:xfrm>
              <a:off x="5965076" y="4627809"/>
              <a:ext cx="267472" cy="402336"/>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0078D7"/>
            </a:solidFill>
            <a:ln>
              <a:noFill/>
            </a:ln>
          </p:spPr>
          <p:txBody>
            <a:bodyPr vert="horz" wrap="square" lIns="82293" tIns="41147" rIns="82293" bIns="41147" numCol="1" anchor="t" anchorCtr="0" compatLnSpc="1">
              <a:prstTxWarp prst="textNoShape">
                <a:avLst/>
              </a:prstTxWarp>
            </a:bodyPr>
            <a:lstStyle/>
            <a:p>
              <a:endParaRPr lang="en-US" sz="1599">
                <a:gradFill>
                  <a:gsLst>
                    <a:gs pos="1250">
                      <a:schemeClr val="tx1"/>
                    </a:gs>
                    <a:gs pos="100000">
                      <a:schemeClr val="tx1"/>
                    </a:gs>
                  </a:gsLst>
                  <a:lin ang="5400000" scaled="0"/>
                </a:gradFill>
                <a:latin typeface="Segoe Pro" pitchFamily="34" charset="0"/>
              </a:endParaRPr>
            </a:p>
          </p:txBody>
        </p:sp>
      </p:grpSp>
      <p:grpSp>
        <p:nvGrpSpPr>
          <p:cNvPr id="13" name="Group 12">
            <a:extLst>
              <a:ext uri="{FF2B5EF4-FFF2-40B4-BE49-F238E27FC236}">
                <a16:creationId xmlns:a16="http://schemas.microsoft.com/office/drawing/2014/main" id="{E93FF254-52C9-44ED-8C12-DA06FE0F04EA}"/>
              </a:ext>
            </a:extLst>
          </p:cNvPr>
          <p:cNvGrpSpPr/>
          <p:nvPr/>
        </p:nvGrpSpPr>
        <p:grpSpPr>
          <a:xfrm>
            <a:off x="5808053" y="3001646"/>
            <a:ext cx="5107731" cy="990952"/>
            <a:chOff x="5807994" y="3005193"/>
            <a:chExt cx="5108456" cy="991093"/>
          </a:xfrm>
        </p:grpSpPr>
        <p:grpSp>
          <p:nvGrpSpPr>
            <p:cNvPr id="53" name="Group 52">
              <a:extLst>
                <a:ext uri="{FF2B5EF4-FFF2-40B4-BE49-F238E27FC236}">
                  <a16:creationId xmlns:a16="http://schemas.microsoft.com/office/drawing/2014/main" id="{642DC2F2-4654-4009-A99D-8E1600F75919}"/>
                </a:ext>
              </a:extLst>
            </p:cNvPr>
            <p:cNvGrpSpPr/>
            <p:nvPr/>
          </p:nvGrpSpPr>
          <p:grpSpPr>
            <a:xfrm>
              <a:off x="6844031" y="3005193"/>
              <a:ext cx="4072419" cy="991093"/>
              <a:chOff x="6844031" y="4084501"/>
              <a:chExt cx="4072419" cy="991093"/>
            </a:xfrm>
          </p:grpSpPr>
          <p:sp>
            <p:nvSpPr>
              <p:cNvPr id="28" name="TextBox 27">
                <a:extLst>
                  <a:ext uri="{FF2B5EF4-FFF2-40B4-BE49-F238E27FC236}">
                    <a16:creationId xmlns:a16="http://schemas.microsoft.com/office/drawing/2014/main" id="{57FBB326-0A26-477F-B60C-D953A24F2F8C}"/>
                  </a:ext>
                </a:extLst>
              </p:cNvPr>
              <p:cNvSpPr txBox="1"/>
              <p:nvPr/>
            </p:nvSpPr>
            <p:spPr>
              <a:xfrm>
                <a:off x="6844032" y="4084501"/>
                <a:ext cx="3143080" cy="345212"/>
              </a:xfrm>
              <a:prstGeom prst="rect">
                <a:avLst/>
              </a:prstGeom>
              <a:noFill/>
            </p:spPr>
            <p:txBody>
              <a:bodyPr wrap="none" rtlCol="0">
                <a:spAutoFit/>
              </a:bodyPr>
              <a:lstStyle/>
              <a:p>
                <a:r>
                  <a:rPr lang="en-US" sz="1599">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Instant, event-driven scalability</a:t>
                </a:r>
              </a:p>
            </p:txBody>
          </p:sp>
          <p:sp>
            <p:nvSpPr>
              <p:cNvPr id="29" name="TextBox 28">
                <a:extLst>
                  <a:ext uri="{FF2B5EF4-FFF2-40B4-BE49-F238E27FC236}">
                    <a16:creationId xmlns:a16="http://schemas.microsoft.com/office/drawing/2014/main" id="{5C507B6F-F229-4483-9763-071F5A7C5433}"/>
                  </a:ext>
                </a:extLst>
              </p:cNvPr>
              <p:cNvSpPr txBox="1"/>
              <p:nvPr/>
            </p:nvSpPr>
            <p:spPr>
              <a:xfrm>
                <a:off x="6844031" y="4337210"/>
                <a:ext cx="4072419" cy="738384"/>
              </a:xfrm>
              <a:prstGeom prst="rect">
                <a:avLst/>
              </a:prstGeom>
              <a:noFill/>
            </p:spPr>
            <p:txBody>
              <a:bodyPr wrap="square" rtlCol="0">
                <a:spAutoFit/>
              </a:bodyPr>
              <a:lstStyle/>
              <a:p>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Application components react to events and triggers in near real-time with virtually unlimited scalability; compute resources are used as needed.  </a:t>
                </a:r>
              </a:p>
            </p:txBody>
          </p:sp>
        </p:grpSp>
        <p:grpSp>
          <p:nvGrpSpPr>
            <p:cNvPr id="8" name="Group 7">
              <a:extLst>
                <a:ext uri="{FF2B5EF4-FFF2-40B4-BE49-F238E27FC236}">
                  <a16:creationId xmlns:a16="http://schemas.microsoft.com/office/drawing/2014/main" id="{208B97CA-FAA8-4CFB-96F5-138817E04524}"/>
                </a:ext>
              </a:extLst>
            </p:cNvPr>
            <p:cNvGrpSpPr/>
            <p:nvPr/>
          </p:nvGrpSpPr>
          <p:grpSpPr>
            <a:xfrm>
              <a:off x="5807994" y="3043679"/>
              <a:ext cx="914400" cy="914400"/>
              <a:chOff x="5846094" y="3085782"/>
              <a:chExt cx="914400" cy="914400"/>
            </a:xfrm>
          </p:grpSpPr>
          <p:sp>
            <p:nvSpPr>
              <p:cNvPr id="16" name="Oval 15">
                <a:extLst>
                  <a:ext uri="{FF2B5EF4-FFF2-40B4-BE49-F238E27FC236}">
                    <a16:creationId xmlns:a16="http://schemas.microsoft.com/office/drawing/2014/main" id="{C7E39427-6CE5-4E16-ABA9-5DDE11F51E19}"/>
                  </a:ext>
                </a:extLst>
              </p:cNvPr>
              <p:cNvSpPr/>
              <p:nvPr/>
            </p:nvSpPr>
            <p:spPr>
              <a:xfrm>
                <a:off x="5846094" y="3085782"/>
                <a:ext cx="914400" cy="914400"/>
              </a:xfrm>
              <a:prstGeom prst="ellipse">
                <a:avLst/>
              </a:prstGeom>
              <a:solidFill>
                <a:srgbClr val="F2F2F2"/>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1250">
                        <a:schemeClr val="tx1"/>
                      </a:gs>
                      <a:gs pos="100000">
                        <a:schemeClr val="tx1"/>
                      </a:gs>
                    </a:gsLst>
                    <a:lin ang="5400000" scaled="0"/>
                  </a:gradFill>
                </a:endParaRPr>
              </a:p>
            </p:txBody>
          </p:sp>
          <p:sp>
            <p:nvSpPr>
              <p:cNvPr id="65" name="Freeform 70">
                <a:extLst>
                  <a:ext uri="{FF2B5EF4-FFF2-40B4-BE49-F238E27FC236}">
                    <a16:creationId xmlns:a16="http://schemas.microsoft.com/office/drawing/2014/main" id="{A35286E8-32AD-4A29-8BA9-4E33623F0D1E}"/>
                  </a:ext>
                </a:extLst>
              </p:cNvPr>
              <p:cNvSpPr>
                <a:spLocks noChangeAspect="1"/>
              </p:cNvSpPr>
              <p:nvPr/>
            </p:nvSpPr>
            <p:spPr bwMode="black">
              <a:xfrm>
                <a:off x="6220266" y="3379152"/>
                <a:ext cx="253463" cy="365760"/>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167" tIns="56934" rIns="71167" bIns="56934" numCol="1" spcCol="0" rtlCol="0" fromWordArt="0" anchor="t" anchorCtr="0" forceAA="0" compatLnSpc="1">
                <a:prstTxWarp prst="textNoShape">
                  <a:avLst/>
                </a:prstTxWarp>
                <a:noAutofit/>
              </a:bodyPr>
              <a:lstStyle/>
              <a:p>
                <a:pPr algn="ctr" defTabSz="362825" fontAlgn="base">
                  <a:lnSpc>
                    <a:spcPct val="90000"/>
                  </a:lnSpc>
                  <a:spcBef>
                    <a:spcPct val="0"/>
                  </a:spcBef>
                  <a:spcAft>
                    <a:spcPct val="0"/>
                  </a:spcAft>
                </a:pPr>
                <a:endParaRPr lang="en-US" sz="934">
                  <a:gradFill>
                    <a:gsLst>
                      <a:gs pos="1250">
                        <a:schemeClr val="tx1"/>
                      </a:gs>
                      <a:gs pos="100000">
                        <a:schemeClr val="tx1"/>
                      </a:gs>
                    </a:gsLst>
                    <a:lin ang="5400000" scaled="0"/>
                  </a:gradFill>
                  <a:ea typeface="Segoe UI" pitchFamily="34" charset="0"/>
                  <a:cs typeface="Segoe UI" pitchFamily="34" charset="0"/>
                </a:endParaRPr>
              </a:p>
            </p:txBody>
          </p:sp>
        </p:grpSp>
      </p:grpSp>
      <p:grpSp>
        <p:nvGrpSpPr>
          <p:cNvPr id="12" name="Group 11">
            <a:extLst>
              <a:ext uri="{FF2B5EF4-FFF2-40B4-BE49-F238E27FC236}">
                <a16:creationId xmlns:a16="http://schemas.microsoft.com/office/drawing/2014/main" id="{2DD05E3C-63E3-4084-8F05-9412E019E172}"/>
              </a:ext>
            </a:extLst>
          </p:cNvPr>
          <p:cNvGrpSpPr/>
          <p:nvPr/>
        </p:nvGrpSpPr>
        <p:grpSpPr>
          <a:xfrm>
            <a:off x="5614804" y="1678469"/>
            <a:ext cx="5335008" cy="992205"/>
            <a:chOff x="5641612" y="1705104"/>
            <a:chExt cx="5335765" cy="992345"/>
          </a:xfrm>
        </p:grpSpPr>
        <p:grpSp>
          <p:nvGrpSpPr>
            <p:cNvPr id="51" name="Group 50">
              <a:extLst>
                <a:ext uri="{FF2B5EF4-FFF2-40B4-BE49-F238E27FC236}">
                  <a16:creationId xmlns:a16="http://schemas.microsoft.com/office/drawing/2014/main" id="{B4CDE896-7AC0-40E9-9BE6-E0BF82767642}"/>
                </a:ext>
              </a:extLst>
            </p:cNvPr>
            <p:cNvGrpSpPr/>
            <p:nvPr/>
          </p:nvGrpSpPr>
          <p:grpSpPr>
            <a:xfrm>
              <a:off x="6679697" y="1705104"/>
              <a:ext cx="4297680" cy="992345"/>
              <a:chOff x="6693144" y="1375398"/>
              <a:chExt cx="4297680" cy="992345"/>
            </a:xfrm>
          </p:grpSpPr>
          <p:sp>
            <p:nvSpPr>
              <p:cNvPr id="22" name="TextBox 21">
                <a:extLst>
                  <a:ext uri="{FF2B5EF4-FFF2-40B4-BE49-F238E27FC236}">
                    <a16:creationId xmlns:a16="http://schemas.microsoft.com/office/drawing/2014/main" id="{7309BE19-ED4A-4EAD-8BF1-94BBE7C2553C}"/>
                  </a:ext>
                </a:extLst>
              </p:cNvPr>
              <p:cNvSpPr txBox="1"/>
              <p:nvPr/>
            </p:nvSpPr>
            <p:spPr>
              <a:xfrm>
                <a:off x="6693144" y="1375398"/>
                <a:ext cx="2619505" cy="345212"/>
              </a:xfrm>
              <a:prstGeom prst="rect">
                <a:avLst/>
              </a:prstGeom>
              <a:noFill/>
            </p:spPr>
            <p:txBody>
              <a:bodyPr wrap="none" rtlCol="0">
                <a:spAutoFit/>
              </a:bodyPr>
              <a:lstStyle/>
              <a:p>
                <a:r>
                  <a:rPr lang="en-US" sz="1599">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Full abstraction of servers</a:t>
                </a:r>
              </a:p>
            </p:txBody>
          </p:sp>
          <p:sp>
            <p:nvSpPr>
              <p:cNvPr id="23" name="TextBox 22">
                <a:extLst>
                  <a:ext uri="{FF2B5EF4-FFF2-40B4-BE49-F238E27FC236}">
                    <a16:creationId xmlns:a16="http://schemas.microsoft.com/office/drawing/2014/main" id="{4866DF49-D93E-4259-BB3B-2382D5A49AF7}"/>
                  </a:ext>
                </a:extLst>
              </p:cNvPr>
              <p:cNvSpPr txBox="1"/>
              <p:nvPr/>
            </p:nvSpPr>
            <p:spPr>
              <a:xfrm>
                <a:off x="6693144" y="1614660"/>
                <a:ext cx="4297680" cy="753083"/>
              </a:xfrm>
              <a:prstGeom prst="rect">
                <a:avLst/>
              </a:prstGeom>
              <a:noFill/>
            </p:spPr>
            <p:txBody>
              <a:bodyPr wrap="square" rtlCol="0">
                <a:spAutoFit/>
              </a:bodyPr>
              <a:lstStyle/>
              <a:p>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Developers can just focus on their code—there are </a:t>
                </a:r>
                <a:b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b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no distractions around server management, capacity planning, or availability.</a:t>
                </a:r>
              </a:p>
            </p:txBody>
          </p:sp>
        </p:grpSp>
        <p:grpSp>
          <p:nvGrpSpPr>
            <p:cNvPr id="9" name="Group 8">
              <a:extLst>
                <a:ext uri="{FF2B5EF4-FFF2-40B4-BE49-F238E27FC236}">
                  <a16:creationId xmlns:a16="http://schemas.microsoft.com/office/drawing/2014/main" id="{DA0D48CB-FC14-4070-92ED-255335158B98}"/>
                </a:ext>
              </a:extLst>
            </p:cNvPr>
            <p:cNvGrpSpPr/>
            <p:nvPr/>
          </p:nvGrpSpPr>
          <p:grpSpPr>
            <a:xfrm>
              <a:off x="5641612" y="1736867"/>
              <a:ext cx="914400" cy="914400"/>
              <a:chOff x="5641612" y="1775609"/>
              <a:chExt cx="914400" cy="914400"/>
            </a:xfrm>
          </p:grpSpPr>
          <p:sp>
            <p:nvSpPr>
              <p:cNvPr id="19" name="Oval 18">
                <a:extLst>
                  <a:ext uri="{FF2B5EF4-FFF2-40B4-BE49-F238E27FC236}">
                    <a16:creationId xmlns:a16="http://schemas.microsoft.com/office/drawing/2014/main" id="{DD588AB5-3187-4E15-9E19-2FD6B4EC2232}"/>
                  </a:ext>
                </a:extLst>
              </p:cNvPr>
              <p:cNvSpPr/>
              <p:nvPr/>
            </p:nvSpPr>
            <p:spPr>
              <a:xfrm>
                <a:off x="5641612" y="1775609"/>
                <a:ext cx="914400" cy="914400"/>
              </a:xfrm>
              <a:prstGeom prst="ellipse">
                <a:avLst/>
              </a:prstGeom>
              <a:solidFill>
                <a:srgbClr val="F2F2F2"/>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1250">
                        <a:schemeClr val="tx1"/>
                      </a:gs>
                      <a:gs pos="100000">
                        <a:schemeClr val="tx1"/>
                      </a:gs>
                    </a:gsLst>
                    <a:lin ang="5400000" scaled="0"/>
                  </a:gradFill>
                </a:endParaRPr>
              </a:p>
            </p:txBody>
          </p:sp>
          <p:pic>
            <p:nvPicPr>
              <p:cNvPr id="27" name="Picture 26">
                <a:extLst>
                  <a:ext uri="{FF2B5EF4-FFF2-40B4-BE49-F238E27FC236}">
                    <a16:creationId xmlns:a16="http://schemas.microsoft.com/office/drawing/2014/main" id="{C67E5C78-9F34-4787-9CCE-05368B4346F2}"/>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0385" t="26021" r="30213" b="36403"/>
              <a:stretch/>
            </p:blipFill>
            <p:spPr>
              <a:xfrm>
                <a:off x="5926616" y="2062110"/>
                <a:ext cx="344393" cy="341398"/>
              </a:xfrm>
              <a:prstGeom prst="rect">
                <a:avLst/>
              </a:prstGeom>
            </p:spPr>
          </p:pic>
        </p:grpSp>
      </p:grpSp>
      <p:sp>
        <p:nvSpPr>
          <p:cNvPr id="2" name="Title 1">
            <a:extLst>
              <a:ext uri="{FF2B5EF4-FFF2-40B4-BE49-F238E27FC236}">
                <a16:creationId xmlns:a16="http://schemas.microsoft.com/office/drawing/2014/main" id="{A12575C8-051A-4AC6-B60D-2B77BB3ED463}"/>
              </a:ext>
            </a:extLst>
          </p:cNvPr>
          <p:cNvSpPr>
            <a:spLocks noGrp="1"/>
          </p:cNvSpPr>
          <p:nvPr>
            <p:ph type="title"/>
          </p:nvPr>
        </p:nvSpPr>
        <p:spPr>
          <a:xfrm>
            <a:off x="5761102" y="295732"/>
            <a:ext cx="6402257" cy="917444"/>
          </a:xfrm>
        </p:spPr>
        <p:txBody>
          <a:bodyPr/>
          <a:lstStyle/>
          <a:p>
            <a:r>
              <a:rPr lang="en-US"/>
              <a:t>What is serverless?</a:t>
            </a:r>
          </a:p>
        </p:txBody>
      </p:sp>
    </p:spTree>
    <p:extLst>
      <p:ext uri="{BB962C8B-B14F-4D97-AF65-F5344CB8AC3E}">
        <p14:creationId xmlns:p14="http://schemas.microsoft.com/office/powerpoint/2010/main" val="29933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erson sitting at a desk using a computer&#10;&#10;Description generated with high confidence">
            <a:extLst>
              <a:ext uri="{FF2B5EF4-FFF2-40B4-BE49-F238E27FC236}">
                <a16:creationId xmlns:a16="http://schemas.microsoft.com/office/drawing/2014/main" id="{B02D654E-49D2-435C-AB83-3C5A439909E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15316" y="-658097"/>
            <a:ext cx="8310718" cy="8310718"/>
          </a:xfrm>
          <a:prstGeom prst="ellipse">
            <a:avLst/>
          </a:prstGeom>
          <a:ln w="127000" cap="rnd">
            <a:solidFill>
              <a:schemeClr val="tx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7" name="Group 36">
            <a:extLst>
              <a:ext uri="{FF2B5EF4-FFF2-40B4-BE49-F238E27FC236}">
                <a16:creationId xmlns:a16="http://schemas.microsoft.com/office/drawing/2014/main" id="{E45D4A64-622D-495F-9961-93531BD0B7F7}"/>
              </a:ext>
            </a:extLst>
          </p:cNvPr>
          <p:cNvGrpSpPr/>
          <p:nvPr/>
        </p:nvGrpSpPr>
        <p:grpSpPr>
          <a:xfrm>
            <a:off x="390790" y="1575674"/>
            <a:ext cx="5647060" cy="4609475"/>
            <a:chOff x="632009" y="1575401"/>
            <a:chExt cx="5647861" cy="4610129"/>
          </a:xfrm>
        </p:grpSpPr>
        <p:grpSp>
          <p:nvGrpSpPr>
            <p:cNvPr id="34" name="Group 33">
              <a:extLst>
                <a:ext uri="{FF2B5EF4-FFF2-40B4-BE49-F238E27FC236}">
                  <a16:creationId xmlns:a16="http://schemas.microsoft.com/office/drawing/2014/main" id="{E9AD55DE-4B7B-4CD7-BD21-D981E02A988A}"/>
                </a:ext>
              </a:extLst>
            </p:cNvPr>
            <p:cNvGrpSpPr/>
            <p:nvPr/>
          </p:nvGrpSpPr>
          <p:grpSpPr>
            <a:xfrm>
              <a:off x="862386" y="1575401"/>
              <a:ext cx="5408520" cy="822960"/>
              <a:chOff x="862386" y="1575401"/>
              <a:chExt cx="5408520" cy="822960"/>
            </a:xfrm>
          </p:grpSpPr>
          <p:cxnSp>
            <p:nvCxnSpPr>
              <p:cNvPr id="8" name="Straight Connector 7">
                <a:extLst>
                  <a:ext uri="{FF2B5EF4-FFF2-40B4-BE49-F238E27FC236}">
                    <a16:creationId xmlns:a16="http://schemas.microsoft.com/office/drawing/2014/main" id="{1A811E26-C2A0-4A05-9CC7-30FFCB63547F}"/>
                  </a:ext>
                </a:extLst>
              </p:cNvPr>
              <p:cNvCxnSpPr/>
              <p:nvPr/>
            </p:nvCxnSpPr>
            <p:spPr>
              <a:xfrm>
                <a:off x="1843909" y="1575401"/>
                <a:ext cx="0" cy="82296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5338519-F1FA-4D99-A57D-7628009714B8}"/>
                  </a:ext>
                </a:extLst>
              </p:cNvPr>
              <p:cNvSpPr txBox="1"/>
              <p:nvPr/>
            </p:nvSpPr>
            <p:spPr>
              <a:xfrm>
                <a:off x="1973226" y="1725271"/>
                <a:ext cx="4297680" cy="533451"/>
              </a:xfrm>
              <a:prstGeom prst="rect">
                <a:avLst/>
              </a:prstGeom>
              <a:noFill/>
            </p:spPr>
            <p:txBody>
              <a:bodyPr wrap="square" rtlCol="0">
                <a:spAutoFit/>
              </a:bodyPr>
              <a:lstStyle/>
              <a:p>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Solve business problems—not technology </a:t>
                </a:r>
                <a:b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b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problems related to undifferentiated heavy lifting</a:t>
                </a:r>
              </a:p>
            </p:txBody>
          </p:sp>
          <p:grpSp>
            <p:nvGrpSpPr>
              <p:cNvPr id="15" name="Group 14">
                <a:extLst>
                  <a:ext uri="{FF2B5EF4-FFF2-40B4-BE49-F238E27FC236}">
                    <a16:creationId xmlns:a16="http://schemas.microsoft.com/office/drawing/2014/main" id="{12257971-D1F0-4AFA-B156-679E77EE6429}"/>
                  </a:ext>
                </a:extLst>
              </p:cNvPr>
              <p:cNvGrpSpPr/>
              <p:nvPr/>
            </p:nvGrpSpPr>
            <p:grpSpPr>
              <a:xfrm>
                <a:off x="862386" y="1677453"/>
                <a:ext cx="727967" cy="625515"/>
                <a:chOff x="845970" y="1556351"/>
                <a:chExt cx="727967" cy="625515"/>
              </a:xfrm>
            </p:grpSpPr>
            <p:sp>
              <p:nvSpPr>
                <p:cNvPr id="14" name="TextBox 13">
                  <a:extLst>
                    <a:ext uri="{FF2B5EF4-FFF2-40B4-BE49-F238E27FC236}">
                      <a16:creationId xmlns:a16="http://schemas.microsoft.com/office/drawing/2014/main" id="{8C777C34-7BE6-47C5-A45B-B34307CC22FC}"/>
                    </a:ext>
                  </a:extLst>
                </p:cNvPr>
                <p:cNvSpPr txBox="1"/>
                <p:nvPr/>
              </p:nvSpPr>
              <p:spPr>
                <a:xfrm>
                  <a:off x="845970" y="1836654"/>
                  <a:ext cx="727967" cy="345212"/>
                </a:xfrm>
                <a:prstGeom prst="rect">
                  <a:avLst/>
                </a:prstGeom>
                <a:noFill/>
              </p:spPr>
              <p:txBody>
                <a:bodyPr wrap="none" rtlCol="0">
                  <a:spAutoFit/>
                </a:bodyPr>
                <a:lstStyle/>
                <a:p>
                  <a:pPr algn="ctr"/>
                  <a:r>
                    <a:rPr lang="en-US" sz="1599">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Focus</a:t>
                  </a:r>
                </a:p>
              </p:txBody>
            </p:sp>
            <p:sp>
              <p:nvSpPr>
                <p:cNvPr id="33" name="Freeform 118">
                  <a:extLst>
                    <a:ext uri="{FF2B5EF4-FFF2-40B4-BE49-F238E27FC236}">
                      <a16:creationId xmlns:a16="http://schemas.microsoft.com/office/drawing/2014/main" id="{2CE069B2-BA97-469A-8865-D16CBF5F0774}"/>
                    </a:ext>
                  </a:extLst>
                </p:cNvPr>
                <p:cNvSpPr>
                  <a:spLocks noChangeAspect="1" noEditPoints="1"/>
                </p:cNvSpPr>
                <p:nvPr/>
              </p:nvSpPr>
              <p:spPr bwMode="black">
                <a:xfrm>
                  <a:off x="1027073" y="1556351"/>
                  <a:ext cx="365760" cy="253008"/>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0078D7"/>
                </a:solidFill>
                <a:ln>
                  <a:noFill/>
                </a:ln>
              </p:spPr>
              <p:txBody>
                <a:bodyPr vert="horz" wrap="square" lIns="69943" tIns="34971" rIns="69943" bIns="34971" numCol="1" anchor="t" anchorCtr="0" compatLnSpc="1">
                  <a:prstTxWarp prst="textNoShape">
                    <a:avLst/>
                  </a:prstTxWarp>
                </a:bodyPr>
                <a:lstStyle/>
                <a:p>
                  <a:endParaRPr lang="en-US" sz="1349">
                    <a:solidFill>
                      <a:srgbClr val="000000"/>
                    </a:solidFill>
                  </a:endParaRPr>
                </a:p>
              </p:txBody>
            </p:sp>
          </p:grpSp>
        </p:grpSp>
        <p:grpSp>
          <p:nvGrpSpPr>
            <p:cNvPr id="35" name="Group 34">
              <a:extLst>
                <a:ext uri="{FF2B5EF4-FFF2-40B4-BE49-F238E27FC236}">
                  <a16:creationId xmlns:a16="http://schemas.microsoft.com/office/drawing/2014/main" id="{0B66BB63-7A92-4CFE-B817-78088F36353C}"/>
                </a:ext>
              </a:extLst>
            </p:cNvPr>
            <p:cNvGrpSpPr/>
            <p:nvPr/>
          </p:nvGrpSpPr>
          <p:grpSpPr>
            <a:xfrm>
              <a:off x="632009" y="2955564"/>
              <a:ext cx="5643379" cy="1349323"/>
              <a:chOff x="632009" y="2965089"/>
              <a:chExt cx="5643379" cy="1349323"/>
            </a:xfrm>
          </p:grpSpPr>
          <p:cxnSp>
            <p:nvCxnSpPr>
              <p:cNvPr id="20" name="Straight Connector 19">
                <a:extLst>
                  <a:ext uri="{FF2B5EF4-FFF2-40B4-BE49-F238E27FC236}">
                    <a16:creationId xmlns:a16="http://schemas.microsoft.com/office/drawing/2014/main" id="{327686FC-6D6A-4AD4-941E-DB9231F28246}"/>
                  </a:ext>
                </a:extLst>
              </p:cNvPr>
              <p:cNvCxnSpPr/>
              <p:nvPr/>
            </p:nvCxnSpPr>
            <p:spPr>
              <a:xfrm>
                <a:off x="1843909" y="3215328"/>
                <a:ext cx="0" cy="82296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B9D4CD-6EE7-498E-B29D-6954A7DD85E1}"/>
                  </a:ext>
                </a:extLst>
              </p:cNvPr>
              <p:cNvSpPr txBox="1"/>
              <p:nvPr/>
            </p:nvSpPr>
            <p:spPr>
              <a:xfrm>
                <a:off x="1977708" y="2965089"/>
                <a:ext cx="4297680" cy="1349323"/>
              </a:xfrm>
              <a:prstGeom prst="rect">
                <a:avLst/>
              </a:prstGeom>
              <a:noFill/>
            </p:spPr>
            <p:txBody>
              <a:bodyPr wrap="square" rtlCol="0">
                <a:spAutoFit/>
              </a:bodyPr>
              <a:lstStyle/>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Shorter time to market</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Fixed costs converted to variable costs</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Better service stability</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Better development and testing management</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Less waste</a:t>
                </a:r>
              </a:p>
            </p:txBody>
          </p:sp>
          <p:grpSp>
            <p:nvGrpSpPr>
              <p:cNvPr id="17" name="Group 16">
                <a:extLst>
                  <a:ext uri="{FF2B5EF4-FFF2-40B4-BE49-F238E27FC236}">
                    <a16:creationId xmlns:a16="http://schemas.microsoft.com/office/drawing/2014/main" id="{738274E8-12A3-4BA4-A638-7E1EC8C7DDBE}"/>
                  </a:ext>
                </a:extLst>
              </p:cNvPr>
              <p:cNvGrpSpPr/>
              <p:nvPr/>
            </p:nvGrpSpPr>
            <p:grpSpPr>
              <a:xfrm>
                <a:off x="632009" y="3232910"/>
                <a:ext cx="1188720" cy="794454"/>
                <a:chOff x="578221" y="3008289"/>
                <a:chExt cx="1188720" cy="794454"/>
              </a:xfrm>
            </p:grpSpPr>
            <p:sp>
              <p:nvSpPr>
                <p:cNvPr id="16" name="TextBox 15">
                  <a:extLst>
                    <a:ext uri="{FF2B5EF4-FFF2-40B4-BE49-F238E27FC236}">
                      <a16:creationId xmlns:a16="http://schemas.microsoft.com/office/drawing/2014/main" id="{8B598C7A-1FB3-443B-A012-57F96FA12A73}"/>
                    </a:ext>
                  </a:extLst>
                </p:cNvPr>
                <p:cNvSpPr txBox="1"/>
                <p:nvPr/>
              </p:nvSpPr>
              <p:spPr>
                <a:xfrm>
                  <a:off x="578221" y="3457531"/>
                  <a:ext cx="1188720" cy="345212"/>
                </a:xfrm>
                <a:prstGeom prst="rect">
                  <a:avLst/>
                </a:prstGeom>
                <a:noFill/>
              </p:spPr>
              <p:txBody>
                <a:bodyPr wrap="square" rtlCol="0">
                  <a:spAutoFit/>
                </a:bodyPr>
                <a:lstStyle/>
                <a:p>
                  <a:pPr algn="ctr"/>
                  <a:r>
                    <a:rPr lang="en-US" sz="1599">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Efficiency</a:t>
                  </a:r>
                </a:p>
              </p:txBody>
            </p:sp>
            <p:pic>
              <p:nvPicPr>
                <p:cNvPr id="2" name="Picture 1">
                  <a:extLst>
                    <a:ext uri="{FF2B5EF4-FFF2-40B4-BE49-F238E27FC236}">
                      <a16:creationId xmlns:a16="http://schemas.microsoft.com/office/drawing/2014/main" id="{3160EB0E-D6AC-49FB-9606-9DD6D46251D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8845" y="3008289"/>
                  <a:ext cx="347472" cy="419010"/>
                </a:xfrm>
                <a:prstGeom prst="rect">
                  <a:avLst/>
                </a:prstGeom>
              </p:spPr>
            </p:pic>
          </p:grpSp>
        </p:grpSp>
        <p:grpSp>
          <p:nvGrpSpPr>
            <p:cNvPr id="36" name="Group 35">
              <a:extLst>
                <a:ext uri="{FF2B5EF4-FFF2-40B4-BE49-F238E27FC236}">
                  <a16:creationId xmlns:a16="http://schemas.microsoft.com/office/drawing/2014/main" id="{9A3CC4A5-FA8C-4D33-83F7-EB33BB28689F}"/>
                </a:ext>
              </a:extLst>
            </p:cNvPr>
            <p:cNvGrpSpPr/>
            <p:nvPr/>
          </p:nvGrpSpPr>
          <p:grpSpPr>
            <a:xfrm>
              <a:off x="632009" y="4836207"/>
              <a:ext cx="5647861" cy="1349323"/>
              <a:chOff x="632009" y="4836207"/>
              <a:chExt cx="5647861" cy="1349323"/>
            </a:xfrm>
          </p:grpSpPr>
          <p:cxnSp>
            <p:nvCxnSpPr>
              <p:cNvPr id="21" name="Straight Connector 20">
                <a:extLst>
                  <a:ext uri="{FF2B5EF4-FFF2-40B4-BE49-F238E27FC236}">
                    <a16:creationId xmlns:a16="http://schemas.microsoft.com/office/drawing/2014/main" id="{5CAE478D-1F5D-4325-9E64-D139926F3947}"/>
                  </a:ext>
                </a:extLst>
              </p:cNvPr>
              <p:cNvCxnSpPr/>
              <p:nvPr/>
            </p:nvCxnSpPr>
            <p:spPr>
              <a:xfrm>
                <a:off x="1843909" y="5086446"/>
                <a:ext cx="0" cy="82296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5CC4A2A-8E27-4733-81DF-D2669477AAC1}"/>
                  </a:ext>
                </a:extLst>
              </p:cNvPr>
              <p:cNvSpPr txBox="1"/>
              <p:nvPr/>
            </p:nvSpPr>
            <p:spPr>
              <a:xfrm>
                <a:off x="1982190" y="4836207"/>
                <a:ext cx="4297680" cy="1349323"/>
              </a:xfrm>
              <a:prstGeom prst="rect">
                <a:avLst/>
              </a:prstGeom>
              <a:noFill/>
            </p:spPr>
            <p:txBody>
              <a:bodyPr wrap="square" rtlCol="0">
                <a:spAutoFit/>
              </a:bodyPr>
              <a:lstStyle/>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Simplified starting experience</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Easier pivoting means more flexibility</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Easier experimentation</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Scale at your pace—don’t bet the farm on Day 1</a:t>
                </a:r>
              </a:p>
              <a:p>
                <a:pPr>
                  <a:spcAft>
                    <a:spcPts val="300"/>
                  </a:spcAft>
                </a:pPr>
                <a:r>
                  <a:rPr lang="en-US" sz="1399">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Natural fit for microservices</a:t>
                </a:r>
              </a:p>
            </p:txBody>
          </p:sp>
          <p:grpSp>
            <p:nvGrpSpPr>
              <p:cNvPr id="18" name="Group 17">
                <a:extLst>
                  <a:ext uri="{FF2B5EF4-FFF2-40B4-BE49-F238E27FC236}">
                    <a16:creationId xmlns:a16="http://schemas.microsoft.com/office/drawing/2014/main" id="{3AF3D7A2-CA5D-4807-AD9A-5CC8F2625F86}"/>
                  </a:ext>
                </a:extLst>
              </p:cNvPr>
              <p:cNvGrpSpPr/>
              <p:nvPr/>
            </p:nvGrpSpPr>
            <p:grpSpPr>
              <a:xfrm>
                <a:off x="632009" y="5127145"/>
                <a:ext cx="1188720" cy="748220"/>
                <a:chOff x="578221" y="4925641"/>
                <a:chExt cx="1188720" cy="748220"/>
              </a:xfrm>
            </p:grpSpPr>
            <p:sp>
              <p:nvSpPr>
                <p:cNvPr id="19" name="TextBox 18">
                  <a:extLst>
                    <a:ext uri="{FF2B5EF4-FFF2-40B4-BE49-F238E27FC236}">
                      <a16:creationId xmlns:a16="http://schemas.microsoft.com/office/drawing/2014/main" id="{3E682C7D-7D98-43A2-BF90-3957D3FA05AC}"/>
                    </a:ext>
                  </a:extLst>
                </p:cNvPr>
                <p:cNvSpPr txBox="1"/>
                <p:nvPr/>
              </p:nvSpPr>
              <p:spPr>
                <a:xfrm>
                  <a:off x="578221" y="5328649"/>
                  <a:ext cx="1188720" cy="345212"/>
                </a:xfrm>
                <a:prstGeom prst="rect">
                  <a:avLst/>
                </a:prstGeom>
                <a:noFill/>
              </p:spPr>
              <p:txBody>
                <a:bodyPr wrap="square" rtlCol="0">
                  <a:spAutoFit/>
                </a:bodyPr>
                <a:lstStyle/>
                <a:p>
                  <a:pPr algn="ctr"/>
                  <a:r>
                    <a:rPr lang="en-US" sz="1599">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Flexibility</a:t>
                  </a:r>
                </a:p>
              </p:txBody>
            </p:sp>
            <p:pic>
              <p:nvPicPr>
                <p:cNvPr id="9" name="Picture 8">
                  <a:extLst>
                    <a:ext uri="{FF2B5EF4-FFF2-40B4-BE49-F238E27FC236}">
                      <a16:creationId xmlns:a16="http://schemas.microsoft.com/office/drawing/2014/main" id="{60783A7C-7178-4B44-85C5-6847422046E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98469" y="4925641"/>
                  <a:ext cx="348224" cy="365760"/>
                </a:xfrm>
                <a:prstGeom prst="rect">
                  <a:avLst/>
                </a:prstGeom>
              </p:spPr>
            </p:pic>
          </p:grpSp>
        </p:grpSp>
      </p:grpSp>
      <p:sp>
        <p:nvSpPr>
          <p:cNvPr id="3" name="Title 2">
            <a:extLst>
              <a:ext uri="{FF2B5EF4-FFF2-40B4-BE49-F238E27FC236}">
                <a16:creationId xmlns:a16="http://schemas.microsoft.com/office/drawing/2014/main" id="{3C6F1FD6-9A5F-45E4-90C3-75F3C3197F0D}"/>
              </a:ext>
            </a:extLst>
          </p:cNvPr>
          <p:cNvSpPr>
            <a:spLocks noGrp="1"/>
          </p:cNvSpPr>
          <p:nvPr>
            <p:ph type="title"/>
          </p:nvPr>
        </p:nvSpPr>
        <p:spPr/>
        <p:txBody>
          <a:bodyPr/>
          <a:lstStyle/>
          <a:p>
            <a:r>
              <a:rPr lang="en-US"/>
              <a:t>What are the benefits?</a:t>
            </a:r>
          </a:p>
        </p:txBody>
      </p:sp>
    </p:spTree>
    <p:extLst>
      <p:ext uri="{BB962C8B-B14F-4D97-AF65-F5344CB8AC3E}">
        <p14:creationId xmlns:p14="http://schemas.microsoft.com/office/powerpoint/2010/main" val="38326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218237" y="2001421"/>
            <a:ext cx="5548888" cy="2205643"/>
            <a:chOff x="8990254" y="1897884"/>
            <a:chExt cx="5440580" cy="2162591"/>
          </a:xfrm>
        </p:grpSpPr>
        <p:sp>
          <p:nvSpPr>
            <p:cNvPr id="121" name="Rectangle 120"/>
            <p:cNvSpPr/>
            <p:nvPr/>
          </p:nvSpPr>
          <p:spPr>
            <a:xfrm>
              <a:off x="8990254" y="3249963"/>
              <a:ext cx="3181511" cy="783035"/>
            </a:xfrm>
            <a:prstGeom prst="rect">
              <a:avLst/>
            </a:prstGeom>
          </p:spPr>
          <p:txBody>
            <a:bodyPr wrap="square">
              <a:spAutoFit/>
            </a:bodyPr>
            <a:lstStyle/>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Azure </a:t>
              </a:r>
            </a:p>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Functions</a:t>
              </a:r>
              <a:endParaRPr lang="en-US" sz="2244" kern="0">
                <a:gradFill>
                  <a:gsLst>
                    <a:gs pos="0">
                      <a:schemeClr val="tx1"/>
                    </a:gs>
                    <a:gs pos="100000">
                      <a:schemeClr val="tx1"/>
                    </a:gs>
                  </a:gsLst>
                  <a:lin ang="5400000" scaled="1"/>
                </a:gra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443" y="1897884"/>
              <a:ext cx="1519135" cy="1401232"/>
            </a:xfrm>
            <a:prstGeom prst="rect">
              <a:avLst/>
            </a:prstGeom>
          </p:spPr>
        </p:pic>
        <p:sp>
          <p:nvSpPr>
            <p:cNvPr id="19" name="Rectangle 18">
              <a:extLst>
                <a:ext uri="{FF2B5EF4-FFF2-40B4-BE49-F238E27FC236}">
                  <a16:creationId xmlns:a16="http://schemas.microsoft.com/office/drawing/2014/main" id="{F90E3E5A-F13D-1148-9152-4AA60F8DC1BF}"/>
                </a:ext>
              </a:extLst>
            </p:cNvPr>
            <p:cNvSpPr/>
            <p:nvPr/>
          </p:nvSpPr>
          <p:spPr>
            <a:xfrm>
              <a:off x="11249323" y="3277440"/>
              <a:ext cx="3181511" cy="783035"/>
            </a:xfrm>
            <a:prstGeom prst="rect">
              <a:avLst/>
            </a:prstGeom>
          </p:spPr>
          <p:txBody>
            <a:bodyPr wrap="square">
              <a:spAutoFit/>
            </a:bodyPr>
            <a:lstStyle/>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Azure </a:t>
              </a:r>
            </a:p>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Logic Apps</a:t>
              </a:r>
              <a:endParaRPr lang="en-US" sz="2244" kern="0">
                <a:gradFill>
                  <a:gsLst>
                    <a:gs pos="0">
                      <a:schemeClr val="tx1"/>
                    </a:gs>
                    <a:gs pos="100000">
                      <a:schemeClr val="tx1"/>
                    </a:gs>
                  </a:gsLst>
                  <a:lin ang="5400000" scaled="1"/>
                </a:gradFill>
              </a:endParaRPr>
            </a:p>
          </p:txBody>
        </p:sp>
      </p:grpSp>
      <p:grpSp>
        <p:nvGrpSpPr>
          <p:cNvPr id="6" name="Group 5"/>
          <p:cNvGrpSpPr/>
          <p:nvPr/>
        </p:nvGrpSpPr>
        <p:grpSpPr>
          <a:xfrm>
            <a:off x="4931489" y="2001421"/>
            <a:ext cx="1710616" cy="2143451"/>
            <a:chOff x="16164" y="518846"/>
            <a:chExt cx="3995864" cy="5464151"/>
          </a:xfrm>
        </p:grpSpPr>
        <p:grpSp>
          <p:nvGrpSpPr>
            <p:cNvPr id="112" name="Group 111"/>
            <p:cNvGrpSpPr/>
            <p:nvPr/>
          </p:nvGrpSpPr>
          <p:grpSpPr>
            <a:xfrm>
              <a:off x="308151" y="518846"/>
              <a:ext cx="3211113" cy="3196481"/>
              <a:chOff x="827088" y="-3463925"/>
              <a:chExt cx="3833812" cy="3816350"/>
            </a:xfrm>
          </p:grpSpPr>
          <p:sp>
            <p:nvSpPr>
              <p:cNvPr id="113"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2050">
                  <a:lumMod val="75000"/>
                  <a:lumOff val="25000"/>
                </a:srgbClr>
              </a:solidFill>
              <a:ln>
                <a:solidFill>
                  <a:srgbClr val="002050">
                    <a:lumMod val="75000"/>
                    <a:lumOff val="25000"/>
                  </a:srgb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14"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2050">
                  <a:lumMod val="75000"/>
                  <a:lumOff val="25000"/>
                </a:srgbClr>
              </a:solidFill>
              <a:ln>
                <a:solidFill>
                  <a:srgbClr val="002050">
                    <a:lumMod val="75000"/>
                    <a:lumOff val="25000"/>
                  </a:srgb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15"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2050">
                  <a:lumMod val="75000"/>
                  <a:lumOff val="25000"/>
                </a:srgbClr>
              </a:solidFill>
              <a:ln>
                <a:solidFill>
                  <a:srgbClr val="002050">
                    <a:lumMod val="75000"/>
                    <a:lumOff val="25000"/>
                  </a:srgb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16"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2050">
                  <a:lumMod val="75000"/>
                  <a:lumOff val="25000"/>
                </a:srgbClr>
              </a:solidFill>
              <a:ln>
                <a:solidFill>
                  <a:srgbClr val="002050">
                    <a:lumMod val="75000"/>
                    <a:lumOff val="25000"/>
                  </a:srgbClr>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17"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18"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19"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sp>
            <p:nvSpPr>
              <p:cNvPr id="120"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932003">
                  <a:defRPr/>
                </a:pPr>
                <a:endParaRPr lang="en-US" kern="0">
                  <a:solidFill>
                    <a:srgbClr val="FFFFFF"/>
                  </a:solidFill>
                  <a:latin typeface="Segoe UI Light" charset="0"/>
                </a:endParaRPr>
              </a:p>
            </p:txBody>
          </p:sp>
        </p:grpSp>
        <p:sp>
          <p:nvSpPr>
            <p:cNvPr id="18" name="Rectangle 17"/>
            <p:cNvSpPr/>
            <p:nvPr/>
          </p:nvSpPr>
          <p:spPr>
            <a:xfrm>
              <a:off x="16164" y="3947122"/>
              <a:ext cx="3995864" cy="2035875"/>
            </a:xfrm>
            <a:prstGeom prst="rect">
              <a:avLst/>
            </a:prstGeom>
          </p:spPr>
          <p:txBody>
            <a:bodyPr wrap="square">
              <a:spAutoFit/>
            </a:bodyPr>
            <a:lstStyle/>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Azure </a:t>
              </a:r>
            </a:p>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App Service</a:t>
              </a:r>
              <a:endParaRPr lang="en-US" sz="2244" kern="0">
                <a:gradFill>
                  <a:gsLst>
                    <a:gs pos="0">
                      <a:schemeClr val="tx1"/>
                    </a:gs>
                    <a:gs pos="100000">
                      <a:schemeClr val="tx1"/>
                    </a:gs>
                  </a:gsLst>
                  <a:lin ang="5400000" scaled="1"/>
                </a:gradFill>
                <a:latin typeface="Segoe UI Light" panose="020B0502040204020203" pitchFamily="34" charset="0"/>
                <a:cs typeface="Segoe UI Light" panose="020B0502040204020203" pitchFamily="34" charset="0"/>
              </a:endParaRPr>
            </a:p>
          </p:txBody>
        </p:sp>
      </p:grpSp>
      <p:sp>
        <p:nvSpPr>
          <p:cNvPr id="21" name="TextBox 20"/>
          <p:cNvSpPr txBox="1"/>
          <p:nvPr/>
        </p:nvSpPr>
        <p:spPr>
          <a:xfrm>
            <a:off x="213603" y="5798934"/>
            <a:ext cx="11773974" cy="1306258"/>
          </a:xfrm>
          <a:prstGeom prst="rect">
            <a:avLst/>
          </a:prstGeom>
        </p:spPr>
        <p:txBody>
          <a:bodyPr vert="horz" wrap="none" lIns="93260" tIns="93260" rIns="93260" bIns="93260" rtlCol="0" anchor="t">
            <a:noAutofit/>
          </a:bodyPr>
          <a:lstStyle/>
          <a:p>
            <a:pPr defTabSz="1243431"/>
            <a:r>
              <a:rPr lang="en-US" sz="4488" kern="0">
                <a:solidFill>
                  <a:sysClr val="windowText" lastClr="000000"/>
                </a:solidFill>
                <a:latin typeface="Segoe UI" pitchFamily="34" charset="0"/>
                <a:ea typeface="Segoe UI" pitchFamily="34" charset="0"/>
                <a:cs typeface="Segoe UI" pitchFamily="34" charset="0"/>
              </a:rPr>
              <a:t>Control ------------------------&gt; Productivity</a:t>
            </a:r>
            <a:endParaRPr lang="en-US" sz="3672" kern="0">
              <a:solidFill>
                <a:sysClr val="windowText" lastClr="000000"/>
              </a:solidFill>
              <a:latin typeface="Segoe UI" pitchFamily="34" charset="0"/>
              <a:ea typeface="Segoe UI" pitchFamily="34" charset="0"/>
              <a:cs typeface="Segoe UI" pitchFamily="34" charset="0"/>
            </a:endParaRPr>
          </a:p>
        </p:txBody>
      </p:sp>
      <p:pic>
        <p:nvPicPr>
          <p:cNvPr id="17" name="Picture 16">
            <a:extLst>
              <a:ext uri="{FF2B5EF4-FFF2-40B4-BE49-F238E27FC236}">
                <a16:creationId xmlns:a16="http://schemas.microsoft.com/office/drawing/2014/main" id="{064DCD44-023B-1246-B93C-C697DAEA437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61" b="89844" l="1172" r="95313">
                        <a14:foregroundMark x1="11328" y1="13086" x2="6250" y2="67188"/>
                        <a14:foregroundMark x1="6250" y1="67188" x2="13867" y2="88477"/>
                        <a14:foregroundMark x1="1367" y1="50586" x2="1367" y2="50586"/>
                        <a14:foregroundMark x1="32031" y1="64648" x2="50000" y2="44727"/>
                        <a14:foregroundMark x1="50000" y1="44727" x2="47266" y2="33789"/>
                        <a14:foregroundMark x1="53516" y1="35938" x2="51367" y2="32813"/>
                        <a14:foregroundMark x1="37891" y1="49023" x2="37891" y2="49023"/>
                        <a14:foregroundMark x1="89844" y1="16602" x2="95313" y2="42578"/>
                        <a14:foregroundMark x1="95313" y1="42578" x2="91406" y2="83789"/>
                        <a14:foregroundMark x1="53516" y1="33398" x2="53516" y2="33398"/>
                        <a14:foregroundMark x1="52930" y1="35352" x2="56055" y2="32813"/>
                        <a14:foregroundMark x1="45703" y1="32227" x2="52930" y2="34375"/>
                        <a14:foregroundMark x1="55469" y1="32227" x2="46680" y2="35352"/>
                        <a14:foregroundMark x1="54492" y1="29688" x2="54492" y2="29688"/>
                        <a14:foregroundMark x1="53516" y1="22461" x2="53516" y2="22461"/>
                        <a14:foregroundMark x1="53516" y1="22461" x2="53516" y2="22461"/>
                        <a14:foregroundMark x1="55078" y1="24023" x2="55078" y2="24023"/>
                        <a14:foregroundMark x1="56055" y1="25586" x2="56641" y2="28711"/>
                        <a14:foregroundMark x1="54492" y1="20313" x2="54492" y2="20313"/>
                        <a14:foregroundMark x1="54492" y1="20313" x2="54492" y2="20313"/>
                        <a14:foregroundMark x1="45703" y1="22461" x2="45703" y2="22461"/>
                        <a14:foregroundMark x1="45703" y1="22852" x2="45703" y2="22852"/>
                      </a14:backgroundRemoval>
                    </a14:imgEffect>
                  </a14:imgLayer>
                </a14:imgProps>
              </a:ext>
            </a:extLst>
          </a:blip>
          <a:stretch>
            <a:fillRect/>
          </a:stretch>
        </p:blipFill>
        <p:spPr>
          <a:xfrm>
            <a:off x="9430139" y="1919466"/>
            <a:ext cx="1429127" cy="1429127"/>
          </a:xfrm>
          <a:prstGeom prst="rect">
            <a:avLst/>
          </a:prstGeom>
        </p:spPr>
      </p:pic>
      <p:grpSp>
        <p:nvGrpSpPr>
          <p:cNvPr id="23" name="Graphic 19">
            <a:extLst>
              <a:ext uri="{FF2B5EF4-FFF2-40B4-BE49-F238E27FC236}">
                <a16:creationId xmlns:a16="http://schemas.microsoft.com/office/drawing/2014/main" id="{8B467521-F877-234F-85F5-92E2547BF38E}"/>
              </a:ext>
            </a:extLst>
          </p:cNvPr>
          <p:cNvGrpSpPr/>
          <p:nvPr/>
        </p:nvGrpSpPr>
        <p:grpSpPr>
          <a:xfrm>
            <a:off x="2775780" y="2047055"/>
            <a:ext cx="1477824" cy="1088924"/>
            <a:chOff x="3657413" y="300004"/>
            <a:chExt cx="2764677" cy="2037131"/>
          </a:xfrm>
        </p:grpSpPr>
        <p:sp>
          <p:nvSpPr>
            <p:cNvPr id="24" name="Freeform: Shape 4">
              <a:extLst>
                <a:ext uri="{FF2B5EF4-FFF2-40B4-BE49-F238E27FC236}">
                  <a16:creationId xmlns:a16="http://schemas.microsoft.com/office/drawing/2014/main" id="{6BA946DB-8635-EA49-B194-5D43C3A96521}"/>
                </a:ext>
              </a:extLst>
            </p:cNvPr>
            <p:cNvSpPr/>
            <p:nvPr/>
          </p:nvSpPr>
          <p:spPr>
            <a:xfrm>
              <a:off x="4455289" y="263627"/>
              <a:ext cx="485031" cy="727547"/>
            </a:xfrm>
            <a:custGeom>
              <a:avLst/>
              <a:gdLst>
                <a:gd name="connsiteX0" fmla="*/ 463205 w 485031"/>
                <a:gd name="connsiteY0" fmla="*/ 555361 h 727546"/>
                <a:gd name="connsiteX1" fmla="*/ 36377 w 485031"/>
                <a:gd name="connsiteY1" fmla="*/ 720271 h 727546"/>
                <a:gd name="connsiteX2" fmla="*/ 36377 w 485031"/>
                <a:gd name="connsiteY2" fmla="*/ 36377 h 727546"/>
                <a:gd name="connsiteX3" fmla="*/ 463205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5361"/>
                  </a:moveTo>
                  <a:lnTo>
                    <a:pt x="36377" y="720271"/>
                  </a:lnTo>
                  <a:lnTo>
                    <a:pt x="36377" y="36377"/>
                  </a:lnTo>
                  <a:lnTo>
                    <a:pt x="463205" y="18673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25" name="Freeform: Shape 6">
              <a:extLst>
                <a:ext uri="{FF2B5EF4-FFF2-40B4-BE49-F238E27FC236}">
                  <a16:creationId xmlns:a16="http://schemas.microsoft.com/office/drawing/2014/main" id="{DFD6BDFB-1FAC-F642-B9BF-1F76FB78F675}"/>
                </a:ext>
              </a:extLst>
            </p:cNvPr>
            <p:cNvSpPr/>
            <p:nvPr/>
          </p:nvSpPr>
          <p:spPr>
            <a:xfrm>
              <a:off x="4076965" y="268477"/>
              <a:ext cx="388025" cy="727547"/>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5 h 727546"/>
                <a:gd name="connsiteX20" fmla="*/ 201288 w 388024"/>
                <a:gd name="connsiteY20" fmla="*/ 599014 h 727546"/>
                <a:gd name="connsiteX21" fmla="*/ 17703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79612"/>
                  </a:moveTo>
                  <a:lnTo>
                    <a:pt x="128533" y="574762"/>
                  </a:lnTo>
                  <a:lnTo>
                    <a:pt x="128533" y="162485"/>
                  </a:lnTo>
                  <a:lnTo>
                    <a:pt x="152785" y="157635"/>
                  </a:lnTo>
                  <a:lnTo>
                    <a:pt x="177036" y="152785"/>
                  </a:lnTo>
                  <a:lnTo>
                    <a:pt x="201288" y="147935"/>
                  </a:lnTo>
                  <a:lnTo>
                    <a:pt x="201288" y="599014"/>
                  </a:lnTo>
                  <a:lnTo>
                    <a:pt x="17703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26" name="Freeform: Shape 8">
              <a:extLst>
                <a:ext uri="{FF2B5EF4-FFF2-40B4-BE49-F238E27FC236}">
                  <a16:creationId xmlns:a16="http://schemas.microsoft.com/office/drawing/2014/main" id="{6E7FCBA5-EFEC-4D4C-9709-7700ED34BF89}"/>
                </a:ext>
              </a:extLst>
            </p:cNvPr>
            <p:cNvSpPr/>
            <p:nvPr/>
          </p:nvSpPr>
          <p:spPr>
            <a:xfrm>
              <a:off x="5439902" y="263627"/>
              <a:ext cx="485031" cy="727547"/>
            </a:xfrm>
            <a:custGeom>
              <a:avLst/>
              <a:gdLst>
                <a:gd name="connsiteX0" fmla="*/ 458354 w 485031"/>
                <a:gd name="connsiteY0" fmla="*/ 555361 h 727546"/>
                <a:gd name="connsiteX1" fmla="*/ 36377 w 485031"/>
                <a:gd name="connsiteY1" fmla="*/ 720271 h 727546"/>
                <a:gd name="connsiteX2" fmla="*/ 36377 w 485031"/>
                <a:gd name="connsiteY2" fmla="*/ 36377 h 727546"/>
                <a:gd name="connsiteX3" fmla="*/ 45835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5361"/>
                  </a:moveTo>
                  <a:lnTo>
                    <a:pt x="36377" y="720271"/>
                  </a:lnTo>
                  <a:lnTo>
                    <a:pt x="36377" y="36377"/>
                  </a:lnTo>
                  <a:lnTo>
                    <a:pt x="458354" y="18673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27" name="Freeform: Shape 9">
              <a:extLst>
                <a:ext uri="{FF2B5EF4-FFF2-40B4-BE49-F238E27FC236}">
                  <a16:creationId xmlns:a16="http://schemas.microsoft.com/office/drawing/2014/main" id="{301E6181-5EAD-B442-B6EF-175F3B0D1AB5}"/>
                </a:ext>
              </a:extLst>
            </p:cNvPr>
            <p:cNvSpPr/>
            <p:nvPr/>
          </p:nvSpPr>
          <p:spPr>
            <a:xfrm>
              <a:off x="5061578" y="268477"/>
              <a:ext cx="388025" cy="727547"/>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0928 w 388024"/>
                <a:gd name="connsiteY6" fmla="*/ 555361 h 727546"/>
                <a:gd name="connsiteX7" fmla="*/ 50928 w 388024"/>
                <a:gd name="connsiteY7" fmla="*/ 186737 h 727546"/>
                <a:gd name="connsiteX8" fmla="*/ 65479 w 388024"/>
                <a:gd name="connsiteY8" fmla="*/ 181887 h 727546"/>
                <a:gd name="connsiteX9" fmla="*/ 80030 w 388024"/>
                <a:gd name="connsiteY9" fmla="*/ 177036 h 727546"/>
                <a:gd name="connsiteX10" fmla="*/ 94581 w 388024"/>
                <a:gd name="connsiteY10" fmla="*/ 172186 h 727546"/>
                <a:gd name="connsiteX11" fmla="*/ 94581 w 388024"/>
                <a:gd name="connsiteY11" fmla="*/ 574762 h 727546"/>
                <a:gd name="connsiteX12" fmla="*/ 8488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196438 w 388024"/>
                <a:gd name="connsiteY19" fmla="*/ 147935 h 727546"/>
                <a:gd name="connsiteX20" fmla="*/ 196438 w 388024"/>
                <a:gd name="connsiteY20" fmla="*/ 599014 h 727546"/>
                <a:gd name="connsiteX21" fmla="*/ 17218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0928" y="555361"/>
                  </a:lnTo>
                  <a:lnTo>
                    <a:pt x="50928" y="186737"/>
                  </a:lnTo>
                  <a:lnTo>
                    <a:pt x="65479" y="181887"/>
                  </a:lnTo>
                  <a:lnTo>
                    <a:pt x="80030" y="177036"/>
                  </a:lnTo>
                  <a:lnTo>
                    <a:pt x="94581" y="172186"/>
                  </a:lnTo>
                  <a:lnTo>
                    <a:pt x="94581" y="574762"/>
                  </a:lnTo>
                  <a:lnTo>
                    <a:pt x="84880" y="565061"/>
                  </a:lnTo>
                  <a:lnTo>
                    <a:pt x="70329" y="560211"/>
                  </a:lnTo>
                  <a:close/>
                  <a:moveTo>
                    <a:pt x="152785" y="579612"/>
                  </a:moveTo>
                  <a:lnTo>
                    <a:pt x="128533" y="574762"/>
                  </a:lnTo>
                  <a:lnTo>
                    <a:pt x="128533" y="162485"/>
                  </a:lnTo>
                  <a:lnTo>
                    <a:pt x="152785" y="157635"/>
                  </a:lnTo>
                  <a:lnTo>
                    <a:pt x="177036" y="152785"/>
                  </a:lnTo>
                  <a:lnTo>
                    <a:pt x="196438" y="147935"/>
                  </a:lnTo>
                  <a:lnTo>
                    <a:pt x="196438" y="599014"/>
                  </a:lnTo>
                  <a:lnTo>
                    <a:pt x="17218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28" name="Freeform: Shape 10">
              <a:extLst>
                <a:ext uri="{FF2B5EF4-FFF2-40B4-BE49-F238E27FC236}">
                  <a16:creationId xmlns:a16="http://schemas.microsoft.com/office/drawing/2014/main" id="{184E357A-B5E0-0E49-95DC-05AD2D892B1C}"/>
                </a:ext>
              </a:extLst>
            </p:cNvPr>
            <p:cNvSpPr/>
            <p:nvPr/>
          </p:nvSpPr>
          <p:spPr>
            <a:xfrm>
              <a:off x="4455289" y="1616864"/>
              <a:ext cx="485031" cy="727547"/>
            </a:xfrm>
            <a:custGeom>
              <a:avLst/>
              <a:gdLst>
                <a:gd name="connsiteX0" fmla="*/ 463205 w 485031"/>
                <a:gd name="connsiteY0" fmla="*/ 550510 h 727546"/>
                <a:gd name="connsiteX1" fmla="*/ 36377 w 485031"/>
                <a:gd name="connsiteY1" fmla="*/ 715421 h 727546"/>
                <a:gd name="connsiteX2" fmla="*/ 36377 w 485031"/>
                <a:gd name="connsiteY2" fmla="*/ 36377 h 727546"/>
                <a:gd name="connsiteX3" fmla="*/ 463205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0510"/>
                  </a:moveTo>
                  <a:lnTo>
                    <a:pt x="36377" y="715421"/>
                  </a:lnTo>
                  <a:lnTo>
                    <a:pt x="36377" y="36377"/>
                  </a:lnTo>
                  <a:lnTo>
                    <a:pt x="463205" y="18188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29" name="Freeform: Shape 11">
              <a:extLst>
                <a:ext uri="{FF2B5EF4-FFF2-40B4-BE49-F238E27FC236}">
                  <a16:creationId xmlns:a16="http://schemas.microsoft.com/office/drawing/2014/main" id="{B1879650-F325-024E-A865-C69F1F5BB20E}"/>
                </a:ext>
              </a:extLst>
            </p:cNvPr>
            <p:cNvSpPr/>
            <p:nvPr/>
          </p:nvSpPr>
          <p:spPr>
            <a:xfrm>
              <a:off x="4076965" y="1621714"/>
              <a:ext cx="388025" cy="727547"/>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6991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30" y="560211"/>
                  </a:moveTo>
                  <a:lnTo>
                    <a:pt x="55779" y="555361"/>
                  </a:lnTo>
                  <a:lnTo>
                    <a:pt x="55779" y="186737"/>
                  </a:lnTo>
                  <a:lnTo>
                    <a:pt x="70330" y="181887"/>
                  </a:lnTo>
                  <a:lnTo>
                    <a:pt x="84880" y="177036"/>
                  </a:lnTo>
                  <a:lnTo>
                    <a:pt x="99431" y="172186"/>
                  </a:lnTo>
                  <a:lnTo>
                    <a:pt x="99431" y="569912"/>
                  </a:lnTo>
                  <a:lnTo>
                    <a:pt x="84880" y="565061"/>
                  </a:lnTo>
                  <a:lnTo>
                    <a:pt x="70330"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0" name="Freeform: Shape 12">
              <a:extLst>
                <a:ext uri="{FF2B5EF4-FFF2-40B4-BE49-F238E27FC236}">
                  <a16:creationId xmlns:a16="http://schemas.microsoft.com/office/drawing/2014/main" id="{17DD674F-EAA6-874D-84A1-F984C644333B}"/>
                </a:ext>
              </a:extLst>
            </p:cNvPr>
            <p:cNvSpPr/>
            <p:nvPr/>
          </p:nvSpPr>
          <p:spPr>
            <a:xfrm>
              <a:off x="5439902" y="1616864"/>
              <a:ext cx="485031" cy="727547"/>
            </a:xfrm>
            <a:custGeom>
              <a:avLst/>
              <a:gdLst>
                <a:gd name="connsiteX0" fmla="*/ 458354 w 485031"/>
                <a:gd name="connsiteY0" fmla="*/ 550510 h 727546"/>
                <a:gd name="connsiteX1" fmla="*/ 36377 w 485031"/>
                <a:gd name="connsiteY1" fmla="*/ 715421 h 727546"/>
                <a:gd name="connsiteX2" fmla="*/ 36377 w 485031"/>
                <a:gd name="connsiteY2" fmla="*/ 36377 h 727546"/>
                <a:gd name="connsiteX3" fmla="*/ 458354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0510"/>
                  </a:moveTo>
                  <a:lnTo>
                    <a:pt x="36377" y="715421"/>
                  </a:lnTo>
                  <a:lnTo>
                    <a:pt x="36377" y="36377"/>
                  </a:lnTo>
                  <a:lnTo>
                    <a:pt x="458354" y="18188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1" name="Freeform: Shape 14">
              <a:extLst>
                <a:ext uri="{FF2B5EF4-FFF2-40B4-BE49-F238E27FC236}">
                  <a16:creationId xmlns:a16="http://schemas.microsoft.com/office/drawing/2014/main" id="{6CB6F843-9AC9-F24E-90AE-A7B9E06278D8}"/>
                </a:ext>
              </a:extLst>
            </p:cNvPr>
            <p:cNvSpPr/>
            <p:nvPr/>
          </p:nvSpPr>
          <p:spPr>
            <a:xfrm>
              <a:off x="5061578" y="1621714"/>
              <a:ext cx="388025" cy="727547"/>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29 w 388024"/>
                <a:gd name="connsiteY5" fmla="*/ 560211 h 727546"/>
                <a:gd name="connsiteX6" fmla="*/ 50928 w 388024"/>
                <a:gd name="connsiteY6" fmla="*/ 550510 h 727546"/>
                <a:gd name="connsiteX7" fmla="*/ 50928 w 388024"/>
                <a:gd name="connsiteY7" fmla="*/ 181887 h 727546"/>
                <a:gd name="connsiteX8" fmla="*/ 65479 w 388024"/>
                <a:gd name="connsiteY8" fmla="*/ 177036 h 727546"/>
                <a:gd name="connsiteX9" fmla="*/ 80030 w 388024"/>
                <a:gd name="connsiteY9" fmla="*/ 172186 h 727546"/>
                <a:gd name="connsiteX10" fmla="*/ 94581 w 388024"/>
                <a:gd name="connsiteY10" fmla="*/ 167336 h 727546"/>
                <a:gd name="connsiteX11" fmla="*/ 94581 w 388024"/>
                <a:gd name="connsiteY11" fmla="*/ 569912 h 727546"/>
                <a:gd name="connsiteX12" fmla="*/ 8003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29" y="560211"/>
                  </a:moveTo>
                  <a:lnTo>
                    <a:pt x="50928" y="550510"/>
                  </a:lnTo>
                  <a:lnTo>
                    <a:pt x="50928" y="181887"/>
                  </a:lnTo>
                  <a:lnTo>
                    <a:pt x="65479" y="177036"/>
                  </a:lnTo>
                  <a:lnTo>
                    <a:pt x="80030" y="172186"/>
                  </a:lnTo>
                  <a:lnTo>
                    <a:pt x="94581" y="167336"/>
                  </a:lnTo>
                  <a:lnTo>
                    <a:pt x="94581" y="569912"/>
                  </a:lnTo>
                  <a:lnTo>
                    <a:pt x="80030" y="565061"/>
                  </a:lnTo>
                  <a:lnTo>
                    <a:pt x="70329"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2" name="Freeform: Shape 15">
              <a:extLst>
                <a:ext uri="{FF2B5EF4-FFF2-40B4-BE49-F238E27FC236}">
                  <a16:creationId xmlns:a16="http://schemas.microsoft.com/office/drawing/2014/main" id="{CDD1BBF3-5CF0-224F-8322-18D392EB6B71}"/>
                </a:ext>
              </a:extLst>
            </p:cNvPr>
            <p:cNvSpPr/>
            <p:nvPr/>
          </p:nvSpPr>
          <p:spPr>
            <a:xfrm>
              <a:off x="4983973" y="937820"/>
              <a:ext cx="485031" cy="727547"/>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3" name="Freeform: Shape 20">
              <a:extLst>
                <a:ext uri="{FF2B5EF4-FFF2-40B4-BE49-F238E27FC236}">
                  <a16:creationId xmlns:a16="http://schemas.microsoft.com/office/drawing/2014/main" id="{B452C01A-769B-7B44-A47D-6D888B3D7D78}"/>
                </a:ext>
              </a:extLst>
            </p:cNvPr>
            <p:cNvSpPr/>
            <p:nvPr/>
          </p:nvSpPr>
          <p:spPr>
            <a:xfrm>
              <a:off x="4600798" y="937820"/>
              <a:ext cx="388025" cy="727547"/>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5779 w 388024"/>
                <a:gd name="connsiteY6" fmla="*/ 555361 h 727546"/>
                <a:gd name="connsiteX7" fmla="*/ 55779 w 388024"/>
                <a:gd name="connsiteY7" fmla="*/ 186737 h 727546"/>
                <a:gd name="connsiteX8" fmla="*/ 70329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9912 h 727546"/>
                <a:gd name="connsiteX13" fmla="*/ 70329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2186 w 388024"/>
                <a:gd name="connsiteY21" fmla="*/ 599014 h 727546"/>
                <a:gd name="connsiteX22" fmla="*/ 152785 w 388024"/>
                <a:gd name="connsiteY22" fmla="*/ 589313 h 727546"/>
                <a:gd name="connsiteX23" fmla="*/ 249791 w 388024"/>
                <a:gd name="connsiteY23" fmla="*/ 623265 h 727546"/>
                <a:gd name="connsiteX24" fmla="*/ 220689 w 388024"/>
                <a:gd name="connsiteY24" fmla="*/ 608714 h 727546"/>
                <a:gd name="connsiteX25" fmla="*/ 220689 w 388024"/>
                <a:gd name="connsiteY25" fmla="*/ 143084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5779" y="555361"/>
                  </a:lnTo>
                  <a:lnTo>
                    <a:pt x="55779" y="186737"/>
                  </a:lnTo>
                  <a:lnTo>
                    <a:pt x="70329" y="181887"/>
                  </a:lnTo>
                  <a:lnTo>
                    <a:pt x="84880" y="177036"/>
                  </a:lnTo>
                  <a:lnTo>
                    <a:pt x="99431" y="172186"/>
                  </a:lnTo>
                  <a:lnTo>
                    <a:pt x="99431" y="574762"/>
                  </a:lnTo>
                  <a:lnTo>
                    <a:pt x="84880" y="569912"/>
                  </a:lnTo>
                  <a:lnTo>
                    <a:pt x="70329" y="560211"/>
                  </a:lnTo>
                  <a:close/>
                  <a:moveTo>
                    <a:pt x="152785" y="589313"/>
                  </a:moveTo>
                  <a:lnTo>
                    <a:pt x="128533" y="584463"/>
                  </a:lnTo>
                  <a:lnTo>
                    <a:pt x="128533" y="172186"/>
                  </a:lnTo>
                  <a:lnTo>
                    <a:pt x="152785" y="167336"/>
                  </a:lnTo>
                  <a:lnTo>
                    <a:pt x="177036" y="162485"/>
                  </a:lnTo>
                  <a:lnTo>
                    <a:pt x="201288" y="157635"/>
                  </a:lnTo>
                  <a:lnTo>
                    <a:pt x="201288" y="608714"/>
                  </a:lnTo>
                  <a:lnTo>
                    <a:pt x="172186" y="599014"/>
                  </a:lnTo>
                  <a:lnTo>
                    <a:pt x="152785" y="589313"/>
                  </a:lnTo>
                  <a:close/>
                  <a:moveTo>
                    <a:pt x="249791" y="623265"/>
                  </a:moveTo>
                  <a:lnTo>
                    <a:pt x="220689" y="608714"/>
                  </a:lnTo>
                  <a:lnTo>
                    <a:pt x="220689" y="143084"/>
                  </a:lnTo>
                  <a:lnTo>
                    <a:pt x="249791" y="138234"/>
                  </a:lnTo>
                  <a:lnTo>
                    <a:pt x="278893" y="128533"/>
                  </a:lnTo>
                  <a:lnTo>
                    <a:pt x="312845" y="118833"/>
                  </a:lnTo>
                  <a:lnTo>
                    <a:pt x="312845" y="642666"/>
                  </a:lnTo>
                  <a:lnTo>
                    <a:pt x="278893" y="632966"/>
                  </a:lnTo>
                  <a:lnTo>
                    <a:pt x="249791" y="623265"/>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4" name="Freeform: Shape 21">
              <a:extLst>
                <a:ext uri="{FF2B5EF4-FFF2-40B4-BE49-F238E27FC236}">
                  <a16:creationId xmlns:a16="http://schemas.microsoft.com/office/drawing/2014/main" id="{06C837D0-6821-5F48-8D38-79BAF3DEBBA3}"/>
                </a:ext>
              </a:extLst>
            </p:cNvPr>
            <p:cNvSpPr/>
            <p:nvPr/>
          </p:nvSpPr>
          <p:spPr>
            <a:xfrm>
              <a:off x="4004210" y="937820"/>
              <a:ext cx="485031" cy="727547"/>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5" name="Freeform: Shape 22">
              <a:extLst>
                <a:ext uri="{FF2B5EF4-FFF2-40B4-BE49-F238E27FC236}">
                  <a16:creationId xmlns:a16="http://schemas.microsoft.com/office/drawing/2014/main" id="{A3C2573A-17BE-EF4B-B0FB-1D589A362A59}"/>
                </a:ext>
              </a:extLst>
            </p:cNvPr>
            <p:cNvSpPr/>
            <p:nvPr/>
          </p:nvSpPr>
          <p:spPr>
            <a:xfrm>
              <a:off x="3621036" y="937820"/>
              <a:ext cx="388025" cy="727547"/>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603864 h 727546"/>
                <a:gd name="connsiteX22" fmla="*/ 152785 w 388024"/>
                <a:gd name="connsiteY22" fmla="*/ 589313 h 727546"/>
                <a:gd name="connsiteX23" fmla="*/ 249791 w 388024"/>
                <a:gd name="connsiteY23" fmla="*/ 623265 h 727546"/>
                <a:gd name="connsiteX24" fmla="*/ 220689 w 388024"/>
                <a:gd name="connsiteY24" fmla="*/ 613564 h 727546"/>
                <a:gd name="connsiteX25" fmla="*/ 220689 w 388024"/>
                <a:gd name="connsiteY25" fmla="*/ 147935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28115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603864"/>
                  </a:lnTo>
                  <a:lnTo>
                    <a:pt x="152785" y="589313"/>
                  </a:lnTo>
                  <a:close/>
                  <a:moveTo>
                    <a:pt x="249791" y="623265"/>
                  </a:moveTo>
                  <a:lnTo>
                    <a:pt x="220689" y="613564"/>
                  </a:lnTo>
                  <a:lnTo>
                    <a:pt x="220689" y="147935"/>
                  </a:lnTo>
                  <a:lnTo>
                    <a:pt x="249791" y="138234"/>
                  </a:lnTo>
                  <a:lnTo>
                    <a:pt x="278893" y="128533"/>
                  </a:lnTo>
                  <a:lnTo>
                    <a:pt x="312845" y="118833"/>
                  </a:lnTo>
                  <a:lnTo>
                    <a:pt x="312845" y="642666"/>
                  </a:lnTo>
                  <a:lnTo>
                    <a:pt x="278893" y="628115"/>
                  </a:lnTo>
                  <a:lnTo>
                    <a:pt x="249791" y="623265"/>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6" name="Freeform: Shape 23">
              <a:extLst>
                <a:ext uri="{FF2B5EF4-FFF2-40B4-BE49-F238E27FC236}">
                  <a16:creationId xmlns:a16="http://schemas.microsoft.com/office/drawing/2014/main" id="{5D04879E-9892-1B49-8A2B-7AD7581A0EC8}"/>
                </a:ext>
              </a:extLst>
            </p:cNvPr>
            <p:cNvSpPr/>
            <p:nvPr/>
          </p:nvSpPr>
          <p:spPr>
            <a:xfrm>
              <a:off x="5954035" y="937820"/>
              <a:ext cx="485031" cy="727547"/>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sp>
          <p:nvSpPr>
            <p:cNvPr id="37" name="Freeform: Shape 24">
              <a:extLst>
                <a:ext uri="{FF2B5EF4-FFF2-40B4-BE49-F238E27FC236}">
                  <a16:creationId xmlns:a16="http://schemas.microsoft.com/office/drawing/2014/main" id="{9A183BB9-232A-254B-8F9C-57A354418C9C}"/>
                </a:ext>
              </a:extLst>
            </p:cNvPr>
            <p:cNvSpPr/>
            <p:nvPr/>
          </p:nvSpPr>
          <p:spPr>
            <a:xfrm>
              <a:off x="5566010" y="937820"/>
              <a:ext cx="388025" cy="727547"/>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2 w 388024"/>
                <a:gd name="connsiteY10" fmla="*/ 172186 h 727546"/>
                <a:gd name="connsiteX11" fmla="*/ 99432 w 388024"/>
                <a:gd name="connsiteY11" fmla="*/ 574762 h 727546"/>
                <a:gd name="connsiteX12" fmla="*/ 84880 w 388024"/>
                <a:gd name="connsiteY12" fmla="*/ 569912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599014 h 727546"/>
                <a:gd name="connsiteX22" fmla="*/ 152785 w 388024"/>
                <a:gd name="connsiteY22" fmla="*/ 589313 h 727546"/>
                <a:gd name="connsiteX23" fmla="*/ 249791 w 388024"/>
                <a:gd name="connsiteY23" fmla="*/ 623265 h 727546"/>
                <a:gd name="connsiteX24" fmla="*/ 225540 w 388024"/>
                <a:gd name="connsiteY24" fmla="*/ 608714 h 727546"/>
                <a:gd name="connsiteX25" fmla="*/ 225540 w 388024"/>
                <a:gd name="connsiteY25" fmla="*/ 143084 h 727546"/>
                <a:gd name="connsiteX26" fmla="*/ 254641 w 388024"/>
                <a:gd name="connsiteY26" fmla="*/ 138234 h 727546"/>
                <a:gd name="connsiteX27" fmla="*/ 283743 w 388024"/>
                <a:gd name="connsiteY27" fmla="*/ 128533 h 727546"/>
                <a:gd name="connsiteX28" fmla="*/ 317696 w 388024"/>
                <a:gd name="connsiteY28" fmla="*/ 118833 h 727546"/>
                <a:gd name="connsiteX29" fmla="*/ 317696 w 388024"/>
                <a:gd name="connsiteY29" fmla="*/ 642666 h 727546"/>
                <a:gd name="connsiteX30" fmla="*/ 28374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2" y="172186"/>
                  </a:lnTo>
                  <a:lnTo>
                    <a:pt x="99432" y="574762"/>
                  </a:lnTo>
                  <a:lnTo>
                    <a:pt x="84880" y="569912"/>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599014"/>
                  </a:lnTo>
                  <a:lnTo>
                    <a:pt x="152785" y="589313"/>
                  </a:lnTo>
                  <a:close/>
                  <a:moveTo>
                    <a:pt x="249791" y="623265"/>
                  </a:moveTo>
                  <a:lnTo>
                    <a:pt x="225540" y="608714"/>
                  </a:lnTo>
                  <a:lnTo>
                    <a:pt x="225540" y="143084"/>
                  </a:lnTo>
                  <a:lnTo>
                    <a:pt x="254641" y="138234"/>
                  </a:lnTo>
                  <a:lnTo>
                    <a:pt x="283743" y="128533"/>
                  </a:lnTo>
                  <a:lnTo>
                    <a:pt x="317696" y="118833"/>
                  </a:lnTo>
                  <a:lnTo>
                    <a:pt x="317696" y="642666"/>
                  </a:lnTo>
                  <a:lnTo>
                    <a:pt x="283743" y="632966"/>
                  </a:lnTo>
                  <a:lnTo>
                    <a:pt x="249791" y="623265"/>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defTabSz="932563">
                <a:defRPr/>
              </a:pPr>
              <a:endParaRPr lang="en-US">
                <a:solidFill>
                  <a:srgbClr val="FFFFFF"/>
                </a:solidFill>
                <a:latin typeface="Segoe UI Semilight"/>
              </a:endParaRPr>
            </a:p>
          </p:txBody>
        </p:sp>
      </p:grpSp>
      <p:sp>
        <p:nvSpPr>
          <p:cNvPr id="38" name="Rectangle 37">
            <a:extLst>
              <a:ext uri="{FF2B5EF4-FFF2-40B4-BE49-F238E27FC236}">
                <a16:creationId xmlns:a16="http://schemas.microsoft.com/office/drawing/2014/main" id="{11ACADB8-D042-ED46-96D1-86579E59709B}"/>
              </a:ext>
            </a:extLst>
          </p:cNvPr>
          <p:cNvSpPr/>
          <p:nvPr/>
        </p:nvSpPr>
        <p:spPr>
          <a:xfrm>
            <a:off x="2674534" y="3278180"/>
            <a:ext cx="1710616" cy="1150849"/>
          </a:xfrm>
          <a:prstGeom prst="rect">
            <a:avLst/>
          </a:prstGeom>
        </p:spPr>
        <p:txBody>
          <a:bodyPr wrap="square">
            <a:spAutoFit/>
          </a:bodyPr>
          <a:lstStyle/>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Azure </a:t>
            </a:r>
          </a:p>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Kubernetes Service</a:t>
            </a:r>
            <a:endParaRPr lang="en-US" sz="2244" kern="0">
              <a:gradFill>
                <a:gsLst>
                  <a:gs pos="0">
                    <a:schemeClr val="tx1"/>
                  </a:gs>
                  <a:gs pos="100000">
                    <a:schemeClr val="tx1"/>
                  </a:gs>
                </a:gsLst>
                <a:lin ang="5400000" scaled="1"/>
              </a:gradFill>
              <a:latin typeface="Segoe UI Light" panose="020B0502040204020203" pitchFamily="34" charset="0"/>
              <a:cs typeface="Segoe UI Light" panose="020B0502040204020203" pitchFamily="34" charset="0"/>
            </a:endParaRPr>
          </a:p>
        </p:txBody>
      </p:sp>
      <p:sp>
        <p:nvSpPr>
          <p:cNvPr id="43" name="Rectangle 42">
            <a:extLst>
              <a:ext uri="{FF2B5EF4-FFF2-40B4-BE49-F238E27FC236}">
                <a16:creationId xmlns:a16="http://schemas.microsoft.com/office/drawing/2014/main" id="{6663C697-6284-2449-AC56-5EA47C47197A}"/>
              </a:ext>
            </a:extLst>
          </p:cNvPr>
          <p:cNvSpPr/>
          <p:nvPr/>
        </p:nvSpPr>
        <p:spPr>
          <a:xfrm>
            <a:off x="518974" y="3269891"/>
            <a:ext cx="1710616" cy="1150849"/>
          </a:xfrm>
          <a:prstGeom prst="rect">
            <a:avLst/>
          </a:prstGeom>
        </p:spPr>
        <p:txBody>
          <a:bodyPr wrap="square">
            <a:spAutoFit/>
          </a:bodyPr>
          <a:lstStyle/>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Azure </a:t>
            </a:r>
          </a:p>
          <a:p>
            <a:pPr algn="ctr" defTabSz="932395"/>
            <a:r>
              <a:rPr lang="en-US" sz="2244" kern="0">
                <a:gradFill>
                  <a:gsLst>
                    <a:gs pos="0">
                      <a:schemeClr val="tx1"/>
                    </a:gs>
                    <a:gs pos="100000">
                      <a:schemeClr val="tx1"/>
                    </a:gs>
                  </a:gsLst>
                  <a:lin ang="5400000" scaled="1"/>
                </a:gradFill>
                <a:latin typeface="Segoe UI Light" panose="020B0502040204020203" pitchFamily="34" charset="0"/>
                <a:ea typeface="Segoe UI Black" panose="020B0A02040204020203" pitchFamily="34" charset="0"/>
                <a:cs typeface="Segoe UI Light" panose="020B0502040204020203" pitchFamily="34" charset="0"/>
              </a:rPr>
              <a:t>VMs / Scale Sets</a:t>
            </a:r>
            <a:endParaRPr lang="en-US" sz="2244" kern="0">
              <a:gradFill>
                <a:gsLst>
                  <a:gs pos="0">
                    <a:schemeClr val="tx1"/>
                  </a:gs>
                  <a:gs pos="100000">
                    <a:schemeClr val="tx1"/>
                  </a:gs>
                </a:gsLst>
                <a:lin ang="5400000" scaled="1"/>
              </a:gradFill>
              <a:latin typeface="Segoe UI Light" panose="020B0502040204020203" pitchFamily="34" charset="0"/>
              <a:cs typeface="Segoe UI Light" panose="020B0502040204020203" pitchFamily="34" charset="0"/>
            </a:endParaRPr>
          </a:p>
        </p:txBody>
      </p:sp>
      <p:pic>
        <p:nvPicPr>
          <p:cNvPr id="44" name="Picture 43">
            <a:extLst>
              <a:ext uri="{FF2B5EF4-FFF2-40B4-BE49-F238E27FC236}">
                <a16:creationId xmlns:a16="http://schemas.microsoft.com/office/drawing/2014/main" id="{88A72171-A4E3-4446-BA14-FC0E6A56D9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491" y="1919466"/>
            <a:ext cx="1218863" cy="1218863"/>
          </a:xfrm>
          <a:prstGeom prst="rect">
            <a:avLst/>
          </a:prstGeom>
          <a:ln>
            <a:noFill/>
          </a:ln>
        </p:spPr>
      </p:pic>
    </p:spTree>
    <p:extLst>
      <p:ext uri="{BB962C8B-B14F-4D97-AF65-F5344CB8AC3E}">
        <p14:creationId xmlns:p14="http://schemas.microsoft.com/office/powerpoint/2010/main" val="906839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250" fill="hold"/>
                                        <p:tgtEl>
                                          <p:spTgt spid="21"/>
                                        </p:tgtEl>
                                        <p:attrNameLst>
                                          <p:attrName>ppt_x</p:attrName>
                                        </p:attrNameLst>
                                      </p:cBhvr>
                                      <p:tavLst>
                                        <p:tav tm="0">
                                          <p:val>
                                            <p:strVal val="0-#ppt_w/2"/>
                                          </p:val>
                                        </p:tav>
                                        <p:tav tm="100000">
                                          <p:val>
                                            <p:strVal val="#ppt_x"/>
                                          </p:val>
                                        </p:tav>
                                      </p:tavLst>
                                    </p:anim>
                                    <p:anim calcmode="lin" valueType="num">
                                      <p:cBhvr additive="base">
                                        <p:cTn id="8" dur="125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663" y="326359"/>
            <a:ext cx="7743877" cy="6128363"/>
          </a:xfrm>
          <a:prstGeom prst="rect">
            <a:avLst/>
          </a:prstGeom>
          <a:effectLst/>
        </p:spPr>
      </p:pic>
      <p:sp>
        <p:nvSpPr>
          <p:cNvPr id="5" name="Rectangle 4"/>
          <p:cNvSpPr/>
          <p:nvPr/>
        </p:nvSpPr>
        <p:spPr bwMode="auto">
          <a:xfrm>
            <a:off x="883" y="497"/>
            <a:ext cx="4312625" cy="699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75484" y="295730"/>
            <a:ext cx="3809457" cy="917444"/>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endParaRPr kumimoji="0" lang="en-NZ" sz="4799" b="0" i="0" u="none" strike="noStrike" kern="1200" cap="none" spc="-102"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endParaRPr>
          </a:p>
        </p:txBody>
      </p:sp>
      <p:sp>
        <p:nvSpPr>
          <p:cNvPr id="8" name="Text Placeholder 2"/>
          <p:cNvSpPr txBox="1">
            <a:spLocks/>
          </p:cNvSpPr>
          <p:nvPr/>
        </p:nvSpPr>
        <p:spPr>
          <a:xfrm>
            <a:off x="274639" y="2405218"/>
            <a:ext cx="3657599" cy="3200904"/>
          </a:xfrm>
          <a:prstGeom prst="rect">
            <a:avLst/>
          </a:prstGeom>
        </p:spPr>
        <p:txBody>
          <a:bodyPr lIns="182750" tIns="146200" rIns="18275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32563" rtl="0" eaLnBrk="1" fontAlgn="auto" latinLnBrk="0" hangingPunct="1">
              <a:lnSpc>
                <a:spcPct val="90000"/>
              </a:lnSpc>
              <a:spcBef>
                <a:spcPts val="0"/>
              </a:spcBef>
              <a:spcAft>
                <a:spcPts val="1200"/>
              </a:spcAft>
              <a:buClrTx/>
              <a:buSzPct val="90000"/>
              <a:buFont typeface="Arial" pitchFamily="34" charset="0"/>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t>Workflow in the cloud</a:t>
            </a:r>
          </a:p>
          <a:p>
            <a:pPr marL="0" marR="0" lvl="1" indent="0" algn="l" defTabSz="932563" rtl="0" eaLnBrk="1" fontAlgn="auto" latinLnBrk="0" hangingPunct="1">
              <a:lnSpc>
                <a:spcPct val="90000"/>
              </a:lnSpc>
              <a:spcBef>
                <a:spcPts val="0"/>
              </a:spcBef>
              <a:spcAft>
                <a:spcPts val="1200"/>
              </a:spcAft>
              <a:buClrTx/>
              <a:buSzPct val="90000"/>
              <a:buFont typeface="Arial" pitchFamily="34" charset="0"/>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t>Powerful control flow</a:t>
            </a:r>
          </a:p>
          <a:p>
            <a:pPr marL="0" marR="0" lvl="1" indent="0" algn="l" defTabSz="932563" rtl="0" eaLnBrk="1" fontAlgn="auto" latinLnBrk="0" hangingPunct="1">
              <a:lnSpc>
                <a:spcPct val="90000"/>
              </a:lnSpc>
              <a:spcBef>
                <a:spcPts val="0"/>
              </a:spcBef>
              <a:spcAft>
                <a:spcPts val="1200"/>
              </a:spcAft>
              <a:buClrTx/>
              <a:buSzPct val="90000"/>
              <a:buFont typeface="Arial" pitchFamily="34" charset="0"/>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t>Connect disparate applications</a:t>
            </a:r>
          </a:p>
          <a:p>
            <a:pPr marL="0" marR="0" lvl="1" indent="0" algn="l" defTabSz="932563" rtl="0" eaLnBrk="1" fontAlgn="auto" latinLnBrk="0" hangingPunct="1">
              <a:lnSpc>
                <a:spcPct val="90000"/>
              </a:lnSpc>
              <a:spcBef>
                <a:spcPts val="0"/>
              </a:spcBef>
              <a:spcAft>
                <a:spcPts val="1200"/>
              </a:spcAft>
              <a:buClrTx/>
              <a:buSzPct val="90000"/>
              <a:buFont typeface="Arial" pitchFamily="34" charset="0"/>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t>No code designer </a:t>
            </a:r>
            <a:b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b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t>for rapid creation</a:t>
            </a:r>
          </a:p>
          <a:p>
            <a:pPr marL="0" marR="0" lvl="1" indent="0" algn="l" defTabSz="932563" rtl="0" eaLnBrk="1" fontAlgn="auto" latinLnBrk="0" hangingPunct="1">
              <a:lnSpc>
                <a:spcPct val="90000"/>
              </a:lnSpc>
              <a:spcBef>
                <a:spcPts val="0"/>
              </a:spcBef>
              <a:spcAft>
                <a:spcPts val="1200"/>
              </a:spcAft>
              <a:buClrTx/>
              <a:buSzPct val="90000"/>
              <a:buFont typeface="Arial" pitchFamily="34" charset="0"/>
              <a:buNone/>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rPr>
              <a:t>Also works within Visual Studio for added CI/CD</a:t>
            </a:r>
          </a:p>
        </p:txBody>
      </p:sp>
      <p:sp>
        <p:nvSpPr>
          <p:cNvPr id="2" name="Title 1">
            <a:extLst>
              <a:ext uri="{FF2B5EF4-FFF2-40B4-BE49-F238E27FC236}">
                <a16:creationId xmlns:a16="http://schemas.microsoft.com/office/drawing/2014/main" id="{8CE172A1-A032-43F6-A9B5-1FF05E2E542A}"/>
              </a:ext>
            </a:extLst>
          </p:cNvPr>
          <p:cNvSpPr>
            <a:spLocks noGrp="1"/>
          </p:cNvSpPr>
          <p:nvPr>
            <p:ph type="title"/>
          </p:nvPr>
        </p:nvSpPr>
        <p:spPr>
          <a:xfrm>
            <a:off x="274639" y="295274"/>
            <a:ext cx="4038869" cy="917575"/>
          </a:xfrm>
        </p:spPr>
        <p:txBody>
          <a:bodyPr/>
          <a:lstStyle/>
          <a:p>
            <a:r>
              <a:rPr lang="en-NZ" sz="4799" dirty="0">
                <a:gradFill>
                  <a:gsLst>
                    <a:gs pos="2917">
                      <a:srgbClr val="FFFFFF"/>
                    </a:gs>
                    <a:gs pos="30000">
                      <a:srgbClr val="FFFFFF"/>
                    </a:gs>
                  </a:gsLst>
                  <a:lin ang="5400000" scaled="0"/>
                </a:gradFill>
              </a:rPr>
              <a:t>Logic Apps</a:t>
            </a:r>
            <a:br>
              <a:rPr lang="en-NZ" sz="4799" dirty="0">
                <a:gradFill>
                  <a:gsLst>
                    <a:gs pos="2917">
                      <a:srgbClr val="FFFFFF"/>
                    </a:gs>
                    <a:gs pos="30000">
                      <a:srgbClr val="FFFFFF"/>
                    </a:gs>
                  </a:gsLst>
                  <a:lin ang="5400000" scaled="0"/>
                </a:gradFill>
              </a:rPr>
            </a:br>
            <a:r>
              <a:rPr lang="en-NZ" sz="4799" dirty="0">
                <a:gradFill>
                  <a:gsLst>
                    <a:gs pos="2917">
                      <a:srgbClr val="FFFFFF"/>
                    </a:gs>
                    <a:gs pos="30000">
                      <a:srgbClr val="FFFFFF"/>
                    </a:gs>
                  </a:gsLst>
                  <a:lin ang="5400000" scaled="0"/>
                </a:gradFill>
              </a:rPr>
              <a:t>Workflow </a:t>
            </a:r>
            <a:br>
              <a:rPr lang="en-NZ" sz="4799" dirty="0">
                <a:gradFill>
                  <a:gsLst>
                    <a:gs pos="2917">
                      <a:srgbClr val="FFFFFF"/>
                    </a:gs>
                    <a:gs pos="30000">
                      <a:srgbClr val="FFFFFF"/>
                    </a:gs>
                  </a:gsLst>
                  <a:lin ang="5400000" scaled="0"/>
                </a:gradFill>
              </a:rPr>
            </a:br>
            <a:r>
              <a:rPr lang="en-NZ" sz="4799" dirty="0">
                <a:gradFill>
                  <a:gsLst>
                    <a:gs pos="2917">
                      <a:srgbClr val="FFFFFF"/>
                    </a:gs>
                    <a:gs pos="30000">
                      <a:srgbClr val="FFFFFF"/>
                    </a:gs>
                  </a:gsLst>
                  <a:lin ang="5400000" scaled="0"/>
                </a:gradFill>
              </a:rPr>
              <a:t>Designer</a:t>
            </a:r>
            <a:endParaRPr lang="en-US" dirty="0"/>
          </a:p>
        </p:txBody>
      </p:sp>
    </p:spTree>
    <p:extLst>
      <p:ext uri="{BB962C8B-B14F-4D97-AF65-F5344CB8AC3E}">
        <p14:creationId xmlns:p14="http://schemas.microsoft.com/office/powerpoint/2010/main" val="268912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dirty="0"/>
              <a:t>You’re building a solution in which you need to add metadata to images when they are uploaded to an azure storage account. You only want your code to run in response to new files showing up and you want as little management overhead as possible. What service should you use? </a:t>
            </a:r>
          </a:p>
        </p:txBody>
      </p:sp>
    </p:spTree>
    <p:extLst>
      <p:ext uri="{BB962C8B-B14F-4D97-AF65-F5344CB8AC3E}">
        <p14:creationId xmlns:p14="http://schemas.microsoft.com/office/powerpoint/2010/main" val="8486286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dirty="0"/>
              <a:t>You’re building a solution in which you need to add metadata to images when they are uploaded to an azure storage account. You only want your code to run in response to new files showing up and you want as little management overhead as possible. What service should you use? </a:t>
            </a:r>
            <a:br>
              <a:rPr lang="en-US" sz="3200" dirty="0"/>
            </a:br>
            <a:br>
              <a:rPr lang="en-US" sz="3200" dirty="0"/>
            </a:br>
            <a:r>
              <a:rPr lang="en-US" sz="3200" dirty="0"/>
              <a:t>A: </a:t>
            </a:r>
            <a:br>
              <a:rPr lang="en-US" sz="3200" dirty="0"/>
            </a:br>
            <a:r>
              <a:rPr lang="en-US" sz="3200" b="1" u="sng" dirty="0"/>
              <a:t>Azure Functions </a:t>
            </a:r>
            <a:r>
              <a:rPr lang="en-US" sz="3200" dirty="0"/>
              <a:t>will allow you to respond to events as new images are uploaded. You’ll pay only for your code execution and you have no VM’s to manage.</a:t>
            </a:r>
          </a:p>
        </p:txBody>
      </p:sp>
    </p:spTree>
    <p:extLst>
      <p:ext uri="{BB962C8B-B14F-4D97-AF65-F5344CB8AC3E}">
        <p14:creationId xmlns:p14="http://schemas.microsoft.com/office/powerpoint/2010/main" val="3048482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2012859"/>
          </a:xfrm>
        </p:spPr>
        <p:txBody>
          <a:bodyPr/>
          <a:lstStyle/>
          <a:p>
            <a:r>
              <a:rPr lang="en-US" sz="6600" dirty="0"/>
              <a:t>Azure Fundamentals Certification and the AZ-900 Exam</a:t>
            </a:r>
          </a:p>
        </p:txBody>
      </p:sp>
    </p:spTree>
    <p:extLst>
      <p:ext uri="{BB962C8B-B14F-4D97-AF65-F5344CB8AC3E}">
        <p14:creationId xmlns:p14="http://schemas.microsoft.com/office/powerpoint/2010/main" val="373023721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b="1" dirty="0"/>
              <a:t>Which of the following statements accurately describe a virtual machine scale set (VMSS)?</a:t>
            </a:r>
          </a:p>
          <a:p>
            <a:pPr marL="0" indent="0">
              <a:buNone/>
            </a:pPr>
            <a:endParaRPr lang="en-US" sz="3200" b="1" dirty="0"/>
          </a:p>
          <a:p>
            <a:pPr marL="514350" indent="-514350">
              <a:buAutoNum type="alphaLcPeriod"/>
            </a:pPr>
            <a:r>
              <a:rPr lang="en-US" sz="3200" b="1" dirty="0"/>
              <a:t>Can create 100s of identical VMs.</a:t>
            </a:r>
          </a:p>
          <a:p>
            <a:pPr marL="514350" indent="-514350">
              <a:buAutoNum type="alphaLcPeriod"/>
            </a:pPr>
            <a:r>
              <a:rPr lang="en-US" sz="3200" b="1" dirty="0"/>
              <a:t>Automatically distributes VMs across AZ’s, Fault Domains, Update Domains and Regions.</a:t>
            </a:r>
          </a:p>
          <a:p>
            <a:pPr marL="514350" indent="-514350">
              <a:buAutoNum type="alphaLcPeriod"/>
            </a:pPr>
            <a:r>
              <a:rPr lang="en-US" sz="3200" b="1" dirty="0"/>
              <a:t>Integrates with both App Gateway and Azure Load Balancer.</a:t>
            </a:r>
          </a:p>
          <a:p>
            <a:pPr marL="514350" indent="-514350">
              <a:buAutoNum type="alphaLcPeriod"/>
            </a:pPr>
            <a:r>
              <a:rPr lang="en-US" sz="3200" b="1" dirty="0"/>
              <a:t>Supports both marketplace and custom VM images.</a:t>
            </a:r>
          </a:p>
        </p:txBody>
      </p:sp>
    </p:spTree>
    <p:extLst>
      <p:ext uri="{BB962C8B-B14F-4D97-AF65-F5344CB8AC3E}">
        <p14:creationId xmlns:p14="http://schemas.microsoft.com/office/powerpoint/2010/main" val="15067477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3200" b="1" dirty="0"/>
              <a:t>Q: </a:t>
            </a:r>
            <a:r>
              <a:rPr lang="en-US" sz="3200" b="1" dirty="0"/>
              <a:t>Which of the following statements accurately describe a virtual machine scale set (VMSS)?</a:t>
            </a:r>
          </a:p>
          <a:p>
            <a:pPr marL="0" indent="0">
              <a:buNone/>
            </a:pPr>
            <a:endParaRPr lang="en-US" sz="3200" b="1" dirty="0"/>
          </a:p>
          <a:p>
            <a:pPr marL="514350" indent="-514350">
              <a:buAutoNum type="alphaLcPeriod"/>
            </a:pPr>
            <a:r>
              <a:rPr lang="en-US" sz="3200" b="1" u="sng" dirty="0"/>
              <a:t>Can create 100s of identical VMs.</a:t>
            </a:r>
          </a:p>
          <a:p>
            <a:pPr marL="514350" indent="-514350">
              <a:buAutoNum type="alphaLcPeriod"/>
            </a:pPr>
            <a:r>
              <a:rPr lang="en-US" sz="3200" b="1" dirty="0"/>
              <a:t>Automatically distributes VMs across AZ’s, Fault Domains, Update Domains and Regions.</a:t>
            </a:r>
          </a:p>
          <a:p>
            <a:pPr marL="514350" indent="-514350">
              <a:buAutoNum type="alphaLcPeriod"/>
            </a:pPr>
            <a:r>
              <a:rPr lang="en-US" sz="3200" b="1" u="sng" dirty="0"/>
              <a:t>Integrates with both App Gateway and Azure Load Balancer.</a:t>
            </a:r>
          </a:p>
          <a:p>
            <a:pPr marL="514350" indent="-514350">
              <a:buAutoNum type="alphaLcPeriod"/>
            </a:pPr>
            <a:r>
              <a:rPr lang="en-US" sz="3200" b="1" u="sng" dirty="0"/>
              <a:t>Supports both marketplace and custom VM images.</a:t>
            </a:r>
          </a:p>
        </p:txBody>
      </p:sp>
    </p:spTree>
    <p:extLst>
      <p:ext uri="{BB962C8B-B14F-4D97-AF65-F5344CB8AC3E}">
        <p14:creationId xmlns:p14="http://schemas.microsoft.com/office/powerpoint/2010/main" val="32342768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2179058"/>
          </a:xfrm>
        </p:spPr>
        <p:txBody>
          <a:bodyPr/>
          <a:lstStyle/>
          <a:p>
            <a:pPr>
              <a:spcAft>
                <a:spcPts val="1800"/>
              </a:spcAft>
            </a:pPr>
            <a:r>
              <a:rPr lang="fr-FR" dirty="0"/>
              <a:t>Core Cloud Services</a:t>
            </a:r>
            <a:br>
              <a:rPr lang="fr-FR" dirty="0"/>
            </a:br>
            <a:r>
              <a:rPr lang="fr-FR" dirty="0"/>
              <a:t>Azure </a:t>
            </a:r>
            <a:r>
              <a:rPr lang="fr-FR" dirty="0" err="1"/>
              <a:t>compute</a:t>
            </a:r>
            <a:r>
              <a:rPr lang="fr-FR" dirty="0"/>
              <a:t> options</a:t>
            </a:r>
          </a:p>
        </p:txBody>
      </p:sp>
    </p:spTree>
    <p:extLst>
      <p:ext uri="{BB962C8B-B14F-4D97-AF65-F5344CB8AC3E}">
        <p14:creationId xmlns:p14="http://schemas.microsoft.com/office/powerpoint/2010/main" val="154061723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Azure compute services </a:t>
            </a:r>
            <a:r>
              <a:rPr lang="en-US" b="1" dirty="0"/>
              <a:t>- </a:t>
            </a:r>
            <a:r>
              <a:rPr lang="en-US" dirty="0"/>
              <a:t>virtual machine services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612507" y="1908442"/>
            <a:ext cx="10496198" cy="895965"/>
          </a:xfrm>
        </p:spPr>
        <p:txBody>
          <a:bodyPr>
            <a:normAutofit fontScale="92500" lnSpcReduction="20000"/>
          </a:bodyPr>
          <a:lstStyle/>
          <a:p>
            <a:pPr marL="0" indent="0">
              <a:buNone/>
            </a:pPr>
            <a:r>
              <a:rPr lang="en-IE" i="1" dirty="0"/>
              <a:t>VMs</a:t>
            </a:r>
            <a:r>
              <a:rPr lang="en-IE" dirty="0"/>
              <a:t> are software emulations of physical computers. Examples of Azure services for virtual machines include:</a:t>
            </a:r>
          </a:p>
        </p:txBody>
      </p:sp>
      <p:sp>
        <p:nvSpPr>
          <p:cNvPr id="6" name="Text Placeholder 2">
            <a:extLst>
              <a:ext uri="{FF2B5EF4-FFF2-40B4-BE49-F238E27FC236}">
                <a16:creationId xmlns:a16="http://schemas.microsoft.com/office/drawing/2014/main" id="{87E9D5C2-C01D-4E87-8056-1A27F03D202A}"/>
              </a:ext>
            </a:extLst>
          </p:cNvPr>
          <p:cNvSpPr txBox="1">
            <a:spLocks/>
          </p:cNvSpPr>
          <p:nvPr/>
        </p:nvSpPr>
        <p:spPr>
          <a:xfrm>
            <a:off x="1939395" y="2949097"/>
            <a:ext cx="9382255" cy="772184"/>
          </a:xfrm>
          <a:prstGeom prst="rect">
            <a:avLst/>
          </a:prstGeom>
        </p:spPr>
        <p:txBody>
          <a:bodyPr vert="horz" lIns="93260" tIns="46630" rIns="93260" bIns="4663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Azure VMs. Infrastructure as a service (IaaS) to create and use VMs in the cloud</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1939395" y="3971904"/>
            <a:ext cx="9141718" cy="801526"/>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t>VM scale sets. Designed for automatic scaling of identical VMs</a:t>
            </a:r>
          </a:p>
        </p:txBody>
      </p:sp>
      <p:sp>
        <p:nvSpPr>
          <p:cNvPr id="8" name="Text Placeholder 2">
            <a:extLst>
              <a:ext uri="{FF2B5EF4-FFF2-40B4-BE49-F238E27FC236}">
                <a16:creationId xmlns:a16="http://schemas.microsoft.com/office/drawing/2014/main" id="{F9B8048A-E8A4-45D4-B26E-76DF5DEC2422}"/>
              </a:ext>
            </a:extLst>
          </p:cNvPr>
          <p:cNvSpPr txBox="1">
            <a:spLocks/>
          </p:cNvSpPr>
          <p:nvPr/>
        </p:nvSpPr>
        <p:spPr>
          <a:xfrm>
            <a:off x="1939395" y="6147659"/>
            <a:ext cx="9141718" cy="602306"/>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52" dirty="0"/>
              <a:t>Functions.</a:t>
            </a:r>
            <a:r>
              <a:rPr lang="en-US" sz="2652" b="1" dirty="0"/>
              <a:t> </a:t>
            </a:r>
            <a:r>
              <a:rPr lang="en-US" sz="2652" dirty="0"/>
              <a:t>Creates infrastructure based on an event</a:t>
            </a:r>
            <a:endParaRPr lang="en-IE" sz="2652" dirty="0"/>
          </a:p>
        </p:txBody>
      </p:sp>
      <p:sp>
        <p:nvSpPr>
          <p:cNvPr id="9" name="Text Placeholder 2">
            <a:extLst>
              <a:ext uri="{FF2B5EF4-FFF2-40B4-BE49-F238E27FC236}">
                <a16:creationId xmlns:a16="http://schemas.microsoft.com/office/drawing/2014/main" id="{09719ECC-F2C6-4200-B868-DA17400A4197}"/>
              </a:ext>
            </a:extLst>
          </p:cNvPr>
          <p:cNvSpPr txBox="1">
            <a:spLocks/>
          </p:cNvSpPr>
          <p:nvPr/>
        </p:nvSpPr>
        <p:spPr>
          <a:xfrm>
            <a:off x="1939395" y="5163020"/>
            <a:ext cx="9382255" cy="814694"/>
          </a:xfrm>
          <a:prstGeom prst="rect">
            <a:avLst/>
          </a:prstGeom>
        </p:spPr>
        <p:txBody>
          <a:bodyPr vert="horz" lIns="93260" tIns="46630" rIns="93260" bIns="4663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60" dirty="0"/>
              <a:t>App services. platform as a service (</a:t>
            </a:r>
            <a:r>
              <a:rPr lang="en-US" sz="2856" dirty="0"/>
              <a:t>PaaS) offering to </a:t>
            </a:r>
            <a:r>
              <a:rPr lang="en-IE" sz="2856" dirty="0"/>
              <a:t>build, deploy, and scale enterprise-grade web, mobile, and API apps </a:t>
            </a:r>
            <a:endParaRPr lang="en-US" sz="2856" dirty="0"/>
          </a:p>
        </p:txBody>
      </p:sp>
      <p:pic>
        <p:nvPicPr>
          <p:cNvPr id="10" name="Picture 9">
            <a:extLst>
              <a:ext uri="{FF2B5EF4-FFF2-40B4-BE49-F238E27FC236}">
                <a16:creationId xmlns:a16="http://schemas.microsoft.com/office/drawing/2014/main" id="{8B8D092F-E303-4D04-91B0-555376F06E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60" y="2949097"/>
            <a:ext cx="772184" cy="772184"/>
          </a:xfrm>
          <a:prstGeom prst="rect">
            <a:avLst/>
          </a:prstGeom>
        </p:spPr>
      </p:pic>
      <p:pic>
        <p:nvPicPr>
          <p:cNvPr id="12" name="Picture 11">
            <a:extLst>
              <a:ext uri="{FF2B5EF4-FFF2-40B4-BE49-F238E27FC236}">
                <a16:creationId xmlns:a16="http://schemas.microsoft.com/office/drawing/2014/main" id="{B26198E1-E2E9-4824-A06B-B795AEF8CB0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12" y="3872293"/>
            <a:ext cx="1146485" cy="1000745"/>
          </a:xfrm>
          <a:prstGeom prst="rect">
            <a:avLst/>
          </a:prstGeom>
        </p:spPr>
      </p:pic>
      <p:pic>
        <p:nvPicPr>
          <p:cNvPr id="14" name="Picture 13">
            <a:extLst>
              <a:ext uri="{FF2B5EF4-FFF2-40B4-BE49-F238E27FC236}">
                <a16:creationId xmlns:a16="http://schemas.microsoft.com/office/drawing/2014/main" id="{0BE69BB7-091E-45CE-9EA4-AFF9C6D7FEC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489" y="5163020"/>
            <a:ext cx="704928" cy="671200"/>
          </a:xfrm>
          <a:prstGeom prst="rect">
            <a:avLst/>
          </a:prstGeom>
        </p:spPr>
      </p:pic>
      <p:pic>
        <p:nvPicPr>
          <p:cNvPr id="16" name="Picture 15">
            <a:extLst>
              <a:ext uri="{FF2B5EF4-FFF2-40B4-BE49-F238E27FC236}">
                <a16:creationId xmlns:a16="http://schemas.microsoft.com/office/drawing/2014/main" id="{E4BE1C08-F7E2-4ADF-9097-709D4DF49ECF}"/>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462" y="6018316"/>
            <a:ext cx="828981" cy="828981"/>
          </a:xfrm>
          <a:prstGeom prst="rect">
            <a:avLst/>
          </a:prstGeom>
        </p:spPr>
      </p:pic>
    </p:spTree>
    <p:extLst>
      <p:ext uri="{BB962C8B-B14F-4D97-AF65-F5344CB8AC3E}">
        <p14:creationId xmlns:p14="http://schemas.microsoft.com/office/powerpoint/2010/main" val="320702415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2179058"/>
          </a:xfrm>
        </p:spPr>
        <p:txBody>
          <a:bodyPr/>
          <a:lstStyle/>
          <a:p>
            <a:pPr>
              <a:spcAft>
                <a:spcPts val="1800"/>
              </a:spcAft>
            </a:pPr>
            <a:r>
              <a:rPr lang="en-US" dirty="0"/>
              <a:t>Core Cloud Services</a:t>
            </a:r>
            <a:br>
              <a:rPr lang="en-US" dirty="0"/>
            </a:br>
            <a:r>
              <a:rPr lang="en-US" dirty="0"/>
              <a:t>Azure data storage options</a:t>
            </a:r>
          </a:p>
        </p:txBody>
      </p:sp>
    </p:spTree>
    <p:extLst>
      <p:ext uri="{BB962C8B-B14F-4D97-AF65-F5344CB8AC3E}">
        <p14:creationId xmlns:p14="http://schemas.microsoft.com/office/powerpoint/2010/main" val="118985082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Azure storage services – data categories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627355" y="1724345"/>
            <a:ext cx="10496198" cy="4664980"/>
          </a:xfrm>
        </p:spPr>
        <p:txBody>
          <a:bodyPr>
            <a:normAutofit fontScale="77500" lnSpcReduction="20000"/>
          </a:bodyPr>
          <a:lstStyle/>
          <a:p>
            <a:r>
              <a:rPr lang="en-US" i="1" dirty="0"/>
              <a:t>Structured data</a:t>
            </a:r>
            <a:r>
              <a:rPr lang="en-US" dirty="0"/>
              <a:t>. D</a:t>
            </a:r>
            <a:r>
              <a:rPr lang="en-IE" dirty="0"/>
              <a:t>ata that adheres to a schema, so all of the data has the same fields or properties. Structured data can be stored in a database table with rows and columns. Examples of structured data include, sensor data or financial data.</a:t>
            </a:r>
            <a:br>
              <a:rPr lang="en-IE" dirty="0"/>
            </a:br>
            <a:endParaRPr lang="en-US" b="1" dirty="0"/>
          </a:p>
          <a:p>
            <a:r>
              <a:rPr lang="en-US" i="1" dirty="0"/>
              <a:t>Semi-structured data</a:t>
            </a:r>
            <a:r>
              <a:rPr lang="en-US" dirty="0"/>
              <a:t>. D</a:t>
            </a:r>
            <a:r>
              <a:rPr lang="en-IE" dirty="0"/>
              <a:t>ata is less organized than structured data, and is not stored in a relational format, meaning the fields do not neatly fit into tables, rows, and columns. Referred to as </a:t>
            </a:r>
            <a:r>
              <a:rPr lang="en-IE" i="1" dirty="0"/>
              <a:t>non-relational</a:t>
            </a:r>
            <a:r>
              <a:rPr lang="en-IE" dirty="0"/>
              <a:t> or </a:t>
            </a:r>
            <a:r>
              <a:rPr lang="en-IE" i="1" dirty="0"/>
              <a:t>NoSQL</a:t>
            </a:r>
            <a:r>
              <a:rPr lang="en-IE" dirty="0"/>
              <a:t> data.</a:t>
            </a:r>
            <a:br>
              <a:rPr lang="en-IE" dirty="0"/>
            </a:br>
            <a:endParaRPr lang="en-US" b="1" dirty="0"/>
          </a:p>
          <a:p>
            <a:r>
              <a:rPr lang="en-US" i="1" dirty="0"/>
              <a:t>Unstructured data</a:t>
            </a:r>
            <a:r>
              <a:rPr lang="en-US" dirty="0"/>
              <a:t>. D</a:t>
            </a:r>
            <a:r>
              <a:rPr lang="en-IE" dirty="0"/>
              <a:t>ata that has no designated structure to it. This also means that there are no restrictions on the kinds of data it can contain. For example, a blob can hold a PDF document, a JPG image, a JSON file, or video content.</a:t>
            </a:r>
          </a:p>
        </p:txBody>
      </p:sp>
    </p:spTree>
    <p:extLst>
      <p:ext uri="{BB962C8B-B14F-4D97-AF65-F5344CB8AC3E}">
        <p14:creationId xmlns:p14="http://schemas.microsoft.com/office/powerpoint/2010/main" val="214287371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sz="4400" dirty="0"/>
              <a:t>Core Azure Data Storage Services</a:t>
            </a:r>
          </a:p>
        </p:txBody>
      </p:sp>
      <p:sp>
        <p:nvSpPr>
          <p:cNvPr id="15" name="TextBox 14">
            <a:extLst>
              <a:ext uri="{FF2B5EF4-FFF2-40B4-BE49-F238E27FC236}">
                <a16:creationId xmlns:a16="http://schemas.microsoft.com/office/drawing/2014/main" id="{7763186F-D5EE-4920-B05B-BAB3605DEE5C}"/>
              </a:ext>
            </a:extLst>
          </p:cNvPr>
          <p:cNvSpPr txBox="1"/>
          <p:nvPr/>
        </p:nvSpPr>
        <p:spPr>
          <a:xfrm>
            <a:off x="2103437" y="2049462"/>
            <a:ext cx="2819400" cy="3028521"/>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Storage Account</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Blob Storage</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Data Lake Store G2</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Files</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Queue</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Disk Storage</a:t>
            </a:r>
          </a:p>
        </p:txBody>
      </p:sp>
      <p:sp>
        <p:nvSpPr>
          <p:cNvPr id="22" name="TextBox 21">
            <a:extLst>
              <a:ext uri="{FF2B5EF4-FFF2-40B4-BE49-F238E27FC236}">
                <a16:creationId xmlns:a16="http://schemas.microsoft.com/office/drawing/2014/main" id="{19AE2516-E94E-4038-A983-BC250B08ABAA}"/>
              </a:ext>
            </a:extLst>
          </p:cNvPr>
          <p:cNvSpPr txBox="1"/>
          <p:nvPr/>
        </p:nvSpPr>
        <p:spPr>
          <a:xfrm>
            <a:off x="7361237" y="2049462"/>
            <a:ext cx="2819400" cy="2068259"/>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Databases</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SQL DB</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Azure SQL DW</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Cosmos DB</a:t>
            </a:r>
          </a:p>
        </p:txBody>
      </p:sp>
      <p:pic>
        <p:nvPicPr>
          <p:cNvPr id="13" name="Picture 12">
            <a:extLst>
              <a:ext uri="{FF2B5EF4-FFF2-40B4-BE49-F238E27FC236}">
                <a16:creationId xmlns:a16="http://schemas.microsoft.com/office/drawing/2014/main" id="{DEB5F33B-A228-4593-B82B-B37C7AE19513}"/>
              </a:ext>
            </a:extLst>
          </p:cNvPr>
          <p:cNvPicPr>
            <a:picLocks noChangeAspect="1"/>
          </p:cNvPicPr>
          <p:nvPr/>
        </p:nvPicPr>
        <p:blipFill>
          <a:blip r:embed="rId3"/>
          <a:stretch>
            <a:fillRect/>
          </a:stretch>
        </p:blipFill>
        <p:spPr>
          <a:xfrm>
            <a:off x="2059195" y="2688205"/>
            <a:ext cx="390145" cy="390145"/>
          </a:xfrm>
          <a:prstGeom prst="rect">
            <a:avLst/>
          </a:prstGeom>
          <a:effectLst/>
        </p:spPr>
      </p:pic>
      <p:pic>
        <p:nvPicPr>
          <p:cNvPr id="34" name="Picture 33">
            <a:extLst>
              <a:ext uri="{FF2B5EF4-FFF2-40B4-BE49-F238E27FC236}">
                <a16:creationId xmlns:a16="http://schemas.microsoft.com/office/drawing/2014/main" id="{A42E6EF6-7870-4E9D-8E1D-AF6A6223AAD3}"/>
              </a:ext>
            </a:extLst>
          </p:cNvPr>
          <p:cNvPicPr>
            <a:picLocks noChangeAspect="1"/>
          </p:cNvPicPr>
          <p:nvPr/>
        </p:nvPicPr>
        <p:blipFill>
          <a:blip r:embed="rId4"/>
          <a:stretch>
            <a:fillRect/>
          </a:stretch>
        </p:blipFill>
        <p:spPr>
          <a:xfrm>
            <a:off x="2059195" y="3149455"/>
            <a:ext cx="390145" cy="390145"/>
          </a:xfrm>
          <a:prstGeom prst="rect">
            <a:avLst/>
          </a:prstGeom>
        </p:spPr>
      </p:pic>
      <p:pic>
        <p:nvPicPr>
          <p:cNvPr id="36" name="Picture 35">
            <a:extLst>
              <a:ext uri="{FF2B5EF4-FFF2-40B4-BE49-F238E27FC236}">
                <a16:creationId xmlns:a16="http://schemas.microsoft.com/office/drawing/2014/main" id="{ADCD420B-EDE9-4406-9238-9C82BFEAC138}"/>
              </a:ext>
            </a:extLst>
          </p:cNvPr>
          <p:cNvPicPr>
            <a:picLocks noChangeAspect="1"/>
          </p:cNvPicPr>
          <p:nvPr/>
        </p:nvPicPr>
        <p:blipFill>
          <a:blip r:embed="rId5"/>
          <a:stretch>
            <a:fillRect/>
          </a:stretch>
        </p:blipFill>
        <p:spPr>
          <a:xfrm>
            <a:off x="2084063" y="3652065"/>
            <a:ext cx="390145" cy="390145"/>
          </a:xfrm>
          <a:prstGeom prst="rect">
            <a:avLst/>
          </a:prstGeom>
          <a:effectLst/>
        </p:spPr>
      </p:pic>
      <p:pic>
        <p:nvPicPr>
          <p:cNvPr id="38" name="Picture 37">
            <a:extLst>
              <a:ext uri="{FF2B5EF4-FFF2-40B4-BE49-F238E27FC236}">
                <a16:creationId xmlns:a16="http://schemas.microsoft.com/office/drawing/2014/main" id="{1FC0390A-52EC-40DE-A288-2E8E26801272}"/>
              </a:ext>
            </a:extLst>
          </p:cNvPr>
          <p:cNvPicPr>
            <a:picLocks noChangeAspect="1"/>
          </p:cNvPicPr>
          <p:nvPr/>
        </p:nvPicPr>
        <p:blipFill>
          <a:blip r:embed="rId6"/>
          <a:stretch>
            <a:fillRect/>
          </a:stretch>
        </p:blipFill>
        <p:spPr>
          <a:xfrm>
            <a:off x="2084063" y="4123964"/>
            <a:ext cx="390145" cy="390145"/>
          </a:xfrm>
          <a:prstGeom prst="rect">
            <a:avLst/>
          </a:prstGeom>
        </p:spPr>
      </p:pic>
      <p:pic>
        <p:nvPicPr>
          <p:cNvPr id="40" name="Picture 39">
            <a:extLst>
              <a:ext uri="{FF2B5EF4-FFF2-40B4-BE49-F238E27FC236}">
                <a16:creationId xmlns:a16="http://schemas.microsoft.com/office/drawing/2014/main" id="{60E55575-19E4-4E17-AD85-96805B5FA787}"/>
              </a:ext>
            </a:extLst>
          </p:cNvPr>
          <p:cNvPicPr>
            <a:picLocks noChangeAspect="1"/>
          </p:cNvPicPr>
          <p:nvPr/>
        </p:nvPicPr>
        <p:blipFill>
          <a:blip r:embed="rId7"/>
          <a:stretch>
            <a:fillRect/>
          </a:stretch>
        </p:blipFill>
        <p:spPr>
          <a:xfrm>
            <a:off x="2103437" y="4615925"/>
            <a:ext cx="390145" cy="390145"/>
          </a:xfrm>
          <a:prstGeom prst="rect">
            <a:avLst/>
          </a:prstGeom>
        </p:spPr>
      </p:pic>
      <p:pic>
        <p:nvPicPr>
          <p:cNvPr id="42" name="Picture 41">
            <a:extLst>
              <a:ext uri="{FF2B5EF4-FFF2-40B4-BE49-F238E27FC236}">
                <a16:creationId xmlns:a16="http://schemas.microsoft.com/office/drawing/2014/main" id="{985EF379-BDAD-4242-B6E3-30AF22ADC957}"/>
              </a:ext>
            </a:extLst>
          </p:cNvPr>
          <p:cNvPicPr>
            <a:picLocks noChangeAspect="1"/>
          </p:cNvPicPr>
          <p:nvPr/>
        </p:nvPicPr>
        <p:blipFill>
          <a:blip r:embed="rId8"/>
          <a:stretch>
            <a:fillRect/>
          </a:stretch>
        </p:blipFill>
        <p:spPr>
          <a:xfrm>
            <a:off x="7316996" y="2666486"/>
            <a:ext cx="390145" cy="390145"/>
          </a:xfrm>
          <a:prstGeom prst="rect">
            <a:avLst/>
          </a:prstGeom>
        </p:spPr>
      </p:pic>
      <p:pic>
        <p:nvPicPr>
          <p:cNvPr id="44" name="Picture 43">
            <a:extLst>
              <a:ext uri="{FF2B5EF4-FFF2-40B4-BE49-F238E27FC236}">
                <a16:creationId xmlns:a16="http://schemas.microsoft.com/office/drawing/2014/main" id="{4F6627AE-D28B-4F4F-9DEF-F9BAD00E8DC0}"/>
              </a:ext>
            </a:extLst>
          </p:cNvPr>
          <p:cNvPicPr>
            <a:picLocks noChangeAspect="1"/>
          </p:cNvPicPr>
          <p:nvPr/>
        </p:nvPicPr>
        <p:blipFill>
          <a:blip r:embed="rId9"/>
          <a:stretch>
            <a:fillRect/>
          </a:stretch>
        </p:blipFill>
        <p:spPr>
          <a:xfrm>
            <a:off x="7295826" y="3142182"/>
            <a:ext cx="432483" cy="432483"/>
          </a:xfrm>
          <a:prstGeom prst="rect">
            <a:avLst/>
          </a:prstGeom>
        </p:spPr>
      </p:pic>
      <p:pic>
        <p:nvPicPr>
          <p:cNvPr id="46" name="Picture 45">
            <a:extLst>
              <a:ext uri="{FF2B5EF4-FFF2-40B4-BE49-F238E27FC236}">
                <a16:creationId xmlns:a16="http://schemas.microsoft.com/office/drawing/2014/main" id="{814BE27B-C1D6-4CF1-8214-044527FA062D}"/>
              </a:ext>
            </a:extLst>
          </p:cNvPr>
          <p:cNvPicPr>
            <a:picLocks noChangeAspect="1"/>
          </p:cNvPicPr>
          <p:nvPr/>
        </p:nvPicPr>
        <p:blipFill>
          <a:blip r:embed="rId10"/>
          <a:stretch>
            <a:fillRect/>
          </a:stretch>
        </p:blipFill>
        <p:spPr>
          <a:xfrm>
            <a:off x="7325270" y="3652065"/>
            <a:ext cx="482249" cy="386183"/>
          </a:xfrm>
          <a:prstGeom prst="rect">
            <a:avLst/>
          </a:prstGeom>
          <a:effectLst/>
        </p:spPr>
      </p:pic>
    </p:spTree>
    <p:extLst>
      <p:ext uri="{BB962C8B-B14F-4D97-AF65-F5344CB8AC3E}">
        <p14:creationId xmlns:p14="http://schemas.microsoft.com/office/powerpoint/2010/main" val="377810821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2400" b="1" dirty="0"/>
              <a:t>Q: </a:t>
            </a:r>
            <a:r>
              <a:rPr lang="en-US" sz="2400" b="1" dirty="0"/>
              <a:t>You’re working with a company to deploy multiple IaaS and PaaS solutions to Azure. You need to discern what services to use for particular use cases. Which resources should you deploy in the below scenarios?</a:t>
            </a:r>
          </a:p>
          <a:p>
            <a:pPr marL="0" indent="0">
              <a:buNone/>
            </a:pPr>
            <a:endParaRPr lang="en-US" sz="2400" b="1" dirty="0"/>
          </a:p>
          <a:p>
            <a:pPr>
              <a:buFontTx/>
              <a:buChar char="-"/>
            </a:pPr>
            <a:r>
              <a:rPr lang="en-US" sz="2400" dirty="0"/>
              <a:t>You need to store files on a network addressable share that can be accessed by multiple windows virtual machines</a:t>
            </a:r>
            <a:br>
              <a:rPr lang="en-US" sz="2400" dirty="0"/>
            </a:br>
            <a:br>
              <a:rPr lang="en-US" sz="2400" dirty="0"/>
            </a:br>
            <a:endParaRPr lang="en-US" sz="2400" dirty="0"/>
          </a:p>
          <a:p>
            <a:pPr>
              <a:buFontTx/>
              <a:buChar char="-"/>
            </a:pPr>
            <a:r>
              <a:rPr lang="en-US" sz="2400" dirty="0"/>
              <a:t>You have a global scale app that requires storage of semi-structured data</a:t>
            </a:r>
            <a:br>
              <a:rPr lang="en-US" sz="2400" dirty="0"/>
            </a:br>
            <a:br>
              <a:rPr lang="en-US" sz="2400" dirty="0"/>
            </a:br>
            <a:endParaRPr lang="en-US" sz="2400" dirty="0"/>
          </a:p>
          <a:p>
            <a:pPr>
              <a:buFontTx/>
              <a:buChar char="-"/>
            </a:pPr>
            <a:r>
              <a:rPr lang="en-US" sz="2400" dirty="0"/>
              <a:t>You’re looking for a simple way to decouple a data processing tier from your front end so that you don’t have job failures when incurring heavy load.</a:t>
            </a:r>
          </a:p>
        </p:txBody>
      </p:sp>
    </p:spTree>
    <p:extLst>
      <p:ext uri="{BB962C8B-B14F-4D97-AF65-F5344CB8AC3E}">
        <p14:creationId xmlns:p14="http://schemas.microsoft.com/office/powerpoint/2010/main" val="358325006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2400" b="1" dirty="0"/>
              <a:t>Q: </a:t>
            </a:r>
            <a:r>
              <a:rPr lang="en-US" sz="2400" b="1" dirty="0"/>
              <a:t>You’re working with a company to deploy multiple IaaS and PaaS solutions to Azure. You need to discern what services to use for particular use cases. Which resources should you deploy in the below scenarios?</a:t>
            </a:r>
          </a:p>
          <a:p>
            <a:pPr marL="0" indent="0">
              <a:buNone/>
            </a:pPr>
            <a:endParaRPr lang="en-US" sz="2400" b="1" dirty="0"/>
          </a:p>
          <a:p>
            <a:pPr>
              <a:buFontTx/>
              <a:buChar char="-"/>
            </a:pPr>
            <a:r>
              <a:rPr lang="en-US" sz="2400" dirty="0"/>
              <a:t>You need to store files on a network addressable share that can be accessed by multiple windows virtual machines</a:t>
            </a:r>
            <a:br>
              <a:rPr lang="en-US" sz="2400" dirty="0"/>
            </a:br>
            <a:r>
              <a:rPr lang="en-US" sz="2400" b="1" u="sng" dirty="0"/>
              <a:t>Azure Files</a:t>
            </a:r>
            <a:br>
              <a:rPr lang="en-US" sz="2400" dirty="0"/>
            </a:br>
            <a:endParaRPr lang="en-US" sz="2400" dirty="0"/>
          </a:p>
          <a:p>
            <a:pPr>
              <a:buFontTx/>
              <a:buChar char="-"/>
            </a:pPr>
            <a:r>
              <a:rPr lang="en-US" sz="2400" dirty="0"/>
              <a:t>You have a global scale app that requires storage of semi-structured data</a:t>
            </a:r>
            <a:br>
              <a:rPr lang="en-US" sz="2400" dirty="0"/>
            </a:br>
            <a:r>
              <a:rPr lang="en-US" sz="2400" b="1" u="sng" dirty="0"/>
              <a:t>Azure Cosmos DB</a:t>
            </a:r>
            <a:br>
              <a:rPr lang="en-US" sz="2400" dirty="0"/>
            </a:br>
            <a:endParaRPr lang="en-US" sz="2400" dirty="0"/>
          </a:p>
          <a:p>
            <a:pPr>
              <a:buFontTx/>
              <a:buChar char="-"/>
            </a:pPr>
            <a:r>
              <a:rPr lang="en-US" sz="2400" dirty="0"/>
              <a:t>You’re looking for a simple way to decouple a data processing tier from your front end so that you don’t have job failures when incurring heavy load.</a:t>
            </a:r>
            <a:br>
              <a:rPr lang="en-US" sz="2400" dirty="0"/>
            </a:br>
            <a:r>
              <a:rPr lang="en-US" sz="2400" b="1" u="sng" dirty="0"/>
              <a:t>Azure Queues</a:t>
            </a:r>
          </a:p>
        </p:txBody>
      </p:sp>
    </p:spTree>
    <p:extLst>
      <p:ext uri="{BB962C8B-B14F-4D97-AF65-F5344CB8AC3E}">
        <p14:creationId xmlns:p14="http://schemas.microsoft.com/office/powerpoint/2010/main" val="3210778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2400" b="1" dirty="0"/>
              <a:t>Q: </a:t>
            </a:r>
            <a:r>
              <a:rPr lang="en-US" sz="2400" b="1" dirty="0"/>
              <a:t>You have data that is arranged in a series of two dimensional tables with rows and columns. Every row in the table has the same set of columns. How would you classify this type of data?</a:t>
            </a:r>
          </a:p>
          <a:p>
            <a:pPr marL="0" indent="0">
              <a:buNone/>
            </a:pPr>
            <a:endParaRPr lang="en-US" sz="2400" b="1" dirty="0"/>
          </a:p>
          <a:p>
            <a:pPr marL="457200" indent="-457200">
              <a:buAutoNum type="alphaLcPeriod"/>
            </a:pPr>
            <a:r>
              <a:rPr lang="en-US" sz="2400" b="1" dirty="0"/>
              <a:t>Structured Data</a:t>
            </a:r>
          </a:p>
          <a:p>
            <a:pPr marL="457200" indent="-457200">
              <a:buAutoNum type="alphaLcPeriod"/>
            </a:pPr>
            <a:r>
              <a:rPr lang="en-US" sz="2400" b="1" dirty="0"/>
              <a:t>Semi-Structured Data</a:t>
            </a:r>
          </a:p>
          <a:p>
            <a:pPr marL="457200" indent="-457200">
              <a:buAutoNum type="alphaLcPeriod"/>
            </a:pPr>
            <a:r>
              <a:rPr lang="en-US" sz="2400" b="1" dirty="0"/>
              <a:t>Unstructured Data</a:t>
            </a:r>
          </a:p>
        </p:txBody>
      </p:sp>
    </p:spTree>
    <p:extLst>
      <p:ext uri="{BB962C8B-B14F-4D97-AF65-F5344CB8AC3E}">
        <p14:creationId xmlns:p14="http://schemas.microsoft.com/office/powerpoint/2010/main" val="189319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1A92-47FD-4DC3-A0F8-ABE583728D53}"/>
              </a:ext>
            </a:extLst>
          </p:cNvPr>
          <p:cNvSpPr>
            <a:spLocks noGrp="1"/>
          </p:cNvSpPr>
          <p:nvPr>
            <p:ph type="title"/>
          </p:nvPr>
        </p:nvSpPr>
        <p:spPr/>
        <p:txBody>
          <a:bodyPr/>
          <a:lstStyle/>
          <a:p>
            <a:r>
              <a:rPr lang="en-US" dirty="0"/>
              <a:t>Microsoft Certified – Azure Fundamentals</a:t>
            </a:r>
          </a:p>
        </p:txBody>
      </p:sp>
      <p:pic>
        <p:nvPicPr>
          <p:cNvPr id="4" name="Picture 3">
            <a:extLst>
              <a:ext uri="{FF2B5EF4-FFF2-40B4-BE49-F238E27FC236}">
                <a16:creationId xmlns:a16="http://schemas.microsoft.com/office/drawing/2014/main" id="{10F1532F-7B98-4B8E-9098-AC5691CD9CCA}"/>
              </a:ext>
            </a:extLst>
          </p:cNvPr>
          <p:cNvPicPr>
            <a:picLocks noChangeAspect="1"/>
          </p:cNvPicPr>
          <p:nvPr/>
        </p:nvPicPr>
        <p:blipFill>
          <a:blip r:embed="rId3"/>
          <a:stretch>
            <a:fillRect/>
          </a:stretch>
        </p:blipFill>
        <p:spPr>
          <a:xfrm>
            <a:off x="602438" y="2125662"/>
            <a:ext cx="3429000" cy="3429000"/>
          </a:xfrm>
          <a:prstGeom prst="rect">
            <a:avLst/>
          </a:prstGeom>
        </p:spPr>
      </p:pic>
      <p:sp>
        <p:nvSpPr>
          <p:cNvPr id="8" name="Rectangle 7">
            <a:extLst>
              <a:ext uri="{FF2B5EF4-FFF2-40B4-BE49-F238E27FC236}">
                <a16:creationId xmlns:a16="http://schemas.microsoft.com/office/drawing/2014/main" id="{7F6B9197-7B9C-4FDD-A04E-7397F0AE726B}"/>
              </a:ext>
            </a:extLst>
          </p:cNvPr>
          <p:cNvSpPr/>
          <p:nvPr/>
        </p:nvSpPr>
        <p:spPr>
          <a:xfrm>
            <a:off x="4618037" y="2049462"/>
            <a:ext cx="7239000" cy="3416320"/>
          </a:xfrm>
          <a:prstGeom prst="rect">
            <a:avLst/>
          </a:prstGeom>
        </p:spPr>
        <p:txBody>
          <a:bodyPr wrap="square">
            <a:spAutoFit/>
          </a:bodyPr>
          <a:lstStyle/>
          <a:p>
            <a:r>
              <a:rPr lang="en-US" sz="2400" b="1" dirty="0"/>
              <a:t>Goal: </a:t>
            </a:r>
            <a:r>
              <a:rPr lang="en-US" sz="2400" dirty="0"/>
              <a:t>Prove that you understand cloud concepts, core Azure Services, Azure pricing and support, the fundamentals of cloud security, privacy, compliance and trust.</a:t>
            </a:r>
            <a:br>
              <a:rPr lang="en-US" sz="2400" dirty="0"/>
            </a:br>
            <a:endParaRPr lang="en-US" sz="2400" dirty="0"/>
          </a:p>
          <a:p>
            <a:r>
              <a:rPr lang="en-US" sz="2400" b="1" dirty="0"/>
              <a:t>Value: </a:t>
            </a:r>
            <a:r>
              <a:rPr lang="en-US" sz="2400" dirty="0"/>
              <a:t>The knowledge gained by acquiring this certification will provide a valuable foundation for working with the platform and continuing on to more advanced role based Azure certifications.</a:t>
            </a:r>
          </a:p>
        </p:txBody>
      </p:sp>
    </p:spTree>
    <p:extLst>
      <p:ext uri="{BB962C8B-B14F-4D97-AF65-F5344CB8AC3E}">
        <p14:creationId xmlns:p14="http://schemas.microsoft.com/office/powerpoint/2010/main" val="114938273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a:bodyPr>
          <a:lstStyle/>
          <a:p>
            <a:pPr marL="0" indent="0">
              <a:buNone/>
            </a:pPr>
            <a:r>
              <a:rPr lang="en-IE" sz="2400" b="1" dirty="0"/>
              <a:t>Q: </a:t>
            </a:r>
            <a:r>
              <a:rPr lang="en-US" sz="2400" b="1" dirty="0"/>
              <a:t>You have data that is arranged in a series of two dimensional tables with rows and columns. Every row in the table has the same set of columns. How would you classify this type of data?</a:t>
            </a:r>
          </a:p>
          <a:p>
            <a:pPr marL="0" indent="0">
              <a:buNone/>
            </a:pPr>
            <a:endParaRPr lang="en-US" sz="2400" b="1" dirty="0"/>
          </a:p>
          <a:p>
            <a:pPr marL="457200" indent="-457200">
              <a:buAutoNum type="alphaLcPeriod"/>
            </a:pPr>
            <a:r>
              <a:rPr lang="en-US" sz="2400" b="1" u="sng" dirty="0"/>
              <a:t>Structured Data</a:t>
            </a:r>
          </a:p>
          <a:p>
            <a:pPr marL="457200" indent="-457200">
              <a:buAutoNum type="alphaLcPeriod"/>
            </a:pPr>
            <a:r>
              <a:rPr lang="en-US" sz="2400" b="1" dirty="0"/>
              <a:t>Semi-Structured Data</a:t>
            </a:r>
          </a:p>
          <a:p>
            <a:pPr marL="457200" indent="-457200">
              <a:buAutoNum type="alphaLcPeriod"/>
            </a:pPr>
            <a:r>
              <a:rPr lang="en-US" sz="2400" b="1" dirty="0"/>
              <a:t>Unstructured Data</a:t>
            </a:r>
          </a:p>
        </p:txBody>
      </p:sp>
    </p:spTree>
    <p:extLst>
      <p:ext uri="{BB962C8B-B14F-4D97-AF65-F5344CB8AC3E}">
        <p14:creationId xmlns:p14="http://schemas.microsoft.com/office/powerpoint/2010/main" val="179235183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EB118-D513-4101-A89F-F414F909C55B}"/>
              </a:ext>
            </a:extLst>
          </p:cNvPr>
          <p:cNvSpPr>
            <a:spLocks noGrp="1"/>
          </p:cNvSpPr>
          <p:nvPr>
            <p:ph type="title"/>
          </p:nvPr>
        </p:nvSpPr>
        <p:spPr>
          <a:xfrm>
            <a:off x="274638" y="2125662"/>
            <a:ext cx="11887200" cy="2179058"/>
          </a:xfrm>
        </p:spPr>
        <p:txBody>
          <a:bodyPr/>
          <a:lstStyle/>
          <a:p>
            <a:pPr>
              <a:spcAft>
                <a:spcPts val="1800"/>
              </a:spcAft>
            </a:pPr>
            <a:r>
              <a:rPr lang="fr-FR" dirty="0"/>
              <a:t>Core Cloud Services</a:t>
            </a:r>
            <a:br>
              <a:rPr lang="fr-FR" dirty="0"/>
            </a:br>
            <a:r>
              <a:rPr lang="fr-FR" dirty="0"/>
              <a:t>Azure networking options</a:t>
            </a:r>
          </a:p>
        </p:txBody>
      </p:sp>
    </p:spTree>
    <p:extLst>
      <p:ext uri="{BB962C8B-B14F-4D97-AF65-F5344CB8AC3E}">
        <p14:creationId xmlns:p14="http://schemas.microsoft.com/office/powerpoint/2010/main" val="52961252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596712" y="372393"/>
            <a:ext cx="10724938" cy="1351952"/>
          </a:xfrm>
        </p:spPr>
        <p:txBody>
          <a:bodyPr/>
          <a:lstStyle/>
          <a:p>
            <a:r>
              <a:rPr lang="en-US" dirty="0"/>
              <a:t>Core Azure Network Services</a:t>
            </a:r>
          </a:p>
        </p:txBody>
      </p:sp>
      <p:sp>
        <p:nvSpPr>
          <p:cNvPr id="3" name="TextBox 2">
            <a:extLst>
              <a:ext uri="{FF2B5EF4-FFF2-40B4-BE49-F238E27FC236}">
                <a16:creationId xmlns:a16="http://schemas.microsoft.com/office/drawing/2014/main" id="{76E30833-7B1A-4715-AE86-9FC25BE57C54}"/>
              </a:ext>
            </a:extLst>
          </p:cNvPr>
          <p:cNvSpPr txBox="1"/>
          <p:nvPr/>
        </p:nvSpPr>
        <p:spPr>
          <a:xfrm>
            <a:off x="503237" y="2582862"/>
            <a:ext cx="3733800" cy="2068259"/>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Network</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VNet</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Subnet</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Network security Group</a:t>
            </a:r>
          </a:p>
        </p:txBody>
      </p:sp>
      <p:pic>
        <p:nvPicPr>
          <p:cNvPr id="5" name="Picture 4">
            <a:extLst>
              <a:ext uri="{FF2B5EF4-FFF2-40B4-BE49-F238E27FC236}">
                <a16:creationId xmlns:a16="http://schemas.microsoft.com/office/drawing/2014/main" id="{C581F648-2ADC-482E-866D-FE798CA04FE9}"/>
              </a:ext>
            </a:extLst>
          </p:cNvPr>
          <p:cNvPicPr>
            <a:picLocks noChangeAspect="1"/>
          </p:cNvPicPr>
          <p:nvPr/>
        </p:nvPicPr>
        <p:blipFill>
          <a:blip r:embed="rId3"/>
          <a:stretch>
            <a:fillRect/>
          </a:stretch>
        </p:blipFill>
        <p:spPr>
          <a:xfrm>
            <a:off x="458995" y="3221605"/>
            <a:ext cx="390145" cy="390145"/>
          </a:xfrm>
          <a:prstGeom prst="rect">
            <a:avLst/>
          </a:prstGeom>
          <a:effectLst/>
        </p:spPr>
      </p:pic>
      <p:pic>
        <p:nvPicPr>
          <p:cNvPr id="6" name="Picture 5">
            <a:extLst>
              <a:ext uri="{FF2B5EF4-FFF2-40B4-BE49-F238E27FC236}">
                <a16:creationId xmlns:a16="http://schemas.microsoft.com/office/drawing/2014/main" id="{9C877CFB-2764-45A3-ADBE-ACDB4F115A40}"/>
              </a:ext>
            </a:extLst>
          </p:cNvPr>
          <p:cNvPicPr>
            <a:picLocks noChangeAspect="1"/>
          </p:cNvPicPr>
          <p:nvPr/>
        </p:nvPicPr>
        <p:blipFill>
          <a:blip r:embed="rId4"/>
          <a:stretch>
            <a:fillRect/>
          </a:stretch>
        </p:blipFill>
        <p:spPr>
          <a:xfrm>
            <a:off x="458995" y="3682855"/>
            <a:ext cx="390145" cy="390145"/>
          </a:xfrm>
          <a:prstGeom prst="rect">
            <a:avLst/>
          </a:prstGeom>
          <a:effectLst/>
        </p:spPr>
      </p:pic>
      <p:pic>
        <p:nvPicPr>
          <p:cNvPr id="7" name="Picture 6">
            <a:extLst>
              <a:ext uri="{FF2B5EF4-FFF2-40B4-BE49-F238E27FC236}">
                <a16:creationId xmlns:a16="http://schemas.microsoft.com/office/drawing/2014/main" id="{69078E9B-CD59-40F6-A159-63D47223B50F}"/>
              </a:ext>
            </a:extLst>
          </p:cNvPr>
          <p:cNvPicPr>
            <a:picLocks noChangeAspect="1"/>
          </p:cNvPicPr>
          <p:nvPr/>
        </p:nvPicPr>
        <p:blipFill>
          <a:blip r:embed="rId5"/>
          <a:stretch>
            <a:fillRect/>
          </a:stretch>
        </p:blipFill>
        <p:spPr>
          <a:xfrm>
            <a:off x="483863" y="4185465"/>
            <a:ext cx="390145" cy="390145"/>
          </a:xfrm>
          <a:prstGeom prst="rect">
            <a:avLst/>
          </a:prstGeom>
          <a:effectLst/>
        </p:spPr>
      </p:pic>
      <p:pic>
        <p:nvPicPr>
          <p:cNvPr id="14" name="Picture 13">
            <a:extLst>
              <a:ext uri="{FF2B5EF4-FFF2-40B4-BE49-F238E27FC236}">
                <a16:creationId xmlns:a16="http://schemas.microsoft.com/office/drawing/2014/main" id="{522ABDD2-C180-4B11-8B53-6BE4B7407C18}"/>
              </a:ext>
            </a:extLst>
          </p:cNvPr>
          <p:cNvPicPr>
            <a:picLocks noChangeAspect="1"/>
          </p:cNvPicPr>
          <p:nvPr/>
        </p:nvPicPr>
        <p:blipFill>
          <a:blip r:embed="rId6"/>
          <a:stretch>
            <a:fillRect/>
          </a:stretch>
        </p:blipFill>
        <p:spPr>
          <a:xfrm>
            <a:off x="3932237" y="1724345"/>
            <a:ext cx="1351584" cy="4129088"/>
          </a:xfrm>
          <a:prstGeom prst="rect">
            <a:avLst/>
          </a:prstGeom>
        </p:spPr>
      </p:pic>
      <p:sp>
        <p:nvSpPr>
          <p:cNvPr id="15" name="TextBox 14">
            <a:extLst>
              <a:ext uri="{FF2B5EF4-FFF2-40B4-BE49-F238E27FC236}">
                <a16:creationId xmlns:a16="http://schemas.microsoft.com/office/drawing/2014/main" id="{137B0A4B-0E06-4102-ACF2-02A86EB1019A}"/>
              </a:ext>
            </a:extLst>
          </p:cNvPr>
          <p:cNvSpPr txBox="1"/>
          <p:nvPr/>
        </p:nvSpPr>
        <p:spPr>
          <a:xfrm>
            <a:off x="6142037" y="2570145"/>
            <a:ext cx="3733800" cy="2548390"/>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Scaling / HA / DR</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Load Balancer</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Application Gateway</a:t>
            </a:r>
          </a:p>
          <a:p>
            <a:pPr marL="342900" indent="-342900">
              <a:lnSpc>
                <a:spcPct val="90000"/>
              </a:lnSpc>
              <a:spcBef>
                <a:spcPts val="1200"/>
              </a:spcBef>
              <a:spcAft>
                <a:spcPts val="600"/>
              </a:spcAft>
              <a:buClr>
                <a:schemeClr val="bg1"/>
              </a:buClr>
              <a:buFont typeface="Arial" panose="020B0604020202020204" pitchFamily="34" charset="0"/>
              <a:buChar char="•"/>
            </a:pPr>
            <a:r>
              <a:rPr lang="en-US" u="sng" dirty="0">
                <a:gradFill>
                  <a:gsLst>
                    <a:gs pos="2917">
                      <a:schemeClr val="tx1"/>
                    </a:gs>
                    <a:gs pos="30000">
                      <a:schemeClr val="tx1"/>
                    </a:gs>
                  </a:gsLst>
                  <a:lin ang="5400000" scaled="0"/>
                </a:gradFill>
              </a:rPr>
              <a:t>Azure Traffic Manager</a:t>
            </a:r>
          </a:p>
          <a:p>
            <a:pPr marL="342900" indent="-342900">
              <a:lnSpc>
                <a:spcPct val="90000"/>
              </a:lnSpc>
              <a:spcBef>
                <a:spcPts val="1200"/>
              </a:spcBef>
              <a:spcAft>
                <a:spcPts val="600"/>
              </a:spcAft>
              <a:buClr>
                <a:schemeClr val="bg1"/>
              </a:buClr>
              <a:buFont typeface="Arial" panose="020B0604020202020204" pitchFamily="34" charset="0"/>
              <a:buChar char="•"/>
            </a:pPr>
            <a:r>
              <a:rPr lang="en-US" dirty="0">
                <a:gradFill>
                  <a:gsLst>
                    <a:gs pos="2917">
                      <a:schemeClr val="tx1"/>
                    </a:gs>
                    <a:gs pos="30000">
                      <a:schemeClr val="tx1"/>
                    </a:gs>
                  </a:gsLst>
                  <a:lin ang="5400000" scaled="0"/>
                </a:gradFill>
              </a:rPr>
              <a:t>Content Delivery Network</a:t>
            </a:r>
          </a:p>
        </p:txBody>
      </p:sp>
      <p:pic>
        <p:nvPicPr>
          <p:cNvPr id="16" name="Picture 15">
            <a:extLst>
              <a:ext uri="{FF2B5EF4-FFF2-40B4-BE49-F238E27FC236}">
                <a16:creationId xmlns:a16="http://schemas.microsoft.com/office/drawing/2014/main" id="{202CC760-7245-4B52-8861-CC78DDE6B94E}"/>
              </a:ext>
            </a:extLst>
          </p:cNvPr>
          <p:cNvPicPr>
            <a:picLocks noChangeAspect="1"/>
          </p:cNvPicPr>
          <p:nvPr/>
        </p:nvPicPr>
        <p:blipFill>
          <a:blip r:embed="rId3"/>
          <a:stretch>
            <a:fillRect/>
          </a:stretch>
        </p:blipFill>
        <p:spPr>
          <a:xfrm>
            <a:off x="6097795" y="3208888"/>
            <a:ext cx="390145" cy="390145"/>
          </a:xfrm>
          <a:prstGeom prst="rect">
            <a:avLst/>
          </a:prstGeom>
          <a:effectLst/>
        </p:spPr>
      </p:pic>
      <p:pic>
        <p:nvPicPr>
          <p:cNvPr id="17" name="Picture 16">
            <a:extLst>
              <a:ext uri="{FF2B5EF4-FFF2-40B4-BE49-F238E27FC236}">
                <a16:creationId xmlns:a16="http://schemas.microsoft.com/office/drawing/2014/main" id="{AFF32E88-D101-494A-A90D-DB1266869750}"/>
              </a:ext>
            </a:extLst>
          </p:cNvPr>
          <p:cNvPicPr>
            <a:picLocks noChangeAspect="1"/>
          </p:cNvPicPr>
          <p:nvPr/>
        </p:nvPicPr>
        <p:blipFill>
          <a:blip r:embed="rId4"/>
          <a:stretch>
            <a:fillRect/>
          </a:stretch>
        </p:blipFill>
        <p:spPr>
          <a:xfrm>
            <a:off x="6097795" y="3670138"/>
            <a:ext cx="390145" cy="390145"/>
          </a:xfrm>
          <a:prstGeom prst="rect">
            <a:avLst/>
          </a:prstGeom>
          <a:effectLst/>
        </p:spPr>
      </p:pic>
      <p:pic>
        <p:nvPicPr>
          <p:cNvPr id="18" name="Picture 17">
            <a:extLst>
              <a:ext uri="{FF2B5EF4-FFF2-40B4-BE49-F238E27FC236}">
                <a16:creationId xmlns:a16="http://schemas.microsoft.com/office/drawing/2014/main" id="{8BB7DBF9-B6C5-47D6-8E3E-8C77EF713774}"/>
              </a:ext>
            </a:extLst>
          </p:cNvPr>
          <p:cNvPicPr>
            <a:picLocks noChangeAspect="1"/>
          </p:cNvPicPr>
          <p:nvPr/>
        </p:nvPicPr>
        <p:blipFill>
          <a:blip r:embed="rId5"/>
          <a:stretch>
            <a:fillRect/>
          </a:stretch>
        </p:blipFill>
        <p:spPr>
          <a:xfrm>
            <a:off x="6122663" y="4172748"/>
            <a:ext cx="390145" cy="390145"/>
          </a:xfrm>
          <a:prstGeom prst="rect">
            <a:avLst/>
          </a:prstGeom>
          <a:effectLst/>
        </p:spPr>
      </p:pic>
      <p:pic>
        <p:nvPicPr>
          <p:cNvPr id="20" name="Picture 19">
            <a:extLst>
              <a:ext uri="{FF2B5EF4-FFF2-40B4-BE49-F238E27FC236}">
                <a16:creationId xmlns:a16="http://schemas.microsoft.com/office/drawing/2014/main" id="{B372DCFC-B9DD-44BF-8EE9-A58D65C721BF}"/>
              </a:ext>
            </a:extLst>
          </p:cNvPr>
          <p:cNvPicPr>
            <a:picLocks noChangeAspect="1"/>
          </p:cNvPicPr>
          <p:nvPr/>
        </p:nvPicPr>
        <p:blipFill>
          <a:blip r:embed="rId7"/>
          <a:stretch>
            <a:fillRect/>
          </a:stretch>
        </p:blipFill>
        <p:spPr>
          <a:xfrm>
            <a:off x="9799637" y="1848591"/>
            <a:ext cx="1626025" cy="4033237"/>
          </a:xfrm>
          <a:prstGeom prst="rect">
            <a:avLst/>
          </a:prstGeom>
        </p:spPr>
      </p:pic>
      <p:pic>
        <p:nvPicPr>
          <p:cNvPr id="22" name="Picture 21">
            <a:extLst>
              <a:ext uri="{FF2B5EF4-FFF2-40B4-BE49-F238E27FC236}">
                <a16:creationId xmlns:a16="http://schemas.microsoft.com/office/drawing/2014/main" id="{D77B39D2-C35C-4A64-A966-C0F0AA993E43}"/>
              </a:ext>
            </a:extLst>
          </p:cNvPr>
          <p:cNvPicPr>
            <a:picLocks noChangeAspect="1"/>
          </p:cNvPicPr>
          <p:nvPr/>
        </p:nvPicPr>
        <p:blipFill>
          <a:blip r:embed="rId8"/>
          <a:stretch>
            <a:fillRect/>
          </a:stretch>
        </p:blipFill>
        <p:spPr>
          <a:xfrm>
            <a:off x="6053891" y="4577154"/>
            <a:ext cx="477952" cy="477952"/>
          </a:xfrm>
          <a:prstGeom prst="rect">
            <a:avLst/>
          </a:prstGeom>
        </p:spPr>
      </p:pic>
    </p:spTree>
    <p:extLst>
      <p:ext uri="{BB962C8B-B14F-4D97-AF65-F5344CB8AC3E}">
        <p14:creationId xmlns:p14="http://schemas.microsoft.com/office/powerpoint/2010/main" val="200616377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AD4B-4E00-4C1F-89C4-B0514059E889}"/>
              </a:ext>
            </a:extLst>
          </p:cNvPr>
          <p:cNvSpPr>
            <a:spLocks noGrp="1"/>
          </p:cNvSpPr>
          <p:nvPr>
            <p:ph type="title"/>
          </p:nvPr>
        </p:nvSpPr>
        <p:spPr>
          <a:xfrm>
            <a:off x="274639" y="295274"/>
            <a:ext cx="11889564" cy="917575"/>
          </a:xfrm>
        </p:spPr>
        <p:txBody>
          <a:bodyPr/>
          <a:lstStyle/>
          <a:p>
            <a:r>
              <a:rPr lang="en-US" dirty="0"/>
              <a:t>Scaling Across Multiple Regions</a:t>
            </a:r>
          </a:p>
        </p:txBody>
      </p:sp>
      <p:pic>
        <p:nvPicPr>
          <p:cNvPr id="4" name="Picture 3">
            <a:extLst>
              <a:ext uri="{FF2B5EF4-FFF2-40B4-BE49-F238E27FC236}">
                <a16:creationId xmlns:a16="http://schemas.microsoft.com/office/drawing/2014/main" id="{EF594ABD-B6EE-47DB-AB1A-41CD3B76CFEA}"/>
              </a:ext>
            </a:extLst>
          </p:cNvPr>
          <p:cNvPicPr>
            <a:picLocks noChangeAspect="1"/>
          </p:cNvPicPr>
          <p:nvPr/>
        </p:nvPicPr>
        <p:blipFill>
          <a:blip r:embed="rId3"/>
          <a:stretch>
            <a:fillRect/>
          </a:stretch>
        </p:blipFill>
        <p:spPr>
          <a:xfrm>
            <a:off x="2966826" y="2500069"/>
            <a:ext cx="1626025" cy="4033237"/>
          </a:xfrm>
          <a:prstGeom prst="rect">
            <a:avLst/>
          </a:prstGeom>
        </p:spPr>
      </p:pic>
      <p:pic>
        <p:nvPicPr>
          <p:cNvPr id="5" name="Picture 4">
            <a:extLst>
              <a:ext uri="{FF2B5EF4-FFF2-40B4-BE49-F238E27FC236}">
                <a16:creationId xmlns:a16="http://schemas.microsoft.com/office/drawing/2014/main" id="{0012EDA9-1D13-49FA-8F5F-F64740BFCDC8}"/>
              </a:ext>
            </a:extLst>
          </p:cNvPr>
          <p:cNvPicPr>
            <a:picLocks noChangeAspect="1"/>
          </p:cNvPicPr>
          <p:nvPr/>
        </p:nvPicPr>
        <p:blipFill>
          <a:blip r:embed="rId3"/>
          <a:stretch>
            <a:fillRect/>
          </a:stretch>
        </p:blipFill>
        <p:spPr>
          <a:xfrm>
            <a:off x="5405226" y="2500068"/>
            <a:ext cx="1626025" cy="4033237"/>
          </a:xfrm>
          <a:prstGeom prst="rect">
            <a:avLst/>
          </a:prstGeom>
        </p:spPr>
      </p:pic>
      <p:pic>
        <p:nvPicPr>
          <p:cNvPr id="6" name="Picture 5">
            <a:extLst>
              <a:ext uri="{FF2B5EF4-FFF2-40B4-BE49-F238E27FC236}">
                <a16:creationId xmlns:a16="http://schemas.microsoft.com/office/drawing/2014/main" id="{E9280590-5400-4119-8BC9-E9533CA155D8}"/>
              </a:ext>
            </a:extLst>
          </p:cNvPr>
          <p:cNvPicPr>
            <a:picLocks noChangeAspect="1"/>
          </p:cNvPicPr>
          <p:nvPr/>
        </p:nvPicPr>
        <p:blipFill>
          <a:blip r:embed="rId3"/>
          <a:stretch>
            <a:fillRect/>
          </a:stretch>
        </p:blipFill>
        <p:spPr>
          <a:xfrm>
            <a:off x="7691226" y="2500067"/>
            <a:ext cx="1626025" cy="4033237"/>
          </a:xfrm>
          <a:prstGeom prst="rect">
            <a:avLst/>
          </a:prstGeom>
        </p:spPr>
      </p:pic>
      <p:sp>
        <p:nvSpPr>
          <p:cNvPr id="7" name="Rectangle 6">
            <a:extLst>
              <a:ext uri="{FF2B5EF4-FFF2-40B4-BE49-F238E27FC236}">
                <a16:creationId xmlns:a16="http://schemas.microsoft.com/office/drawing/2014/main" id="{4341A945-CC37-4455-83DD-F144A004EC00}"/>
              </a:ext>
            </a:extLst>
          </p:cNvPr>
          <p:cNvSpPr/>
          <p:nvPr/>
        </p:nvSpPr>
        <p:spPr bwMode="auto">
          <a:xfrm>
            <a:off x="2890626" y="1898961"/>
            <a:ext cx="6858000" cy="900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91DB2E-E25C-42BC-B494-59CA863FA1AE}"/>
              </a:ext>
            </a:extLst>
          </p:cNvPr>
          <p:cNvPicPr>
            <a:picLocks noChangeAspect="1"/>
          </p:cNvPicPr>
          <p:nvPr/>
        </p:nvPicPr>
        <p:blipFill>
          <a:blip r:embed="rId4"/>
          <a:stretch>
            <a:fillRect/>
          </a:stretch>
        </p:blipFill>
        <p:spPr>
          <a:xfrm>
            <a:off x="6023165" y="1614297"/>
            <a:ext cx="390145" cy="390145"/>
          </a:xfrm>
          <a:prstGeom prst="rect">
            <a:avLst/>
          </a:prstGeom>
          <a:effectLst/>
        </p:spPr>
      </p:pic>
      <p:cxnSp>
        <p:nvCxnSpPr>
          <p:cNvPr id="10" name="Straight Arrow Connector 9">
            <a:extLst>
              <a:ext uri="{FF2B5EF4-FFF2-40B4-BE49-F238E27FC236}">
                <a16:creationId xmlns:a16="http://schemas.microsoft.com/office/drawing/2014/main" id="{3561FDCF-B754-4EDD-8731-D80A6CE1E7F2}"/>
              </a:ext>
            </a:extLst>
          </p:cNvPr>
          <p:cNvCxnSpPr>
            <a:stCxn id="8" idx="2"/>
          </p:cNvCxnSpPr>
          <p:nvPr/>
        </p:nvCxnSpPr>
        <p:spPr>
          <a:xfrm flipH="1">
            <a:off x="3779838" y="2004442"/>
            <a:ext cx="2438400" cy="79506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6431F78-C90A-4FC2-995C-7FC5459FB52E}"/>
              </a:ext>
            </a:extLst>
          </p:cNvPr>
          <p:cNvCxnSpPr>
            <a:cxnSpLocks/>
          </p:cNvCxnSpPr>
          <p:nvPr/>
        </p:nvCxnSpPr>
        <p:spPr>
          <a:xfrm flipH="1">
            <a:off x="6218237" y="2004442"/>
            <a:ext cx="1" cy="79506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DC493D4-0EB0-4810-9187-87B3ED9BFE38}"/>
              </a:ext>
            </a:extLst>
          </p:cNvPr>
          <p:cNvCxnSpPr>
            <a:cxnSpLocks/>
          </p:cNvCxnSpPr>
          <p:nvPr/>
        </p:nvCxnSpPr>
        <p:spPr>
          <a:xfrm>
            <a:off x="6218238" y="2004442"/>
            <a:ext cx="2286000" cy="79506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768338-A361-4BE3-925D-6513BC3CCE36}"/>
              </a:ext>
            </a:extLst>
          </p:cNvPr>
          <p:cNvSpPr txBox="1"/>
          <p:nvPr/>
        </p:nvSpPr>
        <p:spPr>
          <a:xfrm rot="16200000">
            <a:off x="2264649" y="2970782"/>
            <a:ext cx="102335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accent1"/>
                </a:solidFill>
              </a:rPr>
              <a:t>East US</a:t>
            </a:r>
          </a:p>
        </p:txBody>
      </p:sp>
      <p:sp>
        <p:nvSpPr>
          <p:cNvPr id="18" name="TextBox 17">
            <a:extLst>
              <a:ext uri="{FF2B5EF4-FFF2-40B4-BE49-F238E27FC236}">
                <a16:creationId xmlns:a16="http://schemas.microsoft.com/office/drawing/2014/main" id="{173508F4-8917-42B8-BC69-0D01340D3A19}"/>
              </a:ext>
            </a:extLst>
          </p:cNvPr>
          <p:cNvSpPr txBox="1"/>
          <p:nvPr/>
        </p:nvSpPr>
        <p:spPr>
          <a:xfrm rot="16200000">
            <a:off x="4586178" y="3108798"/>
            <a:ext cx="1299074"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accent1"/>
                </a:solidFill>
              </a:rPr>
              <a:t>Central US</a:t>
            </a:r>
          </a:p>
        </p:txBody>
      </p:sp>
      <p:sp>
        <p:nvSpPr>
          <p:cNvPr id="19" name="TextBox 18">
            <a:extLst>
              <a:ext uri="{FF2B5EF4-FFF2-40B4-BE49-F238E27FC236}">
                <a16:creationId xmlns:a16="http://schemas.microsoft.com/office/drawing/2014/main" id="{60AA00AF-8734-46C9-97C8-37BE3844662E}"/>
              </a:ext>
            </a:extLst>
          </p:cNvPr>
          <p:cNvSpPr txBox="1"/>
          <p:nvPr/>
        </p:nvSpPr>
        <p:spPr>
          <a:xfrm rot="16200000">
            <a:off x="6995794" y="3036598"/>
            <a:ext cx="110658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accent1"/>
                </a:solidFill>
              </a:rPr>
              <a:t>West US</a:t>
            </a:r>
          </a:p>
        </p:txBody>
      </p:sp>
      <p:sp>
        <p:nvSpPr>
          <p:cNvPr id="20" name="TextBox 19">
            <a:extLst>
              <a:ext uri="{FF2B5EF4-FFF2-40B4-BE49-F238E27FC236}">
                <a16:creationId xmlns:a16="http://schemas.microsoft.com/office/drawing/2014/main" id="{50E0598E-8142-46F8-B2E3-8FC645102DBA}"/>
              </a:ext>
            </a:extLst>
          </p:cNvPr>
          <p:cNvSpPr txBox="1"/>
          <p:nvPr/>
        </p:nvSpPr>
        <p:spPr>
          <a:xfrm>
            <a:off x="5065998" y="1212849"/>
            <a:ext cx="23044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accent1"/>
                </a:solidFill>
              </a:rPr>
              <a:t>Azure Traffic Manager</a:t>
            </a:r>
          </a:p>
        </p:txBody>
      </p:sp>
    </p:spTree>
    <p:extLst>
      <p:ext uri="{BB962C8B-B14F-4D97-AF65-F5344CB8AC3E}">
        <p14:creationId xmlns:p14="http://schemas.microsoft.com/office/powerpoint/2010/main" val="416994446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3200" b="1" dirty="0"/>
              <a:t>Q: </a:t>
            </a:r>
            <a:r>
              <a:rPr lang="en-US" sz="3200" dirty="0"/>
              <a:t>You’re deploying a solution based on VM’s and you’re leveraging three different AZ’s in the East US 2 Region. You need to distribute requests to the services evenly across the VM’s using specific URLs. What service would use ?</a:t>
            </a:r>
          </a:p>
          <a:p>
            <a:pPr marL="0" indent="0">
              <a:buNone/>
            </a:pPr>
            <a:endParaRPr lang="en-US" sz="3200" dirty="0"/>
          </a:p>
          <a:p>
            <a:pPr marL="514350" indent="-514350">
              <a:buAutoNum type="alphaLcPeriod"/>
            </a:pPr>
            <a:r>
              <a:rPr lang="en-US" sz="3200" dirty="0"/>
              <a:t>Load Balancer</a:t>
            </a:r>
          </a:p>
          <a:p>
            <a:pPr marL="514350" indent="-514350">
              <a:buAutoNum type="alphaLcPeriod"/>
            </a:pPr>
            <a:r>
              <a:rPr lang="en-US" sz="3200" dirty="0"/>
              <a:t>Application Gateway</a:t>
            </a:r>
          </a:p>
          <a:p>
            <a:pPr marL="514350" indent="-514350">
              <a:buAutoNum type="alphaLcPeriod"/>
            </a:pPr>
            <a:r>
              <a:rPr lang="en-US" sz="3200" dirty="0"/>
              <a:t>Web Application Firewall (WAF)</a:t>
            </a:r>
          </a:p>
          <a:p>
            <a:pPr marL="514350" indent="-514350">
              <a:buAutoNum type="alphaLcPeriod"/>
            </a:pPr>
            <a:r>
              <a:rPr lang="en-US" sz="3200" dirty="0"/>
              <a:t>Content Delivery Network (CDN)</a:t>
            </a:r>
          </a:p>
        </p:txBody>
      </p:sp>
    </p:spTree>
    <p:extLst>
      <p:ext uri="{BB962C8B-B14F-4D97-AF65-F5344CB8AC3E}">
        <p14:creationId xmlns:p14="http://schemas.microsoft.com/office/powerpoint/2010/main" val="2202210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1</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lnSpcReduction="10000"/>
          </a:bodyPr>
          <a:lstStyle/>
          <a:p>
            <a:pPr marL="0" indent="0">
              <a:buNone/>
            </a:pPr>
            <a:r>
              <a:rPr lang="en-IE" sz="3200" b="1" dirty="0"/>
              <a:t>Q: </a:t>
            </a:r>
            <a:r>
              <a:rPr lang="en-US" sz="3200" dirty="0"/>
              <a:t>You’re deploying a solution based on VM’s and you’re leveraging three different AZ’s in the East US 2 Region. You need to distribute requests to the services evenly across the VM’s using specific URLs. What service would use ?</a:t>
            </a:r>
          </a:p>
          <a:p>
            <a:pPr marL="0" indent="0">
              <a:buNone/>
            </a:pPr>
            <a:endParaRPr lang="en-US" sz="3200" dirty="0"/>
          </a:p>
          <a:p>
            <a:pPr marL="514350" indent="-514350">
              <a:buAutoNum type="alphaLcPeriod"/>
            </a:pPr>
            <a:r>
              <a:rPr lang="en-US" sz="3200" dirty="0"/>
              <a:t>Load Balancer</a:t>
            </a:r>
          </a:p>
          <a:p>
            <a:pPr marL="514350" indent="-514350">
              <a:buAutoNum type="alphaLcPeriod"/>
            </a:pPr>
            <a:r>
              <a:rPr lang="en-US" sz="3200" u="sng" dirty="0"/>
              <a:t>Application Gateway</a:t>
            </a:r>
          </a:p>
          <a:p>
            <a:pPr marL="514350" indent="-514350">
              <a:buAutoNum type="alphaLcPeriod"/>
            </a:pPr>
            <a:r>
              <a:rPr lang="en-US" sz="3200" dirty="0"/>
              <a:t>Web Application Firewall (WAF)</a:t>
            </a:r>
          </a:p>
          <a:p>
            <a:pPr marL="514350" indent="-514350">
              <a:buAutoNum type="alphaLcPeriod"/>
            </a:pPr>
            <a:r>
              <a:rPr lang="en-US" sz="3200" dirty="0"/>
              <a:t>Content Delivery Network (CDN)</a:t>
            </a:r>
          </a:p>
        </p:txBody>
      </p:sp>
    </p:spTree>
    <p:extLst>
      <p:ext uri="{BB962C8B-B14F-4D97-AF65-F5344CB8AC3E}">
        <p14:creationId xmlns:p14="http://schemas.microsoft.com/office/powerpoint/2010/main" val="43706115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fontScale="85000" lnSpcReduction="10000"/>
          </a:bodyPr>
          <a:lstStyle/>
          <a:p>
            <a:pPr marL="0" indent="0">
              <a:buNone/>
            </a:pPr>
            <a:r>
              <a:rPr lang="en-IE" sz="3200" b="1" dirty="0"/>
              <a:t>Q: </a:t>
            </a:r>
            <a:r>
              <a:rPr lang="en-US" sz="3200" dirty="0"/>
              <a:t>You’re deploying a three tier web application to Azure on Linux VM’s. You want to segment network traffic such that the front end can talk to the middle tier but not directly to back end. How would you implement this?</a:t>
            </a:r>
          </a:p>
          <a:p>
            <a:pPr marL="0" indent="0">
              <a:buNone/>
            </a:pPr>
            <a:endParaRPr lang="en-US" sz="3200" dirty="0"/>
          </a:p>
          <a:p>
            <a:pPr marL="514350" indent="-514350">
              <a:buAutoNum type="alphaLcPeriod"/>
            </a:pPr>
            <a:r>
              <a:rPr lang="en-US" sz="3200" dirty="0"/>
              <a:t>Create a </a:t>
            </a:r>
            <a:r>
              <a:rPr lang="en-US" sz="3200" dirty="0" err="1"/>
              <a:t>Vnet</a:t>
            </a:r>
            <a:r>
              <a:rPr lang="en-US" sz="3200" dirty="0"/>
              <a:t> with a single Subnet, place all VMs in the subnet. Don’t use NSGs.</a:t>
            </a:r>
            <a:br>
              <a:rPr lang="en-US" sz="3200" dirty="0"/>
            </a:br>
            <a:endParaRPr lang="en-US" sz="3200" dirty="0"/>
          </a:p>
          <a:p>
            <a:pPr marL="514350" indent="-514350">
              <a:buAutoNum type="alphaLcPeriod"/>
            </a:pPr>
            <a:r>
              <a:rPr lang="en-US" sz="3200" dirty="0"/>
              <a:t>Create a </a:t>
            </a:r>
            <a:r>
              <a:rPr lang="en-US" sz="3200" dirty="0" err="1"/>
              <a:t>Vnet</a:t>
            </a:r>
            <a:r>
              <a:rPr lang="en-US" sz="3200" dirty="0"/>
              <a:t> with three subnets, place each tier’s VMs into a </a:t>
            </a:r>
            <a:r>
              <a:rPr lang="en-US" sz="3200" dirty="0" err="1"/>
              <a:t>seperate</a:t>
            </a:r>
            <a:r>
              <a:rPr lang="en-US" sz="3200" dirty="0"/>
              <a:t> subnet. Use NSGs to control traffic between the subnets.</a:t>
            </a:r>
            <a:br>
              <a:rPr lang="en-US" sz="3200" dirty="0"/>
            </a:br>
            <a:endParaRPr lang="en-US" sz="3200" dirty="0"/>
          </a:p>
          <a:p>
            <a:pPr marL="514350" indent="-514350">
              <a:buAutoNum type="alphaLcPeriod"/>
            </a:pPr>
            <a:r>
              <a:rPr lang="en-US" sz="3200" dirty="0"/>
              <a:t>Create a </a:t>
            </a:r>
            <a:r>
              <a:rPr lang="en-US" sz="3200" dirty="0" err="1"/>
              <a:t>Vnet</a:t>
            </a:r>
            <a:r>
              <a:rPr lang="en-US" sz="3200" dirty="0"/>
              <a:t> with a single subnet. Place all VMs in the subnet. Use NSGs on each VM to control the flow of traffic between tiers.</a:t>
            </a:r>
          </a:p>
        </p:txBody>
      </p:sp>
    </p:spTree>
    <p:extLst>
      <p:ext uri="{BB962C8B-B14F-4D97-AF65-F5344CB8AC3E}">
        <p14:creationId xmlns:p14="http://schemas.microsoft.com/office/powerpoint/2010/main" val="74297621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B36-8A5E-4B29-B67C-8AB8D4C7736C}"/>
              </a:ext>
            </a:extLst>
          </p:cNvPr>
          <p:cNvSpPr>
            <a:spLocks noGrp="1"/>
          </p:cNvSpPr>
          <p:nvPr>
            <p:ph type="title" idx="4294967295"/>
          </p:nvPr>
        </p:nvSpPr>
        <p:spPr>
          <a:xfrm>
            <a:off x="273843" y="295275"/>
            <a:ext cx="11888787" cy="917575"/>
          </a:xfrm>
        </p:spPr>
        <p:txBody>
          <a:bodyPr/>
          <a:lstStyle/>
          <a:p>
            <a:r>
              <a:rPr lang="en-US" b="1" dirty="0"/>
              <a:t>Review Question 2</a:t>
            </a:r>
          </a:p>
        </p:txBody>
      </p:sp>
      <p:sp>
        <p:nvSpPr>
          <p:cNvPr id="3" name="Text Placeholder 2">
            <a:extLst>
              <a:ext uri="{FF2B5EF4-FFF2-40B4-BE49-F238E27FC236}">
                <a16:creationId xmlns:a16="http://schemas.microsoft.com/office/drawing/2014/main" id="{2B368BF4-080F-400D-A4CD-986F4E7685DA}"/>
              </a:ext>
            </a:extLst>
          </p:cNvPr>
          <p:cNvSpPr>
            <a:spLocks noGrp="1"/>
          </p:cNvSpPr>
          <p:nvPr>
            <p:ph type="body" sz="quarter" idx="4294967295"/>
          </p:nvPr>
        </p:nvSpPr>
        <p:spPr>
          <a:xfrm>
            <a:off x="285244" y="2030413"/>
            <a:ext cx="11236325" cy="4591050"/>
          </a:xfrm>
        </p:spPr>
        <p:txBody>
          <a:bodyPr>
            <a:normAutofit fontScale="85000" lnSpcReduction="10000"/>
          </a:bodyPr>
          <a:lstStyle/>
          <a:p>
            <a:pPr marL="0" indent="0">
              <a:buNone/>
            </a:pPr>
            <a:r>
              <a:rPr lang="en-IE" sz="3200" b="1" dirty="0"/>
              <a:t>Q: </a:t>
            </a:r>
            <a:r>
              <a:rPr lang="en-US" sz="3200" dirty="0"/>
              <a:t>You’re deploying a three tier web application to Azure on Linux VM’s. You want to segment network traffic such that the front end can talk to the middle tier but not directly to back end. How would you implement this?</a:t>
            </a:r>
          </a:p>
          <a:p>
            <a:pPr marL="0" indent="0">
              <a:buNone/>
            </a:pPr>
            <a:endParaRPr lang="en-US" sz="3200" dirty="0"/>
          </a:p>
          <a:p>
            <a:pPr marL="514350" indent="-514350">
              <a:buAutoNum type="alphaLcPeriod"/>
            </a:pPr>
            <a:r>
              <a:rPr lang="en-US" sz="3200" dirty="0"/>
              <a:t>Create a </a:t>
            </a:r>
            <a:r>
              <a:rPr lang="en-US" sz="3200" dirty="0" err="1"/>
              <a:t>Vnet</a:t>
            </a:r>
            <a:r>
              <a:rPr lang="en-US" sz="3200" dirty="0"/>
              <a:t> with a single Subnet, place all VMs in the subnet. Don’t use NSGs.</a:t>
            </a:r>
            <a:br>
              <a:rPr lang="en-US" sz="3200" dirty="0"/>
            </a:br>
            <a:endParaRPr lang="en-US" sz="3200" dirty="0"/>
          </a:p>
          <a:p>
            <a:pPr marL="514350" indent="-514350">
              <a:buAutoNum type="alphaLcPeriod"/>
            </a:pPr>
            <a:r>
              <a:rPr lang="en-US" sz="3200" u="sng" dirty="0"/>
              <a:t>Create a </a:t>
            </a:r>
            <a:r>
              <a:rPr lang="en-US" sz="3200" u="sng" dirty="0" err="1"/>
              <a:t>Vnet</a:t>
            </a:r>
            <a:r>
              <a:rPr lang="en-US" sz="3200" u="sng" dirty="0"/>
              <a:t> with three subnets, place each tier’s VMs into a </a:t>
            </a:r>
            <a:r>
              <a:rPr lang="en-US" sz="3200" u="sng" dirty="0" err="1"/>
              <a:t>seperate</a:t>
            </a:r>
            <a:r>
              <a:rPr lang="en-US" sz="3200" u="sng" dirty="0"/>
              <a:t> subnet. Use NSGs to control traffic between the subnets.</a:t>
            </a:r>
            <a:br>
              <a:rPr lang="en-US" sz="3200" dirty="0"/>
            </a:br>
            <a:endParaRPr lang="en-US" sz="3200" dirty="0"/>
          </a:p>
          <a:p>
            <a:pPr marL="514350" indent="-514350">
              <a:buAutoNum type="alphaLcPeriod"/>
            </a:pPr>
            <a:r>
              <a:rPr lang="en-US" sz="3200" dirty="0"/>
              <a:t>Create a </a:t>
            </a:r>
            <a:r>
              <a:rPr lang="en-US" sz="3200" dirty="0" err="1"/>
              <a:t>Vnet</a:t>
            </a:r>
            <a:r>
              <a:rPr lang="en-US" sz="3200" dirty="0"/>
              <a:t> with a single subnet. Place all VMs in the subnet. Use NSGs on each VM to control the flow of traffic between tiers.</a:t>
            </a:r>
          </a:p>
        </p:txBody>
      </p:sp>
    </p:spTree>
    <p:extLst>
      <p:ext uri="{BB962C8B-B14F-4D97-AF65-F5344CB8AC3E}">
        <p14:creationId xmlns:p14="http://schemas.microsoft.com/office/powerpoint/2010/main" val="199748511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4B5871A-5BB3-4900-9DC1-82EFFC4192DB}"/>
              </a:ext>
            </a:extLst>
          </p:cNvPr>
          <p:cNvSpPr txBox="1">
            <a:spLocks/>
          </p:cNvSpPr>
          <p:nvPr/>
        </p:nvSpPr>
        <p:spPr>
          <a:xfrm>
            <a:off x="3322637" y="2735262"/>
            <a:ext cx="72390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8800" b="1" dirty="0"/>
              <a:t>Open Q&amp;A</a:t>
            </a:r>
          </a:p>
        </p:txBody>
      </p:sp>
    </p:spTree>
    <p:extLst>
      <p:ext uri="{BB962C8B-B14F-4D97-AF65-F5344CB8AC3E}">
        <p14:creationId xmlns:p14="http://schemas.microsoft.com/office/powerpoint/2010/main" val="10827250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A2D8D35F-ABF4-47B1-B410-07CF00139C2A}"/>
              </a:ext>
            </a:extLst>
          </p:cNvPr>
          <p:cNvSpPr/>
          <p:nvPr/>
        </p:nvSpPr>
        <p:spPr bwMode="auto">
          <a:xfrm>
            <a:off x="8142840" y="1493657"/>
            <a:ext cx="3799673" cy="4975403"/>
          </a:xfrm>
          <a:prstGeom prst="rect">
            <a:avLst/>
          </a:prstGeom>
          <a:solidFill>
            <a:schemeClr val="accent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a:extLst>
              <a:ext uri="{FF2B5EF4-FFF2-40B4-BE49-F238E27FC236}">
                <a16:creationId xmlns:a16="http://schemas.microsoft.com/office/drawing/2014/main" id="{A4161236-1F0F-4D28-92A6-E2B5B3E6A4A7}"/>
              </a:ext>
            </a:extLst>
          </p:cNvPr>
          <p:cNvSpPr/>
          <p:nvPr/>
        </p:nvSpPr>
        <p:spPr bwMode="auto">
          <a:xfrm>
            <a:off x="4084637" y="1495576"/>
            <a:ext cx="3799673" cy="4975403"/>
          </a:xfrm>
          <a:prstGeom prst="rect">
            <a:avLst/>
          </a:prstGeom>
          <a:solidFill>
            <a:schemeClr val="accent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46F4C11-609F-4E7B-810E-F1CFD00DD244}"/>
              </a:ext>
            </a:extLst>
          </p:cNvPr>
          <p:cNvSpPr/>
          <p:nvPr/>
        </p:nvSpPr>
        <p:spPr bwMode="auto">
          <a:xfrm>
            <a:off x="558867" y="1493658"/>
            <a:ext cx="3283378" cy="4975403"/>
          </a:xfrm>
          <a:prstGeom prst="rect">
            <a:avLst/>
          </a:prstGeom>
          <a:solidFill>
            <a:schemeClr val="accent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Straight Connector 51">
            <a:extLst>
              <a:ext uri="{FF2B5EF4-FFF2-40B4-BE49-F238E27FC236}">
                <a16:creationId xmlns:a16="http://schemas.microsoft.com/office/drawing/2014/main" id="{D7041526-D85F-4071-844E-F18FCE69FA1B}"/>
              </a:ext>
            </a:extLst>
          </p:cNvPr>
          <p:cNvCxnSpPr>
            <a:cxnSpLocks/>
            <a:stCxn id="74" idx="3"/>
            <a:endCxn id="65" idx="1"/>
          </p:cNvCxnSpPr>
          <p:nvPr/>
        </p:nvCxnSpPr>
        <p:spPr>
          <a:xfrm>
            <a:off x="3029849" y="4084671"/>
            <a:ext cx="5500188" cy="221847"/>
          </a:xfrm>
          <a:prstGeom prst="line">
            <a:avLst/>
          </a:prstGeom>
          <a:ln w="28575">
            <a:solidFill>
              <a:schemeClr val="accent1">
                <a:lumMod val="40000"/>
                <a:lumOff val="6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44A7604-FB5A-4BA1-88C8-839438DF0110}"/>
              </a:ext>
            </a:extLst>
          </p:cNvPr>
          <p:cNvCxnSpPr>
            <a:cxnSpLocks/>
            <a:stCxn id="74" idx="3"/>
            <a:endCxn id="79" idx="1"/>
          </p:cNvCxnSpPr>
          <p:nvPr/>
        </p:nvCxnSpPr>
        <p:spPr>
          <a:xfrm flipV="1">
            <a:off x="3029849" y="2148002"/>
            <a:ext cx="1441445" cy="1936669"/>
          </a:xfrm>
          <a:prstGeom prst="line">
            <a:avLst/>
          </a:prstGeom>
          <a:ln w="28575">
            <a:solidFill>
              <a:schemeClr val="accent1">
                <a:lumMod val="40000"/>
                <a:lumOff val="6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9B317B-CDC5-410B-AFDD-E3479424CB49}"/>
              </a:ext>
            </a:extLst>
          </p:cNvPr>
          <p:cNvCxnSpPr>
            <a:cxnSpLocks/>
            <a:stCxn id="74" idx="3"/>
            <a:endCxn id="63" idx="1"/>
          </p:cNvCxnSpPr>
          <p:nvPr/>
        </p:nvCxnSpPr>
        <p:spPr>
          <a:xfrm flipV="1">
            <a:off x="3029849" y="3011118"/>
            <a:ext cx="1441445" cy="1073553"/>
          </a:xfrm>
          <a:prstGeom prst="line">
            <a:avLst/>
          </a:prstGeom>
          <a:ln w="28575">
            <a:solidFill>
              <a:schemeClr val="accent1">
                <a:lumMod val="40000"/>
                <a:lumOff val="6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AA4DF08-E41B-4E9A-A732-0EABCA632761}"/>
              </a:ext>
            </a:extLst>
          </p:cNvPr>
          <p:cNvCxnSpPr>
            <a:cxnSpLocks/>
            <a:stCxn id="74" idx="3"/>
            <a:endCxn id="59" idx="1"/>
          </p:cNvCxnSpPr>
          <p:nvPr/>
        </p:nvCxnSpPr>
        <p:spPr>
          <a:xfrm flipV="1">
            <a:off x="3029849" y="3826301"/>
            <a:ext cx="1443229" cy="258370"/>
          </a:xfrm>
          <a:prstGeom prst="line">
            <a:avLst/>
          </a:prstGeom>
          <a:ln w="28575">
            <a:solidFill>
              <a:schemeClr val="accent1">
                <a:lumMod val="40000"/>
                <a:lumOff val="6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0AC7E7-284D-4E7D-8FD7-53E5D34F7856}"/>
              </a:ext>
            </a:extLst>
          </p:cNvPr>
          <p:cNvCxnSpPr>
            <a:cxnSpLocks/>
            <a:stCxn id="74" idx="3"/>
            <a:endCxn id="53" idx="1"/>
          </p:cNvCxnSpPr>
          <p:nvPr/>
        </p:nvCxnSpPr>
        <p:spPr>
          <a:xfrm>
            <a:off x="3029849" y="4084671"/>
            <a:ext cx="1441445" cy="557979"/>
          </a:xfrm>
          <a:prstGeom prst="line">
            <a:avLst/>
          </a:prstGeom>
          <a:ln w="28575">
            <a:solidFill>
              <a:schemeClr val="accent1">
                <a:lumMod val="40000"/>
                <a:lumOff val="6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8AC8E2-7683-4BFA-BF07-2B462BA2B259}"/>
              </a:ext>
            </a:extLst>
          </p:cNvPr>
          <p:cNvCxnSpPr>
            <a:cxnSpLocks/>
            <a:stCxn id="74" idx="3"/>
            <a:endCxn id="61" idx="1"/>
          </p:cNvCxnSpPr>
          <p:nvPr/>
        </p:nvCxnSpPr>
        <p:spPr>
          <a:xfrm>
            <a:off x="3029849" y="4084671"/>
            <a:ext cx="1441445" cy="1391084"/>
          </a:xfrm>
          <a:prstGeom prst="line">
            <a:avLst/>
          </a:prstGeom>
          <a:ln w="28575">
            <a:solidFill>
              <a:schemeClr val="accent1">
                <a:lumMod val="40000"/>
                <a:lumOff val="6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C99D3D2-4F15-492E-BBF0-FFBBF2C46095}"/>
              </a:ext>
            </a:extLst>
          </p:cNvPr>
          <p:cNvGrpSpPr/>
          <p:nvPr/>
        </p:nvGrpSpPr>
        <p:grpSpPr>
          <a:xfrm>
            <a:off x="7249176" y="2217026"/>
            <a:ext cx="1765797" cy="904436"/>
            <a:chOff x="6530561" y="3404044"/>
            <a:chExt cx="1765797" cy="1006918"/>
          </a:xfrm>
        </p:grpSpPr>
        <p:sp>
          <p:nvSpPr>
            <p:cNvPr id="72" name="Freeform: Shape 71">
              <a:extLst>
                <a:ext uri="{FF2B5EF4-FFF2-40B4-BE49-F238E27FC236}">
                  <a16:creationId xmlns:a16="http://schemas.microsoft.com/office/drawing/2014/main" id="{18AF6015-B4DE-4729-AAC1-B53424BA007B}"/>
                </a:ext>
              </a:extLst>
            </p:cNvPr>
            <p:cNvSpPr/>
            <p:nvPr/>
          </p:nvSpPr>
          <p:spPr bwMode="auto">
            <a:xfrm flipH="1" flipV="1">
              <a:off x="6573900" y="3893102"/>
              <a:ext cx="1183590" cy="517860"/>
            </a:xfrm>
            <a:custGeom>
              <a:avLst/>
              <a:gdLst>
                <a:gd name="connsiteX0" fmla="*/ 0 w 3897443"/>
                <a:gd name="connsiteY0" fmla="*/ 1299261 h 1300354"/>
                <a:gd name="connsiteX1" fmla="*/ 1768840 w 3897443"/>
                <a:gd name="connsiteY1" fmla="*/ 1134369 h 1300354"/>
                <a:gd name="connsiteX2" fmla="*/ 2983043 w 3897443"/>
                <a:gd name="connsiteY2" fmla="*/ 264939 h 1300354"/>
                <a:gd name="connsiteX3" fmla="*/ 3897443 w 3897443"/>
                <a:gd name="connsiteY3" fmla="*/ 160008 h 1300354"/>
                <a:gd name="connsiteX0" fmla="*/ 0 w 3897443"/>
                <a:gd name="connsiteY0" fmla="*/ 1145491 h 1146584"/>
                <a:gd name="connsiteX1" fmla="*/ 1768840 w 3897443"/>
                <a:gd name="connsiteY1" fmla="*/ 980599 h 1146584"/>
                <a:gd name="connsiteX2" fmla="*/ 2983043 w 3897443"/>
                <a:gd name="connsiteY2" fmla="*/ 111169 h 1146584"/>
                <a:gd name="connsiteX3" fmla="*/ 3897443 w 3897443"/>
                <a:gd name="connsiteY3" fmla="*/ 6238 h 1146584"/>
                <a:gd name="connsiteX0" fmla="*/ 0 w 3891223"/>
                <a:gd name="connsiteY0" fmla="*/ 1170355 h 1171448"/>
                <a:gd name="connsiteX1" fmla="*/ 1768840 w 3891223"/>
                <a:gd name="connsiteY1" fmla="*/ 1005463 h 1171448"/>
                <a:gd name="connsiteX2" fmla="*/ 2983043 w 3891223"/>
                <a:gd name="connsiteY2" fmla="*/ 136033 h 1171448"/>
                <a:gd name="connsiteX3" fmla="*/ 3891223 w 3891223"/>
                <a:gd name="connsiteY3" fmla="*/ 0 h 1171448"/>
                <a:gd name="connsiteX0" fmla="*/ 0 w 3891223"/>
                <a:gd name="connsiteY0" fmla="*/ 1170355 h 1170484"/>
                <a:gd name="connsiteX1" fmla="*/ 1768840 w 3891223"/>
                <a:gd name="connsiteY1" fmla="*/ 1005463 h 1170484"/>
                <a:gd name="connsiteX2" fmla="*/ 2983043 w 3891223"/>
                <a:gd name="connsiteY2" fmla="*/ 136033 h 1170484"/>
                <a:gd name="connsiteX3" fmla="*/ 3891223 w 3891223"/>
                <a:gd name="connsiteY3" fmla="*/ 0 h 1170484"/>
                <a:gd name="connsiteX0" fmla="*/ 0 w 3891223"/>
                <a:gd name="connsiteY0" fmla="*/ 1172000 h 1175366"/>
                <a:gd name="connsiteX1" fmla="*/ 1804876 w 3891223"/>
                <a:gd name="connsiteY1" fmla="*/ 1100893 h 1175366"/>
                <a:gd name="connsiteX2" fmla="*/ 2983043 w 3891223"/>
                <a:gd name="connsiteY2" fmla="*/ 137678 h 1175366"/>
                <a:gd name="connsiteX3" fmla="*/ 3891223 w 3891223"/>
                <a:gd name="connsiteY3" fmla="*/ 1645 h 1175366"/>
                <a:gd name="connsiteX0" fmla="*/ 0 w 3891223"/>
                <a:gd name="connsiteY0" fmla="*/ 1172000 h 1172182"/>
                <a:gd name="connsiteX1" fmla="*/ 1804876 w 3891223"/>
                <a:gd name="connsiteY1" fmla="*/ 1100893 h 1172182"/>
                <a:gd name="connsiteX2" fmla="*/ 2983043 w 3891223"/>
                <a:gd name="connsiteY2" fmla="*/ 137678 h 1172182"/>
                <a:gd name="connsiteX3" fmla="*/ 3891223 w 3891223"/>
                <a:gd name="connsiteY3" fmla="*/ 1645 h 1172182"/>
                <a:gd name="connsiteX0" fmla="*/ 0 w 3891223"/>
                <a:gd name="connsiteY0" fmla="*/ 1173247 h 1173640"/>
                <a:gd name="connsiteX1" fmla="*/ 1747512 w 3891223"/>
                <a:gd name="connsiteY1" fmla="*/ 1133242 h 1173640"/>
                <a:gd name="connsiteX2" fmla="*/ 2983043 w 3891223"/>
                <a:gd name="connsiteY2" fmla="*/ 138925 h 1173640"/>
                <a:gd name="connsiteX3" fmla="*/ 3891223 w 3891223"/>
                <a:gd name="connsiteY3" fmla="*/ 2892 h 1173640"/>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0355 h 1170355"/>
                <a:gd name="connsiteX1" fmla="*/ 1747512 w 3891223"/>
                <a:gd name="connsiteY1" fmla="*/ 1155231 h 1170355"/>
                <a:gd name="connsiteX2" fmla="*/ 2983043 w 3891223"/>
                <a:gd name="connsiteY2" fmla="*/ 136033 h 1170355"/>
                <a:gd name="connsiteX3" fmla="*/ 3891223 w 3891223"/>
                <a:gd name="connsiteY3" fmla="*/ 0 h 1170355"/>
                <a:gd name="connsiteX0" fmla="*/ 0 w 3878475"/>
                <a:gd name="connsiteY0" fmla="*/ 1118349 h 1118349"/>
                <a:gd name="connsiteX1" fmla="*/ 1747512 w 3878475"/>
                <a:gd name="connsiteY1" fmla="*/ 1103225 h 1118349"/>
                <a:gd name="connsiteX2" fmla="*/ 2983043 w 3878475"/>
                <a:gd name="connsiteY2" fmla="*/ 84027 h 1118349"/>
                <a:gd name="connsiteX3" fmla="*/ 3878475 w 3878475"/>
                <a:gd name="connsiteY3" fmla="*/ 3978 h 1118349"/>
                <a:gd name="connsiteX0" fmla="*/ 0 w 3878475"/>
                <a:gd name="connsiteY0" fmla="*/ 1114371 h 1114371"/>
                <a:gd name="connsiteX1" fmla="*/ 1747512 w 3878475"/>
                <a:gd name="connsiteY1" fmla="*/ 1099247 h 1114371"/>
                <a:gd name="connsiteX2" fmla="*/ 2983043 w 3878475"/>
                <a:gd name="connsiteY2" fmla="*/ 80049 h 1114371"/>
                <a:gd name="connsiteX3" fmla="*/ 3878475 w 3878475"/>
                <a:gd name="connsiteY3" fmla="*/ 0 h 1114371"/>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69152 h 1070829"/>
                <a:gd name="connsiteX2" fmla="*/ 2983043 w 3878475"/>
                <a:gd name="connsiteY2" fmla="*/ 36507 h 1070829"/>
                <a:gd name="connsiteX3" fmla="*/ 3878475 w 3878475"/>
                <a:gd name="connsiteY3" fmla="*/ 0 h 1070829"/>
                <a:gd name="connsiteX0" fmla="*/ 0 w 3878475"/>
                <a:gd name="connsiteY0" fmla="*/ 1047616 h 1047616"/>
                <a:gd name="connsiteX1" fmla="*/ 1747512 w 3878475"/>
                <a:gd name="connsiteY1" fmla="*/ 1045939 h 1047616"/>
                <a:gd name="connsiteX2" fmla="*/ 2983043 w 3878475"/>
                <a:gd name="connsiteY2" fmla="*/ 13294 h 1047616"/>
                <a:gd name="connsiteX3" fmla="*/ 3878475 w 3878475"/>
                <a:gd name="connsiteY3" fmla="*/ 7495 h 1047616"/>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2130963"/>
                <a:gd name="connsiteY0" fmla="*/ 1038444 h 1038444"/>
                <a:gd name="connsiteX1" fmla="*/ 1235531 w 2130963"/>
                <a:gd name="connsiteY1" fmla="*/ 5799 h 1038444"/>
                <a:gd name="connsiteX2" fmla="*/ 2130963 w 2130963"/>
                <a:gd name="connsiteY2" fmla="*/ 0 h 1038444"/>
                <a:gd name="connsiteX0" fmla="*/ 0 w 4897079"/>
                <a:gd name="connsiteY0" fmla="*/ 1038444 h 1038444"/>
                <a:gd name="connsiteX1" fmla="*/ 1235531 w 4897079"/>
                <a:gd name="connsiteY1" fmla="*/ 5799 h 1038444"/>
                <a:gd name="connsiteX2" fmla="*/ 4897079 w 4897079"/>
                <a:gd name="connsiteY2" fmla="*/ 0 h 1038444"/>
                <a:gd name="connsiteX0" fmla="*/ 0 w 1547791"/>
                <a:gd name="connsiteY0" fmla="*/ 1038444 h 1038444"/>
                <a:gd name="connsiteX1" fmla="*/ 1235531 w 1547791"/>
                <a:gd name="connsiteY1" fmla="*/ 5799 h 1038444"/>
                <a:gd name="connsiteX2" fmla="*/ 1547791 w 1547791"/>
                <a:gd name="connsiteY2" fmla="*/ 0 h 1038444"/>
              </a:gdLst>
              <a:ahLst/>
              <a:cxnLst>
                <a:cxn ang="0">
                  <a:pos x="connsiteX0" y="connsiteY0"/>
                </a:cxn>
                <a:cxn ang="0">
                  <a:pos x="connsiteX1" y="connsiteY1"/>
                </a:cxn>
                <a:cxn ang="0">
                  <a:pos x="connsiteX2" y="connsiteY2"/>
                </a:cxn>
              </a:cxnLst>
              <a:rect l="l" t="t" r="r" b="b"/>
              <a:pathLst>
                <a:path w="1547791" h="1038444">
                  <a:moveTo>
                    <a:pt x="0" y="1038444"/>
                  </a:moveTo>
                  <a:cubicBezTo>
                    <a:pt x="150086" y="951574"/>
                    <a:pt x="1051186" y="123512"/>
                    <a:pt x="1235531" y="5799"/>
                  </a:cubicBezTo>
                  <a:cubicBezTo>
                    <a:pt x="1292009" y="-4536"/>
                    <a:pt x="1461827" y="8566"/>
                    <a:pt x="1547791" y="0"/>
                  </a:cubicBezTo>
                </a:path>
              </a:pathLst>
            </a:cu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5B069DC-5B85-40CA-8B3C-BBC9D9C0C462}"/>
                </a:ext>
              </a:extLst>
            </p:cNvPr>
            <p:cNvSpPr/>
            <p:nvPr/>
          </p:nvSpPr>
          <p:spPr bwMode="auto">
            <a:xfrm flipH="1">
              <a:off x="6530561" y="3404044"/>
              <a:ext cx="1226927" cy="489057"/>
            </a:xfrm>
            <a:custGeom>
              <a:avLst/>
              <a:gdLst>
                <a:gd name="connsiteX0" fmla="*/ 0 w 3897443"/>
                <a:gd name="connsiteY0" fmla="*/ 1299261 h 1300354"/>
                <a:gd name="connsiteX1" fmla="*/ 1768840 w 3897443"/>
                <a:gd name="connsiteY1" fmla="*/ 1134369 h 1300354"/>
                <a:gd name="connsiteX2" fmla="*/ 2983043 w 3897443"/>
                <a:gd name="connsiteY2" fmla="*/ 264939 h 1300354"/>
                <a:gd name="connsiteX3" fmla="*/ 3897443 w 3897443"/>
                <a:gd name="connsiteY3" fmla="*/ 160008 h 1300354"/>
                <a:gd name="connsiteX0" fmla="*/ 0 w 3897443"/>
                <a:gd name="connsiteY0" fmla="*/ 1145491 h 1146584"/>
                <a:gd name="connsiteX1" fmla="*/ 1768840 w 3897443"/>
                <a:gd name="connsiteY1" fmla="*/ 980599 h 1146584"/>
                <a:gd name="connsiteX2" fmla="*/ 2983043 w 3897443"/>
                <a:gd name="connsiteY2" fmla="*/ 111169 h 1146584"/>
                <a:gd name="connsiteX3" fmla="*/ 3897443 w 3897443"/>
                <a:gd name="connsiteY3" fmla="*/ 6238 h 1146584"/>
                <a:gd name="connsiteX0" fmla="*/ 0 w 3891223"/>
                <a:gd name="connsiteY0" fmla="*/ 1170355 h 1171448"/>
                <a:gd name="connsiteX1" fmla="*/ 1768840 w 3891223"/>
                <a:gd name="connsiteY1" fmla="*/ 1005463 h 1171448"/>
                <a:gd name="connsiteX2" fmla="*/ 2983043 w 3891223"/>
                <a:gd name="connsiteY2" fmla="*/ 136033 h 1171448"/>
                <a:gd name="connsiteX3" fmla="*/ 3891223 w 3891223"/>
                <a:gd name="connsiteY3" fmla="*/ 0 h 1171448"/>
                <a:gd name="connsiteX0" fmla="*/ 0 w 3891223"/>
                <a:gd name="connsiteY0" fmla="*/ 1170355 h 1170484"/>
                <a:gd name="connsiteX1" fmla="*/ 1768840 w 3891223"/>
                <a:gd name="connsiteY1" fmla="*/ 1005463 h 1170484"/>
                <a:gd name="connsiteX2" fmla="*/ 2983043 w 3891223"/>
                <a:gd name="connsiteY2" fmla="*/ 136033 h 1170484"/>
                <a:gd name="connsiteX3" fmla="*/ 3891223 w 3891223"/>
                <a:gd name="connsiteY3" fmla="*/ 0 h 1170484"/>
                <a:gd name="connsiteX0" fmla="*/ 0 w 3891223"/>
                <a:gd name="connsiteY0" fmla="*/ 1172000 h 1175366"/>
                <a:gd name="connsiteX1" fmla="*/ 1804876 w 3891223"/>
                <a:gd name="connsiteY1" fmla="*/ 1100893 h 1175366"/>
                <a:gd name="connsiteX2" fmla="*/ 2983043 w 3891223"/>
                <a:gd name="connsiteY2" fmla="*/ 137678 h 1175366"/>
                <a:gd name="connsiteX3" fmla="*/ 3891223 w 3891223"/>
                <a:gd name="connsiteY3" fmla="*/ 1645 h 1175366"/>
                <a:gd name="connsiteX0" fmla="*/ 0 w 3891223"/>
                <a:gd name="connsiteY0" fmla="*/ 1172000 h 1172182"/>
                <a:gd name="connsiteX1" fmla="*/ 1804876 w 3891223"/>
                <a:gd name="connsiteY1" fmla="*/ 1100893 h 1172182"/>
                <a:gd name="connsiteX2" fmla="*/ 2983043 w 3891223"/>
                <a:gd name="connsiteY2" fmla="*/ 137678 h 1172182"/>
                <a:gd name="connsiteX3" fmla="*/ 3891223 w 3891223"/>
                <a:gd name="connsiteY3" fmla="*/ 1645 h 1172182"/>
                <a:gd name="connsiteX0" fmla="*/ 0 w 3891223"/>
                <a:gd name="connsiteY0" fmla="*/ 1173247 h 1173640"/>
                <a:gd name="connsiteX1" fmla="*/ 1747512 w 3891223"/>
                <a:gd name="connsiteY1" fmla="*/ 1133242 h 1173640"/>
                <a:gd name="connsiteX2" fmla="*/ 2983043 w 3891223"/>
                <a:gd name="connsiteY2" fmla="*/ 138925 h 1173640"/>
                <a:gd name="connsiteX3" fmla="*/ 3891223 w 3891223"/>
                <a:gd name="connsiteY3" fmla="*/ 2892 h 1173640"/>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4315 h 1174315"/>
                <a:gd name="connsiteX1" fmla="*/ 1747512 w 3891223"/>
                <a:gd name="connsiteY1" fmla="*/ 1159191 h 1174315"/>
                <a:gd name="connsiteX2" fmla="*/ 2983043 w 3891223"/>
                <a:gd name="connsiteY2" fmla="*/ 139993 h 1174315"/>
                <a:gd name="connsiteX3" fmla="*/ 3891223 w 3891223"/>
                <a:gd name="connsiteY3" fmla="*/ 3960 h 1174315"/>
                <a:gd name="connsiteX0" fmla="*/ 0 w 3891223"/>
                <a:gd name="connsiteY0" fmla="*/ 1170355 h 1170355"/>
                <a:gd name="connsiteX1" fmla="*/ 1747512 w 3891223"/>
                <a:gd name="connsiteY1" fmla="*/ 1155231 h 1170355"/>
                <a:gd name="connsiteX2" fmla="*/ 2983043 w 3891223"/>
                <a:gd name="connsiteY2" fmla="*/ 136033 h 1170355"/>
                <a:gd name="connsiteX3" fmla="*/ 3891223 w 3891223"/>
                <a:gd name="connsiteY3" fmla="*/ 0 h 1170355"/>
                <a:gd name="connsiteX0" fmla="*/ 0 w 3878475"/>
                <a:gd name="connsiteY0" fmla="*/ 1118349 h 1118349"/>
                <a:gd name="connsiteX1" fmla="*/ 1747512 w 3878475"/>
                <a:gd name="connsiteY1" fmla="*/ 1103225 h 1118349"/>
                <a:gd name="connsiteX2" fmla="*/ 2983043 w 3878475"/>
                <a:gd name="connsiteY2" fmla="*/ 84027 h 1118349"/>
                <a:gd name="connsiteX3" fmla="*/ 3878475 w 3878475"/>
                <a:gd name="connsiteY3" fmla="*/ 3978 h 1118349"/>
                <a:gd name="connsiteX0" fmla="*/ 0 w 3878475"/>
                <a:gd name="connsiteY0" fmla="*/ 1114371 h 1114371"/>
                <a:gd name="connsiteX1" fmla="*/ 1747512 w 3878475"/>
                <a:gd name="connsiteY1" fmla="*/ 1099247 h 1114371"/>
                <a:gd name="connsiteX2" fmla="*/ 2983043 w 3878475"/>
                <a:gd name="connsiteY2" fmla="*/ 80049 h 1114371"/>
                <a:gd name="connsiteX3" fmla="*/ 3878475 w 3878475"/>
                <a:gd name="connsiteY3" fmla="*/ 0 h 1114371"/>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55705 h 1070829"/>
                <a:gd name="connsiteX2" fmla="*/ 2983043 w 3878475"/>
                <a:gd name="connsiteY2" fmla="*/ 36507 h 1070829"/>
                <a:gd name="connsiteX3" fmla="*/ 3878475 w 3878475"/>
                <a:gd name="connsiteY3" fmla="*/ 0 h 1070829"/>
                <a:gd name="connsiteX0" fmla="*/ 0 w 3878475"/>
                <a:gd name="connsiteY0" fmla="*/ 1070829 h 1070829"/>
                <a:gd name="connsiteX1" fmla="*/ 1747512 w 3878475"/>
                <a:gd name="connsiteY1" fmla="*/ 1069152 h 1070829"/>
                <a:gd name="connsiteX2" fmla="*/ 2983043 w 3878475"/>
                <a:gd name="connsiteY2" fmla="*/ 36507 h 1070829"/>
                <a:gd name="connsiteX3" fmla="*/ 3878475 w 3878475"/>
                <a:gd name="connsiteY3" fmla="*/ 0 h 1070829"/>
                <a:gd name="connsiteX0" fmla="*/ 0 w 3878475"/>
                <a:gd name="connsiteY0" fmla="*/ 1047616 h 1047616"/>
                <a:gd name="connsiteX1" fmla="*/ 1747512 w 3878475"/>
                <a:gd name="connsiteY1" fmla="*/ 1045939 h 1047616"/>
                <a:gd name="connsiteX2" fmla="*/ 2983043 w 3878475"/>
                <a:gd name="connsiteY2" fmla="*/ 13294 h 1047616"/>
                <a:gd name="connsiteX3" fmla="*/ 3878475 w 3878475"/>
                <a:gd name="connsiteY3" fmla="*/ 7495 h 1047616"/>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3878475"/>
                <a:gd name="connsiteY0" fmla="*/ 1040121 h 1040121"/>
                <a:gd name="connsiteX1" fmla="*/ 1747512 w 3878475"/>
                <a:gd name="connsiteY1" fmla="*/ 1038444 h 1040121"/>
                <a:gd name="connsiteX2" fmla="*/ 2983043 w 3878475"/>
                <a:gd name="connsiteY2" fmla="*/ 5799 h 1040121"/>
                <a:gd name="connsiteX3" fmla="*/ 3878475 w 3878475"/>
                <a:gd name="connsiteY3" fmla="*/ 0 h 1040121"/>
                <a:gd name="connsiteX0" fmla="*/ 0 w 2130963"/>
                <a:gd name="connsiteY0" fmla="*/ 1038444 h 1038444"/>
                <a:gd name="connsiteX1" fmla="*/ 1235531 w 2130963"/>
                <a:gd name="connsiteY1" fmla="*/ 5799 h 1038444"/>
                <a:gd name="connsiteX2" fmla="*/ 2130963 w 2130963"/>
                <a:gd name="connsiteY2" fmla="*/ 0 h 1038444"/>
                <a:gd name="connsiteX0" fmla="*/ 0 w 4897079"/>
                <a:gd name="connsiteY0" fmla="*/ 1038444 h 1038444"/>
                <a:gd name="connsiteX1" fmla="*/ 1235531 w 4897079"/>
                <a:gd name="connsiteY1" fmla="*/ 5799 h 1038444"/>
                <a:gd name="connsiteX2" fmla="*/ 4897079 w 4897079"/>
                <a:gd name="connsiteY2" fmla="*/ 0 h 1038444"/>
                <a:gd name="connsiteX0" fmla="*/ 0 w 1604464"/>
                <a:gd name="connsiteY0" fmla="*/ 1038444 h 1038444"/>
                <a:gd name="connsiteX1" fmla="*/ 1235531 w 1604464"/>
                <a:gd name="connsiteY1" fmla="*/ 5799 h 1038444"/>
                <a:gd name="connsiteX2" fmla="*/ 1604464 w 1604464"/>
                <a:gd name="connsiteY2" fmla="*/ 0 h 1038444"/>
              </a:gdLst>
              <a:ahLst/>
              <a:cxnLst>
                <a:cxn ang="0">
                  <a:pos x="connsiteX0" y="connsiteY0"/>
                </a:cxn>
                <a:cxn ang="0">
                  <a:pos x="connsiteX1" y="connsiteY1"/>
                </a:cxn>
                <a:cxn ang="0">
                  <a:pos x="connsiteX2" y="connsiteY2"/>
                </a:cxn>
              </a:cxnLst>
              <a:rect l="l" t="t" r="r" b="b"/>
              <a:pathLst>
                <a:path w="1604464" h="1038444">
                  <a:moveTo>
                    <a:pt x="0" y="1038444"/>
                  </a:moveTo>
                  <a:cubicBezTo>
                    <a:pt x="150086" y="951574"/>
                    <a:pt x="1051186" y="123512"/>
                    <a:pt x="1235531" y="5799"/>
                  </a:cubicBezTo>
                  <a:cubicBezTo>
                    <a:pt x="1292009" y="-4536"/>
                    <a:pt x="1518500" y="8566"/>
                    <a:pt x="1604464" y="0"/>
                  </a:cubicBezTo>
                </a:path>
              </a:pathLst>
            </a:cu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5517910B-8DC8-42A7-A84A-10C451D00B17}"/>
                </a:ext>
              </a:extLst>
            </p:cNvPr>
            <p:cNvCxnSpPr>
              <a:cxnSpLocks/>
              <a:stCxn id="73" idx="0"/>
            </p:cNvCxnSpPr>
            <p:nvPr/>
          </p:nvCxnSpPr>
          <p:spPr>
            <a:xfrm flipV="1">
              <a:off x="7757488" y="3887019"/>
              <a:ext cx="538870" cy="6082"/>
            </a:xfrm>
            <a:prstGeom prst="line">
              <a:avLst/>
            </a:prstGeom>
            <a:noFill/>
            <a:ln w="25400">
              <a:solidFill>
                <a:schemeClr val="accent1"/>
              </a:solidFill>
              <a:headEnd type="none" w="med" len="med"/>
              <a:tailEnd type="none" w="lg" len="lg"/>
            </a:ln>
          </p:spPr>
          <p:style>
            <a:lnRef idx="2">
              <a:schemeClr val="accent1">
                <a:shade val="50000"/>
              </a:schemeClr>
            </a:lnRef>
            <a:fillRef idx="1">
              <a:schemeClr val="accent1"/>
            </a:fillRef>
            <a:effectRef idx="0">
              <a:schemeClr val="accent1"/>
            </a:effectRef>
            <a:fontRef idx="minor">
              <a:schemeClr val="lt1"/>
            </a:fontRef>
          </p:style>
        </p:cxnSp>
      </p:grpSp>
      <p:sp>
        <p:nvSpPr>
          <p:cNvPr id="49" name="Title 1">
            <a:extLst>
              <a:ext uri="{FF2B5EF4-FFF2-40B4-BE49-F238E27FC236}">
                <a16:creationId xmlns:a16="http://schemas.microsoft.com/office/drawing/2014/main" id="{269D73DC-405B-4D2A-8C4E-11EA0526C2C2}"/>
              </a:ext>
            </a:extLst>
          </p:cNvPr>
          <p:cNvSpPr txBox="1">
            <a:spLocks/>
          </p:cNvSpPr>
          <p:nvPr/>
        </p:nvSpPr>
        <p:spPr>
          <a:xfrm>
            <a:off x="1145180" y="1146869"/>
            <a:ext cx="2004157" cy="354057"/>
          </a:xfrm>
          <a:prstGeom prst="rect">
            <a:avLst/>
          </a:prstGeom>
        </p:spPr>
        <p:txBody>
          <a:bodyPr vert="horz" wrap="square" lIns="0" tIns="65282" rIns="0" bIns="0" rtlCol="0" anchor="t">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gn="ctr">
              <a:lnSpc>
                <a:spcPct val="90000"/>
              </a:lnSpc>
            </a:pPr>
            <a:r>
              <a:rPr lang="en-US" sz="2040" dirty="0"/>
              <a:t>Fundamentals </a:t>
            </a:r>
          </a:p>
        </p:txBody>
      </p:sp>
      <p:sp>
        <p:nvSpPr>
          <p:cNvPr id="50" name="Title 1">
            <a:extLst>
              <a:ext uri="{FF2B5EF4-FFF2-40B4-BE49-F238E27FC236}">
                <a16:creationId xmlns:a16="http://schemas.microsoft.com/office/drawing/2014/main" id="{59802879-96B9-498C-A6CE-6F3FEF37E7B3}"/>
              </a:ext>
            </a:extLst>
          </p:cNvPr>
          <p:cNvSpPr txBox="1">
            <a:spLocks/>
          </p:cNvSpPr>
          <p:nvPr/>
        </p:nvSpPr>
        <p:spPr>
          <a:xfrm>
            <a:off x="4848573" y="1143354"/>
            <a:ext cx="2273586" cy="354057"/>
          </a:xfrm>
          <a:prstGeom prst="rect">
            <a:avLst/>
          </a:prstGeom>
        </p:spPr>
        <p:txBody>
          <a:bodyPr vert="horz" wrap="square" lIns="0" tIns="65282" rIns="0" bIns="0" rtlCol="0" anchor="t">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gn="ctr">
              <a:lnSpc>
                <a:spcPct val="90000"/>
              </a:lnSpc>
            </a:pPr>
            <a:r>
              <a:rPr lang="en-US" sz="2040" dirty="0"/>
              <a:t>Associate</a:t>
            </a:r>
          </a:p>
        </p:txBody>
      </p:sp>
      <p:sp>
        <p:nvSpPr>
          <p:cNvPr id="51" name="Title 1">
            <a:extLst>
              <a:ext uri="{FF2B5EF4-FFF2-40B4-BE49-F238E27FC236}">
                <a16:creationId xmlns:a16="http://schemas.microsoft.com/office/drawing/2014/main" id="{3ABAF060-E86F-4085-8C96-1DF813D348B2}"/>
              </a:ext>
            </a:extLst>
          </p:cNvPr>
          <p:cNvSpPr txBox="1">
            <a:spLocks/>
          </p:cNvSpPr>
          <p:nvPr/>
        </p:nvSpPr>
        <p:spPr>
          <a:xfrm>
            <a:off x="8924830" y="1143354"/>
            <a:ext cx="2273586" cy="354057"/>
          </a:xfrm>
          <a:prstGeom prst="rect">
            <a:avLst/>
          </a:prstGeom>
        </p:spPr>
        <p:txBody>
          <a:bodyPr vert="horz" wrap="square" lIns="0" tIns="65282" rIns="0" bIns="0" rtlCol="0" anchor="t">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gn="ctr">
              <a:lnSpc>
                <a:spcPct val="90000"/>
              </a:lnSpc>
            </a:pPr>
            <a:r>
              <a:rPr lang="en-US" sz="2040" dirty="0"/>
              <a:t>Expert</a:t>
            </a:r>
          </a:p>
        </p:txBody>
      </p:sp>
      <p:grpSp>
        <p:nvGrpSpPr>
          <p:cNvPr id="6" name="Group 5">
            <a:extLst>
              <a:ext uri="{FF2B5EF4-FFF2-40B4-BE49-F238E27FC236}">
                <a16:creationId xmlns:a16="http://schemas.microsoft.com/office/drawing/2014/main" id="{53FEFC1D-F301-4267-9412-40F87A882B95}"/>
              </a:ext>
            </a:extLst>
          </p:cNvPr>
          <p:cNvGrpSpPr/>
          <p:nvPr/>
        </p:nvGrpSpPr>
        <p:grpSpPr>
          <a:xfrm>
            <a:off x="756263" y="3512172"/>
            <a:ext cx="2494023" cy="845608"/>
            <a:chOff x="365495" y="3341508"/>
            <a:chExt cx="2494023" cy="845608"/>
          </a:xfrm>
        </p:grpSpPr>
        <p:sp>
          <p:nvSpPr>
            <p:cNvPr id="74" name="Title 1">
              <a:extLst>
                <a:ext uri="{FF2B5EF4-FFF2-40B4-BE49-F238E27FC236}">
                  <a16:creationId xmlns:a16="http://schemas.microsoft.com/office/drawing/2014/main" id="{29C21B6A-59F1-4B43-994F-CF407BDB4A7D}"/>
                </a:ext>
              </a:extLst>
            </p:cNvPr>
            <p:cNvSpPr txBox="1">
              <a:spLocks/>
            </p:cNvSpPr>
            <p:nvPr/>
          </p:nvSpPr>
          <p:spPr>
            <a:xfrm>
              <a:off x="365495" y="3640897"/>
              <a:ext cx="2273586" cy="546219"/>
            </a:xfrm>
            <a:prstGeom prst="rect">
              <a:avLst/>
            </a:prstGeom>
            <a:solidFill>
              <a:schemeClr val="bg1"/>
            </a:solidFill>
            <a:effectLst>
              <a:glow rad="101600">
                <a:schemeClr val="accent1">
                  <a:satMod val="175000"/>
                  <a:alpha val="40000"/>
                </a:schemeClr>
              </a:glow>
              <a:outerShdw blurRad="190500" dist="63500" dir="2700000" sx="101000" sy="101000" algn="ctr" rotWithShape="0">
                <a:prstClr val="black">
                  <a:alpha val="30000"/>
                </a:prstClr>
              </a:outerShdw>
            </a:effectLst>
          </p:spPr>
          <p:txBody>
            <a:bodyPr vert="horz" wrap="square" lIns="373041"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224" dirty="0"/>
                <a:t>Azure Fundamentals</a:t>
              </a:r>
            </a:p>
          </p:txBody>
        </p:sp>
        <p:pic>
          <p:nvPicPr>
            <p:cNvPr id="3" name="Picture 3">
              <a:extLst>
                <a:ext uri="{FF2B5EF4-FFF2-40B4-BE49-F238E27FC236}">
                  <a16:creationId xmlns:a16="http://schemas.microsoft.com/office/drawing/2014/main" id="{1FCBA504-295F-4876-A8FF-37C4F4329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053" y="3341508"/>
              <a:ext cx="456465" cy="429960"/>
            </a:xfrm>
            <a:prstGeom prst="rect">
              <a:avLst/>
            </a:prstGeom>
          </p:spPr>
        </p:pic>
      </p:grpSp>
      <p:sp>
        <p:nvSpPr>
          <p:cNvPr id="4" name="TextBox 3">
            <a:extLst>
              <a:ext uri="{FF2B5EF4-FFF2-40B4-BE49-F238E27FC236}">
                <a16:creationId xmlns:a16="http://schemas.microsoft.com/office/drawing/2014/main" id="{B4FC4C0D-9040-4BFD-9CA5-EDC8B2DD6172}"/>
              </a:ext>
            </a:extLst>
          </p:cNvPr>
          <p:cNvSpPr txBox="1"/>
          <p:nvPr/>
        </p:nvSpPr>
        <p:spPr>
          <a:xfrm>
            <a:off x="577938" y="6636158"/>
            <a:ext cx="7871546" cy="192135"/>
          </a:xfrm>
          <a:prstGeom prst="rect">
            <a:avLst/>
          </a:prstGeom>
          <a:noFill/>
        </p:spPr>
        <p:txBody>
          <a:bodyPr wrap="square" lIns="0" tIns="0" rIns="0" bIns="0" rtlCol="0">
            <a:spAutoFit/>
          </a:bodyPr>
          <a:lstStyle/>
          <a:p>
            <a:pPr algn="l"/>
            <a:r>
              <a:rPr lang="en-US" sz="1224" dirty="0">
                <a:gradFill>
                  <a:gsLst>
                    <a:gs pos="2917">
                      <a:schemeClr val="tx1"/>
                    </a:gs>
                    <a:gs pos="30000">
                      <a:schemeClr val="tx1"/>
                    </a:gs>
                  </a:gsLst>
                  <a:lin ang="5400000" scaled="0"/>
                </a:gradFill>
              </a:rPr>
              <a:t>Azure Certification Exams: aka.ms/</a:t>
            </a:r>
            <a:r>
              <a:rPr lang="en-US" sz="1224" dirty="0" err="1">
                <a:gradFill>
                  <a:gsLst>
                    <a:gs pos="2917">
                      <a:schemeClr val="tx1"/>
                    </a:gs>
                    <a:gs pos="30000">
                      <a:schemeClr val="tx1"/>
                    </a:gs>
                  </a:gsLst>
                  <a:lin ang="5400000" scaled="0"/>
                </a:gradFill>
              </a:rPr>
              <a:t>ExamsAzure</a:t>
            </a:r>
            <a:endParaRPr lang="en-US" sz="1224" dirty="0">
              <a:gradFill>
                <a:gsLst>
                  <a:gs pos="2917">
                    <a:schemeClr val="tx1"/>
                  </a:gs>
                  <a:gs pos="30000">
                    <a:schemeClr val="tx1"/>
                  </a:gs>
                </a:gsLst>
                <a:lin ang="5400000" scaled="0"/>
              </a:gradFill>
            </a:endParaRPr>
          </a:p>
        </p:txBody>
      </p:sp>
      <p:sp>
        <p:nvSpPr>
          <p:cNvPr id="79" name="Title 1">
            <a:extLst>
              <a:ext uri="{FF2B5EF4-FFF2-40B4-BE49-F238E27FC236}">
                <a16:creationId xmlns:a16="http://schemas.microsoft.com/office/drawing/2014/main" id="{CAF4F6D2-58EB-4148-9648-95DC64C4CFFA}"/>
              </a:ext>
            </a:extLst>
          </p:cNvPr>
          <p:cNvSpPr txBox="1">
            <a:spLocks/>
          </p:cNvSpPr>
          <p:nvPr/>
        </p:nvSpPr>
        <p:spPr>
          <a:xfrm>
            <a:off x="4471294" y="1890410"/>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Administrator</a:t>
            </a:r>
            <a:r>
              <a:rPr lang="en-US" sz="1000" dirty="0"/>
              <a:t> Associate</a:t>
            </a:r>
          </a:p>
        </p:txBody>
      </p:sp>
      <p:sp>
        <p:nvSpPr>
          <p:cNvPr id="53" name="Title 1">
            <a:extLst>
              <a:ext uri="{FF2B5EF4-FFF2-40B4-BE49-F238E27FC236}">
                <a16:creationId xmlns:a16="http://schemas.microsoft.com/office/drawing/2014/main" id="{C0FCFD93-3485-45D6-B4E9-20B574650DAE}"/>
              </a:ext>
            </a:extLst>
          </p:cNvPr>
          <p:cNvSpPr txBox="1">
            <a:spLocks/>
          </p:cNvSpPr>
          <p:nvPr/>
        </p:nvSpPr>
        <p:spPr>
          <a:xfrm>
            <a:off x="4471294" y="4385058"/>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AI Engineer</a:t>
            </a:r>
            <a:r>
              <a:rPr lang="en-US" sz="1000" dirty="0"/>
              <a:t> Associate</a:t>
            </a:r>
          </a:p>
        </p:txBody>
      </p:sp>
      <p:pic>
        <p:nvPicPr>
          <p:cNvPr id="43" name="Picture 3">
            <a:extLst>
              <a:ext uri="{FF2B5EF4-FFF2-40B4-BE49-F238E27FC236}">
                <a16:creationId xmlns:a16="http://schemas.microsoft.com/office/drawing/2014/main" id="{40FDDCEA-E001-40CC-924E-41460267A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792" y="1719746"/>
            <a:ext cx="456465" cy="429960"/>
          </a:xfrm>
          <a:prstGeom prst="rect">
            <a:avLst/>
          </a:prstGeom>
        </p:spPr>
      </p:pic>
      <p:pic>
        <p:nvPicPr>
          <p:cNvPr id="44" name="Picture 3">
            <a:extLst>
              <a:ext uri="{FF2B5EF4-FFF2-40B4-BE49-F238E27FC236}">
                <a16:creationId xmlns:a16="http://schemas.microsoft.com/office/drawing/2014/main" id="{6398A584-74F9-4943-A1A5-A415AE19A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792" y="4217960"/>
            <a:ext cx="456465" cy="429960"/>
          </a:xfrm>
          <a:prstGeom prst="rect">
            <a:avLst/>
          </a:prstGeom>
        </p:spPr>
      </p:pic>
      <p:sp>
        <p:nvSpPr>
          <p:cNvPr id="59" name="Title 1">
            <a:extLst>
              <a:ext uri="{FF2B5EF4-FFF2-40B4-BE49-F238E27FC236}">
                <a16:creationId xmlns:a16="http://schemas.microsoft.com/office/drawing/2014/main" id="{76DCFC8B-E088-4AC9-BE15-42EB4447319E}"/>
              </a:ext>
            </a:extLst>
          </p:cNvPr>
          <p:cNvSpPr txBox="1">
            <a:spLocks/>
          </p:cNvSpPr>
          <p:nvPr/>
        </p:nvSpPr>
        <p:spPr>
          <a:xfrm>
            <a:off x="4473078" y="3568709"/>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Security Engineer</a:t>
            </a:r>
            <a:r>
              <a:rPr lang="en-US" sz="1000" dirty="0"/>
              <a:t> Associate</a:t>
            </a:r>
          </a:p>
        </p:txBody>
      </p:sp>
      <p:pic>
        <p:nvPicPr>
          <p:cNvPr id="60" name="Picture 3">
            <a:extLst>
              <a:ext uri="{FF2B5EF4-FFF2-40B4-BE49-F238E27FC236}">
                <a16:creationId xmlns:a16="http://schemas.microsoft.com/office/drawing/2014/main" id="{2D0EA829-E745-427B-90D8-98AB0E841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576" y="3398045"/>
            <a:ext cx="456465" cy="429960"/>
          </a:xfrm>
          <a:prstGeom prst="rect">
            <a:avLst/>
          </a:prstGeom>
        </p:spPr>
      </p:pic>
      <p:sp>
        <p:nvSpPr>
          <p:cNvPr id="61" name="Title 1">
            <a:extLst>
              <a:ext uri="{FF2B5EF4-FFF2-40B4-BE49-F238E27FC236}">
                <a16:creationId xmlns:a16="http://schemas.microsoft.com/office/drawing/2014/main" id="{069F403D-9DC2-4F88-B8DF-7A474AD97F3D}"/>
              </a:ext>
            </a:extLst>
          </p:cNvPr>
          <p:cNvSpPr txBox="1">
            <a:spLocks/>
          </p:cNvSpPr>
          <p:nvPr/>
        </p:nvSpPr>
        <p:spPr>
          <a:xfrm>
            <a:off x="4471294" y="5218163"/>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Data Engineer</a:t>
            </a:r>
            <a:r>
              <a:rPr lang="en-US" sz="1000" dirty="0"/>
              <a:t> Associate</a:t>
            </a:r>
          </a:p>
        </p:txBody>
      </p:sp>
      <p:pic>
        <p:nvPicPr>
          <p:cNvPr id="62" name="Picture 3">
            <a:extLst>
              <a:ext uri="{FF2B5EF4-FFF2-40B4-BE49-F238E27FC236}">
                <a16:creationId xmlns:a16="http://schemas.microsoft.com/office/drawing/2014/main" id="{F264E4F3-3563-4CDC-B1B3-F5C05A243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792" y="5051065"/>
            <a:ext cx="456465" cy="429960"/>
          </a:xfrm>
          <a:prstGeom prst="rect">
            <a:avLst/>
          </a:prstGeom>
        </p:spPr>
      </p:pic>
      <p:sp>
        <p:nvSpPr>
          <p:cNvPr id="63" name="Title 1">
            <a:extLst>
              <a:ext uri="{FF2B5EF4-FFF2-40B4-BE49-F238E27FC236}">
                <a16:creationId xmlns:a16="http://schemas.microsoft.com/office/drawing/2014/main" id="{00C69606-75C7-43AC-832D-14EE7B142E88}"/>
              </a:ext>
            </a:extLst>
          </p:cNvPr>
          <p:cNvSpPr txBox="1">
            <a:spLocks/>
          </p:cNvSpPr>
          <p:nvPr/>
        </p:nvSpPr>
        <p:spPr>
          <a:xfrm>
            <a:off x="4471294" y="2753526"/>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Developer</a:t>
            </a:r>
            <a:r>
              <a:rPr lang="en-US" sz="1000" dirty="0"/>
              <a:t> Associate</a:t>
            </a:r>
          </a:p>
        </p:txBody>
      </p:sp>
      <p:pic>
        <p:nvPicPr>
          <p:cNvPr id="64" name="Picture 3">
            <a:extLst>
              <a:ext uri="{FF2B5EF4-FFF2-40B4-BE49-F238E27FC236}">
                <a16:creationId xmlns:a16="http://schemas.microsoft.com/office/drawing/2014/main" id="{0C8D57D4-6DF5-4395-BE8C-B61433F8C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792" y="2582862"/>
            <a:ext cx="456465" cy="429960"/>
          </a:xfrm>
          <a:prstGeom prst="rect">
            <a:avLst/>
          </a:prstGeom>
        </p:spPr>
      </p:pic>
      <p:sp>
        <p:nvSpPr>
          <p:cNvPr id="65" name="Title 1">
            <a:extLst>
              <a:ext uri="{FF2B5EF4-FFF2-40B4-BE49-F238E27FC236}">
                <a16:creationId xmlns:a16="http://schemas.microsoft.com/office/drawing/2014/main" id="{E05CA19C-79D6-48E7-836D-36460B22FCA5}"/>
              </a:ext>
            </a:extLst>
          </p:cNvPr>
          <p:cNvSpPr txBox="1">
            <a:spLocks/>
          </p:cNvSpPr>
          <p:nvPr/>
        </p:nvSpPr>
        <p:spPr>
          <a:xfrm>
            <a:off x="8530037" y="4048926"/>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Solutions Architect</a:t>
            </a:r>
            <a:r>
              <a:rPr lang="en-US" sz="1000" dirty="0"/>
              <a:t> Expert</a:t>
            </a:r>
          </a:p>
        </p:txBody>
      </p:sp>
      <p:pic>
        <p:nvPicPr>
          <p:cNvPr id="66" name="Picture 3">
            <a:extLst>
              <a:ext uri="{FF2B5EF4-FFF2-40B4-BE49-F238E27FC236}">
                <a16:creationId xmlns:a16="http://schemas.microsoft.com/office/drawing/2014/main" id="{148B60D3-4BEC-44D0-904E-9DDB29EB8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535" y="3878262"/>
            <a:ext cx="456465" cy="429960"/>
          </a:xfrm>
          <a:prstGeom prst="rect">
            <a:avLst/>
          </a:prstGeom>
        </p:spPr>
      </p:pic>
      <p:sp>
        <p:nvSpPr>
          <p:cNvPr id="67" name="Title 1">
            <a:extLst>
              <a:ext uri="{FF2B5EF4-FFF2-40B4-BE49-F238E27FC236}">
                <a16:creationId xmlns:a16="http://schemas.microsoft.com/office/drawing/2014/main" id="{03CFB676-6E48-4CF8-9A36-02708CAD7E92}"/>
              </a:ext>
            </a:extLst>
          </p:cNvPr>
          <p:cNvSpPr txBox="1">
            <a:spLocks/>
          </p:cNvSpPr>
          <p:nvPr/>
        </p:nvSpPr>
        <p:spPr>
          <a:xfrm>
            <a:off x="8530037" y="2519923"/>
            <a:ext cx="2892751" cy="515184"/>
          </a:xfrm>
          <a:prstGeom prst="rect">
            <a:avLst/>
          </a:prstGeom>
          <a:solidFill>
            <a:schemeClr val="bg1"/>
          </a:solidFill>
          <a:effectLst>
            <a:outerShdw blurRad="190500" dist="63500" dir="2700000" sx="101000" sy="101000" algn="ctr" rotWithShape="0">
              <a:prstClr val="black">
                <a:alpha val="30000"/>
              </a:prstClr>
            </a:outerShdw>
          </a:effectLst>
        </p:spPr>
        <p:txBody>
          <a:bodyPr vert="horz" wrap="square" lIns="559562" tIns="186521" rIns="0" bIns="186521" rtlCol="0" anchor="ctr" anchorCtr="0">
            <a:spAutoFit/>
          </a:bodyPr>
          <a:lstStyle>
            <a:lvl1pPr algn="l" defTabSz="932742" rtl="0" eaLnBrk="1" latinLnBrk="0" hangingPunct="1">
              <a:lnSpc>
                <a:spcPct val="100000"/>
              </a:lnSpc>
              <a:spcBef>
                <a:spcPct val="0"/>
              </a:spcBef>
              <a:buNone/>
              <a:defRPr lang="en-US" sz="2400" b="1" kern="1200" cap="none" spc="0" baseline="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a:lstStyle>
          <a:p>
            <a:pPr>
              <a:lnSpc>
                <a:spcPct val="90000"/>
              </a:lnSpc>
            </a:pPr>
            <a:r>
              <a:rPr lang="en-US" sz="1000" dirty="0"/>
              <a:t>Azure </a:t>
            </a:r>
            <a:r>
              <a:rPr lang="en-US" sz="1000" dirty="0">
                <a:solidFill>
                  <a:srgbClr val="0078D7"/>
                </a:solidFill>
              </a:rPr>
              <a:t>DevOps Engineer</a:t>
            </a:r>
            <a:r>
              <a:rPr lang="en-US" sz="1000" dirty="0"/>
              <a:t> Expert</a:t>
            </a:r>
          </a:p>
        </p:txBody>
      </p:sp>
      <p:pic>
        <p:nvPicPr>
          <p:cNvPr id="68" name="Picture 3">
            <a:extLst>
              <a:ext uri="{FF2B5EF4-FFF2-40B4-BE49-F238E27FC236}">
                <a16:creationId xmlns:a16="http://schemas.microsoft.com/office/drawing/2014/main" id="{4168BCDF-6AE4-48F2-B12D-C152A5FF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535" y="2349259"/>
            <a:ext cx="456465" cy="429960"/>
          </a:xfrm>
          <a:prstGeom prst="rect">
            <a:avLst/>
          </a:prstGeom>
        </p:spPr>
      </p:pic>
      <p:sp>
        <p:nvSpPr>
          <p:cNvPr id="70" name="Title 1">
            <a:extLst>
              <a:ext uri="{FF2B5EF4-FFF2-40B4-BE49-F238E27FC236}">
                <a16:creationId xmlns:a16="http://schemas.microsoft.com/office/drawing/2014/main" id="{438C6A6A-B2B3-4C3F-9A85-CA3E144674E6}"/>
              </a:ext>
            </a:extLst>
          </p:cNvPr>
          <p:cNvSpPr>
            <a:spLocks noGrp="1"/>
          </p:cNvSpPr>
          <p:nvPr>
            <p:ph type="title"/>
          </p:nvPr>
        </p:nvSpPr>
        <p:spPr/>
        <p:txBody>
          <a:bodyPr/>
          <a:lstStyle/>
          <a:p>
            <a:r>
              <a:rPr lang="en-US" sz="3200" dirty="0"/>
              <a:t>Azure Role-based Certifications</a:t>
            </a:r>
          </a:p>
        </p:txBody>
      </p:sp>
      <p:sp>
        <p:nvSpPr>
          <p:cNvPr id="9" name="TextBox 8">
            <a:extLst>
              <a:ext uri="{FF2B5EF4-FFF2-40B4-BE49-F238E27FC236}">
                <a16:creationId xmlns:a16="http://schemas.microsoft.com/office/drawing/2014/main" id="{C3E323AB-30EA-4970-AF7E-2F9EB353BD58}"/>
              </a:ext>
            </a:extLst>
          </p:cNvPr>
          <p:cNvSpPr txBox="1"/>
          <p:nvPr/>
        </p:nvSpPr>
        <p:spPr>
          <a:xfrm>
            <a:off x="970205" y="4044859"/>
            <a:ext cx="1177245" cy="447815"/>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 AZ-900</a:t>
            </a:r>
          </a:p>
        </p:txBody>
      </p:sp>
      <p:sp>
        <p:nvSpPr>
          <p:cNvPr id="81" name="TextBox 80">
            <a:extLst>
              <a:ext uri="{FF2B5EF4-FFF2-40B4-BE49-F238E27FC236}">
                <a16:creationId xmlns:a16="http://schemas.microsoft.com/office/drawing/2014/main" id="{10E1F2AF-6928-44B5-9755-77B8EB0E8FE2}"/>
              </a:ext>
            </a:extLst>
          </p:cNvPr>
          <p:cNvSpPr txBox="1"/>
          <p:nvPr/>
        </p:nvSpPr>
        <p:spPr>
          <a:xfrm>
            <a:off x="8911590" y="4249205"/>
            <a:ext cx="1768754"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Exams AZ-300 + AZ-301</a:t>
            </a:r>
          </a:p>
        </p:txBody>
      </p:sp>
      <p:sp>
        <p:nvSpPr>
          <p:cNvPr id="85" name="TextBox 84">
            <a:extLst>
              <a:ext uri="{FF2B5EF4-FFF2-40B4-BE49-F238E27FC236}">
                <a16:creationId xmlns:a16="http://schemas.microsoft.com/office/drawing/2014/main" id="{46BE410E-7EF9-4CDB-B8BE-B4BA1E1A595D}"/>
              </a:ext>
            </a:extLst>
          </p:cNvPr>
          <p:cNvSpPr txBox="1"/>
          <p:nvPr/>
        </p:nvSpPr>
        <p:spPr>
          <a:xfrm>
            <a:off x="4850312" y="3762050"/>
            <a:ext cx="1141979"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 AZ-500</a:t>
            </a:r>
          </a:p>
        </p:txBody>
      </p:sp>
      <p:sp>
        <p:nvSpPr>
          <p:cNvPr id="87" name="TextBox 86">
            <a:extLst>
              <a:ext uri="{FF2B5EF4-FFF2-40B4-BE49-F238E27FC236}">
                <a16:creationId xmlns:a16="http://schemas.microsoft.com/office/drawing/2014/main" id="{31822FA8-47F2-4EED-B7D5-A311A53C8C8B}"/>
              </a:ext>
            </a:extLst>
          </p:cNvPr>
          <p:cNvSpPr txBox="1"/>
          <p:nvPr/>
        </p:nvSpPr>
        <p:spPr>
          <a:xfrm>
            <a:off x="4850312" y="2064741"/>
            <a:ext cx="1122743"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 AZ-103</a:t>
            </a:r>
          </a:p>
        </p:txBody>
      </p:sp>
      <p:sp>
        <p:nvSpPr>
          <p:cNvPr id="88" name="TextBox 87">
            <a:extLst>
              <a:ext uri="{FF2B5EF4-FFF2-40B4-BE49-F238E27FC236}">
                <a16:creationId xmlns:a16="http://schemas.microsoft.com/office/drawing/2014/main" id="{0CAAB201-0DD7-4559-8AA7-99AD58B81FB1}"/>
              </a:ext>
            </a:extLst>
          </p:cNvPr>
          <p:cNvSpPr txBox="1"/>
          <p:nvPr/>
        </p:nvSpPr>
        <p:spPr>
          <a:xfrm>
            <a:off x="4850311" y="5418572"/>
            <a:ext cx="1146789"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 DP-200</a:t>
            </a:r>
          </a:p>
        </p:txBody>
      </p:sp>
      <p:sp>
        <p:nvSpPr>
          <p:cNvPr id="89" name="TextBox 88">
            <a:extLst>
              <a:ext uri="{FF2B5EF4-FFF2-40B4-BE49-F238E27FC236}">
                <a16:creationId xmlns:a16="http://schemas.microsoft.com/office/drawing/2014/main" id="{998FF4CC-61E6-4C67-9AC8-5817153776B1}"/>
              </a:ext>
            </a:extLst>
          </p:cNvPr>
          <p:cNvSpPr txBox="1"/>
          <p:nvPr/>
        </p:nvSpPr>
        <p:spPr>
          <a:xfrm>
            <a:off x="4850311" y="2946790"/>
            <a:ext cx="1141979"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 AZ-203</a:t>
            </a:r>
          </a:p>
        </p:txBody>
      </p:sp>
      <p:sp>
        <p:nvSpPr>
          <p:cNvPr id="91" name="TextBox 90">
            <a:extLst>
              <a:ext uri="{FF2B5EF4-FFF2-40B4-BE49-F238E27FC236}">
                <a16:creationId xmlns:a16="http://schemas.microsoft.com/office/drawing/2014/main" id="{118E7AB6-50C2-419E-AA38-9243C4316C25}"/>
              </a:ext>
            </a:extLst>
          </p:cNvPr>
          <p:cNvSpPr txBox="1"/>
          <p:nvPr/>
        </p:nvSpPr>
        <p:spPr>
          <a:xfrm>
            <a:off x="8911590" y="2711894"/>
            <a:ext cx="1199687"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Exams AZ-400</a:t>
            </a:r>
          </a:p>
        </p:txBody>
      </p:sp>
      <p:sp>
        <p:nvSpPr>
          <p:cNvPr id="92" name="TextBox 91">
            <a:extLst>
              <a:ext uri="{FF2B5EF4-FFF2-40B4-BE49-F238E27FC236}">
                <a16:creationId xmlns:a16="http://schemas.microsoft.com/office/drawing/2014/main" id="{24FDA5CC-BAD7-4FD2-BAA8-14DD46FE743B}"/>
              </a:ext>
            </a:extLst>
          </p:cNvPr>
          <p:cNvSpPr txBox="1"/>
          <p:nvPr/>
        </p:nvSpPr>
        <p:spPr>
          <a:xfrm>
            <a:off x="4848573" y="4580372"/>
            <a:ext cx="1079463"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6">
                    <a:lumMod val="75000"/>
                  </a:schemeClr>
                </a:solidFill>
              </a:rPr>
              <a:t>Exam AI-100</a:t>
            </a:r>
          </a:p>
        </p:txBody>
      </p:sp>
      <p:sp>
        <p:nvSpPr>
          <p:cNvPr id="32" name="TextBox 31">
            <a:extLst>
              <a:ext uri="{FF2B5EF4-FFF2-40B4-BE49-F238E27FC236}">
                <a16:creationId xmlns:a16="http://schemas.microsoft.com/office/drawing/2014/main" id="{3315667F-4846-426E-BB53-9EF5A92EE7AA}"/>
              </a:ext>
            </a:extLst>
          </p:cNvPr>
          <p:cNvSpPr txBox="1"/>
          <p:nvPr/>
        </p:nvSpPr>
        <p:spPr>
          <a:xfrm>
            <a:off x="4964833" y="6006822"/>
            <a:ext cx="22843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solidFill>
                  <a:schemeClr val="tx1">
                    <a:lumMod val="60000"/>
                    <a:lumOff val="40000"/>
                  </a:schemeClr>
                </a:solidFill>
              </a:rPr>
              <a:t>More roles to come ...</a:t>
            </a:r>
          </a:p>
        </p:txBody>
      </p:sp>
    </p:spTree>
    <p:extLst>
      <p:ext uri="{BB962C8B-B14F-4D97-AF65-F5344CB8AC3E}">
        <p14:creationId xmlns:p14="http://schemas.microsoft.com/office/powerpoint/2010/main" val="20801079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2472538807"/>
              </p:ext>
            </p:extLst>
          </p:nvPr>
        </p:nvGraphicFramePr>
        <p:xfrm>
          <a:off x="914980" y="1723780"/>
          <a:ext cx="9518476" cy="1960735"/>
        </p:xfrm>
        <a:graphic>
          <a:graphicData uri="http://schemas.openxmlformats.org/drawingml/2006/table">
            <a:tbl>
              <a:tblPr firstRow="1" bandRow="1">
                <a:tableStyleId>{5C22544A-7EE6-4342-B048-85BDC9FD1C3A}</a:tableStyleId>
              </a:tblPr>
              <a:tblGrid>
                <a:gridCol w="7733761">
                  <a:extLst>
                    <a:ext uri="{9D8B030D-6E8A-4147-A177-3AD203B41FA5}">
                      <a16:colId xmlns:a16="http://schemas.microsoft.com/office/drawing/2014/main" val="3164179288"/>
                    </a:ext>
                  </a:extLst>
                </a:gridCol>
                <a:gridCol w="1784715">
                  <a:extLst>
                    <a:ext uri="{9D8B030D-6E8A-4147-A177-3AD203B41FA5}">
                      <a16:colId xmlns:a16="http://schemas.microsoft.com/office/drawing/2014/main" val="3081981001"/>
                    </a:ext>
                  </a:extLst>
                </a:gridCol>
              </a:tblGrid>
              <a:tr h="39214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extLst>
                  <a:ext uri="{0D108BD9-81ED-4DB2-BD59-A6C34878D82A}">
                    <a16:rowId xmlns:a16="http://schemas.microsoft.com/office/drawing/2014/main" val="3270724735"/>
                  </a:ext>
                </a:extLst>
              </a:tr>
              <a:tr h="39214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cloud concepts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extLst>
                  <a:ext uri="{0D108BD9-81ED-4DB2-BD59-A6C34878D82A}">
                    <a16:rowId xmlns:a16="http://schemas.microsoft.com/office/drawing/2014/main" val="2485770943"/>
                  </a:ext>
                </a:extLst>
              </a:tr>
              <a:tr h="392147">
                <a:tc>
                  <a:txBody>
                    <a:bodyPr/>
                    <a:lstStyle/>
                    <a:p>
                      <a:pPr marL="0" marR="0" algn="just">
                        <a:lnSpc>
                          <a:spcPct val="115000"/>
                        </a:lnSpc>
                        <a:spcBef>
                          <a:spcPts val="0"/>
                        </a:spcBef>
                        <a:spcAft>
                          <a:spcPts val="0"/>
                        </a:spcAft>
                      </a:pPr>
                      <a:r>
                        <a:rPr lang="en-US" sz="2400" b="0" u="sng" dirty="0">
                          <a:effectLst/>
                          <a:latin typeface="Segoe UI Semilight" panose="020B0402040204020203" pitchFamily="34" charset="0"/>
                          <a:cs typeface="Segoe UI Semilight" panose="020B0402040204020203" pitchFamily="34" charset="0"/>
                        </a:rPr>
                        <a:t>Understanding core Azure services</a:t>
                      </a:r>
                      <a:endParaRPr lang="en-US" sz="2400" b="0" u="sng"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extLst>
                  <a:ext uri="{0D108BD9-81ED-4DB2-BD59-A6C34878D82A}">
                    <a16:rowId xmlns:a16="http://schemas.microsoft.com/office/drawing/2014/main" val="2081171256"/>
                  </a:ext>
                </a:extLst>
              </a:tr>
              <a:tr h="392147">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security, privacy, compliance, and trust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9945" marR="69945"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extLst>
                  <a:ext uri="{0D108BD9-81ED-4DB2-BD59-A6C34878D82A}">
                    <a16:rowId xmlns:a16="http://schemas.microsoft.com/office/drawing/2014/main" val="1286306879"/>
                  </a:ext>
                </a:extLst>
              </a:tr>
              <a:tr h="392147">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Azure pricing and support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9945" marR="69945"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9945" marR="69945" marT="0" marB="0"/>
                </a:tc>
                <a:extLst>
                  <a:ext uri="{0D108BD9-81ED-4DB2-BD59-A6C34878D82A}">
                    <a16:rowId xmlns:a16="http://schemas.microsoft.com/office/drawing/2014/main" val="426760210"/>
                  </a:ext>
                </a:extLst>
              </a:tr>
            </a:tbl>
          </a:graphicData>
        </a:graphic>
      </p:graphicFrame>
      <p:sp>
        <p:nvSpPr>
          <p:cNvPr id="3" name="Text Placeholder 2">
            <a:extLst>
              <a:ext uri="{FF2B5EF4-FFF2-40B4-BE49-F238E27FC236}">
                <a16:creationId xmlns:a16="http://schemas.microsoft.com/office/drawing/2014/main" id="{9D908B94-7199-45B4-9E23-E1987CF9EA32}"/>
              </a:ext>
            </a:extLst>
          </p:cNvPr>
          <p:cNvSpPr>
            <a:spLocks noGrp="1"/>
          </p:cNvSpPr>
          <p:nvPr>
            <p:ph type="body" sz="quarter" idx="10"/>
          </p:nvPr>
        </p:nvSpPr>
        <p:spPr>
          <a:xfrm>
            <a:off x="600855" y="4594577"/>
            <a:ext cx="11237870" cy="1352550"/>
          </a:xfrm>
        </p:spPr>
        <p:txBody>
          <a:bodyPr/>
          <a:lstStyle/>
          <a:p>
            <a:pPr marL="466298" indent="-466298">
              <a:buFont typeface="Arial" panose="020B0604020202020204" pitchFamily="34" charset="0"/>
              <a:buChar char="•"/>
            </a:pPr>
            <a:r>
              <a:rPr lang="en-US" altLang="en-US" sz="2448" dirty="0"/>
              <a:t>Percentages indicate the relative weight of each area on the exam.</a:t>
            </a:r>
          </a:p>
          <a:p>
            <a:pPr marL="466298" indent="-466298">
              <a:buFont typeface="Arial" panose="020B0604020202020204" pitchFamily="34" charset="0"/>
              <a:buChar char="•"/>
            </a:pPr>
            <a:r>
              <a:rPr lang="en-US" altLang="en-US" sz="2448" dirty="0"/>
              <a:t>The higher the percentage, the more questions you are likely to see in that area.</a:t>
            </a:r>
          </a:p>
          <a:p>
            <a:pPr marL="466298" indent="-466298">
              <a:buFont typeface="Arial" panose="020B0604020202020204" pitchFamily="34" charset="0"/>
              <a:buChar char="•"/>
            </a:pPr>
            <a:r>
              <a:rPr lang="en-US" altLang="en-US" sz="2448" dirty="0"/>
              <a:t>Absolutely an accurate representation of what questions will show up.</a:t>
            </a:r>
          </a:p>
        </p:txBody>
      </p:sp>
      <p:sp>
        <p:nvSpPr>
          <p:cNvPr id="6" name="Title 5">
            <a:extLst>
              <a:ext uri="{FF2B5EF4-FFF2-40B4-BE49-F238E27FC236}">
                <a16:creationId xmlns:a16="http://schemas.microsoft.com/office/drawing/2014/main" id="{5F826022-6D9E-475C-8502-DBE10BC3E2C8}"/>
              </a:ext>
            </a:extLst>
          </p:cNvPr>
          <p:cNvSpPr>
            <a:spLocks noGrp="1"/>
          </p:cNvSpPr>
          <p:nvPr>
            <p:ph type="title"/>
          </p:nvPr>
        </p:nvSpPr>
        <p:spPr/>
        <p:txBody>
          <a:bodyPr/>
          <a:lstStyle/>
          <a:p>
            <a:r>
              <a:rPr lang="en-US" dirty="0"/>
              <a:t>Exam Blueprint ( AZ-900 )</a:t>
            </a:r>
          </a:p>
        </p:txBody>
      </p:sp>
    </p:spTree>
    <p:extLst>
      <p:ext uri="{BB962C8B-B14F-4D97-AF65-F5344CB8AC3E}">
        <p14:creationId xmlns:p14="http://schemas.microsoft.com/office/powerpoint/2010/main" val="25812787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FB3FA-E0EF-4927-9147-213DC99AEF00}"/>
              </a:ext>
            </a:extLst>
          </p:cNvPr>
          <p:cNvSpPr>
            <a:spLocks noGrp="1"/>
          </p:cNvSpPr>
          <p:nvPr>
            <p:ph type="title"/>
          </p:nvPr>
        </p:nvSpPr>
        <p:spPr/>
        <p:txBody>
          <a:bodyPr/>
          <a:lstStyle/>
          <a:p>
            <a:r>
              <a:rPr lang="en-US" sz="3600" dirty="0"/>
              <a:t>Skills Measured – Understand Core Azure Services (30-35%)</a:t>
            </a:r>
          </a:p>
        </p:txBody>
      </p:sp>
      <p:sp>
        <p:nvSpPr>
          <p:cNvPr id="4" name="Rectangle 3">
            <a:extLst>
              <a:ext uri="{FF2B5EF4-FFF2-40B4-BE49-F238E27FC236}">
                <a16:creationId xmlns:a16="http://schemas.microsoft.com/office/drawing/2014/main" id="{1D35BAA2-5487-4EDA-8ED5-B4AFDED7FA98}"/>
              </a:ext>
            </a:extLst>
          </p:cNvPr>
          <p:cNvSpPr/>
          <p:nvPr/>
        </p:nvSpPr>
        <p:spPr>
          <a:xfrm>
            <a:off x="579437" y="1215544"/>
            <a:ext cx="11277600" cy="5109091"/>
          </a:xfrm>
          <a:prstGeom prst="rect">
            <a:avLst/>
          </a:prstGeom>
        </p:spPr>
        <p:txBody>
          <a:bodyPr wrap="square">
            <a:spAutoFit/>
          </a:bodyPr>
          <a:lstStyle/>
          <a:p>
            <a:r>
              <a:rPr lang="en-US" sz="1400" b="1" dirty="0">
                <a:solidFill>
                  <a:srgbClr val="0078D7"/>
                </a:solidFill>
              </a:rPr>
              <a:t>Understand the core Azure architectural components</a:t>
            </a:r>
          </a:p>
          <a:p>
            <a:endParaRPr lang="en-US" sz="1100" b="1" dirty="0">
              <a:solidFill>
                <a:schemeClr val="bg2">
                  <a:lumMod val="10000"/>
                </a:schemeClr>
              </a:solidFill>
            </a:endParaRPr>
          </a:p>
          <a:p>
            <a:pPr marL="171450" indent="-171450">
              <a:buFont typeface="Wingdings" panose="05000000000000000000" pitchFamily="2" charset="2"/>
              <a:buChar char="ü"/>
            </a:pPr>
            <a:r>
              <a:rPr lang="en-US" sz="1100" dirty="0">
                <a:solidFill>
                  <a:schemeClr val="bg2">
                    <a:lumMod val="10000"/>
                  </a:schemeClr>
                </a:solidFill>
              </a:rPr>
              <a:t>describe Regions</a:t>
            </a:r>
          </a:p>
          <a:p>
            <a:pPr marL="171450" indent="-171450">
              <a:buFont typeface="Wingdings" panose="05000000000000000000" pitchFamily="2" charset="2"/>
              <a:buChar char="ü"/>
            </a:pPr>
            <a:r>
              <a:rPr lang="en-US" sz="1100" dirty="0">
                <a:solidFill>
                  <a:schemeClr val="bg2">
                    <a:lumMod val="10000"/>
                  </a:schemeClr>
                </a:solidFill>
              </a:rPr>
              <a:t>describe Availability Zones</a:t>
            </a:r>
          </a:p>
          <a:p>
            <a:pPr marL="171450" indent="-171450">
              <a:buFont typeface="Wingdings" panose="05000000000000000000" pitchFamily="2" charset="2"/>
              <a:buChar char="ü"/>
            </a:pPr>
            <a:r>
              <a:rPr lang="en-US" sz="1100" dirty="0">
                <a:solidFill>
                  <a:schemeClr val="bg2">
                    <a:lumMod val="10000"/>
                  </a:schemeClr>
                </a:solidFill>
              </a:rPr>
              <a:t>describe Resource Groups</a:t>
            </a:r>
          </a:p>
          <a:p>
            <a:pPr marL="171450" indent="-171450">
              <a:buFont typeface="Wingdings" panose="05000000000000000000" pitchFamily="2" charset="2"/>
              <a:buChar char="ü"/>
            </a:pPr>
            <a:r>
              <a:rPr lang="en-US" sz="1100" dirty="0">
                <a:solidFill>
                  <a:schemeClr val="bg2">
                    <a:lumMod val="10000"/>
                  </a:schemeClr>
                </a:solidFill>
              </a:rPr>
              <a:t>describe Azure Resource manager</a:t>
            </a:r>
          </a:p>
          <a:p>
            <a:pPr marL="171450" indent="-171450">
              <a:buFont typeface="Arial" panose="020B0604020202020204" pitchFamily="34" charset="0"/>
              <a:buChar char="•"/>
            </a:pPr>
            <a:r>
              <a:rPr lang="en-US" sz="1100" dirty="0">
                <a:solidFill>
                  <a:schemeClr val="bg2">
                    <a:lumMod val="10000"/>
                  </a:schemeClr>
                </a:solidFill>
              </a:rPr>
              <a:t>describe the benefits and usage of core Azure architectural components</a:t>
            </a:r>
          </a:p>
          <a:p>
            <a:endParaRPr lang="en-US" sz="1400" b="1" dirty="0">
              <a:solidFill>
                <a:schemeClr val="bg2">
                  <a:lumMod val="10000"/>
                </a:schemeClr>
              </a:solidFill>
            </a:endParaRPr>
          </a:p>
          <a:p>
            <a:r>
              <a:rPr lang="en-US" sz="1400" b="1" dirty="0">
                <a:solidFill>
                  <a:srgbClr val="0078D7"/>
                </a:solidFill>
              </a:rPr>
              <a:t>Describe some of the core products available in Azure</a:t>
            </a:r>
          </a:p>
          <a:p>
            <a:endParaRPr lang="en-US" sz="1100" dirty="0">
              <a:solidFill>
                <a:schemeClr val="bg2">
                  <a:lumMod val="10000"/>
                </a:schemeClr>
              </a:solidFill>
            </a:endParaRPr>
          </a:p>
          <a:p>
            <a:pPr marL="171450" indent="-171450">
              <a:buFont typeface="Wingdings" panose="05000000000000000000" pitchFamily="2" charset="2"/>
              <a:buChar char="ü"/>
            </a:pPr>
            <a:r>
              <a:rPr lang="en-US" sz="1100" dirty="0">
                <a:solidFill>
                  <a:schemeClr val="bg2">
                    <a:lumMod val="10000"/>
                  </a:schemeClr>
                </a:solidFill>
              </a:rPr>
              <a:t>describe products available for Compute such as Virtual Machines, Virtual Machine Scale Sets, App Service and Functions</a:t>
            </a:r>
          </a:p>
          <a:p>
            <a:pPr marL="171450" indent="-171450">
              <a:buFont typeface="Wingdings" panose="05000000000000000000" pitchFamily="2" charset="2"/>
              <a:buChar char="ü"/>
            </a:pPr>
            <a:r>
              <a:rPr lang="en-US" sz="1100" dirty="0">
                <a:solidFill>
                  <a:schemeClr val="bg2">
                    <a:lumMod val="10000"/>
                  </a:schemeClr>
                </a:solidFill>
              </a:rPr>
              <a:t>describe products available for Networking such as Virtual Network, Load Balancer, VPN Gateway, Application Gateway and Content Delivery Network</a:t>
            </a:r>
          </a:p>
          <a:p>
            <a:pPr marL="171450" indent="-171450">
              <a:buFont typeface="Wingdings" panose="05000000000000000000" pitchFamily="2" charset="2"/>
              <a:buChar char="ü"/>
            </a:pPr>
            <a:r>
              <a:rPr lang="en-US" sz="1100" dirty="0">
                <a:solidFill>
                  <a:schemeClr val="bg2">
                    <a:lumMod val="10000"/>
                  </a:schemeClr>
                </a:solidFill>
              </a:rPr>
              <a:t>describe products available for Storage such as Blob Storage, Disk Storage, File Storage, and Archive Storage</a:t>
            </a:r>
          </a:p>
          <a:p>
            <a:pPr marL="171450" indent="-171450">
              <a:buFont typeface="Wingdings" panose="05000000000000000000" pitchFamily="2" charset="2"/>
              <a:buChar char="ü"/>
            </a:pPr>
            <a:r>
              <a:rPr lang="en-US" sz="1100" dirty="0">
                <a:solidFill>
                  <a:schemeClr val="bg2">
                    <a:lumMod val="10000"/>
                  </a:schemeClr>
                </a:solidFill>
              </a:rPr>
              <a:t>describe products available for Databases such as </a:t>
            </a:r>
            <a:r>
              <a:rPr lang="en-US" sz="1100" dirty="0" err="1">
                <a:solidFill>
                  <a:schemeClr val="bg2">
                    <a:lumMod val="10000"/>
                  </a:schemeClr>
                </a:solidFill>
              </a:rPr>
              <a:t>CosmosDB</a:t>
            </a:r>
            <a:r>
              <a:rPr lang="en-US" sz="1100" dirty="0">
                <a:solidFill>
                  <a:schemeClr val="bg2">
                    <a:lumMod val="10000"/>
                  </a:schemeClr>
                </a:solidFill>
              </a:rPr>
              <a:t>, Azure SQL Database, Azure Database Migration service, and Azure SQL Data Warehouse</a:t>
            </a:r>
          </a:p>
          <a:p>
            <a:pPr marL="171450" indent="-171450">
              <a:buFont typeface="Arial" panose="020B0604020202020204" pitchFamily="34" charset="0"/>
              <a:buChar char="•"/>
            </a:pPr>
            <a:r>
              <a:rPr lang="en-US" sz="1100" dirty="0">
                <a:solidFill>
                  <a:schemeClr val="bg2">
                    <a:lumMod val="10000"/>
                  </a:schemeClr>
                </a:solidFill>
              </a:rPr>
              <a:t>describe the Azure Marketplace and its usage scenarios</a:t>
            </a:r>
          </a:p>
          <a:p>
            <a:endParaRPr lang="en-US" sz="1100" b="1" dirty="0">
              <a:solidFill>
                <a:schemeClr val="bg2">
                  <a:lumMod val="10000"/>
                </a:schemeClr>
              </a:solidFill>
            </a:endParaRPr>
          </a:p>
          <a:p>
            <a:r>
              <a:rPr lang="en-US" sz="1400" b="1" dirty="0">
                <a:solidFill>
                  <a:srgbClr val="0078D7"/>
                </a:solidFill>
              </a:rPr>
              <a:t>Describe some of the solutions available on Azure</a:t>
            </a:r>
          </a:p>
          <a:p>
            <a:endParaRPr lang="en-US" sz="1100" b="1" dirty="0">
              <a:solidFill>
                <a:schemeClr val="bg2">
                  <a:lumMod val="10000"/>
                </a:schemeClr>
              </a:solidFill>
            </a:endParaRPr>
          </a:p>
          <a:p>
            <a:pPr marL="171450" indent="-171450">
              <a:buFont typeface="Arial" panose="020B0604020202020204" pitchFamily="34" charset="0"/>
              <a:buChar char="•"/>
            </a:pPr>
            <a:r>
              <a:rPr lang="en-US" sz="1100" dirty="0">
                <a:solidFill>
                  <a:schemeClr val="bg2">
                    <a:lumMod val="10000"/>
                  </a:schemeClr>
                </a:solidFill>
              </a:rPr>
              <a:t>describe Internet of Things (IoT) and products that are available for IoT on Azure such as IoT Fundamentals, IoT Hub and IoT Central</a:t>
            </a:r>
          </a:p>
          <a:p>
            <a:pPr marL="171450" indent="-171450">
              <a:buFont typeface="Arial" panose="020B0604020202020204" pitchFamily="34" charset="0"/>
              <a:buChar char="•"/>
            </a:pPr>
            <a:r>
              <a:rPr lang="en-US" sz="1100" dirty="0">
                <a:solidFill>
                  <a:schemeClr val="bg2">
                    <a:lumMod val="10000"/>
                  </a:schemeClr>
                </a:solidFill>
              </a:rPr>
              <a:t>describe Big Data and Analytics and products that are available for Big Data and Analytics such as SQL Data Warehouse, HDInsight and Data Lake Analytics</a:t>
            </a:r>
          </a:p>
          <a:p>
            <a:pPr marL="171450" indent="-171450">
              <a:buFont typeface="Arial" panose="020B0604020202020204" pitchFamily="34" charset="0"/>
              <a:buChar char="•"/>
            </a:pPr>
            <a:r>
              <a:rPr lang="en-US" sz="1100" dirty="0">
                <a:solidFill>
                  <a:schemeClr val="bg2">
                    <a:lumMod val="10000"/>
                  </a:schemeClr>
                </a:solidFill>
              </a:rPr>
              <a:t>describe Artificial Intelligence (AI) and products that are available for AI such as Azure Machine Learning Service and Studio</a:t>
            </a:r>
          </a:p>
          <a:p>
            <a:pPr marL="171450" indent="-171450">
              <a:buFont typeface="Arial" panose="020B0604020202020204" pitchFamily="34" charset="0"/>
              <a:buChar char="•"/>
            </a:pPr>
            <a:r>
              <a:rPr lang="en-US" sz="1100" dirty="0">
                <a:solidFill>
                  <a:schemeClr val="bg2">
                    <a:lumMod val="10000"/>
                  </a:schemeClr>
                </a:solidFill>
              </a:rPr>
              <a:t>describe Serverless computing and Azure products that are available for serverless computing such as Azure Functions, Logic Apps and App grid</a:t>
            </a:r>
          </a:p>
          <a:p>
            <a:pPr marL="171450" indent="-171450">
              <a:buFont typeface="Arial" panose="020B0604020202020204" pitchFamily="34" charset="0"/>
              <a:buChar char="•"/>
            </a:pPr>
            <a:r>
              <a:rPr lang="en-US" sz="1100" dirty="0">
                <a:solidFill>
                  <a:schemeClr val="bg2">
                    <a:lumMod val="10000"/>
                  </a:schemeClr>
                </a:solidFill>
              </a:rPr>
              <a:t>describe the benefits and outcomes of using Azure solutions</a:t>
            </a:r>
          </a:p>
          <a:p>
            <a:endParaRPr lang="en-US" sz="1400" b="1" dirty="0">
              <a:solidFill>
                <a:schemeClr val="bg2">
                  <a:lumMod val="10000"/>
                </a:schemeClr>
              </a:solidFill>
            </a:endParaRPr>
          </a:p>
          <a:p>
            <a:r>
              <a:rPr lang="en-US" sz="1400" b="1" dirty="0">
                <a:solidFill>
                  <a:srgbClr val="0078D7"/>
                </a:solidFill>
              </a:rPr>
              <a:t>Understand Azure management tools</a:t>
            </a:r>
          </a:p>
          <a:p>
            <a:endParaRPr lang="en-US" sz="1100" b="1" dirty="0">
              <a:solidFill>
                <a:schemeClr val="bg2">
                  <a:lumMod val="10000"/>
                </a:schemeClr>
              </a:solidFill>
            </a:endParaRPr>
          </a:p>
          <a:p>
            <a:pPr marL="171450" indent="-171450">
              <a:buFont typeface="Wingdings" panose="05000000000000000000" pitchFamily="2" charset="2"/>
              <a:buChar char="ü"/>
            </a:pPr>
            <a:r>
              <a:rPr lang="en-US" sz="1100" dirty="0">
                <a:solidFill>
                  <a:schemeClr val="bg2">
                    <a:lumMod val="10000"/>
                  </a:schemeClr>
                </a:solidFill>
              </a:rPr>
              <a:t>understand Azure tools such as Azure CLI, PowerShell, and the Azure Portal</a:t>
            </a:r>
          </a:p>
          <a:p>
            <a:pPr marL="171450" indent="-171450">
              <a:buFont typeface="Arial" panose="020B0604020202020204" pitchFamily="34" charset="0"/>
              <a:buChar char="•"/>
            </a:pPr>
            <a:r>
              <a:rPr lang="en-US" sz="1100" dirty="0">
                <a:solidFill>
                  <a:schemeClr val="bg2">
                    <a:lumMod val="10000"/>
                  </a:schemeClr>
                </a:solidFill>
              </a:rPr>
              <a:t>understand Azure Advisor</a:t>
            </a:r>
            <a:endParaRPr lang="en-US" sz="1050" dirty="0">
              <a:solidFill>
                <a:schemeClr val="bg2">
                  <a:lumMod val="10000"/>
                </a:schemeClr>
              </a:solidFill>
            </a:endParaRPr>
          </a:p>
        </p:txBody>
      </p:sp>
    </p:spTree>
    <p:extLst>
      <p:ext uri="{BB962C8B-B14F-4D97-AF65-F5344CB8AC3E}">
        <p14:creationId xmlns:p14="http://schemas.microsoft.com/office/powerpoint/2010/main" val="4211851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F9535F-BE97-4F53-BBAA-5BBAB68CDAF8}"/>
              </a:ext>
            </a:extLst>
          </p:cNvPr>
          <p:cNvSpPr>
            <a:spLocks noGrp="1"/>
          </p:cNvSpPr>
          <p:nvPr>
            <p:ph type="title"/>
          </p:nvPr>
        </p:nvSpPr>
        <p:spPr/>
        <p:txBody>
          <a:bodyPr/>
          <a:lstStyle/>
          <a:p>
            <a:r>
              <a:rPr lang="en-US" dirty="0"/>
              <a:t>Azure Fundamentals Learning - Prework</a:t>
            </a:r>
          </a:p>
        </p:txBody>
      </p:sp>
      <p:sp>
        <p:nvSpPr>
          <p:cNvPr id="5" name="Text Placeholder 4">
            <a:extLst>
              <a:ext uri="{FF2B5EF4-FFF2-40B4-BE49-F238E27FC236}">
                <a16:creationId xmlns:a16="http://schemas.microsoft.com/office/drawing/2014/main" id="{26274F1B-E020-4B4B-B2F3-DB86D92FF58E}"/>
              </a:ext>
            </a:extLst>
          </p:cNvPr>
          <p:cNvSpPr>
            <a:spLocks noGrp="1"/>
          </p:cNvSpPr>
          <p:nvPr>
            <p:ph type="body" sz="quarter" idx="10"/>
          </p:nvPr>
        </p:nvSpPr>
        <p:spPr>
          <a:xfrm>
            <a:off x="274702" y="1744662"/>
            <a:ext cx="11888787" cy="5579989"/>
          </a:xfrm>
        </p:spPr>
        <p:txBody>
          <a:bodyPr/>
          <a:lstStyle/>
          <a:p>
            <a:pPr>
              <a:spcAft>
                <a:spcPts val="1800"/>
              </a:spcAft>
            </a:pPr>
            <a:r>
              <a:rPr lang="en-US" sz="3200" dirty="0"/>
              <a:t>Core Cloud Services - Azure Architecture &amp; Service Guarantees</a:t>
            </a:r>
          </a:p>
          <a:p>
            <a:pPr>
              <a:spcAft>
                <a:spcPts val="1800"/>
              </a:spcAft>
            </a:pPr>
            <a:r>
              <a:rPr lang="en-US" sz="3200" dirty="0"/>
              <a:t>Create an Azure Account</a:t>
            </a:r>
          </a:p>
          <a:p>
            <a:pPr>
              <a:spcAft>
                <a:spcPts val="1800"/>
              </a:spcAft>
            </a:pPr>
            <a:r>
              <a:rPr lang="en-US" sz="3200" dirty="0"/>
              <a:t>Core Cloud Services – Manage Services with the Azure Portal</a:t>
            </a:r>
          </a:p>
          <a:p>
            <a:pPr>
              <a:spcAft>
                <a:spcPts val="1800"/>
              </a:spcAft>
            </a:pPr>
            <a:r>
              <a:rPr lang="en-US" sz="3200" dirty="0"/>
              <a:t>Core Cloud Services – Azure Compute Options</a:t>
            </a:r>
          </a:p>
          <a:p>
            <a:pPr>
              <a:spcAft>
                <a:spcPts val="1800"/>
              </a:spcAft>
            </a:pPr>
            <a:r>
              <a:rPr lang="en-US" sz="3200" dirty="0"/>
              <a:t>Core Cloud Services – Azure Data Storage Options</a:t>
            </a:r>
          </a:p>
          <a:p>
            <a:pPr>
              <a:spcAft>
                <a:spcPts val="1800"/>
              </a:spcAft>
            </a:pPr>
            <a:r>
              <a:rPr lang="en-US" sz="3200" dirty="0"/>
              <a:t>Core Cloud Services – Azure Networking Options</a:t>
            </a:r>
            <a:br>
              <a:rPr lang="en-US" sz="3200" dirty="0"/>
            </a:br>
            <a:r>
              <a:rPr lang="en-US" sz="1800" dirty="0"/>
              <a:t> </a:t>
            </a:r>
            <a:endParaRPr lang="en-US" sz="3200" dirty="0"/>
          </a:p>
          <a:p>
            <a:endParaRPr lang="en-US" sz="3200" dirty="0"/>
          </a:p>
        </p:txBody>
      </p:sp>
    </p:spTree>
    <p:extLst>
      <p:ext uri="{BB962C8B-B14F-4D97-AF65-F5344CB8AC3E}">
        <p14:creationId xmlns:p14="http://schemas.microsoft.com/office/powerpoint/2010/main" val="3163483313"/>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4.potx" id="{156EAFBB-8CBC-4D58-AFC9-C2E0DDA98E52}" vid="{71983A09-2881-4F47-BA0D-7DA925AEEB85}"/>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4.potx" id="{156EAFBB-8CBC-4D58-AFC9-C2E0DDA98E52}" vid="{9666DF6F-CFFD-41E1-BE59-5A1A022173A3}"/>
    </a:ext>
  </a:extLst>
</a:theme>
</file>

<file path=ppt/theme/theme3.xml><?xml version="1.0" encoding="utf-8"?>
<a:theme xmlns:a="http://schemas.openxmlformats.org/drawingml/2006/main" name="DARK GRAY TEMPLATE">
  <a:themeElements>
    <a:clrScheme name="BT - Blue - dark back, lime, gold">
      <a:dk1>
        <a:srgbClr val="353535"/>
      </a:dk1>
      <a:lt1>
        <a:srgbClr val="FFFFFF"/>
      </a:lt1>
      <a:dk2>
        <a:srgbClr val="0078D7"/>
      </a:dk2>
      <a:lt2>
        <a:srgbClr val="CDF4FF"/>
      </a:lt2>
      <a:accent1>
        <a:srgbClr val="0078D7"/>
      </a:accent1>
      <a:accent2>
        <a:srgbClr val="D2D2D2"/>
      </a:accent2>
      <a:accent3>
        <a:srgbClr val="00BCF2"/>
      </a:accent3>
      <a:accent4>
        <a:srgbClr val="BAD80A"/>
      </a:accent4>
      <a:accent5>
        <a:srgbClr val="FF8C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4.potx" id="{156EAFBB-8CBC-4D58-AFC9-C2E0DDA98E52}" vid="{7AAFB1E1-19BC-4CC5-B7D6-EE0DE65C2D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92B5BAB1E34449BCF8348D310A9EAC" ma:contentTypeVersion="5" ma:contentTypeDescription="Create a new document." ma:contentTypeScope="" ma:versionID="db99d3fc4a2f4db9cc0c6492395b636e">
  <xsd:schema xmlns:xsd="http://www.w3.org/2001/XMLSchema" xmlns:xs="http://www.w3.org/2001/XMLSchema" xmlns:p="http://schemas.microsoft.com/office/2006/metadata/properties" xmlns:ns2="b9a83995-7f76-42d3-955e-b0dc111cd1d6" xmlns:ns3="f3db9b79-0d87-418a-ae90-7de1ee1380de" targetNamespace="http://schemas.microsoft.com/office/2006/metadata/properties" ma:root="true" ma:fieldsID="1766dea78efaad0125df7b4ceb32e3dc" ns2:_="" ns3:_="">
    <xsd:import namespace="b9a83995-7f76-42d3-955e-b0dc111cd1d6"/>
    <xsd:import namespace="f3db9b79-0d87-418a-ae90-7de1ee1380d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a83995-7f76-42d3-955e-b0dc111cd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db9b79-0d87-418a-ae90-7de1ee1380d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D66E75-43CB-4A7F-91A1-3625DF4F650B}"/>
</file>

<file path=customXml/itemProps2.xml><?xml version="1.0" encoding="utf-8"?>
<ds:datastoreItem xmlns:ds="http://schemas.openxmlformats.org/officeDocument/2006/customXml" ds:itemID="{FCDB9EB4-FE9B-4F0E-B866-29AEE9C63492}">
  <ds:schemaRefs>
    <ds:schemaRef ds:uri="http://schemas.microsoft.com/sharepoint/v3/contenttype/forms"/>
  </ds:schemaRefs>
</ds:datastoreItem>
</file>

<file path=customXml/itemProps3.xml><?xml version="1.0" encoding="utf-8"?>
<ds:datastoreItem xmlns:ds="http://schemas.openxmlformats.org/officeDocument/2006/customXml" ds:itemID="{0EE014E5-C3FC-48A1-9685-B15756699015}">
  <ds:schemaRefs>
    <ds:schemaRef ds:uri="http://www.w3.org/XML/1998/namespace"/>
    <ds:schemaRef ds:uri="http://schemas.microsoft.com/office/infopath/2007/PartnerControls"/>
    <ds:schemaRef ds:uri="http://purl.org/dc/elements/1.1/"/>
    <ds:schemaRef ds:uri="http://purl.org/dc/terms/"/>
    <ds:schemaRef ds:uri="http://schemas.microsoft.com/office/2006/metadata/properties"/>
    <ds:schemaRef ds:uri="b9a83995-7f76-42d3-955e-b0dc111cd1d6"/>
    <ds:schemaRef ds:uri="http://schemas.microsoft.com/office/2006/documentManagement/types"/>
    <ds:schemaRef ds:uri="http://schemas.openxmlformats.org/package/2006/metadata/core-properties"/>
    <ds:schemaRef ds:uri="f3db9b79-0d87-418a-ae90-7de1ee1380d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Fundamentals-Week1</Template>
  <TotalTime>0</TotalTime>
  <Words>3804</Words>
  <Application>Microsoft Office PowerPoint</Application>
  <PresentationFormat>Custom</PresentationFormat>
  <Paragraphs>493</Paragraphs>
  <Slides>58</Slides>
  <Notes>47</Notes>
  <HiddenSlides>8</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58</vt:i4>
      </vt:variant>
    </vt:vector>
  </HeadingPairs>
  <TitlesOfParts>
    <vt:vector size="71" baseType="lpstr">
      <vt:lpstr>Arial</vt:lpstr>
      <vt:lpstr>Calibri</vt:lpstr>
      <vt:lpstr>Consolas</vt:lpstr>
      <vt:lpstr>Quattrocento Sans</vt:lpstr>
      <vt:lpstr>Segoe Pro</vt:lpstr>
      <vt:lpstr>Segoe UI</vt:lpstr>
      <vt:lpstr>Segoe UI Light</vt:lpstr>
      <vt:lpstr>Segoe UI Semibold</vt:lpstr>
      <vt:lpstr>Segoe UI Semilight</vt:lpstr>
      <vt:lpstr>Wingdings</vt:lpstr>
      <vt:lpstr>WHITE TEMPLATE</vt:lpstr>
      <vt:lpstr>LIGHT GRAY TEMPLATE</vt:lpstr>
      <vt:lpstr>DARK GRAY TEMPLATE</vt:lpstr>
      <vt:lpstr>AZ-900 Study Group – Week 2</vt:lpstr>
      <vt:lpstr>Introductions</vt:lpstr>
      <vt:lpstr>Customer Specific intro Topics</vt:lpstr>
      <vt:lpstr>Azure Fundamentals Certification and the AZ-900 Exam</vt:lpstr>
      <vt:lpstr>Microsoft Certified – Azure Fundamentals</vt:lpstr>
      <vt:lpstr>Azure Role-based Certifications</vt:lpstr>
      <vt:lpstr>Exam Blueprint ( AZ-900 )</vt:lpstr>
      <vt:lpstr>Skills Measured – Understand Core Azure Services (30-35%)</vt:lpstr>
      <vt:lpstr>Azure Fundamentals Learning - Prework</vt:lpstr>
      <vt:lpstr>Core Cloud Services Azure Architecture &amp; Service Guarantees</vt:lpstr>
      <vt:lpstr>Geographies</vt:lpstr>
      <vt:lpstr>Regions</vt:lpstr>
      <vt:lpstr>Availability zones</vt:lpstr>
      <vt:lpstr>Availability sets</vt:lpstr>
      <vt:lpstr>Resource groups</vt:lpstr>
      <vt:lpstr>In summary</vt:lpstr>
      <vt:lpstr>Review Question 1</vt:lpstr>
      <vt:lpstr>Review Question 1</vt:lpstr>
      <vt:lpstr>Review Question 2</vt:lpstr>
      <vt:lpstr>Review Question 2</vt:lpstr>
      <vt:lpstr>Create an Azure Account</vt:lpstr>
      <vt:lpstr>Azure Accounts and Subscriptions</vt:lpstr>
      <vt:lpstr>Azure Support Options</vt:lpstr>
      <vt:lpstr>Review Question 1</vt:lpstr>
      <vt:lpstr>Review Question 1</vt:lpstr>
      <vt:lpstr>Core Cloud Services - Manage services with the Azure portal</vt:lpstr>
      <vt:lpstr>Management Options</vt:lpstr>
      <vt:lpstr>Azure Advisor</vt:lpstr>
      <vt:lpstr>Review Question 1</vt:lpstr>
      <vt:lpstr>Review Question 1</vt:lpstr>
      <vt:lpstr>Core Cloud Services Azure Compute options</vt:lpstr>
      <vt:lpstr>Core Azure Compute Services</vt:lpstr>
      <vt:lpstr>PaaS</vt:lpstr>
      <vt:lpstr>What is serverless?</vt:lpstr>
      <vt:lpstr>What are the benefits?</vt:lpstr>
      <vt:lpstr>PowerPoint Presentation</vt:lpstr>
      <vt:lpstr>Logic Apps Workflow  Designer</vt:lpstr>
      <vt:lpstr>Review Question 1</vt:lpstr>
      <vt:lpstr>Review Question 1</vt:lpstr>
      <vt:lpstr>Review Question 2</vt:lpstr>
      <vt:lpstr>Review Question 2</vt:lpstr>
      <vt:lpstr>Core Cloud Services Azure compute options</vt:lpstr>
      <vt:lpstr>Azure compute services - virtual machine services</vt:lpstr>
      <vt:lpstr>Core Cloud Services Azure data storage options</vt:lpstr>
      <vt:lpstr>Azure storage services – data categories</vt:lpstr>
      <vt:lpstr>Core Azure Data Storage Services</vt:lpstr>
      <vt:lpstr>Review Question 1</vt:lpstr>
      <vt:lpstr>Review Question 1</vt:lpstr>
      <vt:lpstr>Review Question 2</vt:lpstr>
      <vt:lpstr>Review Question 2</vt:lpstr>
      <vt:lpstr>Core Cloud Services Azure networking options</vt:lpstr>
      <vt:lpstr>Core Azure Network Services</vt:lpstr>
      <vt:lpstr>Scaling Across Multiple Regions</vt:lpstr>
      <vt:lpstr>Review Question 1</vt:lpstr>
      <vt:lpstr>Review Question 1</vt:lpstr>
      <vt:lpstr>Review Question 2</vt:lpstr>
      <vt:lpstr>Review Question 2</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 Study Group – Week 2</dc:title>
  <dc:subject/>
  <dc:creator/>
  <cp:keywords/>
  <dc:description/>
  <cp:lastModifiedBy/>
  <cp:revision>5</cp:revision>
  <dcterms:created xsi:type="dcterms:W3CDTF">2019-04-16T01:11:21Z</dcterms:created>
  <dcterms:modified xsi:type="dcterms:W3CDTF">2021-03-19T22:22:31Z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0x0101002B92B5BAB1E34449BCF8348D310A9EAC</vt:lpwstr>
  </property>
</Properties>
</file>