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475" r:id="rId5"/>
    <p:sldMasterId id="2147484495" r:id="rId6"/>
  </p:sldMasterIdLst>
  <p:notesMasterIdLst>
    <p:notesMasterId r:id="rId67"/>
  </p:notesMasterIdLst>
  <p:handoutMasterIdLst>
    <p:handoutMasterId r:id="rId68"/>
  </p:handoutMasterIdLst>
  <p:sldIdLst>
    <p:sldId id="8384" r:id="rId7"/>
    <p:sldId id="8356" r:id="rId8"/>
    <p:sldId id="8365" r:id="rId9"/>
    <p:sldId id="8357" r:id="rId10"/>
    <p:sldId id="8348" r:id="rId11"/>
    <p:sldId id="2718" r:id="rId12"/>
    <p:sldId id="1879" r:id="rId13"/>
    <p:sldId id="8418" r:id="rId14"/>
    <p:sldId id="1533" r:id="rId15"/>
    <p:sldId id="1909" r:id="rId16"/>
    <p:sldId id="1786" r:id="rId17"/>
    <p:sldId id="8419" r:id="rId18"/>
    <p:sldId id="4546" r:id="rId19"/>
    <p:sldId id="1911" r:id="rId20"/>
    <p:sldId id="1935" r:id="rId21"/>
    <p:sldId id="2259" r:id="rId22"/>
    <p:sldId id="2260" r:id="rId23"/>
    <p:sldId id="744" r:id="rId24"/>
    <p:sldId id="682" r:id="rId25"/>
    <p:sldId id="1953" r:id="rId26"/>
    <p:sldId id="1954" r:id="rId27"/>
    <p:sldId id="1955" r:id="rId28"/>
    <p:sldId id="1956" r:id="rId29"/>
    <p:sldId id="8342" r:id="rId30"/>
    <p:sldId id="8428" r:id="rId31"/>
    <p:sldId id="8344" r:id="rId32"/>
    <p:sldId id="8429" r:id="rId33"/>
    <p:sldId id="8430" r:id="rId34"/>
    <p:sldId id="8431" r:id="rId35"/>
    <p:sldId id="8432" r:id="rId36"/>
    <p:sldId id="8433" r:id="rId37"/>
    <p:sldId id="8435" r:id="rId38"/>
    <p:sldId id="8436" r:id="rId39"/>
    <p:sldId id="8368" r:id="rId40"/>
    <p:sldId id="4553" r:id="rId41"/>
    <p:sldId id="2315" r:id="rId42"/>
    <p:sldId id="1706" r:id="rId43"/>
    <p:sldId id="8449" r:id="rId44"/>
    <p:sldId id="8450" r:id="rId45"/>
    <p:sldId id="8427" r:id="rId46"/>
    <p:sldId id="1882" r:id="rId47"/>
    <p:sldId id="2318" r:id="rId48"/>
    <p:sldId id="4488" r:id="rId49"/>
    <p:sldId id="8371" r:id="rId50"/>
    <p:sldId id="8437" r:id="rId51"/>
    <p:sldId id="8438" r:id="rId52"/>
    <p:sldId id="8439" r:id="rId53"/>
    <p:sldId id="8440" r:id="rId54"/>
    <p:sldId id="8441" r:id="rId55"/>
    <p:sldId id="8375" r:id="rId56"/>
    <p:sldId id="1589" r:id="rId57"/>
    <p:sldId id="1591" r:id="rId58"/>
    <p:sldId id="1595" r:id="rId59"/>
    <p:sldId id="8400" r:id="rId60"/>
    <p:sldId id="8444" r:id="rId61"/>
    <p:sldId id="8445" r:id="rId62"/>
    <p:sldId id="8446" r:id="rId63"/>
    <p:sldId id="8447" r:id="rId64"/>
    <p:sldId id="8448" r:id="rId65"/>
    <p:sldId id="8333" r:id="rId6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" id="{A073DAE3-B461-442F-A3D3-6642BD875E45}">
          <p14:sldIdLst>
            <p14:sldId id="8384"/>
          </p14:sldIdLst>
        </p14:section>
        <p14:section name="Intro" id="{54298B81-C54F-4EBA-B1FC-ED00D4ADBE2F}">
          <p14:sldIdLst>
            <p14:sldId id="8356"/>
            <p14:sldId id="8365"/>
          </p14:sldIdLst>
        </p14:section>
        <p14:section name="Azure Fundamentals Cert" id="{2D138FC7-11AF-4B44-AC15-33330971D77A}">
          <p14:sldIdLst>
            <p14:sldId id="8357"/>
            <p14:sldId id="8348"/>
            <p14:sldId id="2718"/>
            <p14:sldId id="1879"/>
            <p14:sldId id="8418"/>
            <p14:sldId id="1533"/>
          </p14:sldIdLst>
        </p14:section>
        <p14:section name="Security, responsibility and trust in Azure" id="{19EC8749-8DA8-4124-AB41-28B0530B9EA1}">
          <p14:sldIdLst>
            <p14:sldId id="1909"/>
            <p14:sldId id="1786"/>
            <p14:sldId id="8419"/>
            <p14:sldId id="4546"/>
            <p14:sldId id="1911"/>
            <p14:sldId id="1935"/>
            <p14:sldId id="2259"/>
            <p14:sldId id="2260"/>
            <p14:sldId id="744"/>
            <p14:sldId id="682"/>
            <p14:sldId id="1953"/>
            <p14:sldId id="1954"/>
            <p14:sldId id="1955"/>
            <p14:sldId id="1956"/>
            <p14:sldId id="8342"/>
            <p14:sldId id="8428"/>
            <p14:sldId id="8344"/>
            <p14:sldId id="8429"/>
            <p14:sldId id="8430"/>
            <p14:sldId id="8431"/>
            <p14:sldId id="8432"/>
            <p14:sldId id="8433"/>
            <p14:sldId id="8435"/>
            <p14:sldId id="8436"/>
          </p14:sldIdLst>
        </p14:section>
        <p14:section name="Apply and monitor infrastructure standards with Azure Policy" id="{BF2B70D3-E970-4DC9-BAEC-E529C67943CD}">
          <p14:sldIdLst>
            <p14:sldId id="8368"/>
            <p14:sldId id="4553"/>
            <p14:sldId id="2315"/>
            <p14:sldId id="1706"/>
            <p14:sldId id="8449"/>
            <p14:sldId id="8450"/>
            <p14:sldId id="8427"/>
            <p14:sldId id="1882"/>
            <p14:sldId id="2318"/>
            <p14:sldId id="4488"/>
            <p14:sldId id="8371"/>
            <p14:sldId id="8437"/>
            <p14:sldId id="8438"/>
            <p14:sldId id="8439"/>
            <p14:sldId id="8440"/>
            <p14:sldId id="8441"/>
          </p14:sldIdLst>
        </p14:section>
        <p14:section name="Control and organize Azure resources with Azure Resource Manager" id="{5EF4116B-A675-4A32-B703-F4569D9348DE}">
          <p14:sldIdLst>
            <p14:sldId id="8375"/>
            <p14:sldId id="1589"/>
            <p14:sldId id="1591"/>
            <p14:sldId id="1595"/>
            <p14:sldId id="8400"/>
            <p14:sldId id="8444"/>
            <p14:sldId id="8445"/>
            <p14:sldId id="8446"/>
            <p14:sldId id="8447"/>
            <p14:sldId id="8448"/>
          </p14:sldIdLst>
        </p14:section>
        <p14:section name="Open Q&amp;A" id="{7543DEA1-152E-41C6-BDA4-E3C594CDEBB3}">
          <p14:sldIdLst>
            <p14:sldId id="8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0000"/>
    <a:srgbClr val="CCFFCC"/>
    <a:srgbClr val="379533"/>
    <a:srgbClr val="243A5E"/>
    <a:srgbClr val="FF5050"/>
    <a:srgbClr val="737373"/>
    <a:srgbClr val="FFFFFF"/>
    <a:srgbClr val="D83B01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61E90-C282-4DAE-B314-D16CC95D6BC2}" v="4" dt="2019-05-14T19:48:52.912"/>
    <p1510:client id="{86E8B59F-C094-0000-D567-E5F35ED3C563}" v="92" dt="2021-03-19T21:58:20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58884" autoAdjust="0"/>
  </p:normalViewPr>
  <p:slideViewPr>
    <p:cSldViewPr>
      <p:cViewPr varScale="1">
        <p:scale>
          <a:sx n="70" d="100"/>
          <a:sy n="70" d="100"/>
        </p:scale>
        <p:origin x="48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88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commentAuthors" Target="commentAuthor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FC990-700D-4D1A-9EA1-9B708B0D9621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5F9AFA-4DA0-49EE-83D9-DB92D8C4D057}">
      <dgm:prSet phldrT="[Text]" custT="1"/>
      <dgm:spPr/>
      <dgm:t>
        <a:bodyPr/>
        <a:lstStyle/>
        <a:p>
          <a:r>
            <a:rPr lang="en-US" sz="1400" b="1" dirty="0"/>
            <a:t>Network</a:t>
          </a:r>
        </a:p>
      </dgm:t>
    </dgm:pt>
    <dgm:pt modelId="{FBA9FCD2-618E-42A7-8F4A-F22909F63BA0}" type="parTrans" cxnId="{7B64213E-4A81-4541-8F53-95329F0E5091}">
      <dgm:prSet/>
      <dgm:spPr/>
      <dgm:t>
        <a:bodyPr/>
        <a:lstStyle/>
        <a:p>
          <a:endParaRPr lang="en-US" sz="2400" b="1"/>
        </a:p>
      </dgm:t>
    </dgm:pt>
    <dgm:pt modelId="{5AC77798-E68D-4079-97CD-11EEE7F65CEA}" type="sibTrans" cxnId="{7B64213E-4A81-4541-8F53-95329F0E5091}">
      <dgm:prSet/>
      <dgm:spPr/>
      <dgm:t>
        <a:bodyPr/>
        <a:lstStyle/>
        <a:p>
          <a:endParaRPr lang="en-US" sz="2400" b="1"/>
        </a:p>
      </dgm:t>
    </dgm:pt>
    <dgm:pt modelId="{54135115-593F-4E69-86FD-D75CA5B4EA23}">
      <dgm:prSet phldrT="[Text]" custT="1"/>
      <dgm:spPr/>
      <dgm:t>
        <a:bodyPr/>
        <a:lstStyle/>
        <a:p>
          <a:r>
            <a:rPr lang="en-US" sz="1400" b="1" dirty="0"/>
            <a:t>Compute</a:t>
          </a:r>
        </a:p>
      </dgm:t>
    </dgm:pt>
    <dgm:pt modelId="{A3A95E19-9B1B-421D-88B8-00CAFDAE25F9}" type="parTrans" cxnId="{61550F0C-0ACB-4C6D-989B-6BCD209CD6A7}">
      <dgm:prSet/>
      <dgm:spPr/>
      <dgm:t>
        <a:bodyPr/>
        <a:lstStyle/>
        <a:p>
          <a:endParaRPr lang="en-US" sz="2400" b="1"/>
        </a:p>
      </dgm:t>
    </dgm:pt>
    <dgm:pt modelId="{81FDF859-0452-4127-8810-8D982207344F}" type="sibTrans" cxnId="{61550F0C-0ACB-4C6D-989B-6BCD209CD6A7}">
      <dgm:prSet/>
      <dgm:spPr/>
      <dgm:t>
        <a:bodyPr/>
        <a:lstStyle/>
        <a:p>
          <a:endParaRPr lang="en-US" sz="2400" b="1"/>
        </a:p>
      </dgm:t>
    </dgm:pt>
    <dgm:pt modelId="{4AF781A5-41EF-4BF9-AFE6-70203D1E1B36}">
      <dgm:prSet phldrT="[Text]" custT="1"/>
      <dgm:spPr/>
      <dgm:t>
        <a:bodyPr/>
        <a:lstStyle/>
        <a:p>
          <a:r>
            <a:rPr lang="en-US" sz="1400" b="1" dirty="0"/>
            <a:t>App</a:t>
          </a:r>
        </a:p>
      </dgm:t>
    </dgm:pt>
    <dgm:pt modelId="{F5271EB8-D7E2-480A-81AA-6AD05D2CB1A4}" type="parTrans" cxnId="{4ED8DF41-06AC-47A5-9A57-92F8FFAFC278}">
      <dgm:prSet/>
      <dgm:spPr/>
      <dgm:t>
        <a:bodyPr/>
        <a:lstStyle/>
        <a:p>
          <a:endParaRPr lang="en-US" sz="2400" b="1"/>
        </a:p>
      </dgm:t>
    </dgm:pt>
    <dgm:pt modelId="{2E1897E1-980D-4D0A-872C-EEEE49E6CEC2}" type="sibTrans" cxnId="{4ED8DF41-06AC-47A5-9A57-92F8FFAFC278}">
      <dgm:prSet/>
      <dgm:spPr/>
      <dgm:t>
        <a:bodyPr/>
        <a:lstStyle/>
        <a:p>
          <a:endParaRPr lang="en-US" sz="2400" b="1"/>
        </a:p>
      </dgm:t>
    </dgm:pt>
    <dgm:pt modelId="{F0A841B8-F775-4D37-9392-E77DBCA22C45}">
      <dgm:prSet phldrT="[Text]" custT="1"/>
      <dgm:spPr/>
      <dgm:t>
        <a:bodyPr/>
        <a:lstStyle/>
        <a:p>
          <a:r>
            <a:rPr lang="en-US" sz="1400" b="1" dirty="0"/>
            <a:t>Data</a:t>
          </a:r>
        </a:p>
      </dgm:t>
    </dgm:pt>
    <dgm:pt modelId="{07AF56C9-8B42-4F80-8A07-8B0899A7CFB5}" type="parTrans" cxnId="{D0979C64-1299-4507-901E-0F3D244D4147}">
      <dgm:prSet/>
      <dgm:spPr/>
      <dgm:t>
        <a:bodyPr/>
        <a:lstStyle/>
        <a:p>
          <a:endParaRPr lang="en-US" sz="2400" b="1"/>
        </a:p>
      </dgm:t>
    </dgm:pt>
    <dgm:pt modelId="{EBA7BAD2-206A-4623-8CD4-3AEE749F3071}" type="sibTrans" cxnId="{D0979C64-1299-4507-901E-0F3D244D4147}">
      <dgm:prSet/>
      <dgm:spPr/>
      <dgm:t>
        <a:bodyPr/>
        <a:lstStyle/>
        <a:p>
          <a:endParaRPr lang="en-US" sz="2400" b="1"/>
        </a:p>
      </dgm:t>
    </dgm:pt>
    <dgm:pt modelId="{B3BA7656-EBB4-4305-9331-1796FD620BB2}">
      <dgm:prSet phldrT="[Text]" custT="1"/>
      <dgm:spPr/>
      <dgm:t>
        <a:bodyPr/>
        <a:lstStyle/>
        <a:p>
          <a:r>
            <a:rPr lang="en-US" sz="1400" b="1" dirty="0"/>
            <a:t>Perimeter</a:t>
          </a:r>
        </a:p>
      </dgm:t>
    </dgm:pt>
    <dgm:pt modelId="{17D88482-04D2-4828-BB7A-F32D15C9F09C}" type="parTrans" cxnId="{5B0D9F60-D54F-41E6-B84A-E377C60D278B}">
      <dgm:prSet/>
      <dgm:spPr/>
      <dgm:t>
        <a:bodyPr/>
        <a:lstStyle/>
        <a:p>
          <a:endParaRPr lang="en-US" sz="2400" b="1"/>
        </a:p>
      </dgm:t>
    </dgm:pt>
    <dgm:pt modelId="{8B723B9B-D530-4B30-8CEB-FA27CA5BEF40}" type="sibTrans" cxnId="{5B0D9F60-D54F-41E6-B84A-E377C60D278B}">
      <dgm:prSet/>
      <dgm:spPr/>
      <dgm:t>
        <a:bodyPr/>
        <a:lstStyle/>
        <a:p>
          <a:endParaRPr lang="en-US" sz="2400" b="1"/>
        </a:p>
      </dgm:t>
    </dgm:pt>
    <dgm:pt modelId="{FBC5C0C0-59D4-4776-8FB5-5204675ACECF}">
      <dgm:prSet phldrT="[Text]" custT="1"/>
      <dgm:spPr/>
      <dgm:t>
        <a:bodyPr/>
        <a:lstStyle/>
        <a:p>
          <a:r>
            <a:rPr lang="en-US" sz="1400" b="1" dirty="0"/>
            <a:t>Identity &amp; Access</a:t>
          </a:r>
        </a:p>
      </dgm:t>
    </dgm:pt>
    <dgm:pt modelId="{951DE50E-11B6-46B3-A8A2-0CA04EB2A8E6}" type="parTrans" cxnId="{3A00E8C8-F206-4092-B558-CD15D1CC4ECE}">
      <dgm:prSet/>
      <dgm:spPr/>
      <dgm:t>
        <a:bodyPr/>
        <a:lstStyle/>
        <a:p>
          <a:endParaRPr lang="en-US" sz="2400" b="1"/>
        </a:p>
      </dgm:t>
    </dgm:pt>
    <dgm:pt modelId="{ECD808FB-CA83-4C48-8B3D-0263279735A8}" type="sibTrans" cxnId="{3A00E8C8-F206-4092-B558-CD15D1CC4ECE}">
      <dgm:prSet/>
      <dgm:spPr/>
      <dgm:t>
        <a:bodyPr/>
        <a:lstStyle/>
        <a:p>
          <a:endParaRPr lang="en-US" sz="2400" b="1"/>
        </a:p>
      </dgm:t>
    </dgm:pt>
    <dgm:pt modelId="{79936152-833A-4321-B41E-E7B2D896C4BD}">
      <dgm:prSet phldrT="[Text]" custT="1"/>
      <dgm:spPr/>
      <dgm:t>
        <a:bodyPr/>
        <a:lstStyle/>
        <a:p>
          <a:r>
            <a:rPr lang="en-US" sz="1400" b="1" dirty="0"/>
            <a:t>Physical Security</a:t>
          </a:r>
        </a:p>
      </dgm:t>
    </dgm:pt>
    <dgm:pt modelId="{E9FDCB3D-FF9F-4976-8E5C-9DB1CB4E9267}" type="parTrans" cxnId="{097D3997-69CC-4D95-8D0B-B8B1A1655DB6}">
      <dgm:prSet/>
      <dgm:spPr/>
      <dgm:t>
        <a:bodyPr/>
        <a:lstStyle/>
        <a:p>
          <a:endParaRPr lang="en-US" sz="2400" b="1"/>
        </a:p>
      </dgm:t>
    </dgm:pt>
    <dgm:pt modelId="{123923B9-CDBB-4ED4-B057-C3C1B1C754CA}" type="sibTrans" cxnId="{097D3997-69CC-4D95-8D0B-B8B1A1655DB6}">
      <dgm:prSet/>
      <dgm:spPr/>
      <dgm:t>
        <a:bodyPr/>
        <a:lstStyle/>
        <a:p>
          <a:endParaRPr lang="en-US" sz="2400" b="1"/>
        </a:p>
      </dgm:t>
    </dgm:pt>
    <dgm:pt modelId="{0584E7BA-8908-4D44-9652-EC3B4E5A5CC6}" type="pres">
      <dgm:prSet presAssocID="{C66FC990-700D-4D1A-9EA1-9B708B0D9621}" presName="Name0" presStyleCnt="0">
        <dgm:presLayoutVars>
          <dgm:chMax val="7"/>
          <dgm:resizeHandles val="exact"/>
        </dgm:presLayoutVars>
      </dgm:prSet>
      <dgm:spPr/>
    </dgm:pt>
    <dgm:pt modelId="{37B27E1D-679E-471C-985D-EB76B4B91AB5}" type="pres">
      <dgm:prSet presAssocID="{C66FC990-700D-4D1A-9EA1-9B708B0D9621}" presName="comp1" presStyleCnt="0"/>
      <dgm:spPr/>
    </dgm:pt>
    <dgm:pt modelId="{84394834-D8A9-4369-B6CE-A8E298F1E6E4}" type="pres">
      <dgm:prSet presAssocID="{C66FC990-700D-4D1A-9EA1-9B708B0D9621}" presName="circle1" presStyleLbl="node1" presStyleIdx="0" presStyleCnt="7"/>
      <dgm:spPr/>
    </dgm:pt>
    <dgm:pt modelId="{CC5984FF-96AB-4C94-841E-924DF425281E}" type="pres">
      <dgm:prSet presAssocID="{C66FC990-700D-4D1A-9EA1-9B708B0D9621}" presName="c1text" presStyleLbl="node1" presStyleIdx="0" presStyleCnt="7">
        <dgm:presLayoutVars>
          <dgm:bulletEnabled val="1"/>
        </dgm:presLayoutVars>
      </dgm:prSet>
      <dgm:spPr/>
    </dgm:pt>
    <dgm:pt modelId="{904B21A9-1E1C-486C-9AC4-C23A97E68813}" type="pres">
      <dgm:prSet presAssocID="{C66FC990-700D-4D1A-9EA1-9B708B0D9621}" presName="comp2" presStyleCnt="0"/>
      <dgm:spPr/>
    </dgm:pt>
    <dgm:pt modelId="{FAD09973-3849-4F2A-91FB-B867929CD12A}" type="pres">
      <dgm:prSet presAssocID="{C66FC990-700D-4D1A-9EA1-9B708B0D9621}" presName="circle2" presStyleLbl="node1" presStyleIdx="1" presStyleCnt="7"/>
      <dgm:spPr/>
    </dgm:pt>
    <dgm:pt modelId="{9BF67F65-79F4-4DB6-B033-1D6603BBD8D2}" type="pres">
      <dgm:prSet presAssocID="{C66FC990-700D-4D1A-9EA1-9B708B0D9621}" presName="c2text" presStyleLbl="node1" presStyleIdx="1" presStyleCnt="7">
        <dgm:presLayoutVars>
          <dgm:bulletEnabled val="1"/>
        </dgm:presLayoutVars>
      </dgm:prSet>
      <dgm:spPr/>
    </dgm:pt>
    <dgm:pt modelId="{D17BAB87-5B02-4DA9-96B7-C3652A775F9A}" type="pres">
      <dgm:prSet presAssocID="{C66FC990-700D-4D1A-9EA1-9B708B0D9621}" presName="comp3" presStyleCnt="0"/>
      <dgm:spPr/>
    </dgm:pt>
    <dgm:pt modelId="{FC50C5B8-4DF5-4553-A1EE-A4FF0ACF99AB}" type="pres">
      <dgm:prSet presAssocID="{C66FC990-700D-4D1A-9EA1-9B708B0D9621}" presName="circle3" presStyleLbl="node1" presStyleIdx="2" presStyleCnt="7"/>
      <dgm:spPr/>
    </dgm:pt>
    <dgm:pt modelId="{15035F0D-03D6-41C9-B73D-445350455514}" type="pres">
      <dgm:prSet presAssocID="{C66FC990-700D-4D1A-9EA1-9B708B0D9621}" presName="c3text" presStyleLbl="node1" presStyleIdx="2" presStyleCnt="7">
        <dgm:presLayoutVars>
          <dgm:bulletEnabled val="1"/>
        </dgm:presLayoutVars>
      </dgm:prSet>
      <dgm:spPr/>
    </dgm:pt>
    <dgm:pt modelId="{6E34D009-E02D-4CCE-A81A-65506A78F3F8}" type="pres">
      <dgm:prSet presAssocID="{C66FC990-700D-4D1A-9EA1-9B708B0D9621}" presName="comp4" presStyleCnt="0"/>
      <dgm:spPr/>
    </dgm:pt>
    <dgm:pt modelId="{B5A5714B-2F1F-4BCA-BA71-60E35522445A}" type="pres">
      <dgm:prSet presAssocID="{C66FC990-700D-4D1A-9EA1-9B708B0D9621}" presName="circle4" presStyleLbl="node1" presStyleIdx="3" presStyleCnt="7"/>
      <dgm:spPr/>
    </dgm:pt>
    <dgm:pt modelId="{6C0EFA10-4646-4D28-865D-8B9C8E8566A8}" type="pres">
      <dgm:prSet presAssocID="{C66FC990-700D-4D1A-9EA1-9B708B0D9621}" presName="c4text" presStyleLbl="node1" presStyleIdx="3" presStyleCnt="7">
        <dgm:presLayoutVars>
          <dgm:bulletEnabled val="1"/>
        </dgm:presLayoutVars>
      </dgm:prSet>
      <dgm:spPr/>
    </dgm:pt>
    <dgm:pt modelId="{B5CCD6D5-6C06-4E21-9CE0-927D2E0A3BE5}" type="pres">
      <dgm:prSet presAssocID="{C66FC990-700D-4D1A-9EA1-9B708B0D9621}" presName="comp5" presStyleCnt="0"/>
      <dgm:spPr/>
    </dgm:pt>
    <dgm:pt modelId="{8AAE62C8-BD3E-493A-8E32-B107A8AAE374}" type="pres">
      <dgm:prSet presAssocID="{C66FC990-700D-4D1A-9EA1-9B708B0D9621}" presName="circle5" presStyleLbl="node1" presStyleIdx="4" presStyleCnt="7"/>
      <dgm:spPr/>
    </dgm:pt>
    <dgm:pt modelId="{13EF6576-F730-4A8D-9D5A-E36FE932D8CF}" type="pres">
      <dgm:prSet presAssocID="{C66FC990-700D-4D1A-9EA1-9B708B0D9621}" presName="c5text" presStyleLbl="node1" presStyleIdx="4" presStyleCnt="7">
        <dgm:presLayoutVars>
          <dgm:bulletEnabled val="1"/>
        </dgm:presLayoutVars>
      </dgm:prSet>
      <dgm:spPr/>
    </dgm:pt>
    <dgm:pt modelId="{9B015D5C-D0BC-4D82-B9FC-CB2E28C5FA89}" type="pres">
      <dgm:prSet presAssocID="{C66FC990-700D-4D1A-9EA1-9B708B0D9621}" presName="comp6" presStyleCnt="0"/>
      <dgm:spPr/>
    </dgm:pt>
    <dgm:pt modelId="{9A9A45E0-A857-459E-8636-C6B402438443}" type="pres">
      <dgm:prSet presAssocID="{C66FC990-700D-4D1A-9EA1-9B708B0D9621}" presName="circle6" presStyleLbl="node1" presStyleIdx="5" presStyleCnt="7"/>
      <dgm:spPr/>
    </dgm:pt>
    <dgm:pt modelId="{629DD913-276F-4023-8390-213334F609CE}" type="pres">
      <dgm:prSet presAssocID="{C66FC990-700D-4D1A-9EA1-9B708B0D9621}" presName="c6text" presStyleLbl="node1" presStyleIdx="5" presStyleCnt="7">
        <dgm:presLayoutVars>
          <dgm:bulletEnabled val="1"/>
        </dgm:presLayoutVars>
      </dgm:prSet>
      <dgm:spPr/>
    </dgm:pt>
    <dgm:pt modelId="{DFC917FD-1FA5-4517-8892-04B83DB01A1B}" type="pres">
      <dgm:prSet presAssocID="{C66FC990-700D-4D1A-9EA1-9B708B0D9621}" presName="comp7" presStyleCnt="0"/>
      <dgm:spPr/>
    </dgm:pt>
    <dgm:pt modelId="{EC9F29F9-7088-4754-B0D6-F57203107389}" type="pres">
      <dgm:prSet presAssocID="{C66FC990-700D-4D1A-9EA1-9B708B0D9621}" presName="circle7" presStyleLbl="node1" presStyleIdx="6" presStyleCnt="7"/>
      <dgm:spPr/>
    </dgm:pt>
    <dgm:pt modelId="{B9EF80D1-8A8D-48F3-81C6-0B17D49A40DF}" type="pres">
      <dgm:prSet presAssocID="{C66FC990-700D-4D1A-9EA1-9B708B0D9621}" presName="c7text" presStyleLbl="node1" presStyleIdx="6" presStyleCnt="7">
        <dgm:presLayoutVars>
          <dgm:bulletEnabled val="1"/>
        </dgm:presLayoutVars>
      </dgm:prSet>
      <dgm:spPr/>
    </dgm:pt>
  </dgm:ptLst>
  <dgm:cxnLst>
    <dgm:cxn modelId="{61550F0C-0ACB-4C6D-989B-6BCD209CD6A7}" srcId="{C66FC990-700D-4D1A-9EA1-9B708B0D9621}" destId="{54135115-593F-4E69-86FD-D75CA5B4EA23}" srcOrd="4" destOrd="0" parTransId="{A3A95E19-9B1B-421D-88B8-00CAFDAE25F9}" sibTransId="{81FDF859-0452-4127-8810-8D982207344F}"/>
    <dgm:cxn modelId="{0B9BBD19-C7F0-4589-817D-1ACDA748360D}" type="presOf" srcId="{54135115-593F-4E69-86FD-D75CA5B4EA23}" destId="{8AAE62C8-BD3E-493A-8E32-B107A8AAE374}" srcOrd="0" destOrd="0" presId="urn:microsoft.com/office/officeart/2005/8/layout/venn2"/>
    <dgm:cxn modelId="{75A2731A-2BA9-44FD-B628-46B844AE90FD}" type="presOf" srcId="{B3BA7656-EBB4-4305-9331-1796FD620BB2}" destId="{15035F0D-03D6-41C9-B73D-445350455514}" srcOrd="1" destOrd="0" presId="urn:microsoft.com/office/officeart/2005/8/layout/venn2"/>
    <dgm:cxn modelId="{E5FD8422-9C92-4F22-B652-96CBFF4BEA1D}" type="presOf" srcId="{B3BA7656-EBB4-4305-9331-1796FD620BB2}" destId="{FC50C5B8-4DF5-4553-A1EE-A4FF0ACF99AB}" srcOrd="0" destOrd="0" presId="urn:microsoft.com/office/officeart/2005/8/layout/venn2"/>
    <dgm:cxn modelId="{AA3AEC26-ABB0-4125-B19C-4514F88D25BD}" type="presOf" srcId="{4AF781A5-41EF-4BF9-AFE6-70203D1E1B36}" destId="{629DD913-276F-4023-8390-213334F609CE}" srcOrd="1" destOrd="0" presId="urn:microsoft.com/office/officeart/2005/8/layout/venn2"/>
    <dgm:cxn modelId="{7944322C-1334-4AFA-A0B9-F549E02037A8}" type="presOf" srcId="{F65F9AFA-4DA0-49EE-83D9-DB92D8C4D057}" destId="{6C0EFA10-4646-4D28-865D-8B9C8E8566A8}" srcOrd="1" destOrd="0" presId="urn:microsoft.com/office/officeart/2005/8/layout/venn2"/>
    <dgm:cxn modelId="{FEC1073E-71E8-4055-9B16-A63E95E38D77}" type="presOf" srcId="{54135115-593F-4E69-86FD-D75CA5B4EA23}" destId="{13EF6576-F730-4A8D-9D5A-E36FE932D8CF}" srcOrd="1" destOrd="0" presId="urn:microsoft.com/office/officeart/2005/8/layout/venn2"/>
    <dgm:cxn modelId="{7B64213E-4A81-4541-8F53-95329F0E5091}" srcId="{C66FC990-700D-4D1A-9EA1-9B708B0D9621}" destId="{F65F9AFA-4DA0-49EE-83D9-DB92D8C4D057}" srcOrd="3" destOrd="0" parTransId="{FBA9FCD2-618E-42A7-8F4A-F22909F63BA0}" sibTransId="{5AC77798-E68D-4079-97CD-11EEE7F65CEA}"/>
    <dgm:cxn modelId="{5B0D9F60-D54F-41E6-B84A-E377C60D278B}" srcId="{C66FC990-700D-4D1A-9EA1-9B708B0D9621}" destId="{B3BA7656-EBB4-4305-9331-1796FD620BB2}" srcOrd="2" destOrd="0" parTransId="{17D88482-04D2-4828-BB7A-F32D15C9F09C}" sibTransId="{8B723B9B-D530-4B30-8CEB-FA27CA5BEF40}"/>
    <dgm:cxn modelId="{4ED8DF41-06AC-47A5-9A57-92F8FFAFC278}" srcId="{C66FC990-700D-4D1A-9EA1-9B708B0D9621}" destId="{4AF781A5-41EF-4BF9-AFE6-70203D1E1B36}" srcOrd="5" destOrd="0" parTransId="{F5271EB8-D7E2-480A-81AA-6AD05D2CB1A4}" sibTransId="{2E1897E1-980D-4D0A-872C-EEEE49E6CEC2}"/>
    <dgm:cxn modelId="{D0979C64-1299-4507-901E-0F3D244D4147}" srcId="{C66FC990-700D-4D1A-9EA1-9B708B0D9621}" destId="{F0A841B8-F775-4D37-9392-E77DBCA22C45}" srcOrd="6" destOrd="0" parTransId="{07AF56C9-8B42-4F80-8A07-8B0899A7CFB5}" sibTransId="{EBA7BAD2-206A-4623-8CD4-3AEE749F3071}"/>
    <dgm:cxn modelId="{04213C45-9688-48ED-ADFF-4A7DA17FF9C4}" type="presOf" srcId="{F0A841B8-F775-4D37-9392-E77DBCA22C45}" destId="{EC9F29F9-7088-4754-B0D6-F57203107389}" srcOrd="0" destOrd="0" presId="urn:microsoft.com/office/officeart/2005/8/layout/venn2"/>
    <dgm:cxn modelId="{3F5AAE4E-6814-4722-B815-8C58D7D9FF62}" type="presOf" srcId="{FBC5C0C0-59D4-4776-8FB5-5204675ACECF}" destId="{FAD09973-3849-4F2A-91FB-B867929CD12A}" srcOrd="0" destOrd="0" presId="urn:microsoft.com/office/officeart/2005/8/layout/venn2"/>
    <dgm:cxn modelId="{5A0DC172-E534-415B-AA92-765781C8BABF}" type="presOf" srcId="{79936152-833A-4321-B41E-E7B2D896C4BD}" destId="{CC5984FF-96AB-4C94-841E-924DF425281E}" srcOrd="1" destOrd="0" presId="urn:microsoft.com/office/officeart/2005/8/layout/venn2"/>
    <dgm:cxn modelId="{8989C679-EDAD-4D72-A8CA-D566BFE44886}" type="presOf" srcId="{C66FC990-700D-4D1A-9EA1-9B708B0D9621}" destId="{0584E7BA-8908-4D44-9652-EC3B4E5A5CC6}" srcOrd="0" destOrd="0" presId="urn:microsoft.com/office/officeart/2005/8/layout/venn2"/>
    <dgm:cxn modelId="{88BE527F-FB48-42CB-9674-C9897996D448}" type="presOf" srcId="{4AF781A5-41EF-4BF9-AFE6-70203D1E1B36}" destId="{9A9A45E0-A857-459E-8636-C6B402438443}" srcOrd="0" destOrd="0" presId="urn:microsoft.com/office/officeart/2005/8/layout/venn2"/>
    <dgm:cxn modelId="{097D3997-69CC-4D95-8D0B-B8B1A1655DB6}" srcId="{C66FC990-700D-4D1A-9EA1-9B708B0D9621}" destId="{79936152-833A-4321-B41E-E7B2D896C4BD}" srcOrd="0" destOrd="0" parTransId="{E9FDCB3D-FF9F-4976-8E5C-9DB1CB4E9267}" sibTransId="{123923B9-CDBB-4ED4-B057-C3C1B1C754CA}"/>
    <dgm:cxn modelId="{DCE998AF-D71D-4634-9CF4-58ADE9CA535E}" type="presOf" srcId="{FBC5C0C0-59D4-4776-8FB5-5204675ACECF}" destId="{9BF67F65-79F4-4DB6-B033-1D6603BBD8D2}" srcOrd="1" destOrd="0" presId="urn:microsoft.com/office/officeart/2005/8/layout/venn2"/>
    <dgm:cxn modelId="{BE046EBF-7E3B-481D-BF44-4A9586D0DBA4}" type="presOf" srcId="{F65F9AFA-4DA0-49EE-83D9-DB92D8C4D057}" destId="{B5A5714B-2F1F-4BCA-BA71-60E35522445A}" srcOrd="0" destOrd="0" presId="urn:microsoft.com/office/officeart/2005/8/layout/venn2"/>
    <dgm:cxn modelId="{3A00E8C8-F206-4092-B558-CD15D1CC4ECE}" srcId="{C66FC990-700D-4D1A-9EA1-9B708B0D9621}" destId="{FBC5C0C0-59D4-4776-8FB5-5204675ACECF}" srcOrd="1" destOrd="0" parTransId="{951DE50E-11B6-46B3-A8A2-0CA04EB2A8E6}" sibTransId="{ECD808FB-CA83-4C48-8B3D-0263279735A8}"/>
    <dgm:cxn modelId="{255217E2-7483-49A9-A550-390B3430358D}" type="presOf" srcId="{79936152-833A-4321-B41E-E7B2D896C4BD}" destId="{84394834-D8A9-4369-B6CE-A8E298F1E6E4}" srcOrd="0" destOrd="0" presId="urn:microsoft.com/office/officeart/2005/8/layout/venn2"/>
    <dgm:cxn modelId="{6689D9F5-00E0-4274-8833-9EF0BB4EAA9C}" type="presOf" srcId="{F0A841B8-F775-4D37-9392-E77DBCA22C45}" destId="{B9EF80D1-8A8D-48F3-81C6-0B17D49A40DF}" srcOrd="1" destOrd="0" presId="urn:microsoft.com/office/officeart/2005/8/layout/venn2"/>
    <dgm:cxn modelId="{2555D78A-FD74-4F44-B6DF-7034458E6F7A}" type="presParOf" srcId="{0584E7BA-8908-4D44-9652-EC3B4E5A5CC6}" destId="{37B27E1D-679E-471C-985D-EB76B4B91AB5}" srcOrd="0" destOrd="0" presId="urn:microsoft.com/office/officeart/2005/8/layout/venn2"/>
    <dgm:cxn modelId="{05C704A0-E9FE-4938-95E4-D40B7AF3A82A}" type="presParOf" srcId="{37B27E1D-679E-471C-985D-EB76B4B91AB5}" destId="{84394834-D8A9-4369-B6CE-A8E298F1E6E4}" srcOrd="0" destOrd="0" presId="urn:microsoft.com/office/officeart/2005/8/layout/venn2"/>
    <dgm:cxn modelId="{0A4782C2-1C93-489F-B9F1-E3369FA41819}" type="presParOf" srcId="{37B27E1D-679E-471C-985D-EB76B4B91AB5}" destId="{CC5984FF-96AB-4C94-841E-924DF425281E}" srcOrd="1" destOrd="0" presId="urn:microsoft.com/office/officeart/2005/8/layout/venn2"/>
    <dgm:cxn modelId="{FEEF88D8-5584-4C02-8A9D-47FBCEDFB457}" type="presParOf" srcId="{0584E7BA-8908-4D44-9652-EC3B4E5A5CC6}" destId="{904B21A9-1E1C-486C-9AC4-C23A97E68813}" srcOrd="1" destOrd="0" presId="urn:microsoft.com/office/officeart/2005/8/layout/venn2"/>
    <dgm:cxn modelId="{29325BD1-7568-4B76-84FE-5CAA66AFB42E}" type="presParOf" srcId="{904B21A9-1E1C-486C-9AC4-C23A97E68813}" destId="{FAD09973-3849-4F2A-91FB-B867929CD12A}" srcOrd="0" destOrd="0" presId="urn:microsoft.com/office/officeart/2005/8/layout/venn2"/>
    <dgm:cxn modelId="{CB28C030-4EC6-451E-86EE-2B8F69292EE4}" type="presParOf" srcId="{904B21A9-1E1C-486C-9AC4-C23A97E68813}" destId="{9BF67F65-79F4-4DB6-B033-1D6603BBD8D2}" srcOrd="1" destOrd="0" presId="urn:microsoft.com/office/officeart/2005/8/layout/venn2"/>
    <dgm:cxn modelId="{8E95AA29-E6BB-4A77-90D4-C2260C32FE08}" type="presParOf" srcId="{0584E7BA-8908-4D44-9652-EC3B4E5A5CC6}" destId="{D17BAB87-5B02-4DA9-96B7-C3652A775F9A}" srcOrd="2" destOrd="0" presId="urn:microsoft.com/office/officeart/2005/8/layout/venn2"/>
    <dgm:cxn modelId="{415DA882-5BE8-4587-B87F-21E69FCFE44A}" type="presParOf" srcId="{D17BAB87-5B02-4DA9-96B7-C3652A775F9A}" destId="{FC50C5B8-4DF5-4553-A1EE-A4FF0ACF99AB}" srcOrd="0" destOrd="0" presId="urn:microsoft.com/office/officeart/2005/8/layout/venn2"/>
    <dgm:cxn modelId="{7F91B8F1-4CAA-4B8C-A1BD-CABF7C772290}" type="presParOf" srcId="{D17BAB87-5B02-4DA9-96B7-C3652A775F9A}" destId="{15035F0D-03D6-41C9-B73D-445350455514}" srcOrd="1" destOrd="0" presId="urn:microsoft.com/office/officeart/2005/8/layout/venn2"/>
    <dgm:cxn modelId="{F316B761-91DC-470A-B83C-629047895B2A}" type="presParOf" srcId="{0584E7BA-8908-4D44-9652-EC3B4E5A5CC6}" destId="{6E34D009-E02D-4CCE-A81A-65506A78F3F8}" srcOrd="3" destOrd="0" presId="urn:microsoft.com/office/officeart/2005/8/layout/venn2"/>
    <dgm:cxn modelId="{E4591D97-614A-44AC-BE14-CA1A0874CFA8}" type="presParOf" srcId="{6E34D009-E02D-4CCE-A81A-65506A78F3F8}" destId="{B5A5714B-2F1F-4BCA-BA71-60E35522445A}" srcOrd="0" destOrd="0" presId="urn:microsoft.com/office/officeart/2005/8/layout/venn2"/>
    <dgm:cxn modelId="{06967824-07FE-4694-BB89-A8BC9098C0F5}" type="presParOf" srcId="{6E34D009-E02D-4CCE-A81A-65506A78F3F8}" destId="{6C0EFA10-4646-4D28-865D-8B9C8E8566A8}" srcOrd="1" destOrd="0" presId="urn:microsoft.com/office/officeart/2005/8/layout/venn2"/>
    <dgm:cxn modelId="{2580CE1F-3A31-4E20-B283-1E0FA872FD62}" type="presParOf" srcId="{0584E7BA-8908-4D44-9652-EC3B4E5A5CC6}" destId="{B5CCD6D5-6C06-4E21-9CE0-927D2E0A3BE5}" srcOrd="4" destOrd="0" presId="urn:microsoft.com/office/officeart/2005/8/layout/venn2"/>
    <dgm:cxn modelId="{A979455C-1053-4DA8-BF65-6A9F64C3E4CC}" type="presParOf" srcId="{B5CCD6D5-6C06-4E21-9CE0-927D2E0A3BE5}" destId="{8AAE62C8-BD3E-493A-8E32-B107A8AAE374}" srcOrd="0" destOrd="0" presId="urn:microsoft.com/office/officeart/2005/8/layout/venn2"/>
    <dgm:cxn modelId="{763CFF9F-CD3C-437D-AC00-D5CE137A7960}" type="presParOf" srcId="{B5CCD6D5-6C06-4E21-9CE0-927D2E0A3BE5}" destId="{13EF6576-F730-4A8D-9D5A-E36FE932D8CF}" srcOrd="1" destOrd="0" presId="urn:microsoft.com/office/officeart/2005/8/layout/venn2"/>
    <dgm:cxn modelId="{95CC4724-B169-419D-A2A3-971ED27E905B}" type="presParOf" srcId="{0584E7BA-8908-4D44-9652-EC3B4E5A5CC6}" destId="{9B015D5C-D0BC-4D82-B9FC-CB2E28C5FA89}" srcOrd="5" destOrd="0" presId="urn:microsoft.com/office/officeart/2005/8/layout/venn2"/>
    <dgm:cxn modelId="{C057FD5F-3918-45E3-9774-78A940764372}" type="presParOf" srcId="{9B015D5C-D0BC-4D82-B9FC-CB2E28C5FA89}" destId="{9A9A45E0-A857-459E-8636-C6B402438443}" srcOrd="0" destOrd="0" presId="urn:microsoft.com/office/officeart/2005/8/layout/venn2"/>
    <dgm:cxn modelId="{BC112EFC-8211-4895-AF8C-6469225752F3}" type="presParOf" srcId="{9B015D5C-D0BC-4D82-B9FC-CB2E28C5FA89}" destId="{629DD913-276F-4023-8390-213334F609CE}" srcOrd="1" destOrd="0" presId="urn:microsoft.com/office/officeart/2005/8/layout/venn2"/>
    <dgm:cxn modelId="{23D18C00-7BDF-4630-B314-19528F6071D6}" type="presParOf" srcId="{0584E7BA-8908-4D44-9652-EC3B4E5A5CC6}" destId="{DFC917FD-1FA5-4517-8892-04B83DB01A1B}" srcOrd="6" destOrd="0" presId="urn:microsoft.com/office/officeart/2005/8/layout/venn2"/>
    <dgm:cxn modelId="{7D928FB4-CABF-4E3A-AA76-185A82899FC8}" type="presParOf" srcId="{DFC917FD-1FA5-4517-8892-04B83DB01A1B}" destId="{EC9F29F9-7088-4754-B0D6-F57203107389}" srcOrd="0" destOrd="0" presId="urn:microsoft.com/office/officeart/2005/8/layout/venn2"/>
    <dgm:cxn modelId="{A8C43647-9082-4356-B2A6-B305D0B68E54}" type="presParOf" srcId="{DFC917FD-1FA5-4517-8892-04B83DB01A1B}" destId="{B9EF80D1-8A8D-48F3-81C6-0B17D49A40D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94834-D8A9-4369-B6CE-A8E298F1E6E4}">
      <dsp:nvSpPr>
        <dsp:cNvPr id="0" name=""/>
        <dsp:cNvSpPr/>
      </dsp:nvSpPr>
      <dsp:spPr>
        <a:xfrm>
          <a:off x="1370604" y="0"/>
          <a:ext cx="5794377" cy="57943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Physical Security</a:t>
          </a:r>
        </a:p>
      </dsp:txBody>
      <dsp:txXfrm>
        <a:off x="3181347" y="289718"/>
        <a:ext cx="2172891" cy="579437"/>
      </dsp:txXfrm>
    </dsp:sp>
    <dsp:sp modelId="{FAD09973-3849-4F2A-91FB-B867929CD12A}">
      <dsp:nvSpPr>
        <dsp:cNvPr id="0" name=""/>
        <dsp:cNvSpPr/>
      </dsp:nvSpPr>
      <dsp:spPr>
        <a:xfrm>
          <a:off x="1805182" y="869156"/>
          <a:ext cx="4925220" cy="4925220"/>
        </a:xfrm>
        <a:prstGeom prst="ellipse">
          <a:avLst/>
        </a:prstGeom>
        <a:solidFill>
          <a:schemeClr val="accent2">
            <a:hueOff val="-226156"/>
            <a:satOff val="0"/>
            <a:lumOff val="529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Identity &amp; Access</a:t>
          </a:r>
        </a:p>
      </dsp:txBody>
      <dsp:txXfrm>
        <a:off x="3205792" y="1152356"/>
        <a:ext cx="2124001" cy="566400"/>
      </dsp:txXfrm>
    </dsp:sp>
    <dsp:sp modelId="{FC50C5B8-4DF5-4553-A1EE-A4FF0ACF99AB}">
      <dsp:nvSpPr>
        <dsp:cNvPr id="0" name=""/>
        <dsp:cNvSpPr/>
      </dsp:nvSpPr>
      <dsp:spPr>
        <a:xfrm>
          <a:off x="2239761" y="1738313"/>
          <a:ext cx="4056063" cy="4056063"/>
        </a:xfrm>
        <a:prstGeom prst="ellipse">
          <a:avLst/>
        </a:prstGeom>
        <a:solidFill>
          <a:schemeClr val="accent2">
            <a:hueOff val="-452313"/>
            <a:satOff val="0"/>
            <a:lumOff val="1058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Perimeter</a:t>
          </a:r>
        </a:p>
      </dsp:txBody>
      <dsp:txXfrm>
        <a:off x="3218286" y="2018181"/>
        <a:ext cx="2099013" cy="559736"/>
      </dsp:txXfrm>
    </dsp:sp>
    <dsp:sp modelId="{B5A5714B-2F1F-4BCA-BA71-60E35522445A}">
      <dsp:nvSpPr>
        <dsp:cNvPr id="0" name=""/>
        <dsp:cNvSpPr/>
      </dsp:nvSpPr>
      <dsp:spPr>
        <a:xfrm>
          <a:off x="2674339" y="2607469"/>
          <a:ext cx="3186907" cy="3186907"/>
        </a:xfrm>
        <a:prstGeom prst="ellipse">
          <a:avLst/>
        </a:prstGeom>
        <a:solidFill>
          <a:schemeClr val="accent2">
            <a:hueOff val="-678469"/>
            <a:satOff val="0"/>
            <a:lumOff val="1588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Network</a:t>
          </a:r>
        </a:p>
      </dsp:txBody>
      <dsp:txXfrm>
        <a:off x="3407328" y="2894291"/>
        <a:ext cx="1720929" cy="573643"/>
      </dsp:txXfrm>
    </dsp:sp>
    <dsp:sp modelId="{8AAE62C8-BD3E-493A-8E32-B107A8AAE374}">
      <dsp:nvSpPr>
        <dsp:cNvPr id="0" name=""/>
        <dsp:cNvSpPr/>
      </dsp:nvSpPr>
      <dsp:spPr>
        <a:xfrm>
          <a:off x="3108917" y="3476626"/>
          <a:ext cx="2317750" cy="2317750"/>
        </a:xfrm>
        <a:prstGeom prst="ellipse">
          <a:avLst/>
        </a:prstGeom>
        <a:solidFill>
          <a:schemeClr val="accent2">
            <a:hueOff val="-904625"/>
            <a:satOff val="0"/>
            <a:lumOff val="21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Compute</a:t>
          </a:r>
        </a:p>
      </dsp:txBody>
      <dsp:txXfrm>
        <a:off x="3514523" y="3766345"/>
        <a:ext cx="1506538" cy="579437"/>
      </dsp:txXfrm>
    </dsp:sp>
    <dsp:sp modelId="{9A9A45E0-A857-459E-8636-C6B402438443}">
      <dsp:nvSpPr>
        <dsp:cNvPr id="0" name=""/>
        <dsp:cNvSpPr/>
      </dsp:nvSpPr>
      <dsp:spPr>
        <a:xfrm>
          <a:off x="3543495" y="4345782"/>
          <a:ext cx="1448594" cy="1448594"/>
        </a:xfrm>
        <a:prstGeom prst="ellipse">
          <a:avLst/>
        </a:prstGeom>
        <a:solidFill>
          <a:schemeClr val="accent2">
            <a:hueOff val="-1130782"/>
            <a:satOff val="0"/>
            <a:lumOff val="2647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App</a:t>
          </a:r>
        </a:p>
      </dsp:txBody>
      <dsp:txXfrm>
        <a:off x="3775270" y="4562347"/>
        <a:ext cx="985044" cy="349111"/>
      </dsp:txXfrm>
    </dsp:sp>
    <dsp:sp modelId="{EC9F29F9-7088-4754-B0D6-F57203107389}">
      <dsp:nvSpPr>
        <dsp:cNvPr id="0" name=""/>
        <dsp:cNvSpPr/>
      </dsp:nvSpPr>
      <dsp:spPr>
        <a:xfrm>
          <a:off x="3833214" y="4925220"/>
          <a:ext cx="869156" cy="869156"/>
        </a:xfrm>
        <a:prstGeom prst="ellipse">
          <a:avLst/>
        </a:prstGeom>
        <a:solidFill>
          <a:schemeClr val="accent2">
            <a:hueOff val="-1356938"/>
            <a:satOff val="0"/>
            <a:lumOff val="3176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</a:t>
          </a:r>
        </a:p>
      </dsp:txBody>
      <dsp:txXfrm>
        <a:off x="3960499" y="5142509"/>
        <a:ext cx="614586" cy="43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3/19/2021 2:37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3/19/2021 2:19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s.portal.azure.com/#blade/Microsoft_Azure_Security/SecurityMenuBlade/22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96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C54AD-2F0B-4962-AF1E-2F9772042B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642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C54AD-2F0B-4962-AF1E-2F9772042B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030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C54AD-2F0B-4962-AF1E-2F9772042B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07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3/19/2021 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54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4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5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6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I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4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4664" lvl="2" indent="0" algn="l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209601-0614-4E10-9769-C02B051FE8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936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73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9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1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75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72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79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5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23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5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5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3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85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5C779-C7A8-4D8F-8CF3-533D36856DB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3/19/2021 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4868D-D30B-4CF2-B26E-FC9B9D09D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0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58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https://ms.portal.azure.com/#blade/Microsoft_Azure_Security/SecurityMenuBlade/22</a:t>
            </a:r>
            <a:endParaRPr lang="en-US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91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1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3/19/2021 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EC3F6-71C5-4A4F-BE39-3FD0A05C4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08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3/19/2021 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09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3/19/2021 2:24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699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849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848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55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26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135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125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4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23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76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216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7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81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403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195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27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868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6FB4F-9A3A-4149-B0E9-5278F91246F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9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7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823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Calibri"/>
              </a:rPr>
              <a:pPr defTabSz="478231">
                <a:defRPr/>
              </a:pPr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840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3/19/2021 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1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3/19/2021 2:24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66302"/>
            <a:ext cx="10943357" cy="442604"/>
          </a:xfrm>
        </p:spPr>
        <p:txBody>
          <a:bodyPr tIns="64008"/>
          <a:lstStyle>
            <a:lvl1pPr>
              <a:defRPr sz="2448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224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4" name="Group 10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5" name="Freeform: Shape 10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hit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0" y="1620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" y="1620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72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865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3597435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3542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502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4" name="Group 10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5" name="Freeform: Shape 10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5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41" name="Picture 1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  <p:grpSp>
        <p:nvGrpSpPr>
          <p:cNvPr id="104" name="Group 103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5" name="Freeform: Shape 104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441950" y="0"/>
            <a:ext cx="6994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3116" y="479425"/>
            <a:ext cx="1451843" cy="310896"/>
          </a:xfrm>
          <a:prstGeom prst="rect">
            <a:avLst/>
          </a:prstGeom>
        </p:spPr>
      </p:pic>
      <p:grpSp>
        <p:nvGrpSpPr>
          <p:cNvPr id="105" name="Group 104"/>
          <p:cNvGrpSpPr>
            <a:grpSpLocks noChangeAspect="1"/>
          </p:cNvGrpSpPr>
          <p:nvPr userDrawn="1"/>
        </p:nvGrpSpPr>
        <p:grpSpPr bwMode="gray">
          <a:xfrm>
            <a:off x="5788926" y="4224320"/>
            <a:ext cx="6647549" cy="2770205"/>
            <a:chOff x="5788926" y="4224320"/>
            <a:chExt cx="6647549" cy="2770205"/>
          </a:xfrm>
        </p:grpSpPr>
        <p:sp>
          <p:nvSpPr>
            <p:cNvPr id="106" name="Freeform: Shape 105"/>
            <p:cNvSpPr/>
            <p:nvPr userDrawn="1"/>
          </p:nvSpPr>
          <p:spPr bwMode="gray">
            <a:xfrm>
              <a:off x="5788926" y="5758835"/>
              <a:ext cx="2577047" cy="1235690"/>
            </a:xfrm>
            <a:custGeom>
              <a:avLst/>
              <a:gdLst>
                <a:gd name="connsiteX0" fmla="*/ 1214715 w 2577047"/>
                <a:gd name="connsiteY0" fmla="*/ 0 h 1235690"/>
                <a:gd name="connsiteX1" fmla="*/ 1914672 w 2577047"/>
                <a:gd name="connsiteY1" fmla="*/ 468064 h 1235690"/>
                <a:gd name="connsiteX2" fmla="*/ 2060300 w 2577047"/>
                <a:gd name="connsiteY2" fmla="*/ 446221 h 1235690"/>
                <a:gd name="connsiteX3" fmla="*/ 2577047 w 2577047"/>
                <a:gd name="connsiteY3" fmla="*/ 957972 h 1235690"/>
                <a:gd name="connsiteX4" fmla="*/ 2495620 w 2577047"/>
                <a:gd name="connsiteY4" fmla="*/ 1235690 h 1235690"/>
                <a:gd name="connsiteX5" fmla="*/ 1889591 w 2577047"/>
                <a:gd name="connsiteY5" fmla="*/ 1235690 h 1235690"/>
                <a:gd name="connsiteX6" fmla="*/ 1799319 w 2577047"/>
                <a:gd name="connsiteY6" fmla="*/ 1235690 h 1235690"/>
                <a:gd name="connsiteX7" fmla="*/ 31390 w 2577047"/>
                <a:gd name="connsiteY7" fmla="*/ 1235690 h 1235690"/>
                <a:gd name="connsiteX8" fmla="*/ 9264 w 2577047"/>
                <a:gd name="connsiteY8" fmla="*/ 1164413 h 1235690"/>
                <a:gd name="connsiteX9" fmla="*/ 0 w 2577047"/>
                <a:gd name="connsiteY9" fmla="*/ 1072517 h 1235690"/>
                <a:gd name="connsiteX10" fmla="*/ 455981 w 2577047"/>
                <a:gd name="connsiteY10" fmla="*/ 616536 h 1235690"/>
                <a:gd name="connsiteX11" fmla="*/ 459500 w 2577047"/>
                <a:gd name="connsiteY11" fmla="*/ 616891 h 1235690"/>
                <a:gd name="connsiteX12" fmla="*/ 459640 w 2577047"/>
                <a:gd name="connsiteY12" fmla="*/ 615506 h 1235690"/>
                <a:gd name="connsiteX13" fmla="*/ 720719 w 2577047"/>
                <a:gd name="connsiteY13" fmla="*/ 182302 h 1235690"/>
                <a:gd name="connsiteX14" fmla="*/ 739060 w 2577047"/>
                <a:gd name="connsiteY14" fmla="*/ 169592 h 1235690"/>
                <a:gd name="connsiteX15" fmla="*/ 747661 w 2577047"/>
                <a:gd name="connsiteY15" fmla="*/ 161263 h 1235690"/>
                <a:gd name="connsiteX16" fmla="*/ 1214715 w 2577047"/>
                <a:gd name="connsiteY16" fmla="*/ 0 h 123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7047" h="1235690">
                  <a:moveTo>
                    <a:pt x="1214715" y="0"/>
                  </a:moveTo>
                  <a:cubicBezTo>
                    <a:pt x="1532592" y="0"/>
                    <a:pt x="1803493" y="191906"/>
                    <a:pt x="1914672" y="468064"/>
                  </a:cubicBezTo>
                  <a:cubicBezTo>
                    <a:pt x="1961649" y="454022"/>
                    <a:pt x="2010192" y="446221"/>
                    <a:pt x="2060300" y="446221"/>
                  </a:cubicBezTo>
                  <a:cubicBezTo>
                    <a:pt x="2346860" y="446221"/>
                    <a:pt x="2577047" y="675573"/>
                    <a:pt x="2577047" y="957972"/>
                  </a:cubicBezTo>
                  <a:cubicBezTo>
                    <a:pt x="2577047" y="1060946"/>
                    <a:pt x="2547295" y="1156119"/>
                    <a:pt x="2495620" y="1235690"/>
                  </a:cubicBezTo>
                  <a:cubicBezTo>
                    <a:pt x="2495620" y="1235690"/>
                    <a:pt x="2495620" y="1235690"/>
                    <a:pt x="1889591" y="1235690"/>
                  </a:cubicBezTo>
                  <a:lnTo>
                    <a:pt x="1799319" y="1235690"/>
                  </a:lnTo>
                  <a:lnTo>
                    <a:pt x="31390" y="1235690"/>
                  </a:lnTo>
                  <a:lnTo>
                    <a:pt x="9264" y="1164413"/>
                  </a:lnTo>
                  <a:cubicBezTo>
                    <a:pt x="3190" y="1134730"/>
                    <a:pt x="0" y="1103996"/>
                    <a:pt x="0" y="1072517"/>
                  </a:cubicBezTo>
                  <a:cubicBezTo>
                    <a:pt x="0" y="820686"/>
                    <a:pt x="204150" y="616536"/>
                    <a:pt x="455981" y="616536"/>
                  </a:cubicBezTo>
                  <a:lnTo>
                    <a:pt x="459500" y="616891"/>
                  </a:lnTo>
                  <a:lnTo>
                    <a:pt x="459640" y="615506"/>
                  </a:lnTo>
                  <a:cubicBezTo>
                    <a:pt x="495067" y="442379"/>
                    <a:pt x="589371" y="290700"/>
                    <a:pt x="720719" y="182302"/>
                  </a:cubicBezTo>
                  <a:lnTo>
                    <a:pt x="739060" y="169592"/>
                  </a:lnTo>
                  <a:lnTo>
                    <a:pt x="747661" y="161263"/>
                  </a:lnTo>
                  <a:cubicBezTo>
                    <a:pt x="876480" y="60556"/>
                    <a:pt x="1038551" y="0"/>
                    <a:pt x="1214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gray">
            <a:xfrm>
              <a:off x="8422506" y="4305084"/>
              <a:ext cx="2008331" cy="1846803"/>
            </a:xfrm>
            <a:custGeom>
              <a:avLst/>
              <a:gdLst>
                <a:gd name="T0" fmla="*/ 948 w 1281"/>
                <a:gd name="T1" fmla="*/ 6 h 1185"/>
                <a:gd name="T2" fmla="*/ 641 w 1281"/>
                <a:gd name="T3" fmla="*/ 168 h 1185"/>
                <a:gd name="T4" fmla="*/ 333 w 1281"/>
                <a:gd name="T5" fmla="*/ 6 h 1185"/>
                <a:gd name="T6" fmla="*/ 10 w 1281"/>
                <a:gd name="T7" fmla="*/ 362 h 1185"/>
                <a:gd name="T8" fmla="*/ 641 w 1281"/>
                <a:gd name="T9" fmla="*/ 1185 h 1185"/>
                <a:gd name="T10" fmla="*/ 641 w 1281"/>
                <a:gd name="T11" fmla="*/ 1184 h 1185"/>
                <a:gd name="T12" fmla="*/ 641 w 1281"/>
                <a:gd name="T13" fmla="*/ 1185 h 1185"/>
                <a:gd name="T14" fmla="*/ 1272 w 1281"/>
                <a:gd name="T15" fmla="*/ 361 h 1185"/>
                <a:gd name="T16" fmla="*/ 948 w 1281"/>
                <a:gd name="T17" fmla="*/ 6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1" h="1185">
                  <a:moveTo>
                    <a:pt x="948" y="6"/>
                  </a:moveTo>
                  <a:cubicBezTo>
                    <a:pt x="820" y="0"/>
                    <a:pt x="703" y="65"/>
                    <a:pt x="641" y="168"/>
                  </a:cubicBezTo>
                  <a:cubicBezTo>
                    <a:pt x="578" y="65"/>
                    <a:pt x="461" y="0"/>
                    <a:pt x="333" y="6"/>
                  </a:cubicBezTo>
                  <a:cubicBezTo>
                    <a:pt x="144" y="15"/>
                    <a:pt x="0" y="175"/>
                    <a:pt x="10" y="362"/>
                  </a:cubicBezTo>
                  <a:cubicBezTo>
                    <a:pt x="19" y="548"/>
                    <a:pt x="641" y="1185"/>
                    <a:pt x="641" y="1185"/>
                  </a:cubicBezTo>
                  <a:cubicBezTo>
                    <a:pt x="641" y="1185"/>
                    <a:pt x="641" y="1185"/>
                    <a:pt x="641" y="1184"/>
                  </a:cubicBezTo>
                  <a:cubicBezTo>
                    <a:pt x="641" y="1185"/>
                    <a:pt x="641" y="1185"/>
                    <a:pt x="641" y="1185"/>
                  </a:cubicBezTo>
                  <a:cubicBezTo>
                    <a:pt x="641" y="1185"/>
                    <a:pt x="1263" y="548"/>
                    <a:pt x="1272" y="361"/>
                  </a:cubicBezTo>
                  <a:cubicBezTo>
                    <a:pt x="1281" y="174"/>
                    <a:pt x="1137" y="15"/>
                    <a:pt x="948" y="6"/>
                  </a:cubicBezTo>
                  <a:close/>
                </a:path>
              </a:pathLst>
            </a:custGeom>
            <a:solidFill>
              <a:srgbClr val="3393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gray">
            <a:xfrm>
              <a:off x="9601660" y="4515070"/>
              <a:ext cx="573425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gray">
            <a:xfrm>
              <a:off x="8640568" y="4224320"/>
              <a:ext cx="576116" cy="1445676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gray">
            <a:xfrm>
              <a:off x="9771264" y="4698135"/>
              <a:ext cx="573425" cy="1445676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gray">
            <a:xfrm>
              <a:off x="9351291" y="4843510"/>
              <a:ext cx="320365" cy="1397218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gray">
            <a:xfrm>
              <a:off x="8505962" y="4708904"/>
              <a:ext cx="309596" cy="1292224"/>
            </a:xfrm>
            <a:prstGeom prst="rect">
              <a:avLst/>
            </a:pr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gray">
            <a:xfrm>
              <a:off x="8780559" y="4576988"/>
              <a:ext cx="570732" cy="151836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gray">
            <a:xfrm>
              <a:off x="8842479" y="4665830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"/>
            <p:cNvSpPr>
              <a:spLocks/>
            </p:cNvSpPr>
            <p:nvPr/>
          </p:nvSpPr>
          <p:spPr bwMode="gray">
            <a:xfrm>
              <a:off x="8842479" y="4805821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5"/>
            <p:cNvSpPr>
              <a:spLocks/>
            </p:cNvSpPr>
            <p:nvPr/>
          </p:nvSpPr>
          <p:spPr bwMode="gray">
            <a:xfrm>
              <a:off x="8842479" y="49431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4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4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"/>
            <p:cNvSpPr>
              <a:spLocks/>
            </p:cNvSpPr>
            <p:nvPr/>
          </p:nvSpPr>
          <p:spPr bwMode="gray">
            <a:xfrm>
              <a:off x="8842479" y="5080418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"/>
            <p:cNvSpPr>
              <a:spLocks/>
            </p:cNvSpPr>
            <p:nvPr/>
          </p:nvSpPr>
          <p:spPr bwMode="gray">
            <a:xfrm>
              <a:off x="8842479" y="5220409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8"/>
            <p:cNvSpPr>
              <a:spLocks/>
            </p:cNvSpPr>
            <p:nvPr/>
          </p:nvSpPr>
          <p:spPr bwMode="gray">
            <a:xfrm>
              <a:off x="8842479" y="535770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4 h 51"/>
                <a:gd name="T4" fmla="*/ 0 w 286"/>
                <a:gd name="T5" fmla="*/ 28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8 h 51"/>
                <a:gd name="T12" fmla="*/ 286 w 286"/>
                <a:gd name="T13" fmla="*/ 24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8"/>
                  </a:cubicBezTo>
                  <a:cubicBezTo>
                    <a:pt x="286" y="24"/>
                    <a:pt x="286" y="24"/>
                    <a:pt x="286" y="24"/>
                  </a:cubicBezTo>
                  <a:cubicBezTo>
                    <a:pt x="286" y="24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9"/>
            <p:cNvSpPr>
              <a:spLocks/>
            </p:cNvSpPr>
            <p:nvPr/>
          </p:nvSpPr>
          <p:spPr bwMode="gray">
            <a:xfrm>
              <a:off x="8842479" y="5495006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8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8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8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0"/>
            <p:cNvSpPr>
              <a:spLocks/>
            </p:cNvSpPr>
            <p:nvPr/>
          </p:nvSpPr>
          <p:spPr bwMode="gray">
            <a:xfrm>
              <a:off x="8842479" y="5634997"/>
              <a:ext cx="446894" cy="78073"/>
            </a:xfrm>
            <a:custGeom>
              <a:avLst/>
              <a:gdLst>
                <a:gd name="T0" fmla="*/ 24 w 286"/>
                <a:gd name="T1" fmla="*/ 0 h 51"/>
                <a:gd name="T2" fmla="*/ 0 w 286"/>
                <a:gd name="T3" fmla="*/ 23 h 51"/>
                <a:gd name="T4" fmla="*/ 0 w 286"/>
                <a:gd name="T5" fmla="*/ 27 h 51"/>
                <a:gd name="T6" fmla="*/ 24 w 286"/>
                <a:gd name="T7" fmla="*/ 51 h 51"/>
                <a:gd name="T8" fmla="*/ 262 w 286"/>
                <a:gd name="T9" fmla="*/ 51 h 51"/>
                <a:gd name="T10" fmla="*/ 286 w 286"/>
                <a:gd name="T11" fmla="*/ 27 h 51"/>
                <a:gd name="T12" fmla="*/ 286 w 286"/>
                <a:gd name="T13" fmla="*/ 23 h 51"/>
                <a:gd name="T14" fmla="*/ 262 w 286"/>
                <a:gd name="T15" fmla="*/ 0 h 51"/>
                <a:gd name="T16" fmla="*/ 152 w 286"/>
                <a:gd name="T17" fmla="*/ 0 h 51"/>
                <a:gd name="T18" fmla="*/ 24 w 286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1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1"/>
                    <a:pt x="24" y="51"/>
                  </a:cubicBezTo>
                  <a:cubicBezTo>
                    <a:pt x="262" y="51"/>
                    <a:pt x="262" y="51"/>
                    <a:pt x="262" y="51"/>
                  </a:cubicBezTo>
                  <a:cubicBezTo>
                    <a:pt x="262" y="51"/>
                    <a:pt x="286" y="51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1"/>
            <p:cNvSpPr>
              <a:spLocks noChangeArrowheads="1"/>
            </p:cNvSpPr>
            <p:nvPr/>
          </p:nvSpPr>
          <p:spPr bwMode="gray">
            <a:xfrm>
              <a:off x="9203225" y="468198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2"/>
            <p:cNvSpPr>
              <a:spLocks noChangeArrowheads="1"/>
            </p:cNvSpPr>
            <p:nvPr/>
          </p:nvSpPr>
          <p:spPr bwMode="gray">
            <a:xfrm>
              <a:off x="9203225" y="4821973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gray">
            <a:xfrm>
              <a:off x="9203225" y="495927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gray">
            <a:xfrm>
              <a:off x="9203225" y="5099262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gray">
            <a:xfrm>
              <a:off x="9203225" y="5236562"/>
              <a:ext cx="45767" cy="43074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3 h 28"/>
                <a:gd name="T4" fmla="*/ 14 w 28"/>
                <a:gd name="T5" fmla="*/ 0 h 28"/>
                <a:gd name="T6" fmla="*/ 0 w 28"/>
                <a:gd name="T7" fmla="*/ 13 h 28"/>
                <a:gd name="T8" fmla="*/ 14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1"/>
                    <a:pt x="28" y="13"/>
                  </a:cubicBezTo>
                  <a:cubicBezTo>
                    <a:pt x="28" y="7"/>
                    <a:pt x="22" y="0"/>
                    <a:pt x="14" y="0"/>
                  </a:cubicBezTo>
                  <a:cubicBezTo>
                    <a:pt x="7" y="0"/>
                    <a:pt x="0" y="7"/>
                    <a:pt x="0" y="13"/>
                  </a:cubicBezTo>
                  <a:cubicBezTo>
                    <a:pt x="0" y="21"/>
                    <a:pt x="7" y="28"/>
                    <a:pt x="14" y="28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26"/>
            <p:cNvSpPr>
              <a:spLocks noChangeArrowheads="1"/>
            </p:cNvSpPr>
            <p:nvPr/>
          </p:nvSpPr>
          <p:spPr bwMode="gray">
            <a:xfrm>
              <a:off x="9203225" y="5376553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"/>
            <p:cNvSpPr>
              <a:spLocks noChangeArrowheads="1"/>
            </p:cNvSpPr>
            <p:nvPr/>
          </p:nvSpPr>
          <p:spPr bwMode="gray">
            <a:xfrm>
              <a:off x="9203225" y="551385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8"/>
            <p:cNvSpPr>
              <a:spLocks noChangeArrowheads="1"/>
            </p:cNvSpPr>
            <p:nvPr/>
          </p:nvSpPr>
          <p:spPr bwMode="gray">
            <a:xfrm>
              <a:off x="9203225" y="5653841"/>
              <a:ext cx="45767" cy="40383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/>
            </p:cNvSpPr>
            <p:nvPr/>
          </p:nvSpPr>
          <p:spPr bwMode="gray">
            <a:xfrm>
              <a:off x="8842479" y="57722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2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2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86" y="22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0"/>
            <p:cNvSpPr>
              <a:spLocks noChangeArrowheads="1"/>
            </p:cNvSpPr>
            <p:nvPr/>
          </p:nvSpPr>
          <p:spPr bwMode="gray">
            <a:xfrm>
              <a:off x="9203225" y="5791141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gray">
            <a:xfrm>
              <a:off x="9467054" y="4883892"/>
              <a:ext cx="570732" cy="1337991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2"/>
            <p:cNvSpPr>
              <a:spLocks/>
            </p:cNvSpPr>
            <p:nvPr/>
          </p:nvSpPr>
          <p:spPr bwMode="gray">
            <a:xfrm>
              <a:off x="9526281" y="49754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3"/>
            <p:cNvSpPr>
              <a:spLocks/>
            </p:cNvSpPr>
            <p:nvPr/>
          </p:nvSpPr>
          <p:spPr bwMode="gray">
            <a:xfrm>
              <a:off x="9526281" y="5112724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4"/>
            <p:cNvSpPr>
              <a:spLocks/>
            </p:cNvSpPr>
            <p:nvPr/>
          </p:nvSpPr>
          <p:spPr bwMode="gray">
            <a:xfrm>
              <a:off x="9526281" y="5252715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5"/>
            <p:cNvSpPr>
              <a:spLocks/>
            </p:cNvSpPr>
            <p:nvPr/>
          </p:nvSpPr>
          <p:spPr bwMode="gray">
            <a:xfrm>
              <a:off x="9526281" y="53900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2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2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2"/>
                    <a:pt x="287" y="22"/>
                    <a:pt x="287" y="22"/>
                  </a:cubicBezTo>
                  <a:cubicBezTo>
                    <a:pt x="287" y="22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6"/>
            <p:cNvSpPr>
              <a:spLocks/>
            </p:cNvSpPr>
            <p:nvPr/>
          </p:nvSpPr>
          <p:spPr bwMode="gray">
            <a:xfrm>
              <a:off x="9526281" y="5527312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7"/>
            <p:cNvSpPr>
              <a:spLocks/>
            </p:cNvSpPr>
            <p:nvPr/>
          </p:nvSpPr>
          <p:spPr bwMode="gray">
            <a:xfrm>
              <a:off x="9526281" y="5667303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8"/>
            <p:cNvSpPr>
              <a:spLocks/>
            </p:cNvSpPr>
            <p:nvPr/>
          </p:nvSpPr>
          <p:spPr bwMode="gray">
            <a:xfrm>
              <a:off x="9526281" y="5807294"/>
              <a:ext cx="449587" cy="75380"/>
            </a:xfrm>
            <a:custGeom>
              <a:avLst/>
              <a:gdLst>
                <a:gd name="T0" fmla="*/ 25 w 287"/>
                <a:gd name="T1" fmla="*/ 0 h 49"/>
                <a:gd name="T2" fmla="*/ 0 w 287"/>
                <a:gd name="T3" fmla="*/ 23 h 49"/>
                <a:gd name="T4" fmla="*/ 0 w 287"/>
                <a:gd name="T5" fmla="*/ 27 h 49"/>
                <a:gd name="T6" fmla="*/ 25 w 287"/>
                <a:gd name="T7" fmla="*/ 49 h 49"/>
                <a:gd name="T8" fmla="*/ 262 w 287"/>
                <a:gd name="T9" fmla="*/ 49 h 49"/>
                <a:gd name="T10" fmla="*/ 287 w 287"/>
                <a:gd name="T11" fmla="*/ 27 h 49"/>
                <a:gd name="T12" fmla="*/ 287 w 287"/>
                <a:gd name="T13" fmla="*/ 23 h 49"/>
                <a:gd name="T14" fmla="*/ 262 w 287"/>
                <a:gd name="T15" fmla="*/ 0 h 49"/>
                <a:gd name="T16" fmla="*/ 153 w 287"/>
                <a:gd name="T17" fmla="*/ 0 h 49"/>
                <a:gd name="T18" fmla="*/ 25 w 28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49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49"/>
                    <a:pt x="25" y="49"/>
                  </a:cubicBezTo>
                  <a:cubicBezTo>
                    <a:pt x="262" y="49"/>
                    <a:pt x="262" y="49"/>
                    <a:pt x="262" y="49"/>
                  </a:cubicBezTo>
                  <a:cubicBezTo>
                    <a:pt x="262" y="49"/>
                    <a:pt x="287" y="49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gray">
            <a:xfrm>
              <a:off x="9526281" y="5941900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4 h 50"/>
                <a:gd name="T4" fmla="*/ 0 w 287"/>
                <a:gd name="T5" fmla="*/ 28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8 h 50"/>
                <a:gd name="T12" fmla="*/ 287 w 287"/>
                <a:gd name="T13" fmla="*/ 24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8"/>
                  </a:cubicBezTo>
                  <a:cubicBezTo>
                    <a:pt x="287" y="24"/>
                    <a:pt x="287" y="24"/>
                    <a:pt x="287" y="24"/>
                  </a:cubicBezTo>
                  <a:cubicBezTo>
                    <a:pt x="287" y="24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40"/>
            <p:cNvSpPr>
              <a:spLocks noChangeArrowheads="1"/>
            </p:cNvSpPr>
            <p:nvPr/>
          </p:nvSpPr>
          <p:spPr bwMode="gray">
            <a:xfrm>
              <a:off x="9889718" y="499157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41"/>
            <p:cNvSpPr>
              <a:spLocks noChangeArrowheads="1"/>
            </p:cNvSpPr>
            <p:nvPr/>
          </p:nvSpPr>
          <p:spPr bwMode="gray">
            <a:xfrm>
              <a:off x="9889718" y="5131568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42"/>
            <p:cNvSpPr>
              <a:spLocks noChangeArrowheads="1"/>
            </p:cNvSpPr>
            <p:nvPr/>
          </p:nvSpPr>
          <p:spPr bwMode="gray">
            <a:xfrm>
              <a:off x="9889718" y="5268867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43"/>
            <p:cNvSpPr>
              <a:spLocks noChangeArrowheads="1"/>
            </p:cNvSpPr>
            <p:nvPr/>
          </p:nvSpPr>
          <p:spPr bwMode="gray">
            <a:xfrm>
              <a:off x="9889718" y="540616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44"/>
            <p:cNvSpPr>
              <a:spLocks noChangeArrowheads="1"/>
            </p:cNvSpPr>
            <p:nvPr/>
          </p:nvSpPr>
          <p:spPr bwMode="gray">
            <a:xfrm>
              <a:off x="9889718" y="5546156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45"/>
            <p:cNvSpPr>
              <a:spLocks noChangeArrowheads="1"/>
            </p:cNvSpPr>
            <p:nvPr/>
          </p:nvSpPr>
          <p:spPr bwMode="gray">
            <a:xfrm>
              <a:off x="9889718" y="5683456"/>
              <a:ext cx="45767" cy="45767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46"/>
            <p:cNvSpPr>
              <a:spLocks noChangeArrowheads="1"/>
            </p:cNvSpPr>
            <p:nvPr/>
          </p:nvSpPr>
          <p:spPr bwMode="gray">
            <a:xfrm>
              <a:off x="9889718" y="5823447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47"/>
            <p:cNvSpPr>
              <a:spLocks noChangeArrowheads="1"/>
            </p:cNvSpPr>
            <p:nvPr/>
          </p:nvSpPr>
          <p:spPr bwMode="gray">
            <a:xfrm>
              <a:off x="9889718" y="5960744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8"/>
            <p:cNvSpPr>
              <a:spLocks/>
            </p:cNvSpPr>
            <p:nvPr/>
          </p:nvSpPr>
          <p:spPr bwMode="gray">
            <a:xfrm>
              <a:off x="9526281" y="6081891"/>
              <a:ext cx="449587" cy="78073"/>
            </a:xfrm>
            <a:custGeom>
              <a:avLst/>
              <a:gdLst>
                <a:gd name="T0" fmla="*/ 25 w 287"/>
                <a:gd name="T1" fmla="*/ 0 h 50"/>
                <a:gd name="T2" fmla="*/ 0 w 287"/>
                <a:gd name="T3" fmla="*/ 23 h 50"/>
                <a:gd name="T4" fmla="*/ 0 w 287"/>
                <a:gd name="T5" fmla="*/ 27 h 50"/>
                <a:gd name="T6" fmla="*/ 25 w 287"/>
                <a:gd name="T7" fmla="*/ 50 h 50"/>
                <a:gd name="T8" fmla="*/ 262 w 287"/>
                <a:gd name="T9" fmla="*/ 50 h 50"/>
                <a:gd name="T10" fmla="*/ 287 w 287"/>
                <a:gd name="T11" fmla="*/ 27 h 50"/>
                <a:gd name="T12" fmla="*/ 287 w 287"/>
                <a:gd name="T13" fmla="*/ 23 h 50"/>
                <a:gd name="T14" fmla="*/ 262 w 287"/>
                <a:gd name="T15" fmla="*/ 0 h 50"/>
                <a:gd name="T16" fmla="*/ 153 w 287"/>
                <a:gd name="T17" fmla="*/ 0 h 50"/>
                <a:gd name="T18" fmla="*/ 25 w 28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" h="50">
                  <a:moveTo>
                    <a:pt x="25" y="0"/>
                  </a:moveTo>
                  <a:cubicBezTo>
                    <a:pt x="25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5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7" y="50"/>
                    <a:pt x="287" y="27"/>
                  </a:cubicBezTo>
                  <a:cubicBezTo>
                    <a:pt x="287" y="23"/>
                    <a:pt x="287" y="23"/>
                    <a:pt x="287" y="23"/>
                  </a:cubicBezTo>
                  <a:cubicBezTo>
                    <a:pt x="287" y="23"/>
                    <a:pt x="287" y="0"/>
                    <a:pt x="262" y="0"/>
                  </a:cubicBezTo>
                  <a:cubicBezTo>
                    <a:pt x="153" y="0"/>
                    <a:pt x="153" y="0"/>
                    <a:pt x="153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49"/>
            <p:cNvSpPr>
              <a:spLocks noChangeArrowheads="1"/>
            </p:cNvSpPr>
            <p:nvPr/>
          </p:nvSpPr>
          <p:spPr bwMode="gray">
            <a:xfrm>
              <a:off x="9889718" y="6100735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0"/>
            <p:cNvSpPr>
              <a:spLocks/>
            </p:cNvSpPr>
            <p:nvPr/>
          </p:nvSpPr>
          <p:spPr bwMode="gray">
            <a:xfrm>
              <a:off x="8842479" y="5909595"/>
              <a:ext cx="446894" cy="78073"/>
            </a:xfrm>
            <a:custGeom>
              <a:avLst/>
              <a:gdLst>
                <a:gd name="T0" fmla="*/ 24 w 286"/>
                <a:gd name="T1" fmla="*/ 0 h 50"/>
                <a:gd name="T2" fmla="*/ 0 w 286"/>
                <a:gd name="T3" fmla="*/ 23 h 50"/>
                <a:gd name="T4" fmla="*/ 0 w 286"/>
                <a:gd name="T5" fmla="*/ 27 h 50"/>
                <a:gd name="T6" fmla="*/ 24 w 286"/>
                <a:gd name="T7" fmla="*/ 50 h 50"/>
                <a:gd name="T8" fmla="*/ 262 w 286"/>
                <a:gd name="T9" fmla="*/ 50 h 50"/>
                <a:gd name="T10" fmla="*/ 286 w 286"/>
                <a:gd name="T11" fmla="*/ 27 h 50"/>
                <a:gd name="T12" fmla="*/ 286 w 286"/>
                <a:gd name="T13" fmla="*/ 23 h 50"/>
                <a:gd name="T14" fmla="*/ 262 w 286"/>
                <a:gd name="T15" fmla="*/ 0 h 50"/>
                <a:gd name="T16" fmla="*/ 152 w 286"/>
                <a:gd name="T17" fmla="*/ 0 h 50"/>
                <a:gd name="T18" fmla="*/ 24 w 286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50">
                  <a:moveTo>
                    <a:pt x="24" y="0"/>
                  </a:moveTo>
                  <a:cubicBezTo>
                    <a:pt x="24" y="0"/>
                    <a:pt x="0" y="0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50"/>
                    <a:pt x="24" y="50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2" y="50"/>
                    <a:pt x="286" y="50"/>
                    <a:pt x="286" y="27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6" y="23"/>
                    <a:pt x="286" y="0"/>
                    <a:pt x="26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51"/>
            <p:cNvSpPr>
              <a:spLocks noChangeArrowheads="1"/>
            </p:cNvSpPr>
            <p:nvPr/>
          </p:nvSpPr>
          <p:spPr bwMode="gray">
            <a:xfrm>
              <a:off x="9203225" y="5928439"/>
              <a:ext cx="45767" cy="43074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gray">
            <a:xfrm>
              <a:off x="8643261" y="4245857"/>
              <a:ext cx="573425" cy="255753"/>
            </a:xfrm>
            <a:prstGeom prst="rect">
              <a:avLst/>
            </a:pr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3"/>
            <p:cNvSpPr>
              <a:spLocks/>
            </p:cNvSpPr>
            <p:nvPr/>
          </p:nvSpPr>
          <p:spPr bwMode="gray">
            <a:xfrm>
              <a:off x="10780814" y="5917670"/>
              <a:ext cx="1235690" cy="611115"/>
            </a:xfrm>
            <a:custGeom>
              <a:avLst/>
              <a:gdLst>
                <a:gd name="T0" fmla="*/ 763 w 788"/>
                <a:gd name="T1" fmla="*/ 392 h 392"/>
                <a:gd name="T2" fmla="*/ 788 w 788"/>
                <a:gd name="T3" fmla="*/ 304 h 392"/>
                <a:gd name="T4" fmla="*/ 625 w 788"/>
                <a:gd name="T5" fmla="*/ 142 h 392"/>
                <a:gd name="T6" fmla="*/ 580 w 788"/>
                <a:gd name="T7" fmla="*/ 149 h 392"/>
                <a:gd name="T8" fmla="*/ 358 w 788"/>
                <a:gd name="T9" fmla="*/ 0 h 392"/>
                <a:gd name="T10" fmla="*/ 120 w 788"/>
                <a:gd name="T11" fmla="*/ 224 h 392"/>
                <a:gd name="T12" fmla="*/ 0 w 788"/>
                <a:gd name="T13" fmla="*/ 347 h 392"/>
                <a:gd name="T14" fmla="*/ 8 w 788"/>
                <a:gd name="T15" fmla="*/ 392 h 392"/>
                <a:gd name="T16" fmla="*/ 763 w 788"/>
                <a:gd name="T1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392">
                  <a:moveTo>
                    <a:pt x="763" y="392"/>
                  </a:moveTo>
                  <a:cubicBezTo>
                    <a:pt x="779" y="366"/>
                    <a:pt x="788" y="337"/>
                    <a:pt x="788" y="304"/>
                  </a:cubicBezTo>
                  <a:cubicBezTo>
                    <a:pt x="788" y="214"/>
                    <a:pt x="715" y="142"/>
                    <a:pt x="625" y="142"/>
                  </a:cubicBezTo>
                  <a:cubicBezTo>
                    <a:pt x="609" y="142"/>
                    <a:pt x="594" y="144"/>
                    <a:pt x="580" y="149"/>
                  </a:cubicBezTo>
                  <a:cubicBezTo>
                    <a:pt x="544" y="61"/>
                    <a:pt x="458" y="0"/>
                    <a:pt x="358" y="0"/>
                  </a:cubicBezTo>
                  <a:cubicBezTo>
                    <a:pt x="231" y="0"/>
                    <a:pt x="127" y="99"/>
                    <a:pt x="120" y="224"/>
                  </a:cubicBezTo>
                  <a:cubicBezTo>
                    <a:pt x="53" y="226"/>
                    <a:pt x="0" y="280"/>
                    <a:pt x="0" y="347"/>
                  </a:cubicBezTo>
                  <a:cubicBezTo>
                    <a:pt x="0" y="363"/>
                    <a:pt x="2" y="378"/>
                    <a:pt x="8" y="392"/>
                  </a:cubicBezTo>
                  <a:lnTo>
                    <a:pt x="763" y="392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5"/>
            <p:cNvSpPr>
              <a:spLocks/>
            </p:cNvSpPr>
            <p:nvPr/>
          </p:nvSpPr>
          <p:spPr bwMode="gray">
            <a:xfrm>
              <a:off x="11198094" y="5990359"/>
              <a:ext cx="1238381" cy="646112"/>
            </a:xfrm>
            <a:custGeom>
              <a:avLst/>
              <a:gdLst>
                <a:gd name="T0" fmla="*/ 790 w 790"/>
                <a:gd name="T1" fmla="*/ 206 h 414"/>
                <a:gd name="T2" fmla="*/ 661 w 790"/>
                <a:gd name="T3" fmla="*/ 149 h 414"/>
                <a:gd name="T4" fmla="*/ 613 w 790"/>
                <a:gd name="T5" fmla="*/ 156 h 414"/>
                <a:gd name="T6" fmla="*/ 379 w 790"/>
                <a:gd name="T7" fmla="*/ 0 h 414"/>
                <a:gd name="T8" fmla="*/ 127 w 790"/>
                <a:gd name="T9" fmla="*/ 236 h 414"/>
                <a:gd name="T10" fmla="*/ 0 w 790"/>
                <a:gd name="T11" fmla="*/ 366 h 414"/>
                <a:gd name="T12" fmla="*/ 9 w 790"/>
                <a:gd name="T13" fmla="*/ 414 h 414"/>
                <a:gd name="T14" fmla="*/ 790 w 790"/>
                <a:gd name="T15" fmla="*/ 414 h 414"/>
                <a:gd name="T16" fmla="*/ 790 w 790"/>
                <a:gd name="T17" fmla="*/ 20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14">
                  <a:moveTo>
                    <a:pt x="790" y="206"/>
                  </a:moveTo>
                  <a:cubicBezTo>
                    <a:pt x="758" y="172"/>
                    <a:pt x="713" y="149"/>
                    <a:pt x="661" y="149"/>
                  </a:cubicBezTo>
                  <a:cubicBezTo>
                    <a:pt x="644" y="149"/>
                    <a:pt x="628" y="152"/>
                    <a:pt x="613" y="156"/>
                  </a:cubicBezTo>
                  <a:cubicBezTo>
                    <a:pt x="576" y="64"/>
                    <a:pt x="484" y="0"/>
                    <a:pt x="379" y="0"/>
                  </a:cubicBezTo>
                  <a:cubicBezTo>
                    <a:pt x="245" y="0"/>
                    <a:pt x="135" y="104"/>
                    <a:pt x="127" y="236"/>
                  </a:cubicBezTo>
                  <a:cubicBezTo>
                    <a:pt x="56" y="238"/>
                    <a:pt x="0" y="295"/>
                    <a:pt x="0" y="366"/>
                  </a:cubicBezTo>
                  <a:cubicBezTo>
                    <a:pt x="0" y="383"/>
                    <a:pt x="3" y="399"/>
                    <a:pt x="9" y="414"/>
                  </a:cubicBezTo>
                  <a:cubicBezTo>
                    <a:pt x="790" y="414"/>
                    <a:pt x="790" y="414"/>
                    <a:pt x="790" y="414"/>
                  </a:cubicBezTo>
                  <a:lnTo>
                    <a:pt x="790" y="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9"/>
            <p:cNvSpPr>
              <a:spLocks/>
            </p:cNvSpPr>
            <p:nvPr/>
          </p:nvSpPr>
          <p:spPr bwMode="gray">
            <a:xfrm>
              <a:off x="11682678" y="5328094"/>
              <a:ext cx="309596" cy="441510"/>
            </a:xfrm>
            <a:custGeom>
              <a:avLst/>
              <a:gdLst>
                <a:gd name="T0" fmla="*/ 198 w 198"/>
                <a:gd name="T1" fmla="*/ 202 h 283"/>
                <a:gd name="T2" fmla="*/ 198 w 198"/>
                <a:gd name="T3" fmla="*/ 0 h 283"/>
                <a:gd name="T4" fmla="*/ 177 w 198"/>
                <a:gd name="T5" fmla="*/ 6 h 283"/>
                <a:gd name="T6" fmla="*/ 177 w 198"/>
                <a:gd name="T7" fmla="*/ 230 h 283"/>
                <a:gd name="T8" fmla="*/ 0 w 198"/>
                <a:gd name="T9" fmla="*/ 230 h 283"/>
                <a:gd name="T10" fmla="*/ 26 w 198"/>
                <a:gd name="T11" fmla="*/ 246 h 283"/>
                <a:gd name="T12" fmla="*/ 26 w 198"/>
                <a:gd name="T13" fmla="*/ 283 h 283"/>
                <a:gd name="T14" fmla="*/ 171 w 198"/>
                <a:gd name="T15" fmla="*/ 283 h 283"/>
                <a:gd name="T16" fmla="*/ 171 w 198"/>
                <a:gd name="T17" fmla="*/ 246 h 283"/>
                <a:gd name="T18" fmla="*/ 198 w 198"/>
                <a:gd name="T19" fmla="*/ 20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83">
                  <a:moveTo>
                    <a:pt x="198" y="202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0" y="0"/>
                    <a:pt x="183" y="3"/>
                    <a:pt x="177" y="6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" y="239"/>
                    <a:pt x="15" y="244"/>
                    <a:pt x="26" y="246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46"/>
                    <a:pt x="171" y="246"/>
                    <a:pt x="171" y="246"/>
                  </a:cubicBezTo>
                  <a:lnTo>
                    <a:pt x="198" y="202"/>
                  </a:lnTo>
                  <a:close/>
                </a:path>
              </a:pathLst>
            </a:custGeom>
            <a:solidFill>
              <a:srgbClr val="613D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60"/>
            <p:cNvSpPr>
              <a:spLocks/>
            </p:cNvSpPr>
            <p:nvPr/>
          </p:nvSpPr>
          <p:spPr bwMode="gray">
            <a:xfrm>
              <a:off x="11704215" y="5815369"/>
              <a:ext cx="263829" cy="419973"/>
            </a:xfrm>
            <a:custGeom>
              <a:avLst/>
              <a:gdLst>
                <a:gd name="T0" fmla="*/ 167 w 167"/>
                <a:gd name="T1" fmla="*/ 270 h 270"/>
                <a:gd name="T2" fmla="*/ 167 w 167"/>
                <a:gd name="T3" fmla="*/ 0 h 270"/>
                <a:gd name="T4" fmla="*/ 0 w 167"/>
                <a:gd name="T5" fmla="*/ 0 h 270"/>
                <a:gd name="T6" fmla="*/ 0 w 167"/>
                <a:gd name="T7" fmla="*/ 203 h 270"/>
                <a:gd name="T8" fmla="*/ 18 w 167"/>
                <a:gd name="T9" fmla="*/ 202 h 270"/>
                <a:gd name="T10" fmla="*/ 167 w 167"/>
                <a:gd name="T1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270">
                  <a:moveTo>
                    <a:pt x="167" y="27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" y="203"/>
                    <a:pt x="12" y="202"/>
                    <a:pt x="18" y="202"/>
                  </a:cubicBezTo>
                  <a:cubicBezTo>
                    <a:pt x="77" y="202"/>
                    <a:pt x="131" y="229"/>
                    <a:pt x="167" y="27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61"/>
            <p:cNvSpPr>
              <a:spLocks noChangeArrowheads="1"/>
            </p:cNvSpPr>
            <p:nvPr/>
          </p:nvSpPr>
          <p:spPr bwMode="gray">
            <a:xfrm>
              <a:off x="11712292" y="5769604"/>
              <a:ext cx="247676" cy="457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62"/>
            <p:cNvSpPr>
              <a:spLocks/>
            </p:cNvSpPr>
            <p:nvPr/>
          </p:nvSpPr>
          <p:spPr bwMode="gray">
            <a:xfrm>
              <a:off x="9698577" y="6491095"/>
              <a:ext cx="1017626" cy="503430"/>
            </a:xfrm>
            <a:custGeom>
              <a:avLst/>
              <a:gdLst>
                <a:gd name="T0" fmla="*/ 628 w 650"/>
                <a:gd name="T1" fmla="*/ 323 h 323"/>
                <a:gd name="T2" fmla="*/ 650 w 650"/>
                <a:gd name="T3" fmla="*/ 251 h 323"/>
                <a:gd name="T4" fmla="*/ 515 w 650"/>
                <a:gd name="T5" fmla="*/ 117 h 323"/>
                <a:gd name="T6" fmla="*/ 477 w 650"/>
                <a:gd name="T7" fmla="*/ 122 h 323"/>
                <a:gd name="T8" fmla="*/ 295 w 650"/>
                <a:gd name="T9" fmla="*/ 0 h 323"/>
                <a:gd name="T10" fmla="*/ 99 w 650"/>
                <a:gd name="T11" fmla="*/ 184 h 323"/>
                <a:gd name="T12" fmla="*/ 0 w 650"/>
                <a:gd name="T13" fmla="*/ 285 h 323"/>
                <a:gd name="T14" fmla="*/ 7 w 650"/>
                <a:gd name="T15" fmla="*/ 323 h 323"/>
                <a:gd name="T16" fmla="*/ 628 w 650"/>
                <a:gd name="T1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0" h="323">
                  <a:moveTo>
                    <a:pt x="628" y="323"/>
                  </a:moveTo>
                  <a:cubicBezTo>
                    <a:pt x="642" y="302"/>
                    <a:pt x="650" y="277"/>
                    <a:pt x="650" y="251"/>
                  </a:cubicBezTo>
                  <a:cubicBezTo>
                    <a:pt x="650" y="176"/>
                    <a:pt x="589" y="117"/>
                    <a:pt x="515" y="117"/>
                  </a:cubicBezTo>
                  <a:cubicBezTo>
                    <a:pt x="502" y="117"/>
                    <a:pt x="489" y="119"/>
                    <a:pt x="477" y="122"/>
                  </a:cubicBezTo>
                  <a:cubicBezTo>
                    <a:pt x="448" y="50"/>
                    <a:pt x="377" y="0"/>
                    <a:pt x="295" y="0"/>
                  </a:cubicBezTo>
                  <a:cubicBezTo>
                    <a:pt x="191" y="0"/>
                    <a:pt x="105" y="81"/>
                    <a:pt x="99" y="184"/>
                  </a:cubicBezTo>
                  <a:cubicBezTo>
                    <a:pt x="44" y="185"/>
                    <a:pt x="0" y="230"/>
                    <a:pt x="0" y="285"/>
                  </a:cubicBezTo>
                  <a:cubicBezTo>
                    <a:pt x="0" y="298"/>
                    <a:pt x="1" y="311"/>
                    <a:pt x="7" y="323"/>
                  </a:cubicBezTo>
                  <a:lnTo>
                    <a:pt x="628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3"/>
            <p:cNvSpPr>
              <a:spLocks noChangeArrowheads="1"/>
            </p:cNvSpPr>
            <p:nvPr/>
          </p:nvSpPr>
          <p:spPr bwMode="gray">
            <a:xfrm>
              <a:off x="10840041" y="5481545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64"/>
            <p:cNvSpPr>
              <a:spLocks/>
            </p:cNvSpPr>
            <p:nvPr/>
          </p:nvSpPr>
          <p:spPr bwMode="gray">
            <a:xfrm>
              <a:off x="6852992" y="5328094"/>
              <a:ext cx="729569" cy="231523"/>
            </a:xfrm>
            <a:custGeom>
              <a:avLst/>
              <a:gdLst>
                <a:gd name="T0" fmla="*/ 271 w 271"/>
                <a:gd name="T1" fmla="*/ 0 h 86"/>
                <a:gd name="T2" fmla="*/ 0 w 271"/>
                <a:gd name="T3" fmla="*/ 0 h 86"/>
                <a:gd name="T4" fmla="*/ 17 w 271"/>
                <a:gd name="T5" fmla="*/ 11 h 86"/>
                <a:gd name="T6" fmla="*/ 132 w 271"/>
                <a:gd name="T7" fmla="*/ 48 h 86"/>
                <a:gd name="T8" fmla="*/ 133 w 271"/>
                <a:gd name="T9" fmla="*/ 86 h 86"/>
                <a:gd name="T10" fmla="*/ 240 w 271"/>
                <a:gd name="T11" fmla="*/ 86 h 86"/>
                <a:gd name="T12" fmla="*/ 240 w 271"/>
                <a:gd name="T13" fmla="*/ 21 h 86"/>
                <a:gd name="T14" fmla="*/ 271 w 271"/>
                <a:gd name="T1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86">
                  <a:moveTo>
                    <a:pt x="271" y="0"/>
                  </a:moveTo>
                  <a:lnTo>
                    <a:pt x="0" y="0"/>
                  </a:lnTo>
                  <a:lnTo>
                    <a:pt x="17" y="11"/>
                  </a:lnTo>
                  <a:lnTo>
                    <a:pt x="132" y="48"/>
                  </a:lnTo>
                  <a:lnTo>
                    <a:pt x="133" y="86"/>
                  </a:lnTo>
                  <a:lnTo>
                    <a:pt x="240" y="86"/>
                  </a:lnTo>
                  <a:lnTo>
                    <a:pt x="240" y="21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65"/>
            <p:cNvSpPr>
              <a:spLocks/>
            </p:cNvSpPr>
            <p:nvPr/>
          </p:nvSpPr>
          <p:spPr bwMode="gray">
            <a:xfrm>
              <a:off x="7192201" y="5621536"/>
              <a:ext cx="328440" cy="508814"/>
            </a:xfrm>
            <a:custGeom>
              <a:avLst/>
              <a:gdLst>
                <a:gd name="T0" fmla="*/ 209 w 209"/>
                <a:gd name="T1" fmla="*/ 327 h 327"/>
                <a:gd name="T2" fmla="*/ 209 w 209"/>
                <a:gd name="T3" fmla="*/ 0 h 327"/>
                <a:gd name="T4" fmla="*/ 0 w 209"/>
                <a:gd name="T5" fmla="*/ 0 h 327"/>
                <a:gd name="T6" fmla="*/ 0 w 209"/>
                <a:gd name="T7" fmla="*/ 242 h 327"/>
                <a:gd name="T8" fmla="*/ 209 w 209"/>
                <a:gd name="T9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27">
                  <a:moveTo>
                    <a:pt x="209" y="327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81" y="245"/>
                    <a:pt x="153" y="277"/>
                    <a:pt x="209" y="327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66"/>
            <p:cNvSpPr>
              <a:spLocks noChangeArrowheads="1"/>
            </p:cNvSpPr>
            <p:nvPr/>
          </p:nvSpPr>
          <p:spPr bwMode="gray">
            <a:xfrm>
              <a:off x="7202970" y="5559618"/>
              <a:ext cx="306903" cy="61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67"/>
            <p:cNvSpPr>
              <a:spLocks noChangeArrowheads="1"/>
            </p:cNvSpPr>
            <p:nvPr/>
          </p:nvSpPr>
          <p:spPr bwMode="gray">
            <a:xfrm>
              <a:off x="7943307" y="5048112"/>
              <a:ext cx="43074" cy="91532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68"/>
            <p:cNvSpPr>
              <a:spLocks/>
            </p:cNvSpPr>
            <p:nvPr/>
          </p:nvSpPr>
          <p:spPr bwMode="gray">
            <a:xfrm>
              <a:off x="7940614" y="5088494"/>
              <a:ext cx="1289532" cy="454971"/>
            </a:xfrm>
            <a:custGeom>
              <a:avLst/>
              <a:gdLst>
                <a:gd name="T0" fmla="*/ 479 w 479"/>
                <a:gd name="T1" fmla="*/ 169 h 169"/>
                <a:gd name="T2" fmla="*/ 163 w 479"/>
                <a:gd name="T3" fmla="*/ 169 h 169"/>
                <a:gd name="T4" fmla="*/ 163 w 479"/>
                <a:gd name="T5" fmla="*/ 5 h 169"/>
                <a:gd name="T6" fmla="*/ 0 w 479"/>
                <a:gd name="T7" fmla="*/ 5 h 169"/>
                <a:gd name="T8" fmla="*/ 0 w 479"/>
                <a:gd name="T9" fmla="*/ 0 h 169"/>
                <a:gd name="T10" fmla="*/ 169 w 479"/>
                <a:gd name="T11" fmla="*/ 0 h 169"/>
                <a:gd name="T12" fmla="*/ 169 w 479"/>
                <a:gd name="T13" fmla="*/ 165 h 169"/>
                <a:gd name="T14" fmla="*/ 479 w 479"/>
                <a:gd name="T15" fmla="*/ 165 h 169"/>
                <a:gd name="T16" fmla="*/ 479 w 479"/>
                <a:gd name="T17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169">
                  <a:moveTo>
                    <a:pt x="479" y="169"/>
                  </a:moveTo>
                  <a:lnTo>
                    <a:pt x="163" y="169"/>
                  </a:lnTo>
                  <a:lnTo>
                    <a:pt x="16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165"/>
                  </a:lnTo>
                  <a:lnTo>
                    <a:pt x="479" y="165"/>
                  </a:lnTo>
                  <a:lnTo>
                    <a:pt x="479" y="169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69"/>
            <p:cNvSpPr>
              <a:spLocks/>
            </p:cNvSpPr>
            <p:nvPr/>
          </p:nvSpPr>
          <p:spPr bwMode="gray">
            <a:xfrm>
              <a:off x="10215467" y="6227266"/>
              <a:ext cx="134607" cy="188449"/>
            </a:xfrm>
            <a:custGeom>
              <a:avLst/>
              <a:gdLst>
                <a:gd name="T0" fmla="*/ 85 w 85"/>
                <a:gd name="T1" fmla="*/ 86 h 121"/>
                <a:gd name="T2" fmla="*/ 85 w 85"/>
                <a:gd name="T3" fmla="*/ 0 h 121"/>
                <a:gd name="T4" fmla="*/ 77 w 85"/>
                <a:gd name="T5" fmla="*/ 2 h 121"/>
                <a:gd name="T6" fmla="*/ 77 w 85"/>
                <a:gd name="T7" fmla="*/ 98 h 121"/>
                <a:gd name="T8" fmla="*/ 0 w 85"/>
                <a:gd name="T9" fmla="*/ 98 h 121"/>
                <a:gd name="T10" fmla="*/ 11 w 85"/>
                <a:gd name="T11" fmla="*/ 105 h 121"/>
                <a:gd name="T12" fmla="*/ 11 w 85"/>
                <a:gd name="T13" fmla="*/ 121 h 121"/>
                <a:gd name="T14" fmla="*/ 73 w 85"/>
                <a:gd name="T15" fmla="*/ 121 h 121"/>
                <a:gd name="T16" fmla="*/ 73 w 85"/>
                <a:gd name="T17" fmla="*/ 105 h 121"/>
                <a:gd name="T18" fmla="*/ 85 w 85"/>
                <a:gd name="T1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121">
                  <a:moveTo>
                    <a:pt x="85" y="8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2" y="0"/>
                    <a:pt x="79" y="1"/>
                    <a:pt x="77" y="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3" y="102"/>
                    <a:pt x="7" y="104"/>
                    <a:pt x="11" y="105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3" y="105"/>
                    <a:pt x="73" y="105"/>
                    <a:pt x="73" y="105"/>
                  </a:cubicBezTo>
                  <a:lnTo>
                    <a:pt x="85" y="86"/>
                  </a:lnTo>
                  <a:close/>
                </a:path>
              </a:pathLst>
            </a:custGeom>
            <a:solidFill>
              <a:srgbClr val="CE9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70"/>
            <p:cNvSpPr>
              <a:spLocks/>
            </p:cNvSpPr>
            <p:nvPr/>
          </p:nvSpPr>
          <p:spPr bwMode="gray">
            <a:xfrm>
              <a:off x="10228926" y="6437253"/>
              <a:ext cx="110378" cy="250369"/>
            </a:xfrm>
            <a:custGeom>
              <a:avLst/>
              <a:gdLst>
                <a:gd name="T0" fmla="*/ 72 w 72"/>
                <a:gd name="T1" fmla="*/ 160 h 160"/>
                <a:gd name="T2" fmla="*/ 72 w 72"/>
                <a:gd name="T3" fmla="*/ 0 h 160"/>
                <a:gd name="T4" fmla="*/ 0 w 72"/>
                <a:gd name="T5" fmla="*/ 0 h 160"/>
                <a:gd name="T6" fmla="*/ 0 w 72"/>
                <a:gd name="T7" fmla="*/ 119 h 160"/>
                <a:gd name="T8" fmla="*/ 72 w 7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60">
                  <a:moveTo>
                    <a:pt x="72" y="16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7" y="126"/>
                    <a:pt x="52" y="140"/>
                    <a:pt x="72" y="160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Rectangle 71"/>
            <p:cNvSpPr>
              <a:spLocks noChangeArrowheads="1"/>
            </p:cNvSpPr>
            <p:nvPr/>
          </p:nvSpPr>
          <p:spPr bwMode="gray">
            <a:xfrm>
              <a:off x="10231619" y="6415716"/>
              <a:ext cx="104994" cy="215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72"/>
            <p:cNvSpPr>
              <a:spLocks/>
            </p:cNvSpPr>
            <p:nvPr/>
          </p:nvSpPr>
          <p:spPr bwMode="gray">
            <a:xfrm>
              <a:off x="9916639" y="5287711"/>
              <a:ext cx="923402" cy="247676"/>
            </a:xfrm>
            <a:custGeom>
              <a:avLst/>
              <a:gdLst>
                <a:gd name="T0" fmla="*/ 343 w 343"/>
                <a:gd name="T1" fmla="*/ 92 h 92"/>
                <a:gd name="T2" fmla="*/ 196 w 343"/>
                <a:gd name="T3" fmla="*/ 92 h 92"/>
                <a:gd name="T4" fmla="*/ 196 w 343"/>
                <a:gd name="T5" fmla="*/ 5 h 92"/>
                <a:gd name="T6" fmla="*/ 0 w 343"/>
                <a:gd name="T7" fmla="*/ 5 h 92"/>
                <a:gd name="T8" fmla="*/ 0 w 343"/>
                <a:gd name="T9" fmla="*/ 0 h 92"/>
                <a:gd name="T10" fmla="*/ 201 w 343"/>
                <a:gd name="T11" fmla="*/ 0 h 92"/>
                <a:gd name="T12" fmla="*/ 201 w 343"/>
                <a:gd name="T13" fmla="*/ 87 h 92"/>
                <a:gd name="T14" fmla="*/ 343 w 343"/>
                <a:gd name="T15" fmla="*/ 87 h 92"/>
                <a:gd name="T16" fmla="*/ 343 w 343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2">
                  <a:moveTo>
                    <a:pt x="343" y="92"/>
                  </a:moveTo>
                  <a:lnTo>
                    <a:pt x="196" y="92"/>
                  </a:lnTo>
                  <a:lnTo>
                    <a:pt x="196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1" y="0"/>
                  </a:lnTo>
                  <a:lnTo>
                    <a:pt x="201" y="87"/>
                  </a:lnTo>
                  <a:lnTo>
                    <a:pt x="343" y="87"/>
                  </a:lnTo>
                  <a:lnTo>
                    <a:pt x="343" y="92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73"/>
            <p:cNvSpPr>
              <a:spLocks/>
            </p:cNvSpPr>
            <p:nvPr/>
          </p:nvSpPr>
          <p:spPr bwMode="gray">
            <a:xfrm>
              <a:off x="9623198" y="5565002"/>
              <a:ext cx="282675" cy="743029"/>
            </a:xfrm>
            <a:custGeom>
              <a:avLst/>
              <a:gdLst>
                <a:gd name="T0" fmla="*/ 93 w 105"/>
                <a:gd name="T1" fmla="*/ 276 h 276"/>
                <a:gd name="T2" fmla="*/ 0 w 105"/>
                <a:gd name="T3" fmla="*/ 276 h 276"/>
                <a:gd name="T4" fmla="*/ 0 w 105"/>
                <a:gd name="T5" fmla="*/ 0 h 276"/>
                <a:gd name="T6" fmla="*/ 105 w 105"/>
                <a:gd name="T7" fmla="*/ 0 h 276"/>
                <a:gd name="T8" fmla="*/ 105 w 105"/>
                <a:gd name="T9" fmla="*/ 6 h 276"/>
                <a:gd name="T10" fmla="*/ 6 w 105"/>
                <a:gd name="T11" fmla="*/ 6 h 276"/>
                <a:gd name="T12" fmla="*/ 6 w 105"/>
                <a:gd name="T13" fmla="*/ 271 h 276"/>
                <a:gd name="T14" fmla="*/ 93 w 105"/>
                <a:gd name="T15" fmla="*/ 271 h 276"/>
                <a:gd name="T16" fmla="*/ 93 w 105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276">
                  <a:moveTo>
                    <a:pt x="93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6"/>
                  </a:lnTo>
                  <a:lnTo>
                    <a:pt x="6" y="6"/>
                  </a:lnTo>
                  <a:lnTo>
                    <a:pt x="6" y="271"/>
                  </a:lnTo>
                  <a:lnTo>
                    <a:pt x="93" y="271"/>
                  </a:lnTo>
                  <a:lnTo>
                    <a:pt x="93" y="276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74"/>
            <p:cNvSpPr>
              <a:spLocks noChangeArrowheads="1"/>
            </p:cNvSpPr>
            <p:nvPr/>
          </p:nvSpPr>
          <p:spPr bwMode="gray">
            <a:xfrm>
              <a:off x="9846644" y="6273032"/>
              <a:ext cx="26921" cy="5653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5"/>
            <p:cNvSpPr>
              <a:spLocks/>
            </p:cNvSpPr>
            <p:nvPr/>
          </p:nvSpPr>
          <p:spPr bwMode="gray">
            <a:xfrm>
              <a:off x="10883115" y="4951196"/>
              <a:ext cx="1076853" cy="734953"/>
            </a:xfrm>
            <a:custGeom>
              <a:avLst/>
              <a:gdLst>
                <a:gd name="T0" fmla="*/ 400 w 400"/>
                <a:gd name="T1" fmla="*/ 273 h 273"/>
                <a:gd name="T2" fmla="*/ 400 w 400"/>
                <a:gd name="T3" fmla="*/ 0 h 273"/>
                <a:gd name="T4" fmla="*/ 201 w 400"/>
                <a:gd name="T5" fmla="*/ 0 h 273"/>
                <a:gd name="T6" fmla="*/ 0 w 400"/>
                <a:gd name="T7" fmla="*/ 0 h 273"/>
                <a:gd name="T8" fmla="*/ 0 w 400"/>
                <a:gd name="T9" fmla="*/ 273 h 273"/>
                <a:gd name="T10" fmla="*/ 201 w 400"/>
                <a:gd name="T11" fmla="*/ 273 h 273"/>
                <a:gd name="T12" fmla="*/ 400 w 400"/>
                <a:gd name="T1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273">
                  <a:moveTo>
                    <a:pt x="400" y="273"/>
                  </a:moveTo>
                  <a:lnTo>
                    <a:pt x="400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201" y="273"/>
                  </a:lnTo>
                  <a:lnTo>
                    <a:pt x="400" y="273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76"/>
            <p:cNvSpPr>
              <a:spLocks noChangeArrowheads="1"/>
            </p:cNvSpPr>
            <p:nvPr/>
          </p:nvSpPr>
          <p:spPr bwMode="gray">
            <a:xfrm>
              <a:off x="10939649" y="4991577"/>
              <a:ext cx="966476" cy="57342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4" name="Freeform 77"/>
            <p:cNvSpPr>
              <a:spLocks noEditPoints="1"/>
            </p:cNvSpPr>
            <p:nvPr/>
          </p:nvSpPr>
          <p:spPr bwMode="gray">
            <a:xfrm>
              <a:off x="11009645" y="5384628"/>
              <a:ext cx="826485" cy="99610"/>
            </a:xfrm>
            <a:custGeom>
              <a:avLst/>
              <a:gdLst>
                <a:gd name="T0" fmla="*/ 0 w 527"/>
                <a:gd name="T1" fmla="*/ 57 h 64"/>
                <a:gd name="T2" fmla="*/ 41 w 527"/>
                <a:gd name="T3" fmla="*/ 57 h 64"/>
                <a:gd name="T4" fmla="*/ 8 w 527"/>
                <a:gd name="T5" fmla="*/ 0 h 64"/>
                <a:gd name="T6" fmla="*/ 34 w 527"/>
                <a:gd name="T7" fmla="*/ 57 h 64"/>
                <a:gd name="T8" fmla="*/ 86 w 527"/>
                <a:gd name="T9" fmla="*/ 57 h 64"/>
                <a:gd name="T10" fmla="*/ 60 w 527"/>
                <a:gd name="T11" fmla="*/ 4 h 64"/>
                <a:gd name="T12" fmla="*/ 77 w 527"/>
                <a:gd name="T13" fmla="*/ 57 h 64"/>
                <a:gd name="T14" fmla="*/ 65 w 527"/>
                <a:gd name="T15" fmla="*/ 64 h 64"/>
                <a:gd name="T16" fmla="*/ 102 w 527"/>
                <a:gd name="T17" fmla="*/ 39 h 64"/>
                <a:gd name="T18" fmla="*/ 93 w 527"/>
                <a:gd name="T19" fmla="*/ 57 h 64"/>
                <a:gd name="T20" fmla="*/ 121 w 527"/>
                <a:gd name="T21" fmla="*/ 8 h 64"/>
                <a:gd name="T22" fmla="*/ 154 w 527"/>
                <a:gd name="T23" fmla="*/ 64 h 64"/>
                <a:gd name="T24" fmla="*/ 154 w 527"/>
                <a:gd name="T25" fmla="*/ 0 h 64"/>
                <a:gd name="T26" fmla="*/ 154 w 527"/>
                <a:gd name="T27" fmla="*/ 8 h 64"/>
                <a:gd name="T28" fmla="*/ 130 w 527"/>
                <a:gd name="T29" fmla="*/ 8 h 64"/>
                <a:gd name="T30" fmla="*/ 182 w 527"/>
                <a:gd name="T31" fmla="*/ 57 h 64"/>
                <a:gd name="T32" fmla="*/ 224 w 527"/>
                <a:gd name="T33" fmla="*/ 57 h 64"/>
                <a:gd name="T34" fmla="*/ 191 w 527"/>
                <a:gd name="T35" fmla="*/ 0 h 64"/>
                <a:gd name="T36" fmla="*/ 215 w 527"/>
                <a:gd name="T37" fmla="*/ 57 h 64"/>
                <a:gd name="T38" fmla="*/ 251 w 527"/>
                <a:gd name="T39" fmla="*/ 0 h 64"/>
                <a:gd name="T40" fmla="*/ 251 w 527"/>
                <a:gd name="T41" fmla="*/ 64 h 64"/>
                <a:gd name="T42" fmla="*/ 284 w 527"/>
                <a:gd name="T43" fmla="*/ 8 h 64"/>
                <a:gd name="T44" fmla="*/ 251 w 527"/>
                <a:gd name="T45" fmla="*/ 8 h 64"/>
                <a:gd name="T46" fmla="*/ 251 w 527"/>
                <a:gd name="T47" fmla="*/ 57 h 64"/>
                <a:gd name="T48" fmla="*/ 328 w 527"/>
                <a:gd name="T49" fmla="*/ 0 h 64"/>
                <a:gd name="T50" fmla="*/ 307 w 527"/>
                <a:gd name="T51" fmla="*/ 8 h 64"/>
                <a:gd name="T52" fmla="*/ 307 w 527"/>
                <a:gd name="T53" fmla="*/ 57 h 64"/>
                <a:gd name="T54" fmla="*/ 340 w 527"/>
                <a:gd name="T55" fmla="*/ 64 h 64"/>
                <a:gd name="T56" fmla="*/ 340 w 527"/>
                <a:gd name="T57" fmla="*/ 35 h 64"/>
                <a:gd name="T58" fmla="*/ 328 w 527"/>
                <a:gd name="T59" fmla="*/ 57 h 64"/>
                <a:gd name="T60" fmla="*/ 368 w 527"/>
                <a:gd name="T61" fmla="*/ 0 h 64"/>
                <a:gd name="T62" fmla="*/ 380 w 527"/>
                <a:gd name="T63" fmla="*/ 8 h 64"/>
                <a:gd name="T64" fmla="*/ 364 w 527"/>
                <a:gd name="T65" fmla="*/ 60 h 64"/>
                <a:gd name="T66" fmla="*/ 405 w 527"/>
                <a:gd name="T67" fmla="*/ 60 h 64"/>
                <a:gd name="T68" fmla="*/ 396 w 527"/>
                <a:gd name="T69" fmla="*/ 39 h 64"/>
                <a:gd name="T70" fmla="*/ 433 w 527"/>
                <a:gd name="T71" fmla="*/ 0 h 64"/>
                <a:gd name="T72" fmla="*/ 433 w 527"/>
                <a:gd name="T73" fmla="*/ 64 h 64"/>
                <a:gd name="T74" fmla="*/ 466 w 527"/>
                <a:gd name="T75" fmla="*/ 8 h 64"/>
                <a:gd name="T76" fmla="*/ 433 w 527"/>
                <a:gd name="T77" fmla="*/ 8 h 64"/>
                <a:gd name="T78" fmla="*/ 433 w 527"/>
                <a:gd name="T79" fmla="*/ 57 h 64"/>
                <a:gd name="T80" fmla="*/ 510 w 527"/>
                <a:gd name="T81" fmla="*/ 0 h 64"/>
                <a:gd name="T82" fmla="*/ 489 w 527"/>
                <a:gd name="T83" fmla="*/ 8 h 64"/>
                <a:gd name="T84" fmla="*/ 489 w 527"/>
                <a:gd name="T85" fmla="*/ 57 h 64"/>
                <a:gd name="T86" fmla="*/ 522 w 527"/>
                <a:gd name="T87" fmla="*/ 64 h 64"/>
                <a:gd name="T88" fmla="*/ 522 w 527"/>
                <a:gd name="T89" fmla="*/ 35 h 64"/>
                <a:gd name="T90" fmla="*/ 510 w 527"/>
                <a:gd name="T9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7" h="64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4" y="64"/>
                    <a:pt x="8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8" y="64"/>
                    <a:pt x="41" y="61"/>
                    <a:pt x="41" y="5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3"/>
                    <a:pt x="38" y="0"/>
                    <a:pt x="34" y="0"/>
                  </a:cubicBezTo>
                  <a:lnTo>
                    <a:pt x="8" y="0"/>
                  </a:lnTo>
                  <a:close/>
                  <a:moveTo>
                    <a:pt x="8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8" y="57"/>
                    <a:pt x="8" y="57"/>
                    <a:pt x="8" y="57"/>
                  </a:cubicBezTo>
                  <a:lnTo>
                    <a:pt x="8" y="8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0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0"/>
                  </a:cubicBezTo>
                  <a:cubicBezTo>
                    <a:pt x="60" y="64"/>
                    <a:pt x="63" y="64"/>
                    <a:pt x="65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4"/>
                    <a:pt x="102" y="64"/>
                    <a:pt x="102" y="60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7"/>
                    <a:pt x="101" y="35"/>
                    <a:pt x="98" y="35"/>
                  </a:cubicBezTo>
                  <a:cubicBezTo>
                    <a:pt x="95" y="35"/>
                    <a:pt x="93" y="37"/>
                    <a:pt x="93" y="39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30" y="0"/>
                  </a:moveTo>
                  <a:cubicBezTo>
                    <a:pt x="125" y="0"/>
                    <a:pt x="121" y="3"/>
                    <a:pt x="121" y="8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1"/>
                    <a:pt x="125" y="64"/>
                    <a:pt x="130" y="64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9" y="64"/>
                    <a:pt x="163" y="61"/>
                    <a:pt x="163" y="5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3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8"/>
                  </a:moveTo>
                  <a:cubicBezTo>
                    <a:pt x="154" y="8"/>
                    <a:pt x="154" y="8"/>
                    <a:pt x="154" y="8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8"/>
                  </a:lnTo>
                  <a:close/>
                  <a:moveTo>
                    <a:pt x="191" y="0"/>
                  </a:moveTo>
                  <a:cubicBezTo>
                    <a:pt x="185" y="0"/>
                    <a:pt x="182" y="3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1"/>
                    <a:pt x="185" y="64"/>
                    <a:pt x="191" y="64"/>
                  </a:cubicBezTo>
                  <a:cubicBezTo>
                    <a:pt x="215" y="64"/>
                    <a:pt x="215" y="64"/>
                    <a:pt x="215" y="64"/>
                  </a:cubicBezTo>
                  <a:cubicBezTo>
                    <a:pt x="220" y="64"/>
                    <a:pt x="224" y="61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3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51" y="0"/>
                  </a:moveTo>
                  <a:cubicBezTo>
                    <a:pt x="246" y="0"/>
                    <a:pt x="243" y="3"/>
                    <a:pt x="243" y="8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1"/>
                    <a:pt x="246" y="64"/>
                    <a:pt x="251" y="64"/>
                  </a:cubicBezTo>
                  <a:cubicBezTo>
                    <a:pt x="276" y="64"/>
                    <a:pt x="276" y="64"/>
                    <a:pt x="276" y="64"/>
                  </a:cubicBezTo>
                  <a:cubicBezTo>
                    <a:pt x="280" y="64"/>
                    <a:pt x="284" y="61"/>
                    <a:pt x="284" y="57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3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8"/>
                  </a:moveTo>
                  <a:cubicBezTo>
                    <a:pt x="276" y="8"/>
                    <a:pt x="276" y="8"/>
                    <a:pt x="276" y="8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8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0"/>
                    <a:pt x="303" y="4"/>
                  </a:cubicBezTo>
                  <a:cubicBezTo>
                    <a:pt x="303" y="7"/>
                    <a:pt x="305" y="8"/>
                    <a:pt x="307" y="8"/>
                  </a:cubicBezTo>
                  <a:cubicBezTo>
                    <a:pt x="320" y="8"/>
                    <a:pt x="320" y="8"/>
                    <a:pt x="320" y="8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0"/>
                  </a:cubicBezTo>
                  <a:cubicBezTo>
                    <a:pt x="303" y="64"/>
                    <a:pt x="305" y="64"/>
                    <a:pt x="307" y="64"/>
                  </a:cubicBezTo>
                  <a:cubicBezTo>
                    <a:pt x="340" y="64"/>
                    <a:pt x="340" y="64"/>
                    <a:pt x="340" y="64"/>
                  </a:cubicBezTo>
                  <a:cubicBezTo>
                    <a:pt x="343" y="64"/>
                    <a:pt x="344" y="64"/>
                    <a:pt x="344" y="60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4" y="37"/>
                    <a:pt x="344" y="35"/>
                    <a:pt x="340" y="35"/>
                  </a:cubicBezTo>
                  <a:cubicBezTo>
                    <a:pt x="337" y="35"/>
                    <a:pt x="337" y="37"/>
                    <a:pt x="337" y="39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89" y="57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6" y="0"/>
                    <a:pt x="364" y="0"/>
                    <a:pt x="364" y="4"/>
                  </a:cubicBezTo>
                  <a:cubicBezTo>
                    <a:pt x="364" y="7"/>
                    <a:pt x="366" y="8"/>
                    <a:pt x="368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6" y="57"/>
                    <a:pt x="364" y="58"/>
                    <a:pt x="364" y="60"/>
                  </a:cubicBezTo>
                  <a:cubicBezTo>
                    <a:pt x="364" y="64"/>
                    <a:pt x="366" y="64"/>
                    <a:pt x="368" y="64"/>
                  </a:cubicBezTo>
                  <a:cubicBezTo>
                    <a:pt x="401" y="64"/>
                    <a:pt x="401" y="64"/>
                    <a:pt x="401" y="64"/>
                  </a:cubicBezTo>
                  <a:cubicBezTo>
                    <a:pt x="403" y="64"/>
                    <a:pt x="405" y="64"/>
                    <a:pt x="405" y="6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05" y="37"/>
                    <a:pt x="404" y="35"/>
                    <a:pt x="401" y="35"/>
                  </a:cubicBezTo>
                  <a:cubicBezTo>
                    <a:pt x="398" y="35"/>
                    <a:pt x="396" y="37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9" y="57"/>
                  </a:lnTo>
                  <a:close/>
                  <a:moveTo>
                    <a:pt x="433" y="0"/>
                  </a:moveTo>
                  <a:cubicBezTo>
                    <a:pt x="428" y="0"/>
                    <a:pt x="424" y="3"/>
                    <a:pt x="424" y="8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61"/>
                    <a:pt x="428" y="64"/>
                    <a:pt x="433" y="64"/>
                  </a:cubicBezTo>
                  <a:cubicBezTo>
                    <a:pt x="457" y="64"/>
                    <a:pt x="457" y="64"/>
                    <a:pt x="457" y="64"/>
                  </a:cubicBezTo>
                  <a:cubicBezTo>
                    <a:pt x="462" y="64"/>
                    <a:pt x="466" y="61"/>
                    <a:pt x="466" y="57"/>
                  </a:cubicBezTo>
                  <a:cubicBezTo>
                    <a:pt x="466" y="8"/>
                    <a:pt x="466" y="8"/>
                    <a:pt x="466" y="8"/>
                  </a:cubicBezTo>
                  <a:cubicBezTo>
                    <a:pt x="466" y="3"/>
                    <a:pt x="462" y="0"/>
                    <a:pt x="457" y="0"/>
                  </a:cubicBezTo>
                  <a:lnTo>
                    <a:pt x="433" y="0"/>
                  </a:lnTo>
                  <a:close/>
                  <a:moveTo>
                    <a:pt x="433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3" y="57"/>
                    <a:pt x="433" y="57"/>
                    <a:pt x="433" y="57"/>
                  </a:cubicBezTo>
                  <a:lnTo>
                    <a:pt x="433" y="8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0"/>
                    <a:pt x="485" y="4"/>
                  </a:cubicBezTo>
                  <a:cubicBezTo>
                    <a:pt x="485" y="7"/>
                    <a:pt x="487" y="8"/>
                    <a:pt x="489" y="8"/>
                  </a:cubicBezTo>
                  <a:cubicBezTo>
                    <a:pt x="502" y="8"/>
                    <a:pt x="502" y="8"/>
                    <a:pt x="502" y="8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0"/>
                  </a:cubicBezTo>
                  <a:cubicBezTo>
                    <a:pt x="485" y="64"/>
                    <a:pt x="487" y="64"/>
                    <a:pt x="489" y="64"/>
                  </a:cubicBezTo>
                  <a:cubicBezTo>
                    <a:pt x="522" y="64"/>
                    <a:pt x="522" y="64"/>
                    <a:pt x="522" y="64"/>
                  </a:cubicBezTo>
                  <a:cubicBezTo>
                    <a:pt x="524" y="64"/>
                    <a:pt x="527" y="64"/>
                    <a:pt x="527" y="60"/>
                  </a:cubicBezTo>
                  <a:cubicBezTo>
                    <a:pt x="527" y="39"/>
                    <a:pt x="527" y="39"/>
                    <a:pt x="527" y="39"/>
                  </a:cubicBezTo>
                  <a:cubicBezTo>
                    <a:pt x="527" y="37"/>
                    <a:pt x="525" y="35"/>
                    <a:pt x="522" y="35"/>
                  </a:cubicBezTo>
                  <a:cubicBezTo>
                    <a:pt x="519" y="35"/>
                    <a:pt x="518" y="37"/>
                    <a:pt x="518" y="39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78"/>
            <p:cNvSpPr>
              <a:spLocks noEditPoints="1"/>
            </p:cNvSpPr>
            <p:nvPr/>
          </p:nvSpPr>
          <p:spPr bwMode="gray">
            <a:xfrm>
              <a:off x="11009645" y="5228485"/>
              <a:ext cx="826485" cy="99610"/>
            </a:xfrm>
            <a:custGeom>
              <a:avLst/>
              <a:gdLst>
                <a:gd name="T0" fmla="*/ 4 w 527"/>
                <a:gd name="T1" fmla="*/ 0 h 65"/>
                <a:gd name="T2" fmla="*/ 17 w 527"/>
                <a:gd name="T3" fmla="*/ 8 h 65"/>
                <a:gd name="T4" fmla="*/ 0 w 527"/>
                <a:gd name="T5" fmla="*/ 61 h 65"/>
                <a:gd name="T6" fmla="*/ 41 w 527"/>
                <a:gd name="T7" fmla="*/ 61 h 65"/>
                <a:gd name="T8" fmla="*/ 34 w 527"/>
                <a:gd name="T9" fmla="*/ 40 h 65"/>
                <a:gd name="T10" fmla="*/ 86 w 527"/>
                <a:gd name="T11" fmla="*/ 57 h 65"/>
                <a:gd name="T12" fmla="*/ 60 w 527"/>
                <a:gd name="T13" fmla="*/ 4 h 65"/>
                <a:gd name="T14" fmla="*/ 77 w 527"/>
                <a:gd name="T15" fmla="*/ 57 h 65"/>
                <a:gd name="T16" fmla="*/ 65 w 527"/>
                <a:gd name="T17" fmla="*/ 65 h 65"/>
                <a:gd name="T18" fmla="*/ 102 w 527"/>
                <a:gd name="T19" fmla="*/ 40 h 65"/>
                <a:gd name="T20" fmla="*/ 93 w 527"/>
                <a:gd name="T21" fmla="*/ 57 h 65"/>
                <a:gd name="T22" fmla="*/ 146 w 527"/>
                <a:gd name="T23" fmla="*/ 0 h 65"/>
                <a:gd name="T24" fmla="*/ 126 w 527"/>
                <a:gd name="T25" fmla="*/ 8 h 65"/>
                <a:gd name="T26" fmla="*/ 126 w 527"/>
                <a:gd name="T27" fmla="*/ 57 h 65"/>
                <a:gd name="T28" fmla="*/ 159 w 527"/>
                <a:gd name="T29" fmla="*/ 65 h 65"/>
                <a:gd name="T30" fmla="*/ 159 w 527"/>
                <a:gd name="T31" fmla="*/ 36 h 65"/>
                <a:gd name="T32" fmla="*/ 146 w 527"/>
                <a:gd name="T33" fmla="*/ 57 h 65"/>
                <a:gd name="T34" fmla="*/ 182 w 527"/>
                <a:gd name="T35" fmla="*/ 57 h 65"/>
                <a:gd name="T36" fmla="*/ 224 w 527"/>
                <a:gd name="T37" fmla="*/ 57 h 65"/>
                <a:gd name="T38" fmla="*/ 191 w 527"/>
                <a:gd name="T39" fmla="*/ 0 h 65"/>
                <a:gd name="T40" fmla="*/ 215 w 527"/>
                <a:gd name="T41" fmla="*/ 57 h 65"/>
                <a:gd name="T42" fmla="*/ 267 w 527"/>
                <a:gd name="T43" fmla="*/ 57 h 65"/>
                <a:gd name="T44" fmla="*/ 243 w 527"/>
                <a:gd name="T45" fmla="*/ 4 h 65"/>
                <a:gd name="T46" fmla="*/ 259 w 527"/>
                <a:gd name="T47" fmla="*/ 57 h 65"/>
                <a:gd name="T48" fmla="*/ 246 w 527"/>
                <a:gd name="T49" fmla="*/ 65 h 65"/>
                <a:gd name="T50" fmla="*/ 284 w 527"/>
                <a:gd name="T51" fmla="*/ 40 h 65"/>
                <a:gd name="T52" fmla="*/ 276 w 527"/>
                <a:gd name="T53" fmla="*/ 57 h 65"/>
                <a:gd name="T54" fmla="*/ 303 w 527"/>
                <a:gd name="T55" fmla="*/ 8 h 65"/>
                <a:gd name="T56" fmla="*/ 337 w 527"/>
                <a:gd name="T57" fmla="*/ 65 h 65"/>
                <a:gd name="T58" fmla="*/ 337 w 527"/>
                <a:gd name="T59" fmla="*/ 0 h 65"/>
                <a:gd name="T60" fmla="*/ 337 w 527"/>
                <a:gd name="T61" fmla="*/ 8 h 65"/>
                <a:gd name="T62" fmla="*/ 311 w 527"/>
                <a:gd name="T63" fmla="*/ 8 h 65"/>
                <a:gd name="T64" fmla="*/ 364 w 527"/>
                <a:gd name="T65" fmla="*/ 57 h 65"/>
                <a:gd name="T66" fmla="*/ 405 w 527"/>
                <a:gd name="T67" fmla="*/ 57 h 65"/>
                <a:gd name="T68" fmla="*/ 372 w 527"/>
                <a:gd name="T69" fmla="*/ 0 h 65"/>
                <a:gd name="T70" fmla="*/ 396 w 527"/>
                <a:gd name="T71" fmla="*/ 57 h 65"/>
                <a:gd name="T72" fmla="*/ 449 w 527"/>
                <a:gd name="T73" fmla="*/ 57 h 65"/>
                <a:gd name="T74" fmla="*/ 424 w 527"/>
                <a:gd name="T75" fmla="*/ 4 h 65"/>
                <a:gd name="T76" fmla="*/ 441 w 527"/>
                <a:gd name="T77" fmla="*/ 57 h 65"/>
                <a:gd name="T78" fmla="*/ 429 w 527"/>
                <a:gd name="T79" fmla="*/ 65 h 65"/>
                <a:gd name="T80" fmla="*/ 466 w 527"/>
                <a:gd name="T81" fmla="*/ 40 h 65"/>
                <a:gd name="T82" fmla="*/ 457 w 527"/>
                <a:gd name="T83" fmla="*/ 57 h 65"/>
                <a:gd name="T84" fmla="*/ 485 w 527"/>
                <a:gd name="T85" fmla="*/ 8 h 65"/>
                <a:gd name="T86" fmla="*/ 518 w 527"/>
                <a:gd name="T87" fmla="*/ 65 h 65"/>
                <a:gd name="T88" fmla="*/ 518 w 527"/>
                <a:gd name="T89" fmla="*/ 0 h 65"/>
                <a:gd name="T90" fmla="*/ 518 w 527"/>
                <a:gd name="T91" fmla="*/ 8 h 65"/>
                <a:gd name="T92" fmla="*/ 494 w 527"/>
                <a:gd name="T93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1"/>
                  </a:cubicBezTo>
                  <a:cubicBezTo>
                    <a:pt x="0" y="64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86" y="5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3" y="0"/>
                    <a:pt x="60" y="1"/>
                    <a:pt x="60" y="4"/>
                  </a:cubicBezTo>
                  <a:cubicBezTo>
                    <a:pt x="60" y="7"/>
                    <a:pt x="63" y="8"/>
                    <a:pt x="65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3" y="57"/>
                    <a:pt x="60" y="58"/>
                    <a:pt x="60" y="61"/>
                  </a:cubicBezTo>
                  <a:cubicBezTo>
                    <a:pt x="60" y="64"/>
                    <a:pt x="63" y="65"/>
                    <a:pt x="65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2" y="64"/>
                    <a:pt x="102" y="61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38"/>
                    <a:pt x="101" y="36"/>
                    <a:pt x="98" y="36"/>
                  </a:cubicBezTo>
                  <a:cubicBezTo>
                    <a:pt x="95" y="36"/>
                    <a:pt x="93" y="38"/>
                    <a:pt x="93" y="40"/>
                  </a:cubicBezTo>
                  <a:cubicBezTo>
                    <a:pt x="93" y="57"/>
                    <a:pt x="93" y="57"/>
                    <a:pt x="93" y="57"/>
                  </a:cubicBezTo>
                  <a:lnTo>
                    <a:pt x="86" y="57"/>
                  </a:lnTo>
                  <a:close/>
                  <a:moveTo>
                    <a:pt x="146" y="57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1"/>
                    <a:pt x="121" y="4"/>
                  </a:cubicBezTo>
                  <a:cubicBezTo>
                    <a:pt x="121" y="7"/>
                    <a:pt x="123" y="8"/>
                    <a:pt x="126" y="8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23" y="57"/>
                    <a:pt x="121" y="58"/>
                    <a:pt x="121" y="61"/>
                  </a:cubicBezTo>
                  <a:cubicBezTo>
                    <a:pt x="121" y="64"/>
                    <a:pt x="123" y="65"/>
                    <a:pt x="126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61" y="65"/>
                    <a:pt x="163" y="64"/>
                    <a:pt x="163" y="6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63" y="38"/>
                    <a:pt x="162" y="36"/>
                    <a:pt x="159" y="36"/>
                  </a:cubicBezTo>
                  <a:cubicBezTo>
                    <a:pt x="156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6" y="57"/>
                  </a:lnTo>
                  <a:close/>
                  <a:moveTo>
                    <a:pt x="191" y="0"/>
                  </a:moveTo>
                  <a:cubicBezTo>
                    <a:pt x="185" y="0"/>
                    <a:pt x="182" y="4"/>
                    <a:pt x="182" y="8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82" y="62"/>
                    <a:pt x="185" y="65"/>
                    <a:pt x="191" y="65"/>
                  </a:cubicBezTo>
                  <a:cubicBezTo>
                    <a:pt x="215" y="65"/>
                    <a:pt x="215" y="65"/>
                    <a:pt x="215" y="65"/>
                  </a:cubicBezTo>
                  <a:cubicBezTo>
                    <a:pt x="220" y="65"/>
                    <a:pt x="224" y="62"/>
                    <a:pt x="224" y="57"/>
                  </a:cubicBezTo>
                  <a:cubicBezTo>
                    <a:pt x="224" y="8"/>
                    <a:pt x="224" y="8"/>
                    <a:pt x="224" y="8"/>
                  </a:cubicBezTo>
                  <a:cubicBezTo>
                    <a:pt x="224" y="4"/>
                    <a:pt x="219" y="0"/>
                    <a:pt x="215" y="0"/>
                  </a:cubicBezTo>
                  <a:lnTo>
                    <a:pt x="191" y="0"/>
                  </a:lnTo>
                  <a:close/>
                  <a:moveTo>
                    <a:pt x="191" y="8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191" y="57"/>
                    <a:pt x="191" y="57"/>
                    <a:pt x="191" y="57"/>
                  </a:cubicBezTo>
                  <a:lnTo>
                    <a:pt x="191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5" y="0"/>
                    <a:pt x="243" y="1"/>
                    <a:pt x="243" y="4"/>
                  </a:cubicBezTo>
                  <a:cubicBezTo>
                    <a:pt x="243" y="7"/>
                    <a:pt x="245" y="8"/>
                    <a:pt x="246" y="8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57"/>
                    <a:pt x="259" y="57"/>
                    <a:pt x="259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5" y="57"/>
                    <a:pt x="243" y="58"/>
                    <a:pt x="243" y="61"/>
                  </a:cubicBezTo>
                  <a:cubicBezTo>
                    <a:pt x="243" y="64"/>
                    <a:pt x="245" y="65"/>
                    <a:pt x="246" y="65"/>
                  </a:cubicBezTo>
                  <a:cubicBezTo>
                    <a:pt x="280" y="65"/>
                    <a:pt x="280" y="65"/>
                    <a:pt x="280" y="65"/>
                  </a:cubicBezTo>
                  <a:cubicBezTo>
                    <a:pt x="282" y="65"/>
                    <a:pt x="284" y="64"/>
                    <a:pt x="284" y="61"/>
                  </a:cubicBezTo>
                  <a:cubicBezTo>
                    <a:pt x="284" y="40"/>
                    <a:pt x="284" y="40"/>
                    <a:pt x="284" y="40"/>
                  </a:cubicBezTo>
                  <a:cubicBezTo>
                    <a:pt x="284" y="38"/>
                    <a:pt x="283" y="36"/>
                    <a:pt x="280" y="36"/>
                  </a:cubicBezTo>
                  <a:cubicBezTo>
                    <a:pt x="277" y="36"/>
                    <a:pt x="276" y="38"/>
                    <a:pt x="276" y="40"/>
                  </a:cubicBezTo>
                  <a:cubicBezTo>
                    <a:pt x="276" y="57"/>
                    <a:pt x="276" y="57"/>
                    <a:pt x="276" y="57"/>
                  </a:cubicBezTo>
                  <a:lnTo>
                    <a:pt x="267" y="57"/>
                  </a:lnTo>
                  <a:close/>
                  <a:moveTo>
                    <a:pt x="311" y="0"/>
                  </a:moveTo>
                  <a:cubicBezTo>
                    <a:pt x="307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7" y="65"/>
                    <a:pt x="311" y="65"/>
                  </a:cubicBezTo>
                  <a:cubicBezTo>
                    <a:pt x="337" y="65"/>
                    <a:pt x="337" y="65"/>
                    <a:pt x="337" y="65"/>
                  </a:cubicBezTo>
                  <a:cubicBezTo>
                    <a:pt x="341" y="65"/>
                    <a:pt x="344" y="62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1" y="0"/>
                    <a:pt x="337" y="0"/>
                  </a:cubicBezTo>
                  <a:lnTo>
                    <a:pt x="311" y="0"/>
                  </a:lnTo>
                  <a:close/>
                  <a:moveTo>
                    <a:pt x="311" y="8"/>
                  </a:moveTo>
                  <a:cubicBezTo>
                    <a:pt x="337" y="8"/>
                    <a:pt x="337" y="8"/>
                    <a:pt x="337" y="8"/>
                  </a:cubicBezTo>
                  <a:cubicBezTo>
                    <a:pt x="337" y="57"/>
                    <a:pt x="337" y="57"/>
                    <a:pt x="337" y="57"/>
                  </a:cubicBezTo>
                  <a:cubicBezTo>
                    <a:pt x="311" y="57"/>
                    <a:pt x="311" y="57"/>
                    <a:pt x="311" y="57"/>
                  </a:cubicBezTo>
                  <a:lnTo>
                    <a:pt x="311" y="8"/>
                  </a:lnTo>
                  <a:close/>
                  <a:moveTo>
                    <a:pt x="372" y="0"/>
                  </a:moveTo>
                  <a:cubicBezTo>
                    <a:pt x="368" y="0"/>
                    <a:pt x="364" y="4"/>
                    <a:pt x="364" y="8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5"/>
                    <a:pt x="372" y="65"/>
                  </a:cubicBezTo>
                  <a:cubicBezTo>
                    <a:pt x="396" y="65"/>
                    <a:pt x="396" y="65"/>
                    <a:pt x="396" y="65"/>
                  </a:cubicBezTo>
                  <a:cubicBezTo>
                    <a:pt x="402" y="65"/>
                    <a:pt x="405" y="62"/>
                    <a:pt x="405" y="57"/>
                  </a:cubicBezTo>
                  <a:cubicBezTo>
                    <a:pt x="405" y="8"/>
                    <a:pt x="405" y="8"/>
                    <a:pt x="405" y="8"/>
                  </a:cubicBezTo>
                  <a:cubicBezTo>
                    <a:pt x="405" y="4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8"/>
                  </a:moveTo>
                  <a:cubicBezTo>
                    <a:pt x="396" y="8"/>
                    <a:pt x="396" y="8"/>
                    <a:pt x="396" y="8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8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1"/>
                    <a:pt x="424" y="4"/>
                  </a:cubicBezTo>
                  <a:cubicBezTo>
                    <a:pt x="424" y="7"/>
                    <a:pt x="426" y="8"/>
                    <a:pt x="429" y="8"/>
                  </a:cubicBezTo>
                  <a:cubicBezTo>
                    <a:pt x="441" y="8"/>
                    <a:pt x="441" y="8"/>
                    <a:pt x="441" y="8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1"/>
                  </a:cubicBezTo>
                  <a:cubicBezTo>
                    <a:pt x="424" y="64"/>
                    <a:pt x="426" y="65"/>
                    <a:pt x="429" y="65"/>
                  </a:cubicBezTo>
                  <a:cubicBezTo>
                    <a:pt x="462" y="65"/>
                    <a:pt x="462" y="65"/>
                    <a:pt x="462" y="65"/>
                  </a:cubicBezTo>
                  <a:cubicBezTo>
                    <a:pt x="464" y="65"/>
                    <a:pt x="466" y="64"/>
                    <a:pt x="466" y="61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494" y="0"/>
                  </a:moveTo>
                  <a:cubicBezTo>
                    <a:pt x="488" y="0"/>
                    <a:pt x="485" y="4"/>
                    <a:pt x="485" y="8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62"/>
                    <a:pt x="488" y="65"/>
                    <a:pt x="494" y="65"/>
                  </a:cubicBezTo>
                  <a:cubicBezTo>
                    <a:pt x="518" y="65"/>
                    <a:pt x="518" y="65"/>
                    <a:pt x="518" y="65"/>
                  </a:cubicBezTo>
                  <a:cubicBezTo>
                    <a:pt x="523" y="65"/>
                    <a:pt x="527" y="62"/>
                    <a:pt x="527" y="57"/>
                  </a:cubicBezTo>
                  <a:cubicBezTo>
                    <a:pt x="527" y="8"/>
                    <a:pt x="527" y="8"/>
                    <a:pt x="527" y="8"/>
                  </a:cubicBezTo>
                  <a:cubicBezTo>
                    <a:pt x="527" y="4"/>
                    <a:pt x="522" y="0"/>
                    <a:pt x="518" y="0"/>
                  </a:cubicBezTo>
                  <a:lnTo>
                    <a:pt x="494" y="0"/>
                  </a:lnTo>
                  <a:close/>
                  <a:moveTo>
                    <a:pt x="494" y="8"/>
                  </a:moveTo>
                  <a:cubicBezTo>
                    <a:pt x="518" y="8"/>
                    <a:pt x="518" y="8"/>
                    <a:pt x="518" y="8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494" y="57"/>
                    <a:pt x="494" y="57"/>
                    <a:pt x="494" y="57"/>
                  </a:cubicBezTo>
                  <a:lnTo>
                    <a:pt x="49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79"/>
            <p:cNvSpPr>
              <a:spLocks noEditPoints="1"/>
            </p:cNvSpPr>
            <p:nvPr/>
          </p:nvSpPr>
          <p:spPr bwMode="gray">
            <a:xfrm>
              <a:off x="11009645" y="5069650"/>
              <a:ext cx="826485" cy="102301"/>
            </a:xfrm>
            <a:custGeom>
              <a:avLst/>
              <a:gdLst>
                <a:gd name="T0" fmla="*/ 4 w 527"/>
                <a:gd name="T1" fmla="*/ 0 h 66"/>
                <a:gd name="T2" fmla="*/ 17 w 527"/>
                <a:gd name="T3" fmla="*/ 9 h 66"/>
                <a:gd name="T4" fmla="*/ 0 w 527"/>
                <a:gd name="T5" fmla="*/ 62 h 66"/>
                <a:gd name="T6" fmla="*/ 41 w 527"/>
                <a:gd name="T7" fmla="*/ 62 h 66"/>
                <a:gd name="T8" fmla="*/ 34 w 527"/>
                <a:gd name="T9" fmla="*/ 40 h 66"/>
                <a:gd name="T10" fmla="*/ 69 w 527"/>
                <a:gd name="T11" fmla="*/ 0 h 66"/>
                <a:gd name="T12" fmla="*/ 69 w 527"/>
                <a:gd name="T13" fmla="*/ 66 h 66"/>
                <a:gd name="T14" fmla="*/ 102 w 527"/>
                <a:gd name="T15" fmla="*/ 9 h 66"/>
                <a:gd name="T16" fmla="*/ 69 w 527"/>
                <a:gd name="T17" fmla="*/ 9 h 66"/>
                <a:gd name="T18" fmla="*/ 69 w 527"/>
                <a:gd name="T19" fmla="*/ 57 h 66"/>
                <a:gd name="T20" fmla="*/ 121 w 527"/>
                <a:gd name="T21" fmla="*/ 9 h 66"/>
                <a:gd name="T22" fmla="*/ 154 w 527"/>
                <a:gd name="T23" fmla="*/ 66 h 66"/>
                <a:gd name="T24" fmla="*/ 154 w 527"/>
                <a:gd name="T25" fmla="*/ 0 h 66"/>
                <a:gd name="T26" fmla="*/ 154 w 527"/>
                <a:gd name="T27" fmla="*/ 9 h 66"/>
                <a:gd name="T28" fmla="*/ 130 w 527"/>
                <a:gd name="T29" fmla="*/ 9 h 66"/>
                <a:gd name="T30" fmla="*/ 186 w 527"/>
                <a:gd name="T31" fmla="*/ 0 h 66"/>
                <a:gd name="T32" fmla="*/ 199 w 527"/>
                <a:gd name="T33" fmla="*/ 9 h 66"/>
                <a:gd name="T34" fmla="*/ 182 w 527"/>
                <a:gd name="T35" fmla="*/ 62 h 66"/>
                <a:gd name="T36" fmla="*/ 224 w 527"/>
                <a:gd name="T37" fmla="*/ 62 h 66"/>
                <a:gd name="T38" fmla="*/ 215 w 527"/>
                <a:gd name="T39" fmla="*/ 40 h 66"/>
                <a:gd name="T40" fmla="*/ 251 w 527"/>
                <a:gd name="T41" fmla="*/ 0 h 66"/>
                <a:gd name="T42" fmla="*/ 251 w 527"/>
                <a:gd name="T43" fmla="*/ 66 h 66"/>
                <a:gd name="T44" fmla="*/ 284 w 527"/>
                <a:gd name="T45" fmla="*/ 9 h 66"/>
                <a:gd name="T46" fmla="*/ 251 w 527"/>
                <a:gd name="T47" fmla="*/ 9 h 66"/>
                <a:gd name="T48" fmla="*/ 251 w 527"/>
                <a:gd name="T49" fmla="*/ 57 h 66"/>
                <a:gd name="T50" fmla="*/ 328 w 527"/>
                <a:gd name="T51" fmla="*/ 0 h 66"/>
                <a:gd name="T52" fmla="*/ 307 w 527"/>
                <a:gd name="T53" fmla="*/ 9 h 66"/>
                <a:gd name="T54" fmla="*/ 307 w 527"/>
                <a:gd name="T55" fmla="*/ 57 h 66"/>
                <a:gd name="T56" fmla="*/ 340 w 527"/>
                <a:gd name="T57" fmla="*/ 66 h 66"/>
                <a:gd name="T58" fmla="*/ 340 w 527"/>
                <a:gd name="T59" fmla="*/ 36 h 66"/>
                <a:gd name="T60" fmla="*/ 328 w 527"/>
                <a:gd name="T61" fmla="*/ 57 h 66"/>
                <a:gd name="T62" fmla="*/ 364 w 527"/>
                <a:gd name="T63" fmla="*/ 57 h 66"/>
                <a:gd name="T64" fmla="*/ 405 w 527"/>
                <a:gd name="T65" fmla="*/ 57 h 66"/>
                <a:gd name="T66" fmla="*/ 372 w 527"/>
                <a:gd name="T67" fmla="*/ 0 h 66"/>
                <a:gd name="T68" fmla="*/ 396 w 527"/>
                <a:gd name="T69" fmla="*/ 57 h 66"/>
                <a:gd name="T70" fmla="*/ 449 w 527"/>
                <a:gd name="T71" fmla="*/ 57 h 66"/>
                <a:gd name="T72" fmla="*/ 424 w 527"/>
                <a:gd name="T73" fmla="*/ 5 h 66"/>
                <a:gd name="T74" fmla="*/ 441 w 527"/>
                <a:gd name="T75" fmla="*/ 57 h 66"/>
                <a:gd name="T76" fmla="*/ 429 w 527"/>
                <a:gd name="T77" fmla="*/ 66 h 66"/>
                <a:gd name="T78" fmla="*/ 466 w 527"/>
                <a:gd name="T79" fmla="*/ 40 h 66"/>
                <a:gd name="T80" fmla="*/ 457 w 527"/>
                <a:gd name="T81" fmla="*/ 57 h 66"/>
                <a:gd name="T82" fmla="*/ 510 w 527"/>
                <a:gd name="T83" fmla="*/ 0 h 66"/>
                <a:gd name="T84" fmla="*/ 489 w 527"/>
                <a:gd name="T85" fmla="*/ 9 h 66"/>
                <a:gd name="T86" fmla="*/ 489 w 527"/>
                <a:gd name="T87" fmla="*/ 57 h 66"/>
                <a:gd name="T88" fmla="*/ 522 w 527"/>
                <a:gd name="T89" fmla="*/ 66 h 66"/>
                <a:gd name="T90" fmla="*/ 522 w 527"/>
                <a:gd name="T91" fmla="*/ 36 h 66"/>
                <a:gd name="T92" fmla="*/ 510 w 527"/>
                <a:gd name="T93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7" h="66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9"/>
                    <a:pt x="4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7"/>
                    <a:pt x="0" y="58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0" y="66"/>
                    <a:pt x="41" y="64"/>
                    <a:pt x="41" y="62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8"/>
                    <a:pt x="41" y="36"/>
                    <a:pt x="38" y="36"/>
                  </a:cubicBezTo>
                  <a:cubicBezTo>
                    <a:pt x="34" y="36"/>
                    <a:pt x="34" y="38"/>
                    <a:pt x="34" y="40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25" y="57"/>
                  </a:lnTo>
                  <a:close/>
                  <a:moveTo>
                    <a:pt x="69" y="0"/>
                  </a:moveTo>
                  <a:cubicBezTo>
                    <a:pt x="65" y="0"/>
                    <a:pt x="60" y="5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6"/>
                    <a:pt x="69" y="66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99" y="66"/>
                    <a:pt x="102" y="62"/>
                    <a:pt x="102" y="57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5"/>
                    <a:pt x="99" y="0"/>
                    <a:pt x="93" y="0"/>
                  </a:cubicBezTo>
                  <a:lnTo>
                    <a:pt x="69" y="0"/>
                  </a:lnTo>
                  <a:close/>
                  <a:moveTo>
                    <a:pt x="69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9" y="57"/>
                    <a:pt x="69" y="57"/>
                    <a:pt x="69" y="57"/>
                  </a:cubicBezTo>
                  <a:lnTo>
                    <a:pt x="69" y="9"/>
                  </a:lnTo>
                  <a:close/>
                  <a:moveTo>
                    <a:pt x="130" y="0"/>
                  </a:moveTo>
                  <a:cubicBezTo>
                    <a:pt x="125" y="0"/>
                    <a:pt x="121" y="5"/>
                    <a:pt x="121" y="9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1" y="62"/>
                    <a:pt x="125" y="66"/>
                    <a:pt x="130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9" y="66"/>
                    <a:pt x="163" y="62"/>
                    <a:pt x="163" y="57"/>
                  </a:cubicBezTo>
                  <a:cubicBezTo>
                    <a:pt x="163" y="9"/>
                    <a:pt x="163" y="9"/>
                    <a:pt x="163" y="9"/>
                  </a:cubicBezTo>
                  <a:cubicBezTo>
                    <a:pt x="163" y="5"/>
                    <a:pt x="159" y="0"/>
                    <a:pt x="154" y="0"/>
                  </a:cubicBezTo>
                  <a:lnTo>
                    <a:pt x="130" y="0"/>
                  </a:lnTo>
                  <a:close/>
                  <a:moveTo>
                    <a:pt x="130" y="9"/>
                  </a:moveTo>
                  <a:cubicBezTo>
                    <a:pt x="154" y="9"/>
                    <a:pt x="154" y="9"/>
                    <a:pt x="154" y="9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30" y="57"/>
                    <a:pt x="130" y="57"/>
                    <a:pt x="130" y="57"/>
                  </a:cubicBezTo>
                  <a:lnTo>
                    <a:pt x="130" y="9"/>
                  </a:lnTo>
                  <a:close/>
                  <a:moveTo>
                    <a:pt x="207" y="57"/>
                  </a:moveTo>
                  <a:cubicBezTo>
                    <a:pt x="207" y="0"/>
                    <a:pt x="207" y="0"/>
                    <a:pt x="207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4" y="0"/>
                    <a:pt x="182" y="2"/>
                    <a:pt x="182" y="5"/>
                  </a:cubicBezTo>
                  <a:cubicBezTo>
                    <a:pt x="182" y="8"/>
                    <a:pt x="184" y="9"/>
                    <a:pt x="186" y="9"/>
                  </a:cubicBezTo>
                  <a:cubicBezTo>
                    <a:pt x="199" y="9"/>
                    <a:pt x="199" y="9"/>
                    <a:pt x="199" y="9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4" y="57"/>
                    <a:pt x="182" y="58"/>
                    <a:pt x="182" y="62"/>
                  </a:cubicBezTo>
                  <a:cubicBezTo>
                    <a:pt x="182" y="64"/>
                    <a:pt x="184" y="66"/>
                    <a:pt x="186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21" y="66"/>
                    <a:pt x="224" y="64"/>
                    <a:pt x="224" y="62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38"/>
                    <a:pt x="222" y="36"/>
                    <a:pt x="219" y="36"/>
                  </a:cubicBezTo>
                  <a:cubicBezTo>
                    <a:pt x="216" y="36"/>
                    <a:pt x="215" y="38"/>
                    <a:pt x="215" y="40"/>
                  </a:cubicBezTo>
                  <a:cubicBezTo>
                    <a:pt x="215" y="57"/>
                    <a:pt x="215" y="57"/>
                    <a:pt x="215" y="57"/>
                  </a:cubicBezTo>
                  <a:lnTo>
                    <a:pt x="207" y="57"/>
                  </a:lnTo>
                  <a:close/>
                  <a:moveTo>
                    <a:pt x="251" y="0"/>
                  </a:moveTo>
                  <a:cubicBezTo>
                    <a:pt x="246" y="0"/>
                    <a:pt x="243" y="5"/>
                    <a:pt x="243" y="9"/>
                  </a:cubicBezTo>
                  <a:cubicBezTo>
                    <a:pt x="243" y="57"/>
                    <a:pt x="243" y="57"/>
                    <a:pt x="243" y="57"/>
                  </a:cubicBezTo>
                  <a:cubicBezTo>
                    <a:pt x="243" y="62"/>
                    <a:pt x="246" y="66"/>
                    <a:pt x="251" y="66"/>
                  </a:cubicBezTo>
                  <a:cubicBezTo>
                    <a:pt x="276" y="66"/>
                    <a:pt x="276" y="66"/>
                    <a:pt x="276" y="66"/>
                  </a:cubicBezTo>
                  <a:cubicBezTo>
                    <a:pt x="280" y="66"/>
                    <a:pt x="284" y="62"/>
                    <a:pt x="284" y="57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4" y="5"/>
                    <a:pt x="280" y="0"/>
                    <a:pt x="276" y="0"/>
                  </a:cubicBezTo>
                  <a:lnTo>
                    <a:pt x="251" y="0"/>
                  </a:lnTo>
                  <a:close/>
                  <a:moveTo>
                    <a:pt x="251" y="9"/>
                  </a:moveTo>
                  <a:cubicBezTo>
                    <a:pt x="276" y="9"/>
                    <a:pt x="276" y="9"/>
                    <a:pt x="276" y="9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51" y="57"/>
                    <a:pt x="251" y="57"/>
                    <a:pt x="251" y="57"/>
                  </a:cubicBezTo>
                  <a:lnTo>
                    <a:pt x="251" y="9"/>
                  </a:lnTo>
                  <a:close/>
                  <a:moveTo>
                    <a:pt x="328" y="57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5" y="0"/>
                    <a:pt x="303" y="2"/>
                    <a:pt x="303" y="5"/>
                  </a:cubicBezTo>
                  <a:cubicBezTo>
                    <a:pt x="303" y="8"/>
                    <a:pt x="305" y="9"/>
                    <a:pt x="307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0" y="57"/>
                    <a:pt x="320" y="57"/>
                    <a:pt x="320" y="57"/>
                  </a:cubicBezTo>
                  <a:cubicBezTo>
                    <a:pt x="307" y="57"/>
                    <a:pt x="307" y="57"/>
                    <a:pt x="307" y="57"/>
                  </a:cubicBezTo>
                  <a:cubicBezTo>
                    <a:pt x="305" y="57"/>
                    <a:pt x="303" y="58"/>
                    <a:pt x="303" y="62"/>
                  </a:cubicBezTo>
                  <a:cubicBezTo>
                    <a:pt x="303" y="64"/>
                    <a:pt x="305" y="66"/>
                    <a:pt x="307" y="66"/>
                  </a:cubicBezTo>
                  <a:cubicBezTo>
                    <a:pt x="340" y="66"/>
                    <a:pt x="340" y="66"/>
                    <a:pt x="340" y="66"/>
                  </a:cubicBezTo>
                  <a:cubicBezTo>
                    <a:pt x="343" y="66"/>
                    <a:pt x="344" y="64"/>
                    <a:pt x="344" y="62"/>
                  </a:cubicBezTo>
                  <a:cubicBezTo>
                    <a:pt x="344" y="40"/>
                    <a:pt x="344" y="40"/>
                    <a:pt x="344" y="40"/>
                  </a:cubicBezTo>
                  <a:cubicBezTo>
                    <a:pt x="344" y="38"/>
                    <a:pt x="344" y="36"/>
                    <a:pt x="340" y="36"/>
                  </a:cubicBezTo>
                  <a:cubicBezTo>
                    <a:pt x="337" y="36"/>
                    <a:pt x="337" y="38"/>
                    <a:pt x="337" y="40"/>
                  </a:cubicBezTo>
                  <a:cubicBezTo>
                    <a:pt x="337" y="57"/>
                    <a:pt x="337" y="57"/>
                    <a:pt x="337" y="57"/>
                  </a:cubicBezTo>
                  <a:lnTo>
                    <a:pt x="328" y="57"/>
                  </a:lnTo>
                  <a:close/>
                  <a:moveTo>
                    <a:pt x="372" y="0"/>
                  </a:moveTo>
                  <a:cubicBezTo>
                    <a:pt x="368" y="0"/>
                    <a:pt x="364" y="5"/>
                    <a:pt x="364" y="9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4" y="62"/>
                    <a:pt x="367" y="66"/>
                    <a:pt x="372" y="66"/>
                  </a:cubicBezTo>
                  <a:cubicBezTo>
                    <a:pt x="396" y="66"/>
                    <a:pt x="396" y="66"/>
                    <a:pt x="396" y="66"/>
                  </a:cubicBezTo>
                  <a:cubicBezTo>
                    <a:pt x="402" y="66"/>
                    <a:pt x="405" y="62"/>
                    <a:pt x="405" y="57"/>
                  </a:cubicBezTo>
                  <a:cubicBezTo>
                    <a:pt x="405" y="9"/>
                    <a:pt x="405" y="9"/>
                    <a:pt x="405" y="9"/>
                  </a:cubicBezTo>
                  <a:cubicBezTo>
                    <a:pt x="405" y="5"/>
                    <a:pt x="402" y="0"/>
                    <a:pt x="396" y="0"/>
                  </a:cubicBezTo>
                  <a:lnTo>
                    <a:pt x="372" y="0"/>
                  </a:lnTo>
                  <a:close/>
                  <a:moveTo>
                    <a:pt x="372" y="9"/>
                  </a:moveTo>
                  <a:cubicBezTo>
                    <a:pt x="396" y="9"/>
                    <a:pt x="396" y="9"/>
                    <a:pt x="396" y="9"/>
                  </a:cubicBezTo>
                  <a:cubicBezTo>
                    <a:pt x="396" y="57"/>
                    <a:pt x="396" y="57"/>
                    <a:pt x="396" y="57"/>
                  </a:cubicBezTo>
                  <a:cubicBezTo>
                    <a:pt x="372" y="57"/>
                    <a:pt x="372" y="57"/>
                    <a:pt x="372" y="57"/>
                  </a:cubicBezTo>
                  <a:lnTo>
                    <a:pt x="372" y="9"/>
                  </a:lnTo>
                  <a:close/>
                  <a:moveTo>
                    <a:pt x="449" y="57"/>
                  </a:moveTo>
                  <a:cubicBezTo>
                    <a:pt x="449" y="0"/>
                    <a:pt x="449" y="0"/>
                    <a:pt x="44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26" y="0"/>
                    <a:pt x="424" y="2"/>
                    <a:pt x="424" y="5"/>
                  </a:cubicBezTo>
                  <a:cubicBezTo>
                    <a:pt x="424" y="8"/>
                    <a:pt x="426" y="9"/>
                    <a:pt x="429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57"/>
                    <a:pt x="441" y="57"/>
                    <a:pt x="441" y="57"/>
                  </a:cubicBezTo>
                  <a:cubicBezTo>
                    <a:pt x="429" y="57"/>
                    <a:pt x="429" y="57"/>
                    <a:pt x="429" y="57"/>
                  </a:cubicBezTo>
                  <a:cubicBezTo>
                    <a:pt x="426" y="57"/>
                    <a:pt x="424" y="58"/>
                    <a:pt x="424" y="62"/>
                  </a:cubicBezTo>
                  <a:cubicBezTo>
                    <a:pt x="424" y="64"/>
                    <a:pt x="426" y="66"/>
                    <a:pt x="429" y="66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4" y="66"/>
                    <a:pt x="466" y="64"/>
                    <a:pt x="466" y="62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6" y="38"/>
                    <a:pt x="465" y="36"/>
                    <a:pt x="462" y="36"/>
                  </a:cubicBezTo>
                  <a:cubicBezTo>
                    <a:pt x="458" y="36"/>
                    <a:pt x="457" y="38"/>
                    <a:pt x="457" y="40"/>
                  </a:cubicBezTo>
                  <a:cubicBezTo>
                    <a:pt x="457" y="57"/>
                    <a:pt x="457" y="57"/>
                    <a:pt x="457" y="57"/>
                  </a:cubicBezTo>
                  <a:lnTo>
                    <a:pt x="449" y="57"/>
                  </a:lnTo>
                  <a:close/>
                  <a:moveTo>
                    <a:pt x="510" y="57"/>
                  </a:moveTo>
                  <a:cubicBezTo>
                    <a:pt x="510" y="0"/>
                    <a:pt x="510" y="0"/>
                    <a:pt x="510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7" y="0"/>
                    <a:pt x="485" y="2"/>
                    <a:pt x="485" y="5"/>
                  </a:cubicBezTo>
                  <a:cubicBezTo>
                    <a:pt x="485" y="8"/>
                    <a:pt x="487" y="9"/>
                    <a:pt x="489" y="9"/>
                  </a:cubicBezTo>
                  <a:cubicBezTo>
                    <a:pt x="502" y="9"/>
                    <a:pt x="502" y="9"/>
                    <a:pt x="502" y="9"/>
                  </a:cubicBezTo>
                  <a:cubicBezTo>
                    <a:pt x="502" y="57"/>
                    <a:pt x="502" y="57"/>
                    <a:pt x="502" y="57"/>
                  </a:cubicBezTo>
                  <a:cubicBezTo>
                    <a:pt x="489" y="57"/>
                    <a:pt x="489" y="57"/>
                    <a:pt x="489" y="57"/>
                  </a:cubicBezTo>
                  <a:cubicBezTo>
                    <a:pt x="487" y="57"/>
                    <a:pt x="485" y="58"/>
                    <a:pt x="485" y="62"/>
                  </a:cubicBezTo>
                  <a:cubicBezTo>
                    <a:pt x="485" y="64"/>
                    <a:pt x="487" y="66"/>
                    <a:pt x="489" y="66"/>
                  </a:cubicBezTo>
                  <a:cubicBezTo>
                    <a:pt x="522" y="66"/>
                    <a:pt x="522" y="66"/>
                    <a:pt x="522" y="66"/>
                  </a:cubicBezTo>
                  <a:cubicBezTo>
                    <a:pt x="524" y="66"/>
                    <a:pt x="527" y="64"/>
                    <a:pt x="527" y="62"/>
                  </a:cubicBezTo>
                  <a:cubicBezTo>
                    <a:pt x="527" y="40"/>
                    <a:pt x="527" y="40"/>
                    <a:pt x="527" y="40"/>
                  </a:cubicBezTo>
                  <a:cubicBezTo>
                    <a:pt x="527" y="38"/>
                    <a:pt x="525" y="36"/>
                    <a:pt x="522" y="36"/>
                  </a:cubicBezTo>
                  <a:cubicBezTo>
                    <a:pt x="519" y="36"/>
                    <a:pt x="518" y="38"/>
                    <a:pt x="518" y="40"/>
                  </a:cubicBezTo>
                  <a:cubicBezTo>
                    <a:pt x="518" y="57"/>
                    <a:pt x="518" y="57"/>
                    <a:pt x="518" y="57"/>
                  </a:cubicBezTo>
                  <a:lnTo>
                    <a:pt x="51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0"/>
            <p:cNvSpPr>
              <a:spLocks/>
            </p:cNvSpPr>
            <p:nvPr/>
          </p:nvSpPr>
          <p:spPr bwMode="gray">
            <a:xfrm>
              <a:off x="9873565" y="6065739"/>
              <a:ext cx="463047" cy="314980"/>
            </a:xfrm>
            <a:custGeom>
              <a:avLst/>
              <a:gdLst>
                <a:gd name="T0" fmla="*/ 172 w 172"/>
                <a:gd name="T1" fmla="*/ 117 h 117"/>
                <a:gd name="T2" fmla="*/ 172 w 172"/>
                <a:gd name="T3" fmla="*/ 0 h 117"/>
                <a:gd name="T4" fmla="*/ 86 w 172"/>
                <a:gd name="T5" fmla="*/ 0 h 117"/>
                <a:gd name="T6" fmla="*/ 0 w 172"/>
                <a:gd name="T7" fmla="*/ 0 h 117"/>
                <a:gd name="T8" fmla="*/ 0 w 172"/>
                <a:gd name="T9" fmla="*/ 117 h 117"/>
                <a:gd name="T10" fmla="*/ 86 w 172"/>
                <a:gd name="T11" fmla="*/ 117 h 117"/>
                <a:gd name="T12" fmla="*/ 172 w 172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17">
                  <a:moveTo>
                    <a:pt x="172" y="117"/>
                  </a:moveTo>
                  <a:lnTo>
                    <a:pt x="172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17"/>
                  </a:lnTo>
                  <a:lnTo>
                    <a:pt x="86" y="117"/>
                  </a:lnTo>
                  <a:lnTo>
                    <a:pt x="172" y="117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81"/>
            <p:cNvSpPr>
              <a:spLocks noChangeArrowheads="1"/>
            </p:cNvSpPr>
            <p:nvPr/>
          </p:nvSpPr>
          <p:spPr bwMode="gray">
            <a:xfrm>
              <a:off x="9897795" y="6079198"/>
              <a:ext cx="414588" cy="250369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2"/>
            <p:cNvSpPr>
              <a:spLocks noEditPoints="1"/>
            </p:cNvSpPr>
            <p:nvPr/>
          </p:nvSpPr>
          <p:spPr bwMode="gray">
            <a:xfrm>
              <a:off x="9970482" y="6165347"/>
              <a:ext cx="271906" cy="78073"/>
            </a:xfrm>
            <a:custGeom>
              <a:avLst/>
              <a:gdLst>
                <a:gd name="T0" fmla="*/ 19 w 174"/>
                <a:gd name="T1" fmla="*/ 44 h 50"/>
                <a:gd name="T2" fmla="*/ 19 w 174"/>
                <a:gd name="T3" fmla="*/ 0 h 50"/>
                <a:gd name="T4" fmla="*/ 3 w 174"/>
                <a:gd name="T5" fmla="*/ 0 h 50"/>
                <a:gd name="T6" fmla="*/ 0 w 174"/>
                <a:gd name="T7" fmla="*/ 2 h 50"/>
                <a:gd name="T8" fmla="*/ 3 w 174"/>
                <a:gd name="T9" fmla="*/ 6 h 50"/>
                <a:gd name="T10" fmla="*/ 13 w 174"/>
                <a:gd name="T11" fmla="*/ 6 h 50"/>
                <a:gd name="T12" fmla="*/ 13 w 174"/>
                <a:gd name="T13" fmla="*/ 44 h 50"/>
                <a:gd name="T14" fmla="*/ 3 w 174"/>
                <a:gd name="T15" fmla="*/ 44 h 50"/>
                <a:gd name="T16" fmla="*/ 0 w 174"/>
                <a:gd name="T17" fmla="*/ 47 h 50"/>
                <a:gd name="T18" fmla="*/ 3 w 174"/>
                <a:gd name="T19" fmla="*/ 50 h 50"/>
                <a:gd name="T20" fmla="*/ 29 w 174"/>
                <a:gd name="T21" fmla="*/ 50 h 50"/>
                <a:gd name="T22" fmla="*/ 32 w 174"/>
                <a:gd name="T23" fmla="*/ 47 h 50"/>
                <a:gd name="T24" fmla="*/ 32 w 174"/>
                <a:gd name="T25" fmla="*/ 31 h 50"/>
                <a:gd name="T26" fmla="*/ 29 w 174"/>
                <a:gd name="T27" fmla="*/ 28 h 50"/>
                <a:gd name="T28" fmla="*/ 26 w 174"/>
                <a:gd name="T29" fmla="*/ 31 h 50"/>
                <a:gd name="T30" fmla="*/ 26 w 174"/>
                <a:gd name="T31" fmla="*/ 44 h 50"/>
                <a:gd name="T32" fmla="*/ 19 w 174"/>
                <a:gd name="T33" fmla="*/ 44 h 50"/>
                <a:gd name="T34" fmla="*/ 53 w 174"/>
                <a:gd name="T35" fmla="*/ 0 h 50"/>
                <a:gd name="T36" fmla="*/ 47 w 174"/>
                <a:gd name="T37" fmla="*/ 6 h 50"/>
                <a:gd name="T38" fmla="*/ 47 w 174"/>
                <a:gd name="T39" fmla="*/ 44 h 50"/>
                <a:gd name="T40" fmla="*/ 53 w 174"/>
                <a:gd name="T41" fmla="*/ 50 h 50"/>
                <a:gd name="T42" fmla="*/ 72 w 174"/>
                <a:gd name="T43" fmla="*/ 50 h 50"/>
                <a:gd name="T44" fmla="*/ 79 w 174"/>
                <a:gd name="T45" fmla="*/ 44 h 50"/>
                <a:gd name="T46" fmla="*/ 79 w 174"/>
                <a:gd name="T47" fmla="*/ 6 h 50"/>
                <a:gd name="T48" fmla="*/ 72 w 174"/>
                <a:gd name="T49" fmla="*/ 0 h 50"/>
                <a:gd name="T50" fmla="*/ 53 w 174"/>
                <a:gd name="T51" fmla="*/ 0 h 50"/>
                <a:gd name="T52" fmla="*/ 53 w 174"/>
                <a:gd name="T53" fmla="*/ 6 h 50"/>
                <a:gd name="T54" fmla="*/ 72 w 174"/>
                <a:gd name="T55" fmla="*/ 6 h 50"/>
                <a:gd name="T56" fmla="*/ 72 w 174"/>
                <a:gd name="T57" fmla="*/ 44 h 50"/>
                <a:gd name="T58" fmla="*/ 53 w 174"/>
                <a:gd name="T59" fmla="*/ 44 h 50"/>
                <a:gd name="T60" fmla="*/ 53 w 174"/>
                <a:gd name="T61" fmla="*/ 6 h 50"/>
                <a:gd name="T62" fmla="*/ 113 w 174"/>
                <a:gd name="T63" fmla="*/ 44 h 50"/>
                <a:gd name="T64" fmla="*/ 113 w 174"/>
                <a:gd name="T65" fmla="*/ 0 h 50"/>
                <a:gd name="T66" fmla="*/ 98 w 174"/>
                <a:gd name="T67" fmla="*/ 0 h 50"/>
                <a:gd name="T68" fmla="*/ 94 w 174"/>
                <a:gd name="T69" fmla="*/ 2 h 50"/>
                <a:gd name="T70" fmla="*/ 98 w 174"/>
                <a:gd name="T71" fmla="*/ 6 h 50"/>
                <a:gd name="T72" fmla="*/ 107 w 174"/>
                <a:gd name="T73" fmla="*/ 6 h 50"/>
                <a:gd name="T74" fmla="*/ 107 w 174"/>
                <a:gd name="T75" fmla="*/ 44 h 50"/>
                <a:gd name="T76" fmla="*/ 98 w 174"/>
                <a:gd name="T77" fmla="*/ 44 h 50"/>
                <a:gd name="T78" fmla="*/ 94 w 174"/>
                <a:gd name="T79" fmla="*/ 47 h 50"/>
                <a:gd name="T80" fmla="*/ 98 w 174"/>
                <a:gd name="T81" fmla="*/ 50 h 50"/>
                <a:gd name="T82" fmla="*/ 123 w 174"/>
                <a:gd name="T83" fmla="*/ 50 h 50"/>
                <a:gd name="T84" fmla="*/ 126 w 174"/>
                <a:gd name="T85" fmla="*/ 47 h 50"/>
                <a:gd name="T86" fmla="*/ 126 w 174"/>
                <a:gd name="T87" fmla="*/ 31 h 50"/>
                <a:gd name="T88" fmla="*/ 123 w 174"/>
                <a:gd name="T89" fmla="*/ 28 h 50"/>
                <a:gd name="T90" fmla="*/ 120 w 174"/>
                <a:gd name="T91" fmla="*/ 31 h 50"/>
                <a:gd name="T92" fmla="*/ 120 w 174"/>
                <a:gd name="T93" fmla="*/ 44 h 50"/>
                <a:gd name="T94" fmla="*/ 113 w 174"/>
                <a:gd name="T95" fmla="*/ 44 h 50"/>
                <a:gd name="T96" fmla="*/ 148 w 174"/>
                <a:gd name="T97" fmla="*/ 0 h 50"/>
                <a:gd name="T98" fmla="*/ 141 w 174"/>
                <a:gd name="T99" fmla="*/ 6 h 50"/>
                <a:gd name="T100" fmla="*/ 141 w 174"/>
                <a:gd name="T101" fmla="*/ 44 h 50"/>
                <a:gd name="T102" fmla="*/ 148 w 174"/>
                <a:gd name="T103" fmla="*/ 50 h 50"/>
                <a:gd name="T104" fmla="*/ 167 w 174"/>
                <a:gd name="T105" fmla="*/ 50 h 50"/>
                <a:gd name="T106" fmla="*/ 174 w 174"/>
                <a:gd name="T107" fmla="*/ 44 h 50"/>
                <a:gd name="T108" fmla="*/ 174 w 174"/>
                <a:gd name="T109" fmla="*/ 6 h 50"/>
                <a:gd name="T110" fmla="*/ 167 w 174"/>
                <a:gd name="T111" fmla="*/ 0 h 50"/>
                <a:gd name="T112" fmla="*/ 148 w 174"/>
                <a:gd name="T113" fmla="*/ 0 h 50"/>
                <a:gd name="T114" fmla="*/ 148 w 174"/>
                <a:gd name="T115" fmla="*/ 6 h 50"/>
                <a:gd name="T116" fmla="*/ 167 w 174"/>
                <a:gd name="T117" fmla="*/ 6 h 50"/>
                <a:gd name="T118" fmla="*/ 167 w 174"/>
                <a:gd name="T119" fmla="*/ 44 h 50"/>
                <a:gd name="T120" fmla="*/ 148 w 174"/>
                <a:gd name="T121" fmla="*/ 44 h 50"/>
                <a:gd name="T122" fmla="*/ 148 w 174"/>
                <a:gd name="T123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4" h="50">
                  <a:moveTo>
                    <a:pt x="19" y="44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4"/>
                    <a:pt x="0" y="45"/>
                    <a:pt x="0" y="47"/>
                  </a:cubicBezTo>
                  <a:cubicBezTo>
                    <a:pt x="0" y="49"/>
                    <a:pt x="1" y="50"/>
                    <a:pt x="3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1" y="50"/>
                    <a:pt x="32" y="49"/>
                    <a:pt x="32" y="4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28"/>
                    <a:pt x="31" y="28"/>
                    <a:pt x="29" y="28"/>
                  </a:cubicBezTo>
                  <a:cubicBezTo>
                    <a:pt x="26" y="28"/>
                    <a:pt x="26" y="28"/>
                    <a:pt x="26" y="31"/>
                  </a:cubicBezTo>
                  <a:cubicBezTo>
                    <a:pt x="26" y="44"/>
                    <a:pt x="26" y="44"/>
                    <a:pt x="26" y="44"/>
                  </a:cubicBezTo>
                  <a:lnTo>
                    <a:pt x="19" y="44"/>
                  </a:lnTo>
                  <a:close/>
                  <a:moveTo>
                    <a:pt x="53" y="0"/>
                  </a:moveTo>
                  <a:cubicBezTo>
                    <a:pt x="50" y="0"/>
                    <a:pt x="47" y="2"/>
                    <a:pt x="47" y="6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7" y="47"/>
                    <a:pt x="50" y="50"/>
                    <a:pt x="5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7" y="50"/>
                    <a:pt x="79" y="47"/>
                    <a:pt x="79" y="44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2"/>
                    <a:pt x="76" y="0"/>
                    <a:pt x="72" y="0"/>
                  </a:cubicBezTo>
                  <a:lnTo>
                    <a:pt x="53" y="0"/>
                  </a:lnTo>
                  <a:close/>
                  <a:moveTo>
                    <a:pt x="53" y="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53" y="6"/>
                  </a:lnTo>
                  <a:close/>
                  <a:moveTo>
                    <a:pt x="113" y="44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6" y="0"/>
                    <a:pt x="94" y="1"/>
                    <a:pt x="94" y="2"/>
                  </a:cubicBezTo>
                  <a:cubicBezTo>
                    <a:pt x="94" y="5"/>
                    <a:pt x="96" y="6"/>
                    <a:pt x="9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6" y="44"/>
                    <a:pt x="94" y="45"/>
                    <a:pt x="94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5" y="50"/>
                    <a:pt x="126" y="49"/>
                    <a:pt x="126" y="47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26" y="28"/>
                    <a:pt x="125" y="28"/>
                    <a:pt x="123" y="28"/>
                  </a:cubicBezTo>
                  <a:cubicBezTo>
                    <a:pt x="121" y="28"/>
                    <a:pt x="120" y="28"/>
                    <a:pt x="120" y="31"/>
                  </a:cubicBezTo>
                  <a:cubicBezTo>
                    <a:pt x="120" y="44"/>
                    <a:pt x="120" y="44"/>
                    <a:pt x="120" y="44"/>
                  </a:cubicBezTo>
                  <a:lnTo>
                    <a:pt x="113" y="44"/>
                  </a:lnTo>
                  <a:close/>
                  <a:moveTo>
                    <a:pt x="148" y="0"/>
                  </a:moveTo>
                  <a:cubicBezTo>
                    <a:pt x="144" y="0"/>
                    <a:pt x="141" y="2"/>
                    <a:pt x="141" y="6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1" y="47"/>
                    <a:pt x="144" y="50"/>
                    <a:pt x="148" y="50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71" y="50"/>
                    <a:pt x="174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1" y="0"/>
                    <a:pt x="167" y="0"/>
                  </a:cubicBezTo>
                  <a:lnTo>
                    <a:pt x="148" y="0"/>
                  </a:lnTo>
                  <a:close/>
                  <a:moveTo>
                    <a:pt x="148" y="6"/>
                  </a:moveTo>
                  <a:cubicBezTo>
                    <a:pt x="167" y="6"/>
                    <a:pt x="167" y="6"/>
                    <a:pt x="167" y="6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48" y="44"/>
                    <a:pt x="148" y="44"/>
                    <a:pt x="148" y="44"/>
                  </a:cubicBezTo>
                  <a:lnTo>
                    <a:pt x="14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3"/>
            <p:cNvSpPr>
              <a:spLocks/>
            </p:cNvSpPr>
            <p:nvPr/>
          </p:nvSpPr>
          <p:spPr bwMode="gray">
            <a:xfrm>
              <a:off x="6624162" y="5271559"/>
              <a:ext cx="1523747" cy="56536"/>
            </a:xfrm>
            <a:custGeom>
              <a:avLst/>
              <a:gdLst>
                <a:gd name="T0" fmla="*/ 0 w 973"/>
                <a:gd name="T1" fmla="*/ 0 h 35"/>
                <a:gd name="T2" fmla="*/ 75 w 973"/>
                <a:gd name="T3" fmla="*/ 35 h 35"/>
                <a:gd name="T4" fmla="*/ 897 w 973"/>
                <a:gd name="T5" fmla="*/ 35 h 35"/>
                <a:gd name="T6" fmla="*/ 973 w 973"/>
                <a:gd name="T7" fmla="*/ 0 h 35"/>
                <a:gd name="T8" fmla="*/ 0 w 97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3" h="35">
                  <a:moveTo>
                    <a:pt x="0" y="0"/>
                  </a:moveTo>
                  <a:cubicBezTo>
                    <a:pt x="0" y="3"/>
                    <a:pt x="2" y="35"/>
                    <a:pt x="75" y="35"/>
                  </a:cubicBezTo>
                  <a:cubicBezTo>
                    <a:pt x="897" y="35"/>
                    <a:pt x="897" y="35"/>
                    <a:pt x="897" y="35"/>
                  </a:cubicBezTo>
                  <a:cubicBezTo>
                    <a:pt x="897" y="35"/>
                    <a:pt x="973" y="35"/>
                    <a:pt x="97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4"/>
            <p:cNvSpPr>
              <a:spLocks/>
            </p:cNvSpPr>
            <p:nvPr/>
          </p:nvSpPr>
          <p:spPr bwMode="gray">
            <a:xfrm>
              <a:off x="6831455" y="4434306"/>
              <a:ext cx="1111852" cy="802255"/>
            </a:xfrm>
            <a:custGeom>
              <a:avLst/>
              <a:gdLst>
                <a:gd name="T0" fmla="*/ 60 w 710"/>
                <a:gd name="T1" fmla="*/ 0 h 515"/>
                <a:gd name="T2" fmla="*/ 0 w 710"/>
                <a:gd name="T3" fmla="*/ 60 h 515"/>
                <a:gd name="T4" fmla="*/ 0 w 710"/>
                <a:gd name="T5" fmla="*/ 515 h 515"/>
                <a:gd name="T6" fmla="*/ 60 w 710"/>
                <a:gd name="T7" fmla="*/ 513 h 515"/>
                <a:gd name="T8" fmla="*/ 648 w 710"/>
                <a:gd name="T9" fmla="*/ 513 h 515"/>
                <a:gd name="T10" fmla="*/ 710 w 710"/>
                <a:gd name="T11" fmla="*/ 515 h 515"/>
                <a:gd name="T12" fmla="*/ 710 w 710"/>
                <a:gd name="T13" fmla="*/ 60 h 515"/>
                <a:gd name="T14" fmla="*/ 648 w 710"/>
                <a:gd name="T15" fmla="*/ 0 h 515"/>
                <a:gd name="T16" fmla="*/ 92 w 710"/>
                <a:gd name="T17" fmla="*/ 0 h 515"/>
                <a:gd name="T18" fmla="*/ 60 w 710"/>
                <a:gd name="T1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0" h="515">
                  <a:moveTo>
                    <a:pt x="60" y="0"/>
                  </a:moveTo>
                  <a:cubicBezTo>
                    <a:pt x="60" y="0"/>
                    <a:pt x="0" y="0"/>
                    <a:pt x="0" y="60"/>
                  </a:cubicBezTo>
                  <a:cubicBezTo>
                    <a:pt x="0" y="515"/>
                    <a:pt x="0" y="515"/>
                    <a:pt x="0" y="515"/>
                  </a:cubicBezTo>
                  <a:cubicBezTo>
                    <a:pt x="60" y="513"/>
                    <a:pt x="60" y="513"/>
                    <a:pt x="60" y="513"/>
                  </a:cubicBezTo>
                  <a:cubicBezTo>
                    <a:pt x="648" y="513"/>
                    <a:pt x="648" y="513"/>
                    <a:pt x="648" y="513"/>
                  </a:cubicBezTo>
                  <a:cubicBezTo>
                    <a:pt x="710" y="515"/>
                    <a:pt x="710" y="515"/>
                    <a:pt x="710" y="515"/>
                  </a:cubicBezTo>
                  <a:cubicBezTo>
                    <a:pt x="710" y="60"/>
                    <a:pt x="710" y="60"/>
                    <a:pt x="710" y="60"/>
                  </a:cubicBezTo>
                  <a:cubicBezTo>
                    <a:pt x="710" y="60"/>
                    <a:pt x="710" y="0"/>
                    <a:pt x="648" y="0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"/>
            <p:cNvSpPr>
              <a:spLocks/>
            </p:cNvSpPr>
            <p:nvPr/>
          </p:nvSpPr>
          <p:spPr bwMode="gray">
            <a:xfrm>
              <a:off x="6879914" y="4469303"/>
              <a:ext cx="1012242" cy="726876"/>
            </a:xfrm>
            <a:custGeom>
              <a:avLst/>
              <a:gdLst>
                <a:gd name="T0" fmla="*/ 55 w 646"/>
                <a:gd name="T1" fmla="*/ 0 h 466"/>
                <a:gd name="T2" fmla="*/ 0 w 646"/>
                <a:gd name="T3" fmla="*/ 55 h 466"/>
                <a:gd name="T4" fmla="*/ 0 w 646"/>
                <a:gd name="T5" fmla="*/ 411 h 466"/>
                <a:gd name="T6" fmla="*/ 55 w 646"/>
                <a:gd name="T7" fmla="*/ 466 h 466"/>
                <a:gd name="T8" fmla="*/ 590 w 646"/>
                <a:gd name="T9" fmla="*/ 466 h 466"/>
                <a:gd name="T10" fmla="*/ 646 w 646"/>
                <a:gd name="T11" fmla="*/ 411 h 466"/>
                <a:gd name="T12" fmla="*/ 646 w 646"/>
                <a:gd name="T13" fmla="*/ 55 h 466"/>
                <a:gd name="T14" fmla="*/ 590 w 646"/>
                <a:gd name="T15" fmla="*/ 0 h 466"/>
                <a:gd name="T16" fmla="*/ 220 w 646"/>
                <a:gd name="T17" fmla="*/ 0 h 466"/>
                <a:gd name="T18" fmla="*/ 55 w 646"/>
                <a:gd name="T1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6" h="466">
                  <a:moveTo>
                    <a:pt x="55" y="0"/>
                  </a:moveTo>
                  <a:cubicBezTo>
                    <a:pt x="55" y="0"/>
                    <a:pt x="0" y="0"/>
                    <a:pt x="0" y="55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411"/>
                    <a:pt x="0" y="466"/>
                    <a:pt x="55" y="466"/>
                  </a:cubicBezTo>
                  <a:cubicBezTo>
                    <a:pt x="590" y="466"/>
                    <a:pt x="590" y="466"/>
                    <a:pt x="590" y="466"/>
                  </a:cubicBezTo>
                  <a:cubicBezTo>
                    <a:pt x="590" y="466"/>
                    <a:pt x="646" y="466"/>
                    <a:pt x="646" y="411"/>
                  </a:cubicBezTo>
                  <a:cubicBezTo>
                    <a:pt x="646" y="55"/>
                    <a:pt x="646" y="55"/>
                    <a:pt x="646" y="55"/>
                  </a:cubicBezTo>
                  <a:cubicBezTo>
                    <a:pt x="646" y="55"/>
                    <a:pt x="646" y="0"/>
                    <a:pt x="59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6"/>
            <p:cNvSpPr>
              <a:spLocks/>
            </p:cNvSpPr>
            <p:nvPr/>
          </p:nvSpPr>
          <p:spPr bwMode="gray">
            <a:xfrm>
              <a:off x="6624162" y="5233869"/>
              <a:ext cx="1523747" cy="37690"/>
            </a:xfrm>
            <a:custGeom>
              <a:avLst/>
              <a:gdLst>
                <a:gd name="T0" fmla="*/ 76 w 566"/>
                <a:gd name="T1" fmla="*/ 0 h 14"/>
                <a:gd name="T2" fmla="*/ 0 w 566"/>
                <a:gd name="T3" fmla="*/ 14 h 14"/>
                <a:gd name="T4" fmla="*/ 566 w 566"/>
                <a:gd name="T5" fmla="*/ 14 h 14"/>
                <a:gd name="T6" fmla="*/ 490 w 566"/>
                <a:gd name="T7" fmla="*/ 0 h 14"/>
                <a:gd name="T8" fmla="*/ 76 w 56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14">
                  <a:moveTo>
                    <a:pt x="76" y="0"/>
                  </a:moveTo>
                  <a:lnTo>
                    <a:pt x="0" y="14"/>
                  </a:lnTo>
                  <a:lnTo>
                    <a:pt x="566" y="14"/>
                  </a:lnTo>
                  <a:lnTo>
                    <a:pt x="49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6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7"/>
            <p:cNvSpPr>
              <a:spLocks noEditPoints="1"/>
            </p:cNvSpPr>
            <p:nvPr/>
          </p:nvSpPr>
          <p:spPr bwMode="gray">
            <a:xfrm>
              <a:off x="6974139" y="4940427"/>
              <a:ext cx="823793" cy="99610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39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7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7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7 h 65"/>
                <a:gd name="T32" fmla="*/ 181 w 526"/>
                <a:gd name="T33" fmla="*/ 57 h 65"/>
                <a:gd name="T34" fmla="*/ 223 w 526"/>
                <a:gd name="T35" fmla="*/ 57 h 65"/>
                <a:gd name="T36" fmla="*/ 190 w 526"/>
                <a:gd name="T37" fmla="*/ 0 h 65"/>
                <a:gd name="T38" fmla="*/ 214 w 526"/>
                <a:gd name="T39" fmla="*/ 57 h 65"/>
                <a:gd name="T40" fmla="*/ 267 w 526"/>
                <a:gd name="T41" fmla="*/ 57 h 65"/>
                <a:gd name="T42" fmla="*/ 242 w 526"/>
                <a:gd name="T43" fmla="*/ 4 h 65"/>
                <a:gd name="T44" fmla="*/ 258 w 526"/>
                <a:gd name="T45" fmla="*/ 57 h 65"/>
                <a:gd name="T46" fmla="*/ 246 w 526"/>
                <a:gd name="T47" fmla="*/ 65 h 65"/>
                <a:gd name="T48" fmla="*/ 283 w 526"/>
                <a:gd name="T49" fmla="*/ 39 h 65"/>
                <a:gd name="T50" fmla="*/ 275 w 526"/>
                <a:gd name="T51" fmla="*/ 57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39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7 h 65"/>
                <a:gd name="T82" fmla="*/ 484 w 526"/>
                <a:gd name="T83" fmla="*/ 8 h 65"/>
                <a:gd name="T84" fmla="*/ 517 w 526"/>
                <a:gd name="T85" fmla="*/ 65 h 65"/>
                <a:gd name="T86" fmla="*/ 517 w 526"/>
                <a:gd name="T87" fmla="*/ 0 h 65"/>
                <a:gd name="T88" fmla="*/ 517 w 526"/>
                <a:gd name="T89" fmla="*/ 8 h 65"/>
                <a:gd name="T90" fmla="*/ 493 w 526"/>
                <a:gd name="T9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25" y="57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7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0" y="36"/>
                    <a:pt x="37" y="36"/>
                  </a:cubicBezTo>
                  <a:cubicBezTo>
                    <a:pt x="33" y="36"/>
                    <a:pt x="33" y="38"/>
                    <a:pt x="33" y="39"/>
                  </a:cubicBezTo>
                  <a:cubicBezTo>
                    <a:pt x="33" y="57"/>
                    <a:pt x="33" y="57"/>
                    <a:pt x="33" y="57"/>
                  </a:cubicBezTo>
                  <a:lnTo>
                    <a:pt x="25" y="57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7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8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39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7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8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39"/>
                    <a:pt x="283" y="39"/>
                    <a:pt x="283" y="39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39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7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8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39"/>
                    <a:pt x="404" y="39"/>
                    <a:pt x="404" y="39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39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7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8"/>
                  </a:lnTo>
                  <a:close/>
                  <a:moveTo>
                    <a:pt x="493" y="0"/>
                  </a:moveTo>
                  <a:cubicBezTo>
                    <a:pt x="488" y="0"/>
                    <a:pt x="484" y="4"/>
                    <a:pt x="484" y="8"/>
                  </a:cubicBezTo>
                  <a:cubicBezTo>
                    <a:pt x="484" y="57"/>
                    <a:pt x="484" y="57"/>
                    <a:pt x="484" y="57"/>
                  </a:cubicBezTo>
                  <a:cubicBezTo>
                    <a:pt x="484" y="61"/>
                    <a:pt x="488" y="65"/>
                    <a:pt x="493" y="65"/>
                  </a:cubicBezTo>
                  <a:cubicBezTo>
                    <a:pt x="517" y="65"/>
                    <a:pt x="517" y="65"/>
                    <a:pt x="517" y="65"/>
                  </a:cubicBezTo>
                  <a:cubicBezTo>
                    <a:pt x="522" y="65"/>
                    <a:pt x="526" y="61"/>
                    <a:pt x="526" y="57"/>
                  </a:cubicBezTo>
                  <a:cubicBezTo>
                    <a:pt x="526" y="8"/>
                    <a:pt x="526" y="8"/>
                    <a:pt x="526" y="8"/>
                  </a:cubicBezTo>
                  <a:cubicBezTo>
                    <a:pt x="526" y="4"/>
                    <a:pt x="522" y="0"/>
                    <a:pt x="517" y="0"/>
                  </a:cubicBezTo>
                  <a:lnTo>
                    <a:pt x="493" y="0"/>
                  </a:lnTo>
                  <a:close/>
                  <a:moveTo>
                    <a:pt x="493" y="8"/>
                  </a:moveTo>
                  <a:cubicBezTo>
                    <a:pt x="517" y="8"/>
                    <a:pt x="517" y="8"/>
                    <a:pt x="517" y="8"/>
                  </a:cubicBezTo>
                  <a:cubicBezTo>
                    <a:pt x="517" y="57"/>
                    <a:pt x="517" y="57"/>
                    <a:pt x="517" y="57"/>
                  </a:cubicBezTo>
                  <a:cubicBezTo>
                    <a:pt x="493" y="57"/>
                    <a:pt x="493" y="57"/>
                    <a:pt x="493" y="57"/>
                  </a:cubicBezTo>
                  <a:lnTo>
                    <a:pt x="493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8"/>
            <p:cNvSpPr>
              <a:spLocks noEditPoints="1"/>
            </p:cNvSpPr>
            <p:nvPr/>
          </p:nvSpPr>
          <p:spPr bwMode="gray">
            <a:xfrm>
              <a:off x="6974139" y="4781591"/>
              <a:ext cx="823793" cy="102301"/>
            </a:xfrm>
            <a:custGeom>
              <a:avLst/>
              <a:gdLst>
                <a:gd name="T0" fmla="*/ 0 w 526"/>
                <a:gd name="T1" fmla="*/ 57 h 65"/>
                <a:gd name="T2" fmla="*/ 41 w 526"/>
                <a:gd name="T3" fmla="*/ 57 h 65"/>
                <a:gd name="T4" fmla="*/ 7 w 526"/>
                <a:gd name="T5" fmla="*/ 0 h 65"/>
                <a:gd name="T6" fmla="*/ 33 w 526"/>
                <a:gd name="T7" fmla="*/ 57 h 65"/>
                <a:gd name="T8" fmla="*/ 68 w 526"/>
                <a:gd name="T9" fmla="*/ 0 h 65"/>
                <a:gd name="T10" fmla="*/ 68 w 526"/>
                <a:gd name="T11" fmla="*/ 65 h 65"/>
                <a:gd name="T12" fmla="*/ 101 w 526"/>
                <a:gd name="T13" fmla="*/ 9 h 65"/>
                <a:gd name="T14" fmla="*/ 68 w 526"/>
                <a:gd name="T15" fmla="*/ 9 h 65"/>
                <a:gd name="T16" fmla="*/ 68 w 526"/>
                <a:gd name="T17" fmla="*/ 57 h 65"/>
                <a:gd name="T18" fmla="*/ 145 w 526"/>
                <a:gd name="T19" fmla="*/ 0 h 65"/>
                <a:gd name="T20" fmla="*/ 125 w 526"/>
                <a:gd name="T21" fmla="*/ 9 h 65"/>
                <a:gd name="T22" fmla="*/ 125 w 526"/>
                <a:gd name="T23" fmla="*/ 57 h 65"/>
                <a:gd name="T24" fmla="*/ 158 w 526"/>
                <a:gd name="T25" fmla="*/ 65 h 65"/>
                <a:gd name="T26" fmla="*/ 158 w 526"/>
                <a:gd name="T27" fmla="*/ 36 h 65"/>
                <a:gd name="T28" fmla="*/ 145 w 526"/>
                <a:gd name="T29" fmla="*/ 57 h 65"/>
                <a:gd name="T30" fmla="*/ 181 w 526"/>
                <a:gd name="T31" fmla="*/ 57 h 65"/>
                <a:gd name="T32" fmla="*/ 223 w 526"/>
                <a:gd name="T33" fmla="*/ 57 h 65"/>
                <a:gd name="T34" fmla="*/ 190 w 526"/>
                <a:gd name="T35" fmla="*/ 0 h 65"/>
                <a:gd name="T36" fmla="*/ 214 w 526"/>
                <a:gd name="T37" fmla="*/ 57 h 65"/>
                <a:gd name="T38" fmla="*/ 267 w 526"/>
                <a:gd name="T39" fmla="*/ 57 h 65"/>
                <a:gd name="T40" fmla="*/ 242 w 526"/>
                <a:gd name="T41" fmla="*/ 5 h 65"/>
                <a:gd name="T42" fmla="*/ 258 w 526"/>
                <a:gd name="T43" fmla="*/ 57 h 65"/>
                <a:gd name="T44" fmla="*/ 246 w 526"/>
                <a:gd name="T45" fmla="*/ 65 h 65"/>
                <a:gd name="T46" fmla="*/ 283 w 526"/>
                <a:gd name="T47" fmla="*/ 40 h 65"/>
                <a:gd name="T48" fmla="*/ 275 w 526"/>
                <a:gd name="T49" fmla="*/ 57 h 65"/>
                <a:gd name="T50" fmla="*/ 303 w 526"/>
                <a:gd name="T51" fmla="*/ 9 h 65"/>
                <a:gd name="T52" fmla="*/ 336 w 526"/>
                <a:gd name="T53" fmla="*/ 65 h 65"/>
                <a:gd name="T54" fmla="*/ 336 w 526"/>
                <a:gd name="T55" fmla="*/ 0 h 65"/>
                <a:gd name="T56" fmla="*/ 336 w 526"/>
                <a:gd name="T57" fmla="*/ 9 h 65"/>
                <a:gd name="T58" fmla="*/ 310 w 526"/>
                <a:gd name="T59" fmla="*/ 9 h 65"/>
                <a:gd name="T60" fmla="*/ 367 w 526"/>
                <a:gd name="T61" fmla="*/ 0 h 65"/>
                <a:gd name="T62" fmla="*/ 380 w 526"/>
                <a:gd name="T63" fmla="*/ 9 h 65"/>
                <a:gd name="T64" fmla="*/ 363 w 526"/>
                <a:gd name="T65" fmla="*/ 61 h 65"/>
                <a:gd name="T66" fmla="*/ 404 w 526"/>
                <a:gd name="T67" fmla="*/ 61 h 65"/>
                <a:gd name="T68" fmla="*/ 396 w 526"/>
                <a:gd name="T69" fmla="*/ 40 h 65"/>
                <a:gd name="T70" fmla="*/ 432 w 526"/>
                <a:gd name="T71" fmla="*/ 0 h 65"/>
                <a:gd name="T72" fmla="*/ 432 w 526"/>
                <a:gd name="T73" fmla="*/ 65 h 65"/>
                <a:gd name="T74" fmla="*/ 465 w 526"/>
                <a:gd name="T75" fmla="*/ 9 h 65"/>
                <a:gd name="T76" fmla="*/ 432 w 526"/>
                <a:gd name="T77" fmla="*/ 9 h 65"/>
                <a:gd name="T78" fmla="*/ 432 w 526"/>
                <a:gd name="T79" fmla="*/ 57 h 65"/>
                <a:gd name="T80" fmla="*/ 509 w 526"/>
                <a:gd name="T81" fmla="*/ 0 h 65"/>
                <a:gd name="T82" fmla="*/ 488 w 526"/>
                <a:gd name="T83" fmla="*/ 9 h 65"/>
                <a:gd name="T84" fmla="*/ 488 w 526"/>
                <a:gd name="T85" fmla="*/ 57 h 65"/>
                <a:gd name="T86" fmla="*/ 521 w 526"/>
                <a:gd name="T87" fmla="*/ 65 h 65"/>
                <a:gd name="T88" fmla="*/ 521 w 526"/>
                <a:gd name="T89" fmla="*/ 36 h 65"/>
                <a:gd name="T90" fmla="*/ 509 w 526"/>
                <a:gd name="T91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6" h="65">
                  <a:moveTo>
                    <a:pt x="7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7" y="65"/>
                    <a:pt x="41" y="62"/>
                    <a:pt x="41" y="5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3" y="0"/>
                  </a:cubicBezTo>
                  <a:lnTo>
                    <a:pt x="7" y="0"/>
                  </a:lnTo>
                  <a:close/>
                  <a:moveTo>
                    <a:pt x="7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7" y="57"/>
                    <a:pt x="7" y="57"/>
                    <a:pt x="7" y="57"/>
                  </a:cubicBezTo>
                  <a:lnTo>
                    <a:pt x="7" y="9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9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62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2"/>
                    <a:pt x="101" y="57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9"/>
                  </a:moveTo>
                  <a:cubicBezTo>
                    <a:pt x="93" y="9"/>
                    <a:pt x="93" y="9"/>
                    <a:pt x="93" y="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68" y="57"/>
                    <a:pt x="68" y="57"/>
                    <a:pt x="68" y="57"/>
                  </a:cubicBezTo>
                  <a:lnTo>
                    <a:pt x="68" y="9"/>
                  </a:lnTo>
                  <a:close/>
                  <a:moveTo>
                    <a:pt x="145" y="57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5"/>
                  </a:cubicBezTo>
                  <a:cubicBezTo>
                    <a:pt x="120" y="7"/>
                    <a:pt x="123" y="9"/>
                    <a:pt x="125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57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8"/>
                    <a:pt x="161" y="36"/>
                    <a:pt x="158" y="36"/>
                  </a:cubicBezTo>
                  <a:cubicBezTo>
                    <a:pt x="155" y="36"/>
                    <a:pt x="154" y="38"/>
                    <a:pt x="154" y="40"/>
                  </a:cubicBezTo>
                  <a:cubicBezTo>
                    <a:pt x="154" y="57"/>
                    <a:pt x="154" y="57"/>
                    <a:pt x="154" y="57"/>
                  </a:cubicBezTo>
                  <a:lnTo>
                    <a:pt x="145" y="57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9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81" y="62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2"/>
                    <a:pt x="223" y="57"/>
                  </a:cubicBezTo>
                  <a:cubicBezTo>
                    <a:pt x="223" y="9"/>
                    <a:pt x="223" y="9"/>
                    <a:pt x="223" y="9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9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14" y="57"/>
                    <a:pt x="214" y="57"/>
                    <a:pt x="214" y="57"/>
                  </a:cubicBezTo>
                  <a:cubicBezTo>
                    <a:pt x="190" y="57"/>
                    <a:pt x="190" y="57"/>
                    <a:pt x="190" y="57"/>
                  </a:cubicBezTo>
                  <a:lnTo>
                    <a:pt x="190" y="9"/>
                  </a:lnTo>
                  <a:close/>
                  <a:moveTo>
                    <a:pt x="267" y="57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5"/>
                  </a:cubicBezTo>
                  <a:cubicBezTo>
                    <a:pt x="242" y="7"/>
                    <a:pt x="244" y="9"/>
                    <a:pt x="246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46" y="57"/>
                    <a:pt x="246" y="57"/>
                    <a:pt x="246" y="57"/>
                  </a:cubicBezTo>
                  <a:cubicBezTo>
                    <a:pt x="244" y="57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8"/>
                    <a:pt x="283" y="36"/>
                    <a:pt x="279" y="36"/>
                  </a:cubicBezTo>
                  <a:cubicBezTo>
                    <a:pt x="276" y="36"/>
                    <a:pt x="275" y="38"/>
                    <a:pt x="275" y="40"/>
                  </a:cubicBezTo>
                  <a:cubicBezTo>
                    <a:pt x="275" y="57"/>
                    <a:pt x="275" y="57"/>
                    <a:pt x="275" y="57"/>
                  </a:cubicBezTo>
                  <a:lnTo>
                    <a:pt x="267" y="57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9"/>
                  </a:cubicBezTo>
                  <a:cubicBezTo>
                    <a:pt x="303" y="57"/>
                    <a:pt x="303" y="57"/>
                    <a:pt x="303" y="57"/>
                  </a:cubicBezTo>
                  <a:cubicBezTo>
                    <a:pt x="303" y="62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2"/>
                    <a:pt x="344" y="57"/>
                  </a:cubicBezTo>
                  <a:cubicBezTo>
                    <a:pt x="344" y="9"/>
                    <a:pt x="344" y="9"/>
                    <a:pt x="344" y="9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9"/>
                  </a:moveTo>
                  <a:cubicBezTo>
                    <a:pt x="336" y="9"/>
                    <a:pt x="336" y="9"/>
                    <a:pt x="336" y="9"/>
                  </a:cubicBezTo>
                  <a:cubicBezTo>
                    <a:pt x="336" y="57"/>
                    <a:pt x="336" y="57"/>
                    <a:pt x="336" y="57"/>
                  </a:cubicBezTo>
                  <a:cubicBezTo>
                    <a:pt x="310" y="57"/>
                    <a:pt x="310" y="57"/>
                    <a:pt x="310" y="57"/>
                  </a:cubicBezTo>
                  <a:lnTo>
                    <a:pt x="310" y="9"/>
                  </a:lnTo>
                  <a:close/>
                  <a:moveTo>
                    <a:pt x="388" y="57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5"/>
                  </a:cubicBezTo>
                  <a:cubicBezTo>
                    <a:pt x="363" y="7"/>
                    <a:pt x="365" y="9"/>
                    <a:pt x="367" y="9"/>
                  </a:cubicBezTo>
                  <a:cubicBezTo>
                    <a:pt x="380" y="9"/>
                    <a:pt x="380" y="9"/>
                    <a:pt x="380" y="9"/>
                  </a:cubicBezTo>
                  <a:cubicBezTo>
                    <a:pt x="380" y="57"/>
                    <a:pt x="380" y="57"/>
                    <a:pt x="380" y="57"/>
                  </a:cubicBezTo>
                  <a:cubicBezTo>
                    <a:pt x="367" y="57"/>
                    <a:pt x="367" y="57"/>
                    <a:pt x="367" y="57"/>
                  </a:cubicBezTo>
                  <a:cubicBezTo>
                    <a:pt x="365" y="57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8"/>
                    <a:pt x="403" y="36"/>
                    <a:pt x="401" y="36"/>
                  </a:cubicBezTo>
                  <a:cubicBezTo>
                    <a:pt x="397" y="36"/>
                    <a:pt x="396" y="38"/>
                    <a:pt x="396" y="40"/>
                  </a:cubicBezTo>
                  <a:cubicBezTo>
                    <a:pt x="396" y="57"/>
                    <a:pt x="396" y="57"/>
                    <a:pt x="396" y="57"/>
                  </a:cubicBezTo>
                  <a:lnTo>
                    <a:pt x="388" y="57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9"/>
                  </a:cubicBezTo>
                  <a:cubicBezTo>
                    <a:pt x="423" y="57"/>
                    <a:pt x="423" y="57"/>
                    <a:pt x="423" y="57"/>
                  </a:cubicBezTo>
                  <a:cubicBezTo>
                    <a:pt x="423" y="62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2"/>
                    <a:pt x="465" y="57"/>
                  </a:cubicBezTo>
                  <a:cubicBezTo>
                    <a:pt x="465" y="9"/>
                    <a:pt x="465" y="9"/>
                    <a:pt x="465" y="9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9"/>
                  </a:moveTo>
                  <a:cubicBezTo>
                    <a:pt x="457" y="9"/>
                    <a:pt x="457" y="9"/>
                    <a:pt x="457" y="9"/>
                  </a:cubicBezTo>
                  <a:cubicBezTo>
                    <a:pt x="457" y="57"/>
                    <a:pt x="457" y="57"/>
                    <a:pt x="457" y="57"/>
                  </a:cubicBezTo>
                  <a:cubicBezTo>
                    <a:pt x="432" y="57"/>
                    <a:pt x="432" y="57"/>
                    <a:pt x="432" y="57"/>
                  </a:cubicBezTo>
                  <a:lnTo>
                    <a:pt x="432" y="9"/>
                  </a:lnTo>
                  <a:close/>
                  <a:moveTo>
                    <a:pt x="509" y="57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5"/>
                  </a:cubicBezTo>
                  <a:cubicBezTo>
                    <a:pt x="484" y="7"/>
                    <a:pt x="486" y="9"/>
                    <a:pt x="488" y="9"/>
                  </a:cubicBezTo>
                  <a:cubicBezTo>
                    <a:pt x="500" y="9"/>
                    <a:pt x="500" y="9"/>
                    <a:pt x="500" y="9"/>
                  </a:cubicBezTo>
                  <a:cubicBezTo>
                    <a:pt x="500" y="57"/>
                    <a:pt x="500" y="57"/>
                    <a:pt x="500" y="57"/>
                  </a:cubicBezTo>
                  <a:cubicBezTo>
                    <a:pt x="488" y="57"/>
                    <a:pt x="488" y="57"/>
                    <a:pt x="488" y="57"/>
                  </a:cubicBezTo>
                  <a:cubicBezTo>
                    <a:pt x="486" y="57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8"/>
                    <a:pt x="525" y="36"/>
                    <a:pt x="521" y="36"/>
                  </a:cubicBezTo>
                  <a:cubicBezTo>
                    <a:pt x="519" y="36"/>
                    <a:pt x="517" y="38"/>
                    <a:pt x="517" y="40"/>
                  </a:cubicBezTo>
                  <a:cubicBezTo>
                    <a:pt x="517" y="57"/>
                    <a:pt x="517" y="57"/>
                    <a:pt x="517" y="57"/>
                  </a:cubicBezTo>
                  <a:lnTo>
                    <a:pt x="50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9"/>
            <p:cNvSpPr>
              <a:spLocks noEditPoints="1"/>
            </p:cNvSpPr>
            <p:nvPr/>
          </p:nvSpPr>
          <p:spPr bwMode="gray">
            <a:xfrm>
              <a:off x="6974139" y="4625447"/>
              <a:ext cx="823793" cy="102301"/>
            </a:xfrm>
            <a:custGeom>
              <a:avLst/>
              <a:gdLst>
                <a:gd name="T0" fmla="*/ 4 w 526"/>
                <a:gd name="T1" fmla="*/ 0 h 65"/>
                <a:gd name="T2" fmla="*/ 16 w 526"/>
                <a:gd name="T3" fmla="*/ 8 h 65"/>
                <a:gd name="T4" fmla="*/ 0 w 526"/>
                <a:gd name="T5" fmla="*/ 61 h 65"/>
                <a:gd name="T6" fmla="*/ 41 w 526"/>
                <a:gd name="T7" fmla="*/ 61 h 65"/>
                <a:gd name="T8" fmla="*/ 33 w 526"/>
                <a:gd name="T9" fmla="*/ 40 h 65"/>
                <a:gd name="T10" fmla="*/ 68 w 526"/>
                <a:gd name="T11" fmla="*/ 0 h 65"/>
                <a:gd name="T12" fmla="*/ 68 w 526"/>
                <a:gd name="T13" fmla="*/ 65 h 65"/>
                <a:gd name="T14" fmla="*/ 101 w 526"/>
                <a:gd name="T15" fmla="*/ 8 h 65"/>
                <a:gd name="T16" fmla="*/ 68 w 526"/>
                <a:gd name="T17" fmla="*/ 8 h 65"/>
                <a:gd name="T18" fmla="*/ 68 w 526"/>
                <a:gd name="T19" fmla="*/ 56 h 65"/>
                <a:gd name="T20" fmla="*/ 145 w 526"/>
                <a:gd name="T21" fmla="*/ 0 h 65"/>
                <a:gd name="T22" fmla="*/ 125 w 526"/>
                <a:gd name="T23" fmla="*/ 8 h 65"/>
                <a:gd name="T24" fmla="*/ 125 w 526"/>
                <a:gd name="T25" fmla="*/ 56 h 65"/>
                <a:gd name="T26" fmla="*/ 158 w 526"/>
                <a:gd name="T27" fmla="*/ 65 h 65"/>
                <a:gd name="T28" fmla="*/ 158 w 526"/>
                <a:gd name="T29" fmla="*/ 36 h 65"/>
                <a:gd name="T30" fmla="*/ 145 w 526"/>
                <a:gd name="T31" fmla="*/ 56 h 65"/>
                <a:gd name="T32" fmla="*/ 181 w 526"/>
                <a:gd name="T33" fmla="*/ 56 h 65"/>
                <a:gd name="T34" fmla="*/ 223 w 526"/>
                <a:gd name="T35" fmla="*/ 56 h 65"/>
                <a:gd name="T36" fmla="*/ 190 w 526"/>
                <a:gd name="T37" fmla="*/ 0 h 65"/>
                <a:gd name="T38" fmla="*/ 214 w 526"/>
                <a:gd name="T39" fmla="*/ 56 h 65"/>
                <a:gd name="T40" fmla="*/ 267 w 526"/>
                <a:gd name="T41" fmla="*/ 56 h 65"/>
                <a:gd name="T42" fmla="*/ 242 w 526"/>
                <a:gd name="T43" fmla="*/ 4 h 65"/>
                <a:gd name="T44" fmla="*/ 258 w 526"/>
                <a:gd name="T45" fmla="*/ 56 h 65"/>
                <a:gd name="T46" fmla="*/ 246 w 526"/>
                <a:gd name="T47" fmla="*/ 65 h 65"/>
                <a:gd name="T48" fmla="*/ 283 w 526"/>
                <a:gd name="T49" fmla="*/ 40 h 65"/>
                <a:gd name="T50" fmla="*/ 275 w 526"/>
                <a:gd name="T51" fmla="*/ 56 h 65"/>
                <a:gd name="T52" fmla="*/ 303 w 526"/>
                <a:gd name="T53" fmla="*/ 8 h 65"/>
                <a:gd name="T54" fmla="*/ 336 w 526"/>
                <a:gd name="T55" fmla="*/ 65 h 65"/>
                <a:gd name="T56" fmla="*/ 336 w 526"/>
                <a:gd name="T57" fmla="*/ 0 h 65"/>
                <a:gd name="T58" fmla="*/ 336 w 526"/>
                <a:gd name="T59" fmla="*/ 8 h 65"/>
                <a:gd name="T60" fmla="*/ 310 w 526"/>
                <a:gd name="T61" fmla="*/ 8 h 65"/>
                <a:gd name="T62" fmla="*/ 367 w 526"/>
                <a:gd name="T63" fmla="*/ 0 h 65"/>
                <a:gd name="T64" fmla="*/ 380 w 526"/>
                <a:gd name="T65" fmla="*/ 8 h 65"/>
                <a:gd name="T66" fmla="*/ 363 w 526"/>
                <a:gd name="T67" fmla="*/ 61 h 65"/>
                <a:gd name="T68" fmla="*/ 404 w 526"/>
                <a:gd name="T69" fmla="*/ 61 h 65"/>
                <a:gd name="T70" fmla="*/ 396 w 526"/>
                <a:gd name="T71" fmla="*/ 40 h 65"/>
                <a:gd name="T72" fmla="*/ 432 w 526"/>
                <a:gd name="T73" fmla="*/ 0 h 65"/>
                <a:gd name="T74" fmla="*/ 432 w 526"/>
                <a:gd name="T75" fmla="*/ 65 h 65"/>
                <a:gd name="T76" fmla="*/ 465 w 526"/>
                <a:gd name="T77" fmla="*/ 8 h 65"/>
                <a:gd name="T78" fmla="*/ 432 w 526"/>
                <a:gd name="T79" fmla="*/ 8 h 65"/>
                <a:gd name="T80" fmla="*/ 432 w 526"/>
                <a:gd name="T81" fmla="*/ 56 h 65"/>
                <a:gd name="T82" fmla="*/ 509 w 526"/>
                <a:gd name="T83" fmla="*/ 0 h 65"/>
                <a:gd name="T84" fmla="*/ 488 w 526"/>
                <a:gd name="T85" fmla="*/ 8 h 65"/>
                <a:gd name="T86" fmla="*/ 488 w 526"/>
                <a:gd name="T87" fmla="*/ 56 h 65"/>
                <a:gd name="T88" fmla="*/ 521 w 526"/>
                <a:gd name="T89" fmla="*/ 65 h 65"/>
                <a:gd name="T90" fmla="*/ 521 w 526"/>
                <a:gd name="T91" fmla="*/ 36 h 65"/>
                <a:gd name="T92" fmla="*/ 509 w 526"/>
                <a:gd name="T93" fmla="*/ 5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6" h="65">
                  <a:moveTo>
                    <a:pt x="25" y="56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lnTo>
                    <a:pt x="25" y="56"/>
                  </a:lnTo>
                  <a:close/>
                  <a:moveTo>
                    <a:pt x="68" y="0"/>
                  </a:move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lnTo>
                    <a:pt x="68" y="0"/>
                  </a:lnTo>
                  <a:close/>
                  <a:moveTo>
                    <a:pt x="68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68" y="56"/>
                    <a:pt x="68" y="56"/>
                    <a:pt x="68" y="56"/>
                  </a:cubicBezTo>
                  <a:lnTo>
                    <a:pt x="68" y="8"/>
                  </a:lnTo>
                  <a:close/>
                  <a:moveTo>
                    <a:pt x="145" y="56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lnTo>
                    <a:pt x="145" y="56"/>
                  </a:lnTo>
                  <a:close/>
                  <a:moveTo>
                    <a:pt x="190" y="0"/>
                  </a:move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lnTo>
                    <a:pt x="190" y="0"/>
                  </a:lnTo>
                  <a:close/>
                  <a:moveTo>
                    <a:pt x="190" y="8"/>
                  </a:moveTo>
                  <a:cubicBezTo>
                    <a:pt x="214" y="8"/>
                    <a:pt x="214" y="8"/>
                    <a:pt x="214" y="8"/>
                  </a:cubicBezTo>
                  <a:cubicBezTo>
                    <a:pt x="214" y="56"/>
                    <a:pt x="214" y="56"/>
                    <a:pt x="214" y="56"/>
                  </a:cubicBezTo>
                  <a:cubicBezTo>
                    <a:pt x="190" y="56"/>
                    <a:pt x="190" y="56"/>
                    <a:pt x="190" y="56"/>
                  </a:cubicBezTo>
                  <a:lnTo>
                    <a:pt x="190" y="8"/>
                  </a:lnTo>
                  <a:close/>
                  <a:moveTo>
                    <a:pt x="267" y="56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lnTo>
                    <a:pt x="267" y="56"/>
                  </a:lnTo>
                  <a:close/>
                  <a:moveTo>
                    <a:pt x="310" y="0"/>
                  </a:move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lnTo>
                    <a:pt x="310" y="0"/>
                  </a:lnTo>
                  <a:close/>
                  <a:moveTo>
                    <a:pt x="310" y="8"/>
                  </a:moveTo>
                  <a:cubicBezTo>
                    <a:pt x="336" y="8"/>
                    <a:pt x="336" y="8"/>
                    <a:pt x="336" y="8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10" y="56"/>
                    <a:pt x="310" y="56"/>
                    <a:pt x="310" y="56"/>
                  </a:cubicBezTo>
                  <a:lnTo>
                    <a:pt x="310" y="8"/>
                  </a:lnTo>
                  <a:close/>
                  <a:moveTo>
                    <a:pt x="388" y="56"/>
                  </a:move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lnTo>
                    <a:pt x="388" y="56"/>
                  </a:lnTo>
                  <a:close/>
                  <a:moveTo>
                    <a:pt x="432" y="0"/>
                  </a:move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lnTo>
                    <a:pt x="432" y="0"/>
                  </a:lnTo>
                  <a:close/>
                  <a:moveTo>
                    <a:pt x="432" y="8"/>
                  </a:moveTo>
                  <a:cubicBezTo>
                    <a:pt x="457" y="8"/>
                    <a:pt x="457" y="8"/>
                    <a:pt x="457" y="8"/>
                  </a:cubicBezTo>
                  <a:cubicBezTo>
                    <a:pt x="457" y="56"/>
                    <a:pt x="457" y="56"/>
                    <a:pt x="457" y="56"/>
                  </a:cubicBezTo>
                  <a:cubicBezTo>
                    <a:pt x="432" y="56"/>
                    <a:pt x="432" y="56"/>
                    <a:pt x="432" y="56"/>
                  </a:cubicBezTo>
                  <a:lnTo>
                    <a:pt x="432" y="8"/>
                  </a:lnTo>
                  <a:close/>
                  <a:moveTo>
                    <a:pt x="509" y="56"/>
                  </a:move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lnTo>
                    <a:pt x="50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90"/>
            <p:cNvSpPr>
              <a:spLocks noEditPoints="1"/>
            </p:cNvSpPr>
            <p:nvPr/>
          </p:nvSpPr>
          <p:spPr bwMode="gray">
            <a:xfrm>
              <a:off x="6974139" y="4625447"/>
              <a:ext cx="823793" cy="414588"/>
            </a:xfrm>
            <a:custGeom>
              <a:avLst/>
              <a:gdLst>
                <a:gd name="T0" fmla="*/ 493 w 526"/>
                <a:gd name="T1" fmla="*/ 266 h 266"/>
                <a:gd name="T2" fmla="*/ 517 w 526"/>
                <a:gd name="T3" fmla="*/ 258 h 266"/>
                <a:gd name="T4" fmla="*/ 509 w 526"/>
                <a:gd name="T5" fmla="*/ 100 h 266"/>
                <a:gd name="T6" fmla="*/ 484 w 526"/>
                <a:gd name="T7" fmla="*/ 161 h 266"/>
                <a:gd name="T8" fmla="*/ 517 w 526"/>
                <a:gd name="T9" fmla="*/ 40 h 266"/>
                <a:gd name="T10" fmla="*/ 500 w 526"/>
                <a:gd name="T11" fmla="*/ 8 h 266"/>
                <a:gd name="T12" fmla="*/ 465 w 526"/>
                <a:gd name="T13" fmla="*/ 258 h 266"/>
                <a:gd name="T14" fmla="*/ 457 w 526"/>
                <a:gd name="T15" fmla="*/ 266 h 266"/>
                <a:gd name="T16" fmla="*/ 465 w 526"/>
                <a:gd name="T17" fmla="*/ 157 h 266"/>
                <a:gd name="T18" fmla="*/ 457 w 526"/>
                <a:gd name="T19" fmla="*/ 165 h 266"/>
                <a:gd name="T20" fmla="*/ 465 w 526"/>
                <a:gd name="T21" fmla="*/ 56 h 266"/>
                <a:gd name="T22" fmla="*/ 457 w 526"/>
                <a:gd name="T23" fmla="*/ 65 h 266"/>
                <a:gd name="T24" fmla="*/ 404 w 526"/>
                <a:gd name="T25" fmla="*/ 262 h 266"/>
                <a:gd name="T26" fmla="*/ 367 w 526"/>
                <a:gd name="T27" fmla="*/ 201 h 266"/>
                <a:gd name="T28" fmla="*/ 367 w 526"/>
                <a:gd name="T29" fmla="*/ 266 h 266"/>
                <a:gd name="T30" fmla="*/ 396 w 526"/>
                <a:gd name="T31" fmla="*/ 157 h 266"/>
                <a:gd name="T32" fmla="*/ 380 w 526"/>
                <a:gd name="T33" fmla="*/ 157 h 266"/>
                <a:gd name="T34" fmla="*/ 404 w 526"/>
                <a:gd name="T35" fmla="*/ 40 h 266"/>
                <a:gd name="T36" fmla="*/ 363 w 526"/>
                <a:gd name="T37" fmla="*/ 4 h 266"/>
                <a:gd name="T38" fmla="*/ 401 w 526"/>
                <a:gd name="T39" fmla="*/ 65 h 266"/>
                <a:gd name="T40" fmla="*/ 303 w 526"/>
                <a:gd name="T41" fmla="*/ 258 h 266"/>
                <a:gd name="T42" fmla="*/ 336 w 526"/>
                <a:gd name="T43" fmla="*/ 209 h 266"/>
                <a:gd name="T44" fmla="*/ 303 w 526"/>
                <a:gd name="T45" fmla="*/ 157 h 266"/>
                <a:gd name="T46" fmla="*/ 336 w 526"/>
                <a:gd name="T47" fmla="*/ 109 h 266"/>
                <a:gd name="T48" fmla="*/ 303 w 526"/>
                <a:gd name="T49" fmla="*/ 56 h 266"/>
                <a:gd name="T50" fmla="*/ 336 w 526"/>
                <a:gd name="T51" fmla="*/ 8 h 266"/>
                <a:gd name="T52" fmla="*/ 267 w 526"/>
                <a:gd name="T53" fmla="*/ 258 h 266"/>
                <a:gd name="T54" fmla="*/ 246 w 526"/>
                <a:gd name="T55" fmla="*/ 258 h 266"/>
                <a:gd name="T56" fmla="*/ 279 w 526"/>
                <a:gd name="T57" fmla="*/ 136 h 266"/>
                <a:gd name="T58" fmla="*/ 246 w 526"/>
                <a:gd name="T59" fmla="*/ 109 h 266"/>
                <a:gd name="T60" fmla="*/ 283 w 526"/>
                <a:gd name="T61" fmla="*/ 161 h 266"/>
                <a:gd name="T62" fmla="*/ 267 w 526"/>
                <a:gd name="T63" fmla="*/ 0 h 266"/>
                <a:gd name="T64" fmla="*/ 242 w 526"/>
                <a:gd name="T65" fmla="*/ 61 h 266"/>
                <a:gd name="T66" fmla="*/ 190 w 526"/>
                <a:gd name="T67" fmla="*/ 201 h 266"/>
                <a:gd name="T68" fmla="*/ 190 w 526"/>
                <a:gd name="T69" fmla="*/ 258 h 266"/>
                <a:gd name="T70" fmla="*/ 190 w 526"/>
                <a:gd name="T71" fmla="*/ 100 h 266"/>
                <a:gd name="T72" fmla="*/ 190 w 526"/>
                <a:gd name="T73" fmla="*/ 157 h 266"/>
                <a:gd name="T74" fmla="*/ 190 w 526"/>
                <a:gd name="T75" fmla="*/ 0 h 266"/>
                <a:gd name="T76" fmla="*/ 190 w 526"/>
                <a:gd name="T77" fmla="*/ 56 h 266"/>
                <a:gd name="T78" fmla="*/ 154 w 526"/>
                <a:gd name="T79" fmla="*/ 240 h 266"/>
                <a:gd name="T80" fmla="*/ 137 w 526"/>
                <a:gd name="T81" fmla="*/ 209 h 266"/>
                <a:gd name="T82" fmla="*/ 162 w 526"/>
                <a:gd name="T83" fmla="*/ 161 h 266"/>
                <a:gd name="T84" fmla="*/ 125 w 526"/>
                <a:gd name="T85" fmla="*/ 100 h 266"/>
                <a:gd name="T86" fmla="*/ 125 w 526"/>
                <a:gd name="T87" fmla="*/ 165 h 266"/>
                <a:gd name="T88" fmla="*/ 154 w 526"/>
                <a:gd name="T89" fmla="*/ 56 h 266"/>
                <a:gd name="T90" fmla="*/ 137 w 526"/>
                <a:gd name="T91" fmla="*/ 56 h 266"/>
                <a:gd name="T92" fmla="*/ 101 w 526"/>
                <a:gd name="T93" fmla="*/ 209 h 266"/>
                <a:gd name="T94" fmla="*/ 101 w 526"/>
                <a:gd name="T95" fmla="*/ 258 h 266"/>
                <a:gd name="T96" fmla="*/ 101 w 526"/>
                <a:gd name="T97" fmla="*/ 109 h 266"/>
                <a:gd name="T98" fmla="*/ 101 w 526"/>
                <a:gd name="T99" fmla="*/ 157 h 266"/>
                <a:gd name="T100" fmla="*/ 101 w 526"/>
                <a:gd name="T101" fmla="*/ 8 h 266"/>
                <a:gd name="T102" fmla="*/ 101 w 526"/>
                <a:gd name="T103" fmla="*/ 56 h 266"/>
                <a:gd name="T104" fmla="*/ 41 w 526"/>
                <a:gd name="T105" fmla="*/ 240 h 266"/>
                <a:gd name="T106" fmla="*/ 0 w 526"/>
                <a:gd name="T107" fmla="*/ 205 h 266"/>
                <a:gd name="T108" fmla="*/ 37 w 526"/>
                <a:gd name="T109" fmla="*/ 266 h 266"/>
                <a:gd name="T110" fmla="*/ 0 w 526"/>
                <a:gd name="T111" fmla="*/ 157 h 266"/>
                <a:gd name="T112" fmla="*/ 33 w 526"/>
                <a:gd name="T113" fmla="*/ 109 h 266"/>
                <a:gd name="T114" fmla="*/ 25 w 526"/>
                <a:gd name="T115" fmla="*/ 56 h 266"/>
                <a:gd name="T116" fmla="*/ 4 w 526"/>
                <a:gd name="T117" fmla="*/ 5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6" h="266">
                  <a:moveTo>
                    <a:pt x="526" y="258"/>
                  </a:moveTo>
                  <a:cubicBezTo>
                    <a:pt x="526" y="209"/>
                    <a:pt x="526" y="209"/>
                    <a:pt x="526" y="209"/>
                  </a:cubicBezTo>
                  <a:cubicBezTo>
                    <a:pt x="526" y="205"/>
                    <a:pt x="522" y="201"/>
                    <a:pt x="517" y="201"/>
                  </a:cubicBezTo>
                  <a:cubicBezTo>
                    <a:pt x="493" y="201"/>
                    <a:pt x="493" y="201"/>
                    <a:pt x="493" y="201"/>
                  </a:cubicBezTo>
                  <a:cubicBezTo>
                    <a:pt x="488" y="201"/>
                    <a:pt x="484" y="205"/>
                    <a:pt x="484" y="209"/>
                  </a:cubicBezTo>
                  <a:cubicBezTo>
                    <a:pt x="484" y="258"/>
                    <a:pt x="484" y="258"/>
                    <a:pt x="484" y="258"/>
                  </a:cubicBezTo>
                  <a:cubicBezTo>
                    <a:pt x="484" y="262"/>
                    <a:pt x="488" y="266"/>
                    <a:pt x="493" y="266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22" y="266"/>
                    <a:pt x="526" y="262"/>
                    <a:pt x="526" y="258"/>
                  </a:cubicBezTo>
                  <a:close/>
                  <a:moveTo>
                    <a:pt x="517" y="258"/>
                  </a:moveTo>
                  <a:cubicBezTo>
                    <a:pt x="493" y="258"/>
                    <a:pt x="493" y="258"/>
                    <a:pt x="493" y="258"/>
                  </a:cubicBezTo>
                  <a:cubicBezTo>
                    <a:pt x="493" y="209"/>
                    <a:pt x="493" y="209"/>
                    <a:pt x="493" y="209"/>
                  </a:cubicBezTo>
                  <a:cubicBezTo>
                    <a:pt x="517" y="209"/>
                    <a:pt x="517" y="209"/>
                    <a:pt x="517" y="209"/>
                  </a:cubicBezTo>
                  <a:lnTo>
                    <a:pt x="517" y="258"/>
                  </a:lnTo>
                  <a:close/>
                  <a:moveTo>
                    <a:pt x="526" y="161"/>
                  </a:moveTo>
                  <a:cubicBezTo>
                    <a:pt x="526" y="140"/>
                    <a:pt x="526" y="140"/>
                    <a:pt x="526" y="140"/>
                  </a:cubicBezTo>
                  <a:cubicBezTo>
                    <a:pt x="526" y="138"/>
                    <a:pt x="525" y="136"/>
                    <a:pt x="521" y="136"/>
                  </a:cubicBezTo>
                  <a:cubicBezTo>
                    <a:pt x="519" y="136"/>
                    <a:pt x="517" y="138"/>
                    <a:pt x="517" y="140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9" y="157"/>
                    <a:pt x="509" y="157"/>
                    <a:pt x="509" y="157"/>
                  </a:cubicBezTo>
                  <a:cubicBezTo>
                    <a:pt x="509" y="100"/>
                    <a:pt x="509" y="100"/>
                    <a:pt x="509" y="100"/>
                  </a:cubicBezTo>
                  <a:cubicBezTo>
                    <a:pt x="488" y="100"/>
                    <a:pt x="488" y="100"/>
                    <a:pt x="488" y="100"/>
                  </a:cubicBezTo>
                  <a:cubicBezTo>
                    <a:pt x="486" y="100"/>
                    <a:pt x="484" y="101"/>
                    <a:pt x="484" y="105"/>
                  </a:cubicBezTo>
                  <a:cubicBezTo>
                    <a:pt x="484" y="107"/>
                    <a:pt x="486" y="109"/>
                    <a:pt x="488" y="109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0" y="157"/>
                    <a:pt x="500" y="157"/>
                    <a:pt x="500" y="157"/>
                  </a:cubicBezTo>
                  <a:cubicBezTo>
                    <a:pt x="488" y="157"/>
                    <a:pt x="488" y="157"/>
                    <a:pt x="488" y="157"/>
                  </a:cubicBezTo>
                  <a:cubicBezTo>
                    <a:pt x="486" y="157"/>
                    <a:pt x="484" y="158"/>
                    <a:pt x="484" y="161"/>
                  </a:cubicBezTo>
                  <a:cubicBezTo>
                    <a:pt x="484" y="164"/>
                    <a:pt x="486" y="165"/>
                    <a:pt x="488" y="165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4" y="165"/>
                    <a:pt x="526" y="164"/>
                    <a:pt x="526" y="161"/>
                  </a:cubicBezTo>
                  <a:close/>
                  <a:moveTo>
                    <a:pt x="526" y="61"/>
                  </a:moveTo>
                  <a:cubicBezTo>
                    <a:pt x="526" y="40"/>
                    <a:pt x="526" y="40"/>
                    <a:pt x="526" y="40"/>
                  </a:cubicBezTo>
                  <a:cubicBezTo>
                    <a:pt x="526" y="37"/>
                    <a:pt x="525" y="36"/>
                    <a:pt x="521" y="36"/>
                  </a:cubicBezTo>
                  <a:cubicBezTo>
                    <a:pt x="519" y="36"/>
                    <a:pt x="517" y="37"/>
                    <a:pt x="517" y="40"/>
                  </a:cubicBezTo>
                  <a:cubicBezTo>
                    <a:pt x="517" y="56"/>
                    <a:pt x="517" y="56"/>
                    <a:pt x="517" y="56"/>
                  </a:cubicBezTo>
                  <a:cubicBezTo>
                    <a:pt x="509" y="56"/>
                    <a:pt x="509" y="56"/>
                    <a:pt x="509" y="56"/>
                  </a:cubicBezTo>
                  <a:cubicBezTo>
                    <a:pt x="509" y="0"/>
                    <a:pt x="509" y="0"/>
                    <a:pt x="509" y="0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486" y="0"/>
                    <a:pt x="484" y="1"/>
                    <a:pt x="484" y="4"/>
                  </a:cubicBezTo>
                  <a:cubicBezTo>
                    <a:pt x="484" y="7"/>
                    <a:pt x="486" y="8"/>
                    <a:pt x="488" y="8"/>
                  </a:cubicBezTo>
                  <a:cubicBezTo>
                    <a:pt x="500" y="8"/>
                    <a:pt x="500" y="8"/>
                    <a:pt x="500" y="8"/>
                  </a:cubicBezTo>
                  <a:cubicBezTo>
                    <a:pt x="500" y="56"/>
                    <a:pt x="500" y="56"/>
                    <a:pt x="500" y="56"/>
                  </a:cubicBezTo>
                  <a:cubicBezTo>
                    <a:pt x="488" y="56"/>
                    <a:pt x="488" y="56"/>
                    <a:pt x="488" y="56"/>
                  </a:cubicBezTo>
                  <a:cubicBezTo>
                    <a:pt x="486" y="56"/>
                    <a:pt x="484" y="58"/>
                    <a:pt x="484" y="61"/>
                  </a:cubicBezTo>
                  <a:cubicBezTo>
                    <a:pt x="484" y="64"/>
                    <a:pt x="486" y="65"/>
                    <a:pt x="488" y="65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4" y="65"/>
                    <a:pt x="526" y="64"/>
                    <a:pt x="526" y="61"/>
                  </a:cubicBezTo>
                  <a:close/>
                  <a:moveTo>
                    <a:pt x="465" y="258"/>
                  </a:moveTo>
                  <a:cubicBezTo>
                    <a:pt x="465" y="209"/>
                    <a:pt x="465" y="209"/>
                    <a:pt x="465" y="209"/>
                  </a:cubicBezTo>
                  <a:cubicBezTo>
                    <a:pt x="465" y="205"/>
                    <a:pt x="461" y="201"/>
                    <a:pt x="457" y="201"/>
                  </a:cubicBezTo>
                  <a:cubicBezTo>
                    <a:pt x="432" y="201"/>
                    <a:pt x="432" y="201"/>
                    <a:pt x="432" y="201"/>
                  </a:cubicBezTo>
                  <a:cubicBezTo>
                    <a:pt x="428" y="201"/>
                    <a:pt x="423" y="205"/>
                    <a:pt x="423" y="209"/>
                  </a:cubicBezTo>
                  <a:cubicBezTo>
                    <a:pt x="423" y="258"/>
                    <a:pt x="423" y="258"/>
                    <a:pt x="423" y="258"/>
                  </a:cubicBezTo>
                  <a:cubicBezTo>
                    <a:pt x="423" y="262"/>
                    <a:pt x="427" y="266"/>
                    <a:pt x="432" y="266"/>
                  </a:cubicBezTo>
                  <a:cubicBezTo>
                    <a:pt x="457" y="266"/>
                    <a:pt x="457" y="266"/>
                    <a:pt x="457" y="266"/>
                  </a:cubicBezTo>
                  <a:cubicBezTo>
                    <a:pt x="461" y="266"/>
                    <a:pt x="465" y="262"/>
                    <a:pt x="465" y="258"/>
                  </a:cubicBezTo>
                  <a:close/>
                  <a:moveTo>
                    <a:pt x="457" y="258"/>
                  </a:moveTo>
                  <a:cubicBezTo>
                    <a:pt x="432" y="258"/>
                    <a:pt x="432" y="258"/>
                    <a:pt x="432" y="258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57" y="209"/>
                    <a:pt x="457" y="209"/>
                    <a:pt x="457" y="209"/>
                  </a:cubicBezTo>
                  <a:lnTo>
                    <a:pt x="457" y="258"/>
                  </a:lnTo>
                  <a:close/>
                  <a:moveTo>
                    <a:pt x="465" y="157"/>
                  </a:moveTo>
                  <a:cubicBezTo>
                    <a:pt x="465" y="109"/>
                    <a:pt x="465" y="109"/>
                    <a:pt x="465" y="109"/>
                  </a:cubicBezTo>
                  <a:cubicBezTo>
                    <a:pt x="465" y="104"/>
                    <a:pt x="461" y="100"/>
                    <a:pt x="457" y="100"/>
                  </a:cubicBezTo>
                  <a:cubicBezTo>
                    <a:pt x="432" y="100"/>
                    <a:pt x="432" y="100"/>
                    <a:pt x="432" y="100"/>
                  </a:cubicBezTo>
                  <a:cubicBezTo>
                    <a:pt x="428" y="100"/>
                    <a:pt x="423" y="104"/>
                    <a:pt x="423" y="109"/>
                  </a:cubicBezTo>
                  <a:cubicBezTo>
                    <a:pt x="423" y="157"/>
                    <a:pt x="423" y="157"/>
                    <a:pt x="423" y="157"/>
                  </a:cubicBezTo>
                  <a:cubicBezTo>
                    <a:pt x="423" y="162"/>
                    <a:pt x="427" y="165"/>
                    <a:pt x="432" y="165"/>
                  </a:cubicBezTo>
                  <a:cubicBezTo>
                    <a:pt x="457" y="165"/>
                    <a:pt x="457" y="165"/>
                    <a:pt x="457" y="165"/>
                  </a:cubicBezTo>
                  <a:cubicBezTo>
                    <a:pt x="461" y="165"/>
                    <a:pt x="465" y="162"/>
                    <a:pt x="465" y="157"/>
                  </a:cubicBezTo>
                  <a:close/>
                  <a:moveTo>
                    <a:pt x="457" y="157"/>
                  </a:moveTo>
                  <a:cubicBezTo>
                    <a:pt x="432" y="157"/>
                    <a:pt x="432" y="157"/>
                    <a:pt x="432" y="157"/>
                  </a:cubicBezTo>
                  <a:cubicBezTo>
                    <a:pt x="432" y="109"/>
                    <a:pt x="432" y="109"/>
                    <a:pt x="432" y="109"/>
                  </a:cubicBezTo>
                  <a:cubicBezTo>
                    <a:pt x="457" y="109"/>
                    <a:pt x="457" y="109"/>
                    <a:pt x="457" y="109"/>
                  </a:cubicBezTo>
                  <a:lnTo>
                    <a:pt x="457" y="157"/>
                  </a:lnTo>
                  <a:close/>
                  <a:moveTo>
                    <a:pt x="465" y="56"/>
                  </a:moveTo>
                  <a:cubicBezTo>
                    <a:pt x="465" y="8"/>
                    <a:pt x="465" y="8"/>
                    <a:pt x="465" y="8"/>
                  </a:cubicBezTo>
                  <a:cubicBezTo>
                    <a:pt x="465" y="4"/>
                    <a:pt x="461" y="0"/>
                    <a:pt x="457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28" y="0"/>
                    <a:pt x="423" y="4"/>
                    <a:pt x="423" y="8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23" y="61"/>
                    <a:pt x="427" y="65"/>
                    <a:pt x="432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61" y="65"/>
                    <a:pt x="465" y="61"/>
                    <a:pt x="465" y="56"/>
                  </a:cubicBezTo>
                  <a:close/>
                  <a:moveTo>
                    <a:pt x="457" y="56"/>
                  </a:moveTo>
                  <a:cubicBezTo>
                    <a:pt x="432" y="56"/>
                    <a:pt x="432" y="56"/>
                    <a:pt x="432" y="56"/>
                  </a:cubicBezTo>
                  <a:cubicBezTo>
                    <a:pt x="432" y="8"/>
                    <a:pt x="432" y="8"/>
                    <a:pt x="432" y="8"/>
                  </a:cubicBezTo>
                  <a:cubicBezTo>
                    <a:pt x="457" y="8"/>
                    <a:pt x="457" y="8"/>
                    <a:pt x="457" y="8"/>
                  </a:cubicBezTo>
                  <a:lnTo>
                    <a:pt x="457" y="56"/>
                  </a:lnTo>
                  <a:close/>
                  <a:moveTo>
                    <a:pt x="404" y="262"/>
                  </a:moveTo>
                  <a:cubicBezTo>
                    <a:pt x="404" y="240"/>
                    <a:pt x="404" y="240"/>
                    <a:pt x="404" y="240"/>
                  </a:cubicBezTo>
                  <a:cubicBezTo>
                    <a:pt x="404" y="239"/>
                    <a:pt x="403" y="237"/>
                    <a:pt x="401" y="237"/>
                  </a:cubicBezTo>
                  <a:cubicBezTo>
                    <a:pt x="397" y="237"/>
                    <a:pt x="396" y="239"/>
                    <a:pt x="396" y="240"/>
                  </a:cubicBezTo>
                  <a:cubicBezTo>
                    <a:pt x="396" y="258"/>
                    <a:pt x="396" y="258"/>
                    <a:pt x="396" y="258"/>
                  </a:cubicBezTo>
                  <a:cubicBezTo>
                    <a:pt x="388" y="258"/>
                    <a:pt x="388" y="258"/>
                    <a:pt x="388" y="258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67" y="201"/>
                    <a:pt x="367" y="201"/>
                    <a:pt x="367" y="201"/>
                  </a:cubicBezTo>
                  <a:cubicBezTo>
                    <a:pt x="365" y="201"/>
                    <a:pt x="363" y="202"/>
                    <a:pt x="363" y="205"/>
                  </a:cubicBezTo>
                  <a:cubicBezTo>
                    <a:pt x="363" y="208"/>
                    <a:pt x="365" y="209"/>
                    <a:pt x="367" y="209"/>
                  </a:cubicBezTo>
                  <a:cubicBezTo>
                    <a:pt x="380" y="209"/>
                    <a:pt x="380" y="209"/>
                    <a:pt x="380" y="209"/>
                  </a:cubicBezTo>
                  <a:cubicBezTo>
                    <a:pt x="380" y="258"/>
                    <a:pt x="380" y="258"/>
                    <a:pt x="380" y="258"/>
                  </a:cubicBezTo>
                  <a:cubicBezTo>
                    <a:pt x="367" y="258"/>
                    <a:pt x="367" y="258"/>
                    <a:pt x="367" y="258"/>
                  </a:cubicBezTo>
                  <a:cubicBezTo>
                    <a:pt x="365" y="258"/>
                    <a:pt x="363" y="259"/>
                    <a:pt x="363" y="262"/>
                  </a:cubicBezTo>
                  <a:cubicBezTo>
                    <a:pt x="363" y="265"/>
                    <a:pt x="365" y="266"/>
                    <a:pt x="367" y="266"/>
                  </a:cubicBezTo>
                  <a:cubicBezTo>
                    <a:pt x="401" y="266"/>
                    <a:pt x="401" y="266"/>
                    <a:pt x="401" y="266"/>
                  </a:cubicBezTo>
                  <a:cubicBezTo>
                    <a:pt x="402" y="266"/>
                    <a:pt x="404" y="265"/>
                    <a:pt x="404" y="262"/>
                  </a:cubicBezTo>
                  <a:close/>
                  <a:moveTo>
                    <a:pt x="404" y="161"/>
                  </a:moveTo>
                  <a:cubicBezTo>
                    <a:pt x="404" y="140"/>
                    <a:pt x="404" y="140"/>
                    <a:pt x="404" y="140"/>
                  </a:cubicBezTo>
                  <a:cubicBezTo>
                    <a:pt x="404" y="138"/>
                    <a:pt x="403" y="136"/>
                    <a:pt x="401" y="136"/>
                  </a:cubicBezTo>
                  <a:cubicBezTo>
                    <a:pt x="397" y="136"/>
                    <a:pt x="396" y="138"/>
                    <a:pt x="396" y="140"/>
                  </a:cubicBezTo>
                  <a:cubicBezTo>
                    <a:pt x="396" y="157"/>
                    <a:pt x="396" y="157"/>
                    <a:pt x="396" y="157"/>
                  </a:cubicBezTo>
                  <a:cubicBezTo>
                    <a:pt x="388" y="157"/>
                    <a:pt x="388" y="157"/>
                    <a:pt x="388" y="157"/>
                  </a:cubicBezTo>
                  <a:cubicBezTo>
                    <a:pt x="388" y="100"/>
                    <a:pt x="388" y="100"/>
                    <a:pt x="388" y="100"/>
                  </a:cubicBezTo>
                  <a:cubicBezTo>
                    <a:pt x="367" y="100"/>
                    <a:pt x="367" y="100"/>
                    <a:pt x="367" y="100"/>
                  </a:cubicBezTo>
                  <a:cubicBezTo>
                    <a:pt x="365" y="100"/>
                    <a:pt x="363" y="101"/>
                    <a:pt x="363" y="105"/>
                  </a:cubicBezTo>
                  <a:cubicBezTo>
                    <a:pt x="363" y="107"/>
                    <a:pt x="365" y="109"/>
                    <a:pt x="367" y="109"/>
                  </a:cubicBezTo>
                  <a:cubicBezTo>
                    <a:pt x="380" y="109"/>
                    <a:pt x="380" y="109"/>
                    <a:pt x="380" y="109"/>
                  </a:cubicBezTo>
                  <a:cubicBezTo>
                    <a:pt x="380" y="157"/>
                    <a:pt x="380" y="157"/>
                    <a:pt x="380" y="157"/>
                  </a:cubicBezTo>
                  <a:cubicBezTo>
                    <a:pt x="367" y="157"/>
                    <a:pt x="367" y="157"/>
                    <a:pt x="367" y="157"/>
                  </a:cubicBezTo>
                  <a:cubicBezTo>
                    <a:pt x="365" y="157"/>
                    <a:pt x="363" y="158"/>
                    <a:pt x="363" y="161"/>
                  </a:cubicBezTo>
                  <a:cubicBezTo>
                    <a:pt x="363" y="164"/>
                    <a:pt x="365" y="165"/>
                    <a:pt x="367" y="16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02" y="165"/>
                    <a:pt x="404" y="164"/>
                    <a:pt x="404" y="161"/>
                  </a:cubicBezTo>
                  <a:close/>
                  <a:moveTo>
                    <a:pt x="404" y="61"/>
                  </a:moveTo>
                  <a:cubicBezTo>
                    <a:pt x="404" y="40"/>
                    <a:pt x="404" y="40"/>
                    <a:pt x="404" y="40"/>
                  </a:cubicBezTo>
                  <a:cubicBezTo>
                    <a:pt x="404" y="37"/>
                    <a:pt x="403" y="36"/>
                    <a:pt x="401" y="36"/>
                  </a:cubicBezTo>
                  <a:cubicBezTo>
                    <a:pt x="397" y="36"/>
                    <a:pt x="396" y="37"/>
                    <a:pt x="396" y="40"/>
                  </a:cubicBezTo>
                  <a:cubicBezTo>
                    <a:pt x="396" y="56"/>
                    <a:pt x="396" y="56"/>
                    <a:pt x="396" y="56"/>
                  </a:cubicBezTo>
                  <a:cubicBezTo>
                    <a:pt x="388" y="56"/>
                    <a:pt x="388" y="56"/>
                    <a:pt x="388" y="56"/>
                  </a:cubicBezTo>
                  <a:cubicBezTo>
                    <a:pt x="388" y="0"/>
                    <a:pt x="388" y="0"/>
                    <a:pt x="388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5" y="0"/>
                    <a:pt x="363" y="1"/>
                    <a:pt x="363" y="4"/>
                  </a:cubicBezTo>
                  <a:cubicBezTo>
                    <a:pt x="363" y="7"/>
                    <a:pt x="365" y="8"/>
                    <a:pt x="367" y="8"/>
                  </a:cubicBezTo>
                  <a:cubicBezTo>
                    <a:pt x="380" y="8"/>
                    <a:pt x="380" y="8"/>
                    <a:pt x="380" y="8"/>
                  </a:cubicBezTo>
                  <a:cubicBezTo>
                    <a:pt x="380" y="56"/>
                    <a:pt x="380" y="56"/>
                    <a:pt x="380" y="56"/>
                  </a:cubicBezTo>
                  <a:cubicBezTo>
                    <a:pt x="367" y="56"/>
                    <a:pt x="367" y="56"/>
                    <a:pt x="367" y="56"/>
                  </a:cubicBezTo>
                  <a:cubicBezTo>
                    <a:pt x="365" y="56"/>
                    <a:pt x="363" y="58"/>
                    <a:pt x="363" y="61"/>
                  </a:cubicBezTo>
                  <a:cubicBezTo>
                    <a:pt x="363" y="64"/>
                    <a:pt x="365" y="65"/>
                    <a:pt x="367" y="65"/>
                  </a:cubicBezTo>
                  <a:cubicBezTo>
                    <a:pt x="401" y="65"/>
                    <a:pt x="401" y="65"/>
                    <a:pt x="401" y="65"/>
                  </a:cubicBezTo>
                  <a:cubicBezTo>
                    <a:pt x="402" y="65"/>
                    <a:pt x="404" y="64"/>
                    <a:pt x="404" y="61"/>
                  </a:cubicBezTo>
                  <a:close/>
                  <a:moveTo>
                    <a:pt x="344" y="258"/>
                  </a:moveTo>
                  <a:cubicBezTo>
                    <a:pt x="344" y="209"/>
                    <a:pt x="344" y="209"/>
                    <a:pt x="344" y="209"/>
                  </a:cubicBezTo>
                  <a:cubicBezTo>
                    <a:pt x="344" y="205"/>
                    <a:pt x="340" y="201"/>
                    <a:pt x="336" y="201"/>
                  </a:cubicBezTo>
                  <a:cubicBezTo>
                    <a:pt x="310" y="201"/>
                    <a:pt x="310" y="201"/>
                    <a:pt x="310" y="201"/>
                  </a:cubicBezTo>
                  <a:cubicBezTo>
                    <a:pt x="306" y="201"/>
                    <a:pt x="303" y="205"/>
                    <a:pt x="303" y="209"/>
                  </a:cubicBezTo>
                  <a:cubicBezTo>
                    <a:pt x="303" y="258"/>
                    <a:pt x="303" y="258"/>
                    <a:pt x="303" y="258"/>
                  </a:cubicBezTo>
                  <a:cubicBezTo>
                    <a:pt x="303" y="262"/>
                    <a:pt x="306" y="266"/>
                    <a:pt x="310" y="266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40" y="266"/>
                    <a:pt x="344" y="262"/>
                    <a:pt x="344" y="258"/>
                  </a:cubicBezTo>
                  <a:close/>
                  <a:moveTo>
                    <a:pt x="336" y="258"/>
                  </a:moveTo>
                  <a:cubicBezTo>
                    <a:pt x="310" y="258"/>
                    <a:pt x="310" y="258"/>
                    <a:pt x="310" y="258"/>
                  </a:cubicBezTo>
                  <a:cubicBezTo>
                    <a:pt x="310" y="209"/>
                    <a:pt x="310" y="209"/>
                    <a:pt x="310" y="209"/>
                  </a:cubicBezTo>
                  <a:cubicBezTo>
                    <a:pt x="336" y="209"/>
                    <a:pt x="336" y="209"/>
                    <a:pt x="336" y="209"/>
                  </a:cubicBezTo>
                  <a:lnTo>
                    <a:pt x="336" y="258"/>
                  </a:lnTo>
                  <a:close/>
                  <a:moveTo>
                    <a:pt x="344" y="157"/>
                  </a:moveTo>
                  <a:cubicBezTo>
                    <a:pt x="344" y="109"/>
                    <a:pt x="344" y="109"/>
                    <a:pt x="344" y="109"/>
                  </a:cubicBezTo>
                  <a:cubicBezTo>
                    <a:pt x="344" y="104"/>
                    <a:pt x="340" y="100"/>
                    <a:pt x="336" y="100"/>
                  </a:cubicBezTo>
                  <a:cubicBezTo>
                    <a:pt x="310" y="100"/>
                    <a:pt x="310" y="100"/>
                    <a:pt x="310" y="100"/>
                  </a:cubicBezTo>
                  <a:cubicBezTo>
                    <a:pt x="306" y="100"/>
                    <a:pt x="303" y="104"/>
                    <a:pt x="303" y="109"/>
                  </a:cubicBezTo>
                  <a:cubicBezTo>
                    <a:pt x="303" y="157"/>
                    <a:pt x="303" y="157"/>
                    <a:pt x="303" y="157"/>
                  </a:cubicBezTo>
                  <a:cubicBezTo>
                    <a:pt x="303" y="162"/>
                    <a:pt x="306" y="165"/>
                    <a:pt x="310" y="165"/>
                  </a:cubicBezTo>
                  <a:cubicBezTo>
                    <a:pt x="336" y="165"/>
                    <a:pt x="336" y="165"/>
                    <a:pt x="336" y="165"/>
                  </a:cubicBezTo>
                  <a:cubicBezTo>
                    <a:pt x="340" y="165"/>
                    <a:pt x="344" y="162"/>
                    <a:pt x="344" y="157"/>
                  </a:cubicBezTo>
                  <a:close/>
                  <a:moveTo>
                    <a:pt x="336" y="157"/>
                  </a:moveTo>
                  <a:cubicBezTo>
                    <a:pt x="310" y="157"/>
                    <a:pt x="310" y="157"/>
                    <a:pt x="310" y="157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36" y="109"/>
                    <a:pt x="336" y="109"/>
                    <a:pt x="336" y="109"/>
                  </a:cubicBezTo>
                  <a:lnTo>
                    <a:pt x="336" y="157"/>
                  </a:lnTo>
                  <a:close/>
                  <a:moveTo>
                    <a:pt x="344" y="56"/>
                  </a:moveTo>
                  <a:cubicBezTo>
                    <a:pt x="344" y="8"/>
                    <a:pt x="344" y="8"/>
                    <a:pt x="344" y="8"/>
                  </a:cubicBezTo>
                  <a:cubicBezTo>
                    <a:pt x="344" y="4"/>
                    <a:pt x="340" y="0"/>
                    <a:pt x="336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06" y="0"/>
                    <a:pt x="303" y="4"/>
                    <a:pt x="303" y="8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303" y="61"/>
                    <a:pt x="306" y="65"/>
                    <a:pt x="310" y="65"/>
                  </a:cubicBezTo>
                  <a:cubicBezTo>
                    <a:pt x="336" y="65"/>
                    <a:pt x="336" y="65"/>
                    <a:pt x="336" y="65"/>
                  </a:cubicBezTo>
                  <a:cubicBezTo>
                    <a:pt x="340" y="65"/>
                    <a:pt x="344" y="61"/>
                    <a:pt x="344" y="56"/>
                  </a:cubicBezTo>
                  <a:close/>
                  <a:moveTo>
                    <a:pt x="336" y="56"/>
                  </a:moveTo>
                  <a:cubicBezTo>
                    <a:pt x="310" y="56"/>
                    <a:pt x="310" y="56"/>
                    <a:pt x="310" y="56"/>
                  </a:cubicBezTo>
                  <a:cubicBezTo>
                    <a:pt x="310" y="8"/>
                    <a:pt x="310" y="8"/>
                    <a:pt x="310" y="8"/>
                  </a:cubicBezTo>
                  <a:cubicBezTo>
                    <a:pt x="336" y="8"/>
                    <a:pt x="336" y="8"/>
                    <a:pt x="336" y="8"/>
                  </a:cubicBezTo>
                  <a:lnTo>
                    <a:pt x="336" y="56"/>
                  </a:lnTo>
                  <a:close/>
                  <a:moveTo>
                    <a:pt x="283" y="262"/>
                  </a:moveTo>
                  <a:cubicBezTo>
                    <a:pt x="283" y="240"/>
                    <a:pt x="283" y="240"/>
                    <a:pt x="283" y="240"/>
                  </a:cubicBezTo>
                  <a:cubicBezTo>
                    <a:pt x="283" y="239"/>
                    <a:pt x="283" y="237"/>
                    <a:pt x="279" y="237"/>
                  </a:cubicBezTo>
                  <a:cubicBezTo>
                    <a:pt x="276" y="237"/>
                    <a:pt x="275" y="239"/>
                    <a:pt x="275" y="240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67" y="258"/>
                    <a:pt x="267" y="258"/>
                    <a:pt x="267" y="258"/>
                  </a:cubicBezTo>
                  <a:cubicBezTo>
                    <a:pt x="267" y="201"/>
                    <a:pt x="267" y="201"/>
                    <a:pt x="267" y="201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44" y="201"/>
                    <a:pt x="242" y="202"/>
                    <a:pt x="242" y="205"/>
                  </a:cubicBezTo>
                  <a:cubicBezTo>
                    <a:pt x="242" y="208"/>
                    <a:pt x="244" y="209"/>
                    <a:pt x="246" y="209"/>
                  </a:cubicBezTo>
                  <a:cubicBezTo>
                    <a:pt x="258" y="209"/>
                    <a:pt x="258" y="209"/>
                    <a:pt x="258" y="209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46" y="258"/>
                    <a:pt x="246" y="258"/>
                    <a:pt x="246" y="258"/>
                  </a:cubicBezTo>
                  <a:cubicBezTo>
                    <a:pt x="244" y="258"/>
                    <a:pt x="242" y="259"/>
                    <a:pt x="242" y="262"/>
                  </a:cubicBezTo>
                  <a:cubicBezTo>
                    <a:pt x="242" y="265"/>
                    <a:pt x="244" y="266"/>
                    <a:pt x="246" y="266"/>
                  </a:cubicBezTo>
                  <a:cubicBezTo>
                    <a:pt x="279" y="266"/>
                    <a:pt x="279" y="266"/>
                    <a:pt x="279" y="266"/>
                  </a:cubicBezTo>
                  <a:cubicBezTo>
                    <a:pt x="281" y="266"/>
                    <a:pt x="283" y="265"/>
                    <a:pt x="283" y="262"/>
                  </a:cubicBezTo>
                  <a:close/>
                  <a:moveTo>
                    <a:pt x="283" y="161"/>
                  </a:moveTo>
                  <a:cubicBezTo>
                    <a:pt x="283" y="140"/>
                    <a:pt x="283" y="140"/>
                    <a:pt x="283" y="140"/>
                  </a:cubicBezTo>
                  <a:cubicBezTo>
                    <a:pt x="283" y="138"/>
                    <a:pt x="283" y="136"/>
                    <a:pt x="279" y="136"/>
                  </a:cubicBezTo>
                  <a:cubicBezTo>
                    <a:pt x="276" y="136"/>
                    <a:pt x="275" y="138"/>
                    <a:pt x="275" y="140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67" y="157"/>
                    <a:pt x="267" y="157"/>
                    <a:pt x="267" y="157"/>
                  </a:cubicBezTo>
                  <a:cubicBezTo>
                    <a:pt x="267" y="100"/>
                    <a:pt x="267" y="100"/>
                    <a:pt x="267" y="100"/>
                  </a:cubicBezTo>
                  <a:cubicBezTo>
                    <a:pt x="246" y="100"/>
                    <a:pt x="246" y="100"/>
                    <a:pt x="246" y="100"/>
                  </a:cubicBezTo>
                  <a:cubicBezTo>
                    <a:pt x="244" y="100"/>
                    <a:pt x="242" y="101"/>
                    <a:pt x="242" y="105"/>
                  </a:cubicBezTo>
                  <a:cubicBezTo>
                    <a:pt x="242" y="107"/>
                    <a:pt x="244" y="109"/>
                    <a:pt x="246" y="109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8" y="157"/>
                    <a:pt x="258" y="157"/>
                    <a:pt x="258" y="157"/>
                  </a:cubicBezTo>
                  <a:cubicBezTo>
                    <a:pt x="246" y="157"/>
                    <a:pt x="246" y="157"/>
                    <a:pt x="246" y="157"/>
                  </a:cubicBezTo>
                  <a:cubicBezTo>
                    <a:pt x="244" y="157"/>
                    <a:pt x="242" y="158"/>
                    <a:pt x="242" y="161"/>
                  </a:cubicBezTo>
                  <a:cubicBezTo>
                    <a:pt x="242" y="164"/>
                    <a:pt x="244" y="165"/>
                    <a:pt x="246" y="165"/>
                  </a:cubicBezTo>
                  <a:cubicBezTo>
                    <a:pt x="279" y="165"/>
                    <a:pt x="279" y="165"/>
                    <a:pt x="279" y="165"/>
                  </a:cubicBezTo>
                  <a:cubicBezTo>
                    <a:pt x="281" y="165"/>
                    <a:pt x="283" y="164"/>
                    <a:pt x="283" y="161"/>
                  </a:cubicBezTo>
                  <a:close/>
                  <a:moveTo>
                    <a:pt x="283" y="61"/>
                  </a:moveTo>
                  <a:cubicBezTo>
                    <a:pt x="283" y="40"/>
                    <a:pt x="283" y="40"/>
                    <a:pt x="283" y="40"/>
                  </a:cubicBezTo>
                  <a:cubicBezTo>
                    <a:pt x="283" y="37"/>
                    <a:pt x="283" y="36"/>
                    <a:pt x="279" y="36"/>
                  </a:cubicBezTo>
                  <a:cubicBezTo>
                    <a:pt x="276" y="36"/>
                    <a:pt x="275" y="37"/>
                    <a:pt x="275" y="40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4" y="0"/>
                    <a:pt x="242" y="1"/>
                    <a:pt x="242" y="4"/>
                  </a:cubicBezTo>
                  <a:cubicBezTo>
                    <a:pt x="242" y="7"/>
                    <a:pt x="244" y="8"/>
                    <a:pt x="246" y="8"/>
                  </a:cubicBezTo>
                  <a:cubicBezTo>
                    <a:pt x="258" y="8"/>
                    <a:pt x="258" y="8"/>
                    <a:pt x="258" y="8"/>
                  </a:cubicBezTo>
                  <a:cubicBezTo>
                    <a:pt x="258" y="56"/>
                    <a:pt x="258" y="56"/>
                    <a:pt x="258" y="56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4" y="56"/>
                    <a:pt x="242" y="58"/>
                    <a:pt x="242" y="61"/>
                  </a:cubicBezTo>
                  <a:cubicBezTo>
                    <a:pt x="242" y="64"/>
                    <a:pt x="244" y="65"/>
                    <a:pt x="246" y="65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81" y="65"/>
                    <a:pt x="283" y="64"/>
                    <a:pt x="283" y="61"/>
                  </a:cubicBezTo>
                  <a:close/>
                  <a:moveTo>
                    <a:pt x="223" y="258"/>
                  </a:moveTo>
                  <a:cubicBezTo>
                    <a:pt x="223" y="209"/>
                    <a:pt x="223" y="209"/>
                    <a:pt x="223" y="209"/>
                  </a:cubicBezTo>
                  <a:cubicBezTo>
                    <a:pt x="223" y="205"/>
                    <a:pt x="219" y="201"/>
                    <a:pt x="214" y="201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84" y="201"/>
                    <a:pt x="181" y="205"/>
                    <a:pt x="181" y="209"/>
                  </a:cubicBezTo>
                  <a:cubicBezTo>
                    <a:pt x="181" y="258"/>
                    <a:pt x="181" y="258"/>
                    <a:pt x="181" y="258"/>
                  </a:cubicBezTo>
                  <a:cubicBezTo>
                    <a:pt x="181" y="262"/>
                    <a:pt x="184" y="266"/>
                    <a:pt x="190" y="266"/>
                  </a:cubicBezTo>
                  <a:cubicBezTo>
                    <a:pt x="214" y="266"/>
                    <a:pt x="214" y="266"/>
                    <a:pt x="214" y="266"/>
                  </a:cubicBezTo>
                  <a:cubicBezTo>
                    <a:pt x="219" y="266"/>
                    <a:pt x="223" y="262"/>
                    <a:pt x="223" y="258"/>
                  </a:cubicBezTo>
                  <a:close/>
                  <a:moveTo>
                    <a:pt x="214" y="258"/>
                  </a:moveTo>
                  <a:cubicBezTo>
                    <a:pt x="190" y="258"/>
                    <a:pt x="190" y="258"/>
                    <a:pt x="190" y="258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214" y="209"/>
                    <a:pt x="214" y="209"/>
                    <a:pt x="214" y="209"/>
                  </a:cubicBezTo>
                  <a:lnTo>
                    <a:pt x="214" y="258"/>
                  </a:lnTo>
                  <a:close/>
                  <a:moveTo>
                    <a:pt x="223" y="157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04"/>
                    <a:pt x="219" y="100"/>
                    <a:pt x="214" y="100"/>
                  </a:cubicBezTo>
                  <a:cubicBezTo>
                    <a:pt x="190" y="100"/>
                    <a:pt x="190" y="100"/>
                    <a:pt x="190" y="100"/>
                  </a:cubicBezTo>
                  <a:cubicBezTo>
                    <a:pt x="184" y="100"/>
                    <a:pt x="181" y="104"/>
                    <a:pt x="181" y="109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181" y="162"/>
                    <a:pt x="184" y="165"/>
                    <a:pt x="190" y="165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9" y="165"/>
                    <a:pt x="223" y="162"/>
                    <a:pt x="223" y="157"/>
                  </a:cubicBezTo>
                  <a:close/>
                  <a:moveTo>
                    <a:pt x="214" y="157"/>
                  </a:moveTo>
                  <a:cubicBezTo>
                    <a:pt x="190" y="157"/>
                    <a:pt x="190" y="157"/>
                    <a:pt x="190" y="157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214" y="109"/>
                    <a:pt x="214" y="109"/>
                    <a:pt x="214" y="109"/>
                  </a:cubicBezTo>
                  <a:lnTo>
                    <a:pt x="214" y="157"/>
                  </a:lnTo>
                  <a:close/>
                  <a:moveTo>
                    <a:pt x="223" y="56"/>
                  </a:moveTo>
                  <a:cubicBezTo>
                    <a:pt x="223" y="8"/>
                    <a:pt x="223" y="8"/>
                    <a:pt x="223" y="8"/>
                  </a:cubicBezTo>
                  <a:cubicBezTo>
                    <a:pt x="223" y="4"/>
                    <a:pt x="219" y="0"/>
                    <a:pt x="214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4" y="0"/>
                    <a:pt x="181" y="4"/>
                    <a:pt x="181" y="8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1" y="61"/>
                    <a:pt x="184" y="65"/>
                    <a:pt x="190" y="65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9" y="65"/>
                    <a:pt x="223" y="61"/>
                    <a:pt x="223" y="56"/>
                  </a:cubicBezTo>
                  <a:close/>
                  <a:moveTo>
                    <a:pt x="214" y="56"/>
                  </a:moveTo>
                  <a:cubicBezTo>
                    <a:pt x="190" y="56"/>
                    <a:pt x="190" y="56"/>
                    <a:pt x="190" y="56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214" y="8"/>
                    <a:pt x="214" y="8"/>
                    <a:pt x="214" y="8"/>
                  </a:cubicBezTo>
                  <a:lnTo>
                    <a:pt x="214" y="56"/>
                  </a:lnTo>
                  <a:close/>
                  <a:moveTo>
                    <a:pt x="162" y="262"/>
                  </a:moveTo>
                  <a:cubicBezTo>
                    <a:pt x="162" y="240"/>
                    <a:pt x="162" y="240"/>
                    <a:pt x="162" y="240"/>
                  </a:cubicBezTo>
                  <a:cubicBezTo>
                    <a:pt x="162" y="239"/>
                    <a:pt x="161" y="237"/>
                    <a:pt x="158" y="237"/>
                  </a:cubicBezTo>
                  <a:cubicBezTo>
                    <a:pt x="155" y="237"/>
                    <a:pt x="154" y="239"/>
                    <a:pt x="154" y="240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5" y="258"/>
                    <a:pt x="145" y="258"/>
                    <a:pt x="145" y="258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1"/>
                    <a:pt x="120" y="202"/>
                    <a:pt x="120" y="205"/>
                  </a:cubicBezTo>
                  <a:cubicBezTo>
                    <a:pt x="120" y="208"/>
                    <a:pt x="123" y="209"/>
                    <a:pt x="125" y="209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25" y="258"/>
                    <a:pt x="125" y="258"/>
                    <a:pt x="125" y="258"/>
                  </a:cubicBezTo>
                  <a:cubicBezTo>
                    <a:pt x="123" y="258"/>
                    <a:pt x="120" y="259"/>
                    <a:pt x="120" y="262"/>
                  </a:cubicBezTo>
                  <a:cubicBezTo>
                    <a:pt x="120" y="265"/>
                    <a:pt x="123" y="266"/>
                    <a:pt x="125" y="266"/>
                  </a:cubicBezTo>
                  <a:cubicBezTo>
                    <a:pt x="158" y="266"/>
                    <a:pt x="158" y="266"/>
                    <a:pt x="158" y="266"/>
                  </a:cubicBezTo>
                  <a:cubicBezTo>
                    <a:pt x="160" y="266"/>
                    <a:pt x="162" y="265"/>
                    <a:pt x="162" y="262"/>
                  </a:cubicBezTo>
                  <a:close/>
                  <a:moveTo>
                    <a:pt x="162" y="161"/>
                  </a:moveTo>
                  <a:cubicBezTo>
                    <a:pt x="162" y="140"/>
                    <a:pt x="162" y="140"/>
                    <a:pt x="162" y="140"/>
                  </a:cubicBezTo>
                  <a:cubicBezTo>
                    <a:pt x="162" y="138"/>
                    <a:pt x="161" y="136"/>
                    <a:pt x="158" y="136"/>
                  </a:cubicBezTo>
                  <a:cubicBezTo>
                    <a:pt x="155" y="136"/>
                    <a:pt x="154" y="138"/>
                    <a:pt x="154" y="140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3" y="100"/>
                    <a:pt x="120" y="101"/>
                    <a:pt x="120" y="105"/>
                  </a:cubicBezTo>
                  <a:cubicBezTo>
                    <a:pt x="120" y="107"/>
                    <a:pt x="123" y="109"/>
                    <a:pt x="12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3" y="157"/>
                    <a:pt x="120" y="158"/>
                    <a:pt x="120" y="161"/>
                  </a:cubicBezTo>
                  <a:cubicBezTo>
                    <a:pt x="120" y="164"/>
                    <a:pt x="123" y="165"/>
                    <a:pt x="125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0" y="165"/>
                    <a:pt x="162" y="164"/>
                    <a:pt x="162" y="161"/>
                  </a:cubicBezTo>
                  <a:close/>
                  <a:moveTo>
                    <a:pt x="162" y="61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2" y="37"/>
                    <a:pt x="161" y="36"/>
                    <a:pt x="158" y="36"/>
                  </a:cubicBezTo>
                  <a:cubicBezTo>
                    <a:pt x="155" y="36"/>
                    <a:pt x="154" y="37"/>
                    <a:pt x="154" y="40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20" y="1"/>
                    <a:pt x="120" y="4"/>
                  </a:cubicBezTo>
                  <a:cubicBezTo>
                    <a:pt x="120" y="7"/>
                    <a:pt x="123" y="8"/>
                    <a:pt x="125" y="8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3" y="56"/>
                    <a:pt x="120" y="58"/>
                    <a:pt x="120" y="61"/>
                  </a:cubicBezTo>
                  <a:cubicBezTo>
                    <a:pt x="120" y="64"/>
                    <a:pt x="123" y="65"/>
                    <a:pt x="125" y="65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60" y="65"/>
                    <a:pt x="162" y="64"/>
                    <a:pt x="162" y="61"/>
                  </a:cubicBezTo>
                  <a:close/>
                  <a:moveTo>
                    <a:pt x="101" y="258"/>
                  </a:moveTo>
                  <a:cubicBezTo>
                    <a:pt x="101" y="209"/>
                    <a:pt x="101" y="209"/>
                    <a:pt x="101" y="209"/>
                  </a:cubicBezTo>
                  <a:cubicBezTo>
                    <a:pt x="101" y="205"/>
                    <a:pt x="98" y="201"/>
                    <a:pt x="93" y="201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4" y="201"/>
                    <a:pt x="60" y="205"/>
                    <a:pt x="60" y="20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2"/>
                    <a:pt x="64" y="266"/>
                    <a:pt x="68" y="266"/>
                  </a:cubicBezTo>
                  <a:cubicBezTo>
                    <a:pt x="93" y="266"/>
                    <a:pt x="93" y="266"/>
                    <a:pt x="93" y="266"/>
                  </a:cubicBezTo>
                  <a:cubicBezTo>
                    <a:pt x="98" y="266"/>
                    <a:pt x="101" y="262"/>
                    <a:pt x="101" y="258"/>
                  </a:cubicBezTo>
                  <a:close/>
                  <a:moveTo>
                    <a:pt x="93" y="258"/>
                  </a:moveTo>
                  <a:cubicBezTo>
                    <a:pt x="68" y="258"/>
                    <a:pt x="68" y="258"/>
                    <a:pt x="68" y="258"/>
                  </a:cubicBezTo>
                  <a:cubicBezTo>
                    <a:pt x="68" y="209"/>
                    <a:pt x="68" y="209"/>
                    <a:pt x="68" y="209"/>
                  </a:cubicBezTo>
                  <a:cubicBezTo>
                    <a:pt x="93" y="209"/>
                    <a:pt x="93" y="209"/>
                    <a:pt x="93" y="209"/>
                  </a:cubicBezTo>
                  <a:lnTo>
                    <a:pt x="93" y="258"/>
                  </a:lnTo>
                  <a:close/>
                  <a:moveTo>
                    <a:pt x="101" y="157"/>
                  </a:moveTo>
                  <a:cubicBezTo>
                    <a:pt x="101" y="109"/>
                    <a:pt x="101" y="109"/>
                    <a:pt x="101" y="109"/>
                  </a:cubicBezTo>
                  <a:cubicBezTo>
                    <a:pt x="101" y="104"/>
                    <a:pt x="98" y="100"/>
                    <a:pt x="93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4" y="100"/>
                    <a:pt x="60" y="104"/>
                    <a:pt x="60" y="109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60" y="162"/>
                    <a:pt x="64" y="165"/>
                    <a:pt x="68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8" y="165"/>
                    <a:pt x="101" y="162"/>
                    <a:pt x="101" y="157"/>
                  </a:cubicBezTo>
                  <a:close/>
                  <a:moveTo>
                    <a:pt x="93" y="157"/>
                  </a:moveTo>
                  <a:cubicBezTo>
                    <a:pt x="68" y="157"/>
                    <a:pt x="68" y="157"/>
                    <a:pt x="68" y="157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93" y="109"/>
                    <a:pt x="93" y="109"/>
                    <a:pt x="93" y="109"/>
                  </a:cubicBezTo>
                  <a:lnTo>
                    <a:pt x="93" y="157"/>
                  </a:lnTo>
                  <a:close/>
                  <a:moveTo>
                    <a:pt x="101" y="56"/>
                  </a:moveTo>
                  <a:cubicBezTo>
                    <a:pt x="101" y="8"/>
                    <a:pt x="101" y="8"/>
                    <a:pt x="101" y="8"/>
                  </a:cubicBezTo>
                  <a:cubicBezTo>
                    <a:pt x="101" y="4"/>
                    <a:pt x="98" y="0"/>
                    <a:pt x="93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0" y="4"/>
                    <a:pt x="60" y="8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1"/>
                    <a:pt x="64" y="65"/>
                    <a:pt x="68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8" y="65"/>
                    <a:pt x="101" y="61"/>
                    <a:pt x="101" y="56"/>
                  </a:cubicBezTo>
                  <a:close/>
                  <a:moveTo>
                    <a:pt x="93" y="56"/>
                  </a:moveTo>
                  <a:cubicBezTo>
                    <a:pt x="68" y="56"/>
                    <a:pt x="68" y="56"/>
                    <a:pt x="68" y="56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56"/>
                  </a:lnTo>
                  <a:close/>
                  <a:moveTo>
                    <a:pt x="41" y="262"/>
                  </a:moveTo>
                  <a:cubicBezTo>
                    <a:pt x="41" y="240"/>
                    <a:pt x="41" y="240"/>
                    <a:pt x="41" y="240"/>
                  </a:cubicBezTo>
                  <a:cubicBezTo>
                    <a:pt x="41" y="239"/>
                    <a:pt x="40" y="237"/>
                    <a:pt x="37" y="237"/>
                  </a:cubicBezTo>
                  <a:cubicBezTo>
                    <a:pt x="33" y="237"/>
                    <a:pt x="33" y="239"/>
                    <a:pt x="33" y="240"/>
                  </a:cubicBezTo>
                  <a:cubicBezTo>
                    <a:pt x="33" y="258"/>
                    <a:pt x="33" y="258"/>
                    <a:pt x="33" y="258"/>
                  </a:cubicBezTo>
                  <a:cubicBezTo>
                    <a:pt x="25" y="258"/>
                    <a:pt x="25" y="258"/>
                    <a:pt x="25" y="258"/>
                  </a:cubicBezTo>
                  <a:cubicBezTo>
                    <a:pt x="25" y="201"/>
                    <a:pt x="25" y="201"/>
                    <a:pt x="25" y="201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1" y="201"/>
                    <a:pt x="0" y="202"/>
                    <a:pt x="0" y="205"/>
                  </a:cubicBezTo>
                  <a:cubicBezTo>
                    <a:pt x="0" y="208"/>
                    <a:pt x="1" y="209"/>
                    <a:pt x="4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58"/>
                    <a:pt x="16" y="258"/>
                    <a:pt x="16" y="258"/>
                  </a:cubicBezTo>
                  <a:cubicBezTo>
                    <a:pt x="4" y="258"/>
                    <a:pt x="4" y="258"/>
                    <a:pt x="4" y="258"/>
                  </a:cubicBezTo>
                  <a:cubicBezTo>
                    <a:pt x="1" y="258"/>
                    <a:pt x="0" y="259"/>
                    <a:pt x="0" y="262"/>
                  </a:cubicBezTo>
                  <a:cubicBezTo>
                    <a:pt x="0" y="265"/>
                    <a:pt x="1" y="266"/>
                    <a:pt x="4" y="266"/>
                  </a:cubicBezTo>
                  <a:cubicBezTo>
                    <a:pt x="37" y="266"/>
                    <a:pt x="37" y="266"/>
                    <a:pt x="37" y="266"/>
                  </a:cubicBezTo>
                  <a:cubicBezTo>
                    <a:pt x="39" y="266"/>
                    <a:pt x="41" y="265"/>
                    <a:pt x="41" y="262"/>
                  </a:cubicBezTo>
                  <a:close/>
                  <a:moveTo>
                    <a:pt x="41" y="157"/>
                  </a:moveTo>
                  <a:cubicBezTo>
                    <a:pt x="41" y="109"/>
                    <a:pt x="41" y="109"/>
                    <a:pt x="41" y="109"/>
                  </a:cubicBezTo>
                  <a:cubicBezTo>
                    <a:pt x="41" y="104"/>
                    <a:pt x="37" y="100"/>
                    <a:pt x="33" y="10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3" y="100"/>
                    <a:pt x="0" y="104"/>
                    <a:pt x="0" y="10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2"/>
                    <a:pt x="3" y="165"/>
                    <a:pt x="7" y="165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7" y="165"/>
                    <a:pt x="41" y="162"/>
                    <a:pt x="41" y="157"/>
                  </a:cubicBezTo>
                  <a:close/>
                  <a:moveTo>
                    <a:pt x="33" y="157"/>
                  </a:moveTo>
                  <a:cubicBezTo>
                    <a:pt x="7" y="157"/>
                    <a:pt x="7" y="157"/>
                    <a:pt x="7" y="157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33" y="109"/>
                    <a:pt x="33" y="109"/>
                    <a:pt x="33" y="109"/>
                  </a:cubicBezTo>
                  <a:lnTo>
                    <a:pt x="33" y="157"/>
                  </a:lnTo>
                  <a:close/>
                  <a:moveTo>
                    <a:pt x="41" y="61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41" y="37"/>
                    <a:pt x="40" y="36"/>
                    <a:pt x="37" y="36"/>
                  </a:cubicBezTo>
                  <a:cubicBezTo>
                    <a:pt x="33" y="36"/>
                    <a:pt x="33" y="37"/>
                    <a:pt x="33" y="40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7"/>
                    <a:pt x="1" y="8"/>
                    <a:pt x="4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8"/>
                    <a:pt x="0" y="61"/>
                  </a:cubicBezTo>
                  <a:cubicBezTo>
                    <a:pt x="0" y="64"/>
                    <a:pt x="1" y="65"/>
                    <a:pt x="4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9" y="65"/>
                    <a:pt x="41" y="64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81082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67" r:id="rId2"/>
    <p:sldLayoutId id="2147484266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249" r:id="rId9"/>
    <p:sldLayoutId id="2147484250" r:id="rId10"/>
    <p:sldLayoutId id="2147484264" r:id="rId11"/>
    <p:sldLayoutId id="2147484251" r:id="rId12"/>
    <p:sldLayoutId id="2147484463" r:id="rId13"/>
    <p:sldLayoutId id="2147484256" r:id="rId14"/>
    <p:sldLayoutId id="2147484257" r:id="rId15"/>
    <p:sldLayoutId id="2147484260" r:id="rId16"/>
    <p:sldLayoutId id="2147484299" r:id="rId17"/>
    <p:sldLayoutId id="2147484263" r:id="rId18"/>
    <p:sldLayoutId id="2147484518" r:id="rId19"/>
    <p:sldLayoutId id="2147484519" r:id="rId20"/>
    <p:sldLayoutId id="2147484520" r:id="rId21"/>
    <p:sldLayoutId id="2147484521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0" r:id="rId14"/>
    <p:sldLayoutId id="2147484491" r:id="rId15"/>
    <p:sldLayoutId id="2147484492" r:id="rId16"/>
    <p:sldLayoutId id="2147484493" r:id="rId17"/>
    <p:sldLayoutId id="214748449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ivacy.microsoft.com/en-us/privacystatem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4.sv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26" Type="http://schemas.openxmlformats.org/officeDocument/2006/relationships/image" Target="../media/image58.svg"/><Relationship Id="rId21" Type="http://schemas.openxmlformats.org/officeDocument/2006/relationships/image" Target="../media/image53.png"/><Relationship Id="rId34" Type="http://schemas.openxmlformats.org/officeDocument/2006/relationships/image" Target="../media/image66.sv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69.jpe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Relationship Id="rId35" Type="http://schemas.openxmlformats.org/officeDocument/2006/relationships/image" Target="../media/image67.png"/><Relationship Id="rId8" Type="http://schemas.openxmlformats.org/officeDocument/2006/relationships/image" Target="../media/image40.svg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D54D-CECA-4686-A3BC-3D8BEA60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AZ-900 Study Group – Week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BEB1E-6123-4314-9BA4-18F77C2C0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E3C70-C6FB-4A1C-BBFB-6D1B81A927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EB118-D513-4101-A89F-F414F909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Security, responsibility and trust in Azure </a:t>
            </a:r>
          </a:p>
        </p:txBody>
      </p:sp>
    </p:spTree>
    <p:extLst>
      <p:ext uri="{BB962C8B-B14F-4D97-AF65-F5344CB8AC3E}">
        <p14:creationId xmlns:p14="http://schemas.microsoft.com/office/powerpoint/2010/main" val="17071026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410356-5314-49ED-B5CE-6D4017A8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z="4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Shared Responsibility Model</a:t>
            </a:r>
          </a:p>
        </p:txBody>
      </p:sp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D2C2D88B-828F-428D-806E-DC0F46DECEA4}"/>
              </a:ext>
            </a:extLst>
          </p:cNvPr>
          <p:cNvGraphicFramePr>
            <a:graphicFrameLocks noGrp="1"/>
          </p:cNvGraphicFramePr>
          <p:nvPr/>
        </p:nvGraphicFramePr>
        <p:xfrm>
          <a:off x="706054" y="1211262"/>
          <a:ext cx="11028747" cy="4541839"/>
        </p:xfrm>
        <a:graphic>
          <a:graphicData uri="http://schemas.openxmlformats.org/drawingml/2006/table">
            <a:tbl>
              <a:tblPr firstRow="1" bandRow="1"/>
              <a:tblGrid>
                <a:gridCol w="4737115">
                  <a:extLst>
                    <a:ext uri="{9D8B030D-6E8A-4147-A177-3AD203B41FA5}">
                      <a16:colId xmlns:a16="http://schemas.microsoft.com/office/drawing/2014/main" val="2863051075"/>
                    </a:ext>
                  </a:extLst>
                </a:gridCol>
                <a:gridCol w="1572908">
                  <a:extLst>
                    <a:ext uri="{9D8B030D-6E8A-4147-A177-3AD203B41FA5}">
                      <a16:colId xmlns:a16="http://schemas.microsoft.com/office/drawing/2014/main" val="206272249"/>
                    </a:ext>
                  </a:extLst>
                </a:gridCol>
                <a:gridCol w="1572908">
                  <a:extLst>
                    <a:ext uri="{9D8B030D-6E8A-4147-A177-3AD203B41FA5}">
                      <a16:colId xmlns:a16="http://schemas.microsoft.com/office/drawing/2014/main" val="1691062119"/>
                    </a:ext>
                  </a:extLst>
                </a:gridCol>
                <a:gridCol w="1572908">
                  <a:extLst>
                    <a:ext uri="{9D8B030D-6E8A-4147-A177-3AD203B41FA5}">
                      <a16:colId xmlns:a16="http://schemas.microsoft.com/office/drawing/2014/main" val="2929803615"/>
                    </a:ext>
                  </a:extLst>
                </a:gridCol>
                <a:gridCol w="1572908">
                  <a:extLst>
                    <a:ext uri="{9D8B030D-6E8A-4147-A177-3AD203B41FA5}">
                      <a16:colId xmlns:a16="http://schemas.microsoft.com/office/drawing/2014/main" val="831339400"/>
                    </a:ext>
                  </a:extLst>
                </a:gridCol>
              </a:tblGrid>
              <a:tr h="421289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On-</a:t>
                      </a:r>
                      <a:r>
                        <a:rPr lang="en-US" sz="1600" err="1">
                          <a:solidFill>
                            <a:schemeClr val="tx1"/>
                          </a:solidFill>
                        </a:rPr>
                        <a:t>Prem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IaaS</a:t>
                      </a:r>
                    </a:p>
                  </a:txBody>
                  <a:tcPr marT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PaaS</a:t>
                      </a:r>
                    </a:p>
                  </a:txBody>
                  <a:tcPr marT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SaaS</a:t>
                      </a:r>
                    </a:p>
                  </a:txBody>
                  <a:tcPr marT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49475"/>
                  </a:ext>
                </a:extLst>
              </a:tr>
              <a:tr h="58865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Data classification and accountability</a:t>
                      </a:r>
                    </a:p>
                  </a:txBody>
                  <a:tcPr marL="365760" marT="137160" marB="1371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854766"/>
                  </a:ext>
                </a:extLst>
              </a:tr>
              <a:tr h="58865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Client &amp; end-point protection</a:t>
                      </a:r>
                    </a:p>
                  </a:txBody>
                  <a:tcPr marL="365760" marT="137160" marB="1371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5365"/>
                  </a:ext>
                </a:extLst>
              </a:tr>
              <a:tr h="58865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Identity &amp; access management</a:t>
                      </a:r>
                    </a:p>
                  </a:txBody>
                  <a:tcPr marL="365760" marT="137160" marB="1371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066728"/>
                  </a:ext>
                </a:extLst>
              </a:tr>
              <a:tr h="58865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Application level controls</a:t>
                      </a:r>
                    </a:p>
                  </a:txBody>
                  <a:tcPr marL="365760" marT="137160" marB="1371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267"/>
                  </a:ext>
                </a:extLst>
              </a:tr>
              <a:tr h="58865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Network controls</a:t>
                      </a:r>
                    </a:p>
                  </a:txBody>
                  <a:tcPr marL="365760" marT="137160" marB="1371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174508"/>
                  </a:ext>
                </a:extLst>
              </a:tr>
              <a:tr h="58865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Host Infrastructure</a:t>
                      </a:r>
                    </a:p>
                  </a:txBody>
                  <a:tcPr marL="365760" marT="137160" marB="1371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261463"/>
                  </a:ext>
                </a:extLst>
              </a:tr>
              <a:tr h="588650"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Physical Security</a:t>
                      </a:r>
                    </a:p>
                  </a:txBody>
                  <a:tcPr marL="365760" marT="137160" marB="13716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66371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32742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99113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65484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33185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98226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64597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730969" algn="l" defTabSz="93274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137160" marB="137160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537954"/>
                  </a:ext>
                </a:extLst>
              </a:tr>
            </a:tbl>
          </a:graphicData>
        </a:graphic>
      </p:graphicFrame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41C775A-D45C-4CE4-BAE2-FDB9C44ADA50}"/>
              </a:ext>
            </a:extLst>
          </p:cNvPr>
          <p:cNvGrpSpPr/>
          <p:nvPr/>
        </p:nvGrpSpPr>
        <p:grpSpPr>
          <a:xfrm>
            <a:off x="457200" y="1678330"/>
            <a:ext cx="468688" cy="4013204"/>
            <a:chOff x="457200" y="1678330"/>
            <a:chExt cx="468688" cy="4013204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A9D4C5-4D8D-4788-AF06-2A0500F91005}"/>
                </a:ext>
              </a:extLst>
            </p:cNvPr>
            <p:cNvSpPr/>
            <p:nvPr/>
          </p:nvSpPr>
          <p:spPr bwMode="auto">
            <a:xfrm>
              <a:off x="457200" y="1678330"/>
              <a:ext cx="468688" cy="46868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Freeform 186">
              <a:extLst>
                <a:ext uri="{FF2B5EF4-FFF2-40B4-BE49-F238E27FC236}">
                  <a16:creationId xmlns:a16="http://schemas.microsoft.com/office/drawing/2014/main" id="{5CFFCA23-D12C-4FA9-9F8A-5994E5CD668E}"/>
                </a:ext>
              </a:extLst>
            </p:cNvPr>
            <p:cNvSpPr/>
            <p:nvPr/>
          </p:nvSpPr>
          <p:spPr>
            <a:xfrm flipH="1">
              <a:off x="613049" y="1797820"/>
              <a:ext cx="156991" cy="229708"/>
            </a:xfrm>
            <a:custGeom>
              <a:avLst/>
              <a:gdLst>
                <a:gd name="connsiteX0" fmla="*/ 3284673 w 3284673"/>
                <a:gd name="connsiteY0" fmla="*/ 701841 h 4806110"/>
                <a:gd name="connsiteX1" fmla="*/ 3284671 w 3284673"/>
                <a:gd name="connsiteY1" fmla="*/ 701843 h 4806110"/>
                <a:gd name="connsiteX2" fmla="*/ 3284671 w 3284673"/>
                <a:gd name="connsiteY2" fmla="*/ 701841 h 4806110"/>
                <a:gd name="connsiteX3" fmla="*/ 3284669 w 3284673"/>
                <a:gd name="connsiteY3" fmla="*/ 701842 h 4806110"/>
                <a:gd name="connsiteX4" fmla="*/ 3284669 w 3284673"/>
                <a:gd name="connsiteY4" fmla="*/ 701841 h 4806110"/>
                <a:gd name="connsiteX5" fmla="*/ 3195823 w 3284673"/>
                <a:gd name="connsiteY5" fmla="*/ 779666 h 4806110"/>
                <a:gd name="connsiteX6" fmla="*/ 2143690 w 3284673"/>
                <a:gd name="connsiteY6" fmla="*/ 1039044 h 4806110"/>
                <a:gd name="connsiteX7" fmla="*/ 1642337 w 3284673"/>
                <a:gd name="connsiteY7" fmla="*/ 1059655 h 4806110"/>
                <a:gd name="connsiteX8" fmla="*/ 1140983 w 3284673"/>
                <a:gd name="connsiteY8" fmla="*/ 1039044 h 4806110"/>
                <a:gd name="connsiteX9" fmla="*/ 508725 w 3284673"/>
                <a:gd name="connsiteY9" fmla="*/ 940562 h 4806110"/>
                <a:gd name="connsiteX10" fmla="*/ 395039 w 3284673"/>
                <a:gd name="connsiteY10" fmla="*/ 909279 h 4806110"/>
                <a:gd name="connsiteX11" fmla="*/ 380829 w 3284673"/>
                <a:gd name="connsiteY11" fmla="*/ 905369 h 4806110"/>
                <a:gd name="connsiteX12" fmla="*/ 88851 w 3284673"/>
                <a:gd name="connsiteY12" fmla="*/ 779666 h 4806110"/>
                <a:gd name="connsiteX13" fmla="*/ 59720 w 3284673"/>
                <a:gd name="connsiteY13" fmla="*/ 754150 h 4806110"/>
                <a:gd name="connsiteX14" fmla="*/ 4 w 3284673"/>
                <a:gd name="connsiteY14" fmla="*/ 701841 h 4806110"/>
                <a:gd name="connsiteX15" fmla="*/ 4 w 3284673"/>
                <a:gd name="connsiteY15" fmla="*/ 701842 h 4806110"/>
                <a:gd name="connsiteX16" fmla="*/ 2 w 3284673"/>
                <a:gd name="connsiteY16" fmla="*/ 701841 h 4806110"/>
                <a:gd name="connsiteX17" fmla="*/ 2 w 3284673"/>
                <a:gd name="connsiteY17" fmla="*/ 701843 h 4806110"/>
                <a:gd name="connsiteX18" fmla="*/ 0 w 3284673"/>
                <a:gd name="connsiteY18" fmla="*/ 701841 h 4806110"/>
                <a:gd name="connsiteX19" fmla="*/ 0 w 3284673"/>
                <a:gd name="connsiteY19" fmla="*/ 1053189 h 4806110"/>
                <a:gd name="connsiteX20" fmla="*/ 2 w 3284673"/>
                <a:gd name="connsiteY20" fmla="*/ 1053191 h 4806110"/>
                <a:gd name="connsiteX21" fmla="*/ 2 w 3284673"/>
                <a:gd name="connsiteY21" fmla="*/ 1918845 h 4806110"/>
                <a:gd name="connsiteX22" fmla="*/ 2 w 3284673"/>
                <a:gd name="connsiteY22" fmla="*/ 2181795 h 4806110"/>
                <a:gd name="connsiteX23" fmla="*/ 2 w 3284673"/>
                <a:gd name="connsiteY23" fmla="*/ 2551024 h 4806110"/>
                <a:gd name="connsiteX24" fmla="*/ 4 w 3284673"/>
                <a:gd name="connsiteY24" fmla="*/ 2551025 h 4806110"/>
                <a:gd name="connsiteX25" fmla="*/ 4 w 3284673"/>
                <a:gd name="connsiteY25" fmla="*/ 2920828 h 4806110"/>
                <a:gd name="connsiteX26" fmla="*/ 4 w 3284673"/>
                <a:gd name="connsiteY26" fmla="*/ 3146226 h 4806110"/>
                <a:gd name="connsiteX27" fmla="*/ 0 w 3284673"/>
                <a:gd name="connsiteY27" fmla="*/ 3146222 h 4806110"/>
                <a:gd name="connsiteX28" fmla="*/ 0 w 3284673"/>
                <a:gd name="connsiteY28" fmla="*/ 3169359 h 4806110"/>
                <a:gd name="connsiteX29" fmla="*/ 4 w 3284673"/>
                <a:gd name="connsiteY29" fmla="*/ 3169359 h 4806110"/>
                <a:gd name="connsiteX30" fmla="*/ 4 w 3284673"/>
                <a:gd name="connsiteY30" fmla="*/ 3398798 h 4806110"/>
                <a:gd name="connsiteX31" fmla="*/ 4 w 3284673"/>
                <a:gd name="connsiteY31" fmla="*/ 3719407 h 4806110"/>
                <a:gd name="connsiteX32" fmla="*/ 0 w 3284673"/>
                <a:gd name="connsiteY32" fmla="*/ 3719407 h 4806110"/>
                <a:gd name="connsiteX33" fmla="*/ 0 w 3284673"/>
                <a:gd name="connsiteY33" fmla="*/ 4400783 h 4806110"/>
                <a:gd name="connsiteX34" fmla="*/ 1642335 w 3284673"/>
                <a:gd name="connsiteY34" fmla="*/ 4806110 h 4806110"/>
                <a:gd name="connsiteX35" fmla="*/ 1642339 w 3284673"/>
                <a:gd name="connsiteY35" fmla="*/ 4806110 h 4806110"/>
                <a:gd name="connsiteX36" fmla="*/ 3284673 w 3284673"/>
                <a:gd name="connsiteY36" fmla="*/ 4400783 h 4806110"/>
                <a:gd name="connsiteX37" fmla="*/ 3284673 w 3284673"/>
                <a:gd name="connsiteY37" fmla="*/ 3719407 h 4806110"/>
                <a:gd name="connsiteX38" fmla="*/ 3284669 w 3284673"/>
                <a:gd name="connsiteY38" fmla="*/ 3719407 h 4806110"/>
                <a:gd name="connsiteX39" fmla="*/ 3284669 w 3284673"/>
                <a:gd name="connsiteY39" fmla="*/ 3398798 h 4806110"/>
                <a:gd name="connsiteX40" fmla="*/ 3284669 w 3284673"/>
                <a:gd name="connsiteY40" fmla="*/ 3169359 h 4806110"/>
                <a:gd name="connsiteX41" fmla="*/ 3284673 w 3284673"/>
                <a:gd name="connsiteY41" fmla="*/ 3169359 h 4806110"/>
                <a:gd name="connsiteX42" fmla="*/ 3284673 w 3284673"/>
                <a:gd name="connsiteY42" fmla="*/ 3146222 h 4806110"/>
                <a:gd name="connsiteX43" fmla="*/ 3284669 w 3284673"/>
                <a:gd name="connsiteY43" fmla="*/ 3146226 h 4806110"/>
                <a:gd name="connsiteX44" fmla="*/ 3284669 w 3284673"/>
                <a:gd name="connsiteY44" fmla="*/ 2920828 h 4806110"/>
                <a:gd name="connsiteX45" fmla="*/ 3284669 w 3284673"/>
                <a:gd name="connsiteY45" fmla="*/ 2551025 h 4806110"/>
                <a:gd name="connsiteX46" fmla="*/ 3284671 w 3284673"/>
                <a:gd name="connsiteY46" fmla="*/ 2551024 h 4806110"/>
                <a:gd name="connsiteX47" fmla="*/ 3284671 w 3284673"/>
                <a:gd name="connsiteY47" fmla="*/ 2181795 h 4806110"/>
                <a:gd name="connsiteX48" fmla="*/ 3284671 w 3284673"/>
                <a:gd name="connsiteY48" fmla="*/ 1918845 h 4806110"/>
                <a:gd name="connsiteX49" fmla="*/ 3284671 w 3284673"/>
                <a:gd name="connsiteY49" fmla="*/ 1053191 h 4806110"/>
                <a:gd name="connsiteX50" fmla="*/ 3284673 w 3284673"/>
                <a:gd name="connsiteY50" fmla="*/ 1053189 h 4806110"/>
                <a:gd name="connsiteX51" fmla="*/ 1642339 w 3284673"/>
                <a:gd name="connsiteY51" fmla="*/ 0 h 4806110"/>
                <a:gd name="connsiteX52" fmla="*/ 1642335 w 3284673"/>
                <a:gd name="connsiteY52" fmla="*/ 0 h 4806110"/>
                <a:gd name="connsiteX53" fmla="*/ 0 w 3284673"/>
                <a:gd name="connsiteY53" fmla="*/ 458431 h 4806110"/>
                <a:gd name="connsiteX54" fmla="*/ 1642335 w 3284673"/>
                <a:gd name="connsiteY54" fmla="*/ 916862 h 4806110"/>
                <a:gd name="connsiteX55" fmla="*/ 1642339 w 3284673"/>
                <a:gd name="connsiteY55" fmla="*/ 916862 h 4806110"/>
                <a:gd name="connsiteX56" fmla="*/ 3284673 w 3284673"/>
                <a:gd name="connsiteY56" fmla="*/ 458431 h 4806110"/>
                <a:gd name="connsiteX57" fmla="*/ 1642339 w 3284673"/>
                <a:gd name="connsiteY57" fmla="*/ 0 h 480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284673" h="4806110">
                  <a:moveTo>
                    <a:pt x="3284673" y="701841"/>
                  </a:moveTo>
                  <a:lnTo>
                    <a:pt x="3284671" y="701843"/>
                  </a:lnTo>
                  <a:lnTo>
                    <a:pt x="3284671" y="701841"/>
                  </a:lnTo>
                  <a:lnTo>
                    <a:pt x="3284669" y="701842"/>
                  </a:lnTo>
                  <a:lnTo>
                    <a:pt x="3284669" y="701841"/>
                  </a:lnTo>
                  <a:lnTo>
                    <a:pt x="3195823" y="779666"/>
                  </a:lnTo>
                  <a:cubicBezTo>
                    <a:pt x="3003862" y="903069"/>
                    <a:pt x="2618829" y="998859"/>
                    <a:pt x="2143690" y="1039044"/>
                  </a:cubicBezTo>
                  <a:lnTo>
                    <a:pt x="1642337" y="1059655"/>
                  </a:lnTo>
                  <a:lnTo>
                    <a:pt x="1140983" y="1039044"/>
                  </a:lnTo>
                  <a:cubicBezTo>
                    <a:pt x="903413" y="1018952"/>
                    <a:pt x="688370" y="984958"/>
                    <a:pt x="508725" y="940562"/>
                  </a:cubicBezTo>
                  <a:lnTo>
                    <a:pt x="395039" y="909279"/>
                  </a:lnTo>
                  <a:lnTo>
                    <a:pt x="380829" y="905369"/>
                  </a:lnTo>
                  <a:cubicBezTo>
                    <a:pt x="259972" y="868335"/>
                    <a:pt x="160836" y="825942"/>
                    <a:pt x="88851" y="779666"/>
                  </a:cubicBezTo>
                  <a:lnTo>
                    <a:pt x="59720" y="754150"/>
                  </a:lnTo>
                  <a:lnTo>
                    <a:pt x="4" y="701841"/>
                  </a:lnTo>
                  <a:lnTo>
                    <a:pt x="4" y="701842"/>
                  </a:lnTo>
                  <a:lnTo>
                    <a:pt x="2" y="701841"/>
                  </a:lnTo>
                  <a:lnTo>
                    <a:pt x="2" y="701843"/>
                  </a:lnTo>
                  <a:lnTo>
                    <a:pt x="0" y="701841"/>
                  </a:lnTo>
                  <a:lnTo>
                    <a:pt x="0" y="1053189"/>
                  </a:lnTo>
                  <a:lnTo>
                    <a:pt x="2" y="1053191"/>
                  </a:lnTo>
                  <a:lnTo>
                    <a:pt x="2" y="1918845"/>
                  </a:lnTo>
                  <a:lnTo>
                    <a:pt x="2" y="2181795"/>
                  </a:lnTo>
                  <a:lnTo>
                    <a:pt x="2" y="2551024"/>
                  </a:lnTo>
                  <a:lnTo>
                    <a:pt x="4" y="2551025"/>
                  </a:lnTo>
                  <a:lnTo>
                    <a:pt x="4" y="2920828"/>
                  </a:lnTo>
                  <a:lnTo>
                    <a:pt x="4" y="3146226"/>
                  </a:lnTo>
                  <a:lnTo>
                    <a:pt x="0" y="3146222"/>
                  </a:lnTo>
                  <a:lnTo>
                    <a:pt x="0" y="3169359"/>
                  </a:lnTo>
                  <a:lnTo>
                    <a:pt x="4" y="3169359"/>
                  </a:lnTo>
                  <a:lnTo>
                    <a:pt x="4" y="3398798"/>
                  </a:lnTo>
                  <a:lnTo>
                    <a:pt x="4" y="3719407"/>
                  </a:lnTo>
                  <a:lnTo>
                    <a:pt x="0" y="3719407"/>
                  </a:lnTo>
                  <a:lnTo>
                    <a:pt x="0" y="4400783"/>
                  </a:lnTo>
                  <a:cubicBezTo>
                    <a:pt x="0" y="4624721"/>
                    <a:pt x="735436" y="4806110"/>
                    <a:pt x="1642335" y="4806110"/>
                  </a:cubicBezTo>
                  <a:lnTo>
                    <a:pt x="1642339" y="4806110"/>
                  </a:lnTo>
                  <a:cubicBezTo>
                    <a:pt x="2549237" y="4806110"/>
                    <a:pt x="3284673" y="4624721"/>
                    <a:pt x="3284673" y="4400783"/>
                  </a:cubicBezTo>
                  <a:lnTo>
                    <a:pt x="3284673" y="3719407"/>
                  </a:lnTo>
                  <a:lnTo>
                    <a:pt x="3284669" y="3719407"/>
                  </a:lnTo>
                  <a:lnTo>
                    <a:pt x="3284669" y="3398798"/>
                  </a:lnTo>
                  <a:lnTo>
                    <a:pt x="3284669" y="3169359"/>
                  </a:lnTo>
                  <a:lnTo>
                    <a:pt x="3284673" y="3169359"/>
                  </a:lnTo>
                  <a:lnTo>
                    <a:pt x="3284673" y="3146222"/>
                  </a:lnTo>
                  <a:lnTo>
                    <a:pt x="3284669" y="3146226"/>
                  </a:lnTo>
                  <a:lnTo>
                    <a:pt x="3284669" y="2920828"/>
                  </a:lnTo>
                  <a:lnTo>
                    <a:pt x="3284669" y="2551025"/>
                  </a:lnTo>
                  <a:lnTo>
                    <a:pt x="3284671" y="2551024"/>
                  </a:lnTo>
                  <a:lnTo>
                    <a:pt x="3284671" y="2181795"/>
                  </a:lnTo>
                  <a:lnTo>
                    <a:pt x="3284671" y="1918845"/>
                  </a:lnTo>
                  <a:lnTo>
                    <a:pt x="3284671" y="1053191"/>
                  </a:lnTo>
                  <a:lnTo>
                    <a:pt x="3284673" y="1053189"/>
                  </a:lnTo>
                  <a:close/>
                  <a:moveTo>
                    <a:pt x="1642339" y="0"/>
                  </a:moveTo>
                  <a:lnTo>
                    <a:pt x="1642335" y="0"/>
                  </a:lnTo>
                  <a:cubicBezTo>
                    <a:pt x="735297" y="0"/>
                    <a:pt x="0" y="205248"/>
                    <a:pt x="0" y="458431"/>
                  </a:cubicBezTo>
                  <a:cubicBezTo>
                    <a:pt x="0" y="711614"/>
                    <a:pt x="735297" y="916862"/>
                    <a:pt x="1642335" y="916862"/>
                  </a:cubicBezTo>
                  <a:lnTo>
                    <a:pt x="1642339" y="916862"/>
                  </a:lnTo>
                  <a:cubicBezTo>
                    <a:pt x="2549376" y="916862"/>
                    <a:pt x="3284673" y="711614"/>
                    <a:pt x="3284673" y="458431"/>
                  </a:cubicBezTo>
                  <a:cubicBezTo>
                    <a:pt x="3284673" y="205248"/>
                    <a:pt x="2549376" y="0"/>
                    <a:pt x="1642339" y="0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0072C6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35DF183F-DCEA-44C2-8920-F63D6E373E60}"/>
                </a:ext>
              </a:extLst>
            </p:cNvPr>
            <p:cNvSpPr/>
            <p:nvPr/>
          </p:nvSpPr>
          <p:spPr bwMode="auto">
            <a:xfrm>
              <a:off x="457200" y="2269083"/>
              <a:ext cx="468688" cy="46868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Rectangle 74">
              <a:extLst>
                <a:ext uri="{FF2B5EF4-FFF2-40B4-BE49-F238E27FC236}">
                  <a16:creationId xmlns:a16="http://schemas.microsoft.com/office/drawing/2014/main" id="{5C9E5191-0C4D-43D4-B1DE-7237A5D6520F}"/>
                </a:ext>
              </a:extLst>
            </p:cNvPr>
            <p:cNvSpPr/>
            <p:nvPr/>
          </p:nvSpPr>
          <p:spPr>
            <a:xfrm>
              <a:off x="593148" y="2376971"/>
              <a:ext cx="196792" cy="252912"/>
            </a:xfrm>
            <a:custGeom>
              <a:avLst/>
              <a:gdLst/>
              <a:ahLst/>
              <a:cxnLst/>
              <a:rect l="l" t="t" r="r" b="b"/>
              <a:pathLst>
                <a:path w="93101" h="119655">
                  <a:moveTo>
                    <a:pt x="46888" y="61255"/>
                  </a:moveTo>
                  <a:cubicBezTo>
                    <a:pt x="40157" y="61255"/>
                    <a:pt x="34700" y="66712"/>
                    <a:pt x="34700" y="73443"/>
                  </a:cubicBezTo>
                  <a:cubicBezTo>
                    <a:pt x="34700" y="78113"/>
                    <a:pt x="37327" y="82169"/>
                    <a:pt x="41596" y="83438"/>
                  </a:cubicBezTo>
                  <a:lnTo>
                    <a:pt x="38933" y="104741"/>
                  </a:lnTo>
                  <a:lnTo>
                    <a:pt x="55183" y="104741"/>
                  </a:lnTo>
                  <a:lnTo>
                    <a:pt x="52504" y="83305"/>
                  </a:lnTo>
                  <a:cubicBezTo>
                    <a:pt x="56597" y="81937"/>
                    <a:pt x="59076" y="77980"/>
                    <a:pt x="59076" y="73443"/>
                  </a:cubicBezTo>
                  <a:cubicBezTo>
                    <a:pt x="59076" y="66712"/>
                    <a:pt x="53619" y="61255"/>
                    <a:pt x="46888" y="61255"/>
                  </a:cubicBezTo>
                  <a:close/>
                  <a:moveTo>
                    <a:pt x="47468" y="17532"/>
                  </a:moveTo>
                  <a:cubicBezTo>
                    <a:pt x="43681" y="17333"/>
                    <a:pt x="39830" y="18360"/>
                    <a:pt x="36547" y="20648"/>
                  </a:cubicBezTo>
                  <a:cubicBezTo>
                    <a:pt x="29978" y="25222"/>
                    <a:pt x="27348" y="33667"/>
                    <a:pt x="30159" y="41162"/>
                  </a:cubicBezTo>
                  <a:lnTo>
                    <a:pt x="29615" y="41365"/>
                  </a:lnTo>
                  <a:lnTo>
                    <a:pt x="62407" y="41365"/>
                  </a:lnTo>
                  <a:cubicBezTo>
                    <a:pt x="65562" y="34644"/>
                    <a:pt x="63689" y="26692"/>
                    <a:pt x="58003" y="21774"/>
                  </a:cubicBezTo>
                  <a:cubicBezTo>
                    <a:pt x="54976" y="19155"/>
                    <a:pt x="51254" y="17730"/>
                    <a:pt x="47468" y="17532"/>
                  </a:cubicBezTo>
                  <a:close/>
                  <a:moveTo>
                    <a:pt x="48385" y="49"/>
                  </a:moveTo>
                  <a:cubicBezTo>
                    <a:pt x="55959" y="446"/>
                    <a:pt x="63402" y="3297"/>
                    <a:pt x="69456" y="8533"/>
                  </a:cubicBezTo>
                  <a:cubicBezTo>
                    <a:pt x="79598" y="17305"/>
                    <a:pt x="83675" y="30904"/>
                    <a:pt x="78885" y="43093"/>
                  </a:cubicBezTo>
                  <a:cubicBezTo>
                    <a:pt x="87177" y="43906"/>
                    <a:pt x="93101" y="51139"/>
                    <a:pt x="93101" y="59752"/>
                  </a:cubicBezTo>
                  <a:lnTo>
                    <a:pt x="93101" y="119654"/>
                  </a:lnTo>
                  <a:lnTo>
                    <a:pt x="0" y="119655"/>
                  </a:lnTo>
                  <a:lnTo>
                    <a:pt x="0" y="59752"/>
                  </a:lnTo>
                  <a:cubicBezTo>
                    <a:pt x="0" y="51365"/>
                    <a:pt x="5617" y="44289"/>
                    <a:pt x="13654" y="43326"/>
                  </a:cubicBezTo>
                  <a:cubicBezTo>
                    <a:pt x="9060" y="29605"/>
                    <a:pt x="14482" y="14678"/>
                    <a:pt x="26544" y="6281"/>
                  </a:cubicBezTo>
                  <a:cubicBezTo>
                    <a:pt x="33111" y="1706"/>
                    <a:pt x="40813" y="-348"/>
                    <a:pt x="48385" y="49"/>
                  </a:cubicBezTo>
                  <a:close/>
                </a:path>
              </a:pathLst>
            </a:custGeom>
            <a:noFill/>
            <a:ln w="3175" cap="flat" cmpd="sng" algn="ctr">
              <a:solidFill>
                <a:srgbClr val="0072C6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E73442-D324-4163-B048-CA4510A9D244}"/>
                </a:ext>
              </a:extLst>
            </p:cNvPr>
            <p:cNvSpPr/>
            <p:nvPr/>
          </p:nvSpPr>
          <p:spPr bwMode="auto">
            <a:xfrm>
              <a:off x="457200" y="2859836"/>
              <a:ext cx="468688" cy="46868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1B1A0DA-8207-441C-A8DD-64C16ADDCFED}"/>
                </a:ext>
              </a:extLst>
            </p:cNvPr>
            <p:cNvGrpSpPr/>
            <p:nvPr/>
          </p:nvGrpSpPr>
          <p:grpSpPr>
            <a:xfrm>
              <a:off x="590895" y="2951567"/>
              <a:ext cx="201299" cy="285227"/>
              <a:chOff x="3959933" y="3767978"/>
              <a:chExt cx="954733" cy="1352792"/>
            </a:xfrm>
            <a:noFill/>
          </p:grpSpPr>
          <p:sp>
            <p:nvSpPr>
              <p:cNvPr id="190" name="Rounded Rectangle 1">
                <a:extLst>
                  <a:ext uri="{FF2B5EF4-FFF2-40B4-BE49-F238E27FC236}">
                    <a16:creationId xmlns:a16="http://schemas.microsoft.com/office/drawing/2014/main" id="{3FB88EA0-DBE6-4F04-884D-B64DE4766947}"/>
                  </a:ext>
                </a:extLst>
              </p:cNvPr>
              <p:cNvSpPr/>
              <p:nvPr/>
            </p:nvSpPr>
            <p:spPr>
              <a:xfrm>
                <a:off x="3959933" y="3767978"/>
                <a:ext cx="954733" cy="1352792"/>
              </a:xfrm>
              <a:custGeom>
                <a:avLst/>
                <a:gdLst/>
                <a:ahLst/>
                <a:cxnLst/>
                <a:rect l="l" t="t" r="r" b="b"/>
                <a:pathLst>
                  <a:path w="2385060" h="3379470">
                    <a:moveTo>
                      <a:pt x="176542" y="240030"/>
                    </a:moveTo>
                    <a:lnTo>
                      <a:pt x="947055" y="240030"/>
                    </a:lnTo>
                    <a:cubicBezTo>
                      <a:pt x="930169" y="250398"/>
                      <a:pt x="909312" y="258434"/>
                      <a:pt x="883946" y="266828"/>
                    </a:cubicBezTo>
                    <a:lnTo>
                      <a:pt x="879626" y="266828"/>
                    </a:lnTo>
                    <a:lnTo>
                      <a:pt x="879626" y="268513"/>
                    </a:lnTo>
                    <a:lnTo>
                      <a:pt x="877062" y="269514"/>
                    </a:lnTo>
                    <a:lnTo>
                      <a:pt x="879626" y="269503"/>
                    </a:lnTo>
                    <a:lnTo>
                      <a:pt x="879626" y="476250"/>
                    </a:lnTo>
                    <a:lnTo>
                      <a:pt x="158115" y="476250"/>
                    </a:lnTo>
                    <a:lnTo>
                      <a:pt x="158115" y="3090864"/>
                    </a:lnTo>
                    <a:lnTo>
                      <a:pt x="2234565" y="3090864"/>
                    </a:lnTo>
                    <a:lnTo>
                      <a:pt x="2234565" y="476250"/>
                    </a:lnTo>
                    <a:lnTo>
                      <a:pt x="1505435" y="476250"/>
                    </a:lnTo>
                    <a:lnTo>
                      <a:pt x="1505435" y="269503"/>
                    </a:lnTo>
                    <a:lnTo>
                      <a:pt x="1507998" y="269514"/>
                    </a:lnTo>
                    <a:lnTo>
                      <a:pt x="1505435" y="268513"/>
                    </a:lnTo>
                    <a:lnTo>
                      <a:pt x="1505435" y="266828"/>
                    </a:lnTo>
                    <a:lnTo>
                      <a:pt x="1501115" y="266828"/>
                    </a:lnTo>
                    <a:cubicBezTo>
                      <a:pt x="1475749" y="258434"/>
                      <a:pt x="1454891" y="250398"/>
                      <a:pt x="1438005" y="240030"/>
                    </a:cubicBezTo>
                    <a:lnTo>
                      <a:pt x="2208518" y="240030"/>
                    </a:lnTo>
                    <a:cubicBezTo>
                      <a:pt x="2306019" y="240030"/>
                      <a:pt x="2385060" y="319071"/>
                      <a:pt x="2385060" y="416572"/>
                    </a:cubicBezTo>
                    <a:lnTo>
                      <a:pt x="2385060" y="3202928"/>
                    </a:lnTo>
                    <a:cubicBezTo>
                      <a:pt x="2385060" y="3300429"/>
                      <a:pt x="2306019" y="3379470"/>
                      <a:pt x="2208518" y="3379470"/>
                    </a:cubicBezTo>
                    <a:lnTo>
                      <a:pt x="176542" y="3379470"/>
                    </a:lnTo>
                    <a:cubicBezTo>
                      <a:pt x="79041" y="3379470"/>
                      <a:pt x="0" y="3300429"/>
                      <a:pt x="0" y="3202928"/>
                    </a:cubicBezTo>
                    <a:lnTo>
                      <a:pt x="0" y="416572"/>
                    </a:lnTo>
                    <a:cubicBezTo>
                      <a:pt x="0" y="319071"/>
                      <a:pt x="79041" y="240030"/>
                      <a:pt x="176542" y="240030"/>
                    </a:cubicBezTo>
                    <a:close/>
                    <a:moveTo>
                      <a:pt x="1192530" y="76200"/>
                    </a:moveTo>
                    <a:cubicBezTo>
                      <a:pt x="1151104" y="76200"/>
                      <a:pt x="1117521" y="109783"/>
                      <a:pt x="1117521" y="151209"/>
                    </a:cubicBezTo>
                    <a:cubicBezTo>
                      <a:pt x="1117521" y="192635"/>
                      <a:pt x="1151104" y="226218"/>
                      <a:pt x="1192530" y="226218"/>
                    </a:cubicBezTo>
                    <a:cubicBezTo>
                      <a:pt x="1233956" y="226218"/>
                      <a:pt x="1267539" y="192635"/>
                      <a:pt x="1267539" y="151209"/>
                    </a:cubicBezTo>
                    <a:cubicBezTo>
                      <a:pt x="1267539" y="109783"/>
                      <a:pt x="1233956" y="76200"/>
                      <a:pt x="1192530" y="76200"/>
                    </a:cubicBezTo>
                    <a:close/>
                    <a:moveTo>
                      <a:pt x="1186564" y="0"/>
                    </a:moveTo>
                    <a:lnTo>
                      <a:pt x="1192530" y="1105"/>
                    </a:lnTo>
                    <a:lnTo>
                      <a:pt x="1198496" y="0"/>
                    </a:lnTo>
                    <a:cubicBezTo>
                      <a:pt x="1276064" y="0"/>
                      <a:pt x="1339925" y="58038"/>
                      <a:pt x="1345725" y="132854"/>
                    </a:cubicBezTo>
                    <a:lnTo>
                      <a:pt x="1346522" y="132914"/>
                    </a:lnTo>
                    <a:cubicBezTo>
                      <a:pt x="1362683" y="238623"/>
                      <a:pt x="1392795" y="261650"/>
                      <a:pt x="1479032" y="288925"/>
                    </a:cubicBezTo>
                    <a:lnTo>
                      <a:pt x="1483043" y="288925"/>
                    </a:lnTo>
                    <a:lnTo>
                      <a:pt x="1483043" y="290421"/>
                    </a:lnTo>
                    <a:lnTo>
                      <a:pt x="1485423" y="291309"/>
                    </a:lnTo>
                    <a:lnTo>
                      <a:pt x="1483043" y="291299"/>
                    </a:lnTo>
                    <a:lnTo>
                      <a:pt x="1483043" y="505446"/>
                    </a:lnTo>
                    <a:cubicBezTo>
                      <a:pt x="1497331" y="506108"/>
                      <a:pt x="1510861" y="507000"/>
                      <a:pt x="1523509" y="507999"/>
                    </a:cubicBezTo>
                    <a:cubicBezTo>
                      <a:pt x="1697742" y="521757"/>
                      <a:pt x="1808909" y="546099"/>
                      <a:pt x="1885871" y="590549"/>
                    </a:cubicBezTo>
                    <a:cubicBezTo>
                      <a:pt x="1962833" y="634999"/>
                      <a:pt x="1972454" y="688445"/>
                      <a:pt x="1969247" y="749299"/>
                    </a:cubicBezTo>
                    <a:cubicBezTo>
                      <a:pt x="1962881" y="750102"/>
                      <a:pt x="1940031" y="751216"/>
                      <a:pt x="1904248" y="752475"/>
                    </a:cubicBezTo>
                    <a:lnTo>
                      <a:pt x="411131" y="752475"/>
                    </a:lnTo>
                    <a:cubicBezTo>
                      <a:pt x="411764" y="676075"/>
                      <a:pt x="449152" y="611689"/>
                      <a:pt x="519796" y="571499"/>
                    </a:cubicBezTo>
                    <a:cubicBezTo>
                      <a:pt x="591418" y="530753"/>
                      <a:pt x="673186" y="521757"/>
                      <a:pt x="840471" y="511174"/>
                    </a:cubicBezTo>
                    <a:lnTo>
                      <a:pt x="902017" y="508031"/>
                    </a:lnTo>
                    <a:lnTo>
                      <a:pt x="902017" y="291299"/>
                    </a:lnTo>
                    <a:lnTo>
                      <a:pt x="899637" y="291309"/>
                    </a:lnTo>
                    <a:lnTo>
                      <a:pt x="902017" y="290421"/>
                    </a:lnTo>
                    <a:lnTo>
                      <a:pt x="902017" y="288925"/>
                    </a:lnTo>
                    <a:lnTo>
                      <a:pt x="906028" y="288925"/>
                    </a:lnTo>
                    <a:cubicBezTo>
                      <a:pt x="992265" y="261650"/>
                      <a:pt x="1022377" y="238623"/>
                      <a:pt x="1038538" y="132914"/>
                    </a:cubicBezTo>
                    <a:lnTo>
                      <a:pt x="1039335" y="132854"/>
                    </a:lnTo>
                    <a:cubicBezTo>
                      <a:pt x="1045135" y="58038"/>
                      <a:pt x="1108996" y="0"/>
                      <a:pt x="1186564" y="0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0072C6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5" name="Oval 10">
                <a:extLst>
                  <a:ext uri="{FF2B5EF4-FFF2-40B4-BE49-F238E27FC236}">
                    <a16:creationId xmlns:a16="http://schemas.microsoft.com/office/drawing/2014/main" id="{CDC0D7F5-0506-49AC-A65D-6750A50CD7A7}"/>
                  </a:ext>
                </a:extLst>
              </p:cNvPr>
              <p:cNvSpPr/>
              <p:nvPr/>
            </p:nvSpPr>
            <p:spPr>
              <a:xfrm>
                <a:off x="4183535" y="4160921"/>
                <a:ext cx="507528" cy="758360"/>
              </a:xfrm>
              <a:custGeom>
                <a:avLst/>
                <a:gdLst/>
                <a:ahLst/>
                <a:cxnLst/>
                <a:rect l="l" t="t" r="r" b="b"/>
                <a:pathLst>
                  <a:path w="810223" h="1210655">
                    <a:moveTo>
                      <a:pt x="90296" y="443193"/>
                    </a:moveTo>
                    <a:lnTo>
                      <a:pt x="209447" y="443193"/>
                    </a:lnTo>
                    <a:cubicBezTo>
                      <a:pt x="209522" y="443542"/>
                      <a:pt x="209596" y="443892"/>
                      <a:pt x="209671" y="444241"/>
                    </a:cubicBezTo>
                    <a:cubicBezTo>
                      <a:pt x="429617" y="555366"/>
                      <a:pt x="506119" y="466466"/>
                      <a:pt x="600552" y="444241"/>
                    </a:cubicBezTo>
                    <a:cubicBezTo>
                      <a:pt x="600627" y="443892"/>
                      <a:pt x="600701" y="443542"/>
                      <a:pt x="600775" y="443193"/>
                    </a:cubicBezTo>
                    <a:lnTo>
                      <a:pt x="719928" y="443193"/>
                    </a:lnTo>
                    <a:cubicBezTo>
                      <a:pt x="769796" y="443193"/>
                      <a:pt x="810223" y="500462"/>
                      <a:pt x="810223" y="571106"/>
                    </a:cubicBezTo>
                    <a:lnTo>
                      <a:pt x="810223" y="1082742"/>
                    </a:lnTo>
                    <a:cubicBezTo>
                      <a:pt x="810223" y="1153386"/>
                      <a:pt x="769796" y="1210655"/>
                      <a:pt x="719928" y="1210655"/>
                    </a:cubicBezTo>
                    <a:lnTo>
                      <a:pt x="668876" y="1210655"/>
                    </a:lnTo>
                    <a:lnTo>
                      <a:pt x="436852" y="1210655"/>
                    </a:lnTo>
                    <a:lnTo>
                      <a:pt x="373371" y="1210655"/>
                    </a:lnTo>
                    <a:lnTo>
                      <a:pt x="208399" y="1210655"/>
                    </a:lnTo>
                    <a:lnTo>
                      <a:pt x="90296" y="1210655"/>
                    </a:lnTo>
                    <a:cubicBezTo>
                      <a:pt x="40427" y="1210655"/>
                      <a:pt x="0" y="1153386"/>
                      <a:pt x="0" y="1082742"/>
                    </a:cubicBezTo>
                    <a:lnTo>
                      <a:pt x="0" y="571106"/>
                    </a:lnTo>
                    <a:cubicBezTo>
                      <a:pt x="0" y="500462"/>
                      <a:pt x="40427" y="443193"/>
                      <a:pt x="90296" y="443193"/>
                    </a:cubicBezTo>
                    <a:close/>
                    <a:moveTo>
                      <a:pt x="400349" y="0"/>
                    </a:moveTo>
                    <a:cubicBezTo>
                      <a:pt x="528649" y="0"/>
                      <a:pt x="632657" y="104008"/>
                      <a:pt x="632657" y="232308"/>
                    </a:cubicBezTo>
                    <a:cubicBezTo>
                      <a:pt x="632657" y="360608"/>
                      <a:pt x="528649" y="464616"/>
                      <a:pt x="400349" y="464616"/>
                    </a:cubicBezTo>
                    <a:cubicBezTo>
                      <a:pt x="272049" y="464616"/>
                      <a:pt x="168041" y="360608"/>
                      <a:pt x="168041" y="232308"/>
                    </a:cubicBezTo>
                    <a:cubicBezTo>
                      <a:pt x="168041" y="104008"/>
                      <a:pt x="272049" y="0"/>
                      <a:pt x="400349" y="0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0072C6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4E4B15C-01EA-495E-8CB9-098BD7E4FC8F}"/>
                </a:ext>
              </a:extLst>
            </p:cNvPr>
            <p:cNvSpPr/>
            <p:nvPr/>
          </p:nvSpPr>
          <p:spPr bwMode="auto">
            <a:xfrm>
              <a:off x="457200" y="3450589"/>
              <a:ext cx="468688" cy="46868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59AFA9-414F-4B16-BA96-0661D0A968C5}"/>
                </a:ext>
              </a:extLst>
            </p:cNvPr>
            <p:cNvGrpSpPr/>
            <p:nvPr/>
          </p:nvGrpSpPr>
          <p:grpSpPr>
            <a:xfrm>
              <a:off x="579936" y="3535941"/>
              <a:ext cx="223216" cy="297985"/>
              <a:chOff x="6311900" y="1679576"/>
              <a:chExt cx="1454950" cy="1942304"/>
            </a:xfrm>
            <a:noFill/>
          </p:grpSpPr>
          <p:sp>
            <p:nvSpPr>
              <p:cNvPr id="175" name="Freeform 50">
                <a:extLst>
                  <a:ext uri="{FF2B5EF4-FFF2-40B4-BE49-F238E27FC236}">
                    <a16:creationId xmlns:a16="http://schemas.microsoft.com/office/drawing/2014/main" id="{0BD1E1A4-5F03-401F-AE2E-20B8148794FF}"/>
                  </a:ext>
                </a:extLst>
              </p:cNvPr>
              <p:cNvSpPr/>
              <p:nvPr/>
            </p:nvSpPr>
            <p:spPr>
              <a:xfrm rot="5400000">
                <a:off x="6829791" y="2167916"/>
                <a:ext cx="500130" cy="430852"/>
              </a:xfrm>
              <a:custGeom>
                <a:avLst/>
                <a:gdLst>
                  <a:gd name="connsiteX0" fmla="*/ 26 w 500130"/>
                  <a:gd name="connsiteY0" fmla="*/ 426628 h 430852"/>
                  <a:gd name="connsiteX1" fmla="*/ 8192 w 500130"/>
                  <a:gd name="connsiteY1" fmla="*/ 408642 h 430852"/>
                  <a:gd name="connsiteX2" fmla="*/ 241707 w 500130"/>
                  <a:gd name="connsiteY2" fmla="*/ 6029 h 430852"/>
                  <a:gd name="connsiteX3" fmla="*/ 250661 w 500130"/>
                  <a:gd name="connsiteY3" fmla="*/ 4 h 430852"/>
                  <a:gd name="connsiteX4" fmla="*/ 259417 w 500130"/>
                  <a:gd name="connsiteY4" fmla="*/ 6029 h 430852"/>
                  <a:gd name="connsiteX5" fmla="*/ 347952 w 500130"/>
                  <a:gd name="connsiteY5" fmla="*/ 158676 h 430852"/>
                  <a:gd name="connsiteX6" fmla="*/ 230675 w 500130"/>
                  <a:gd name="connsiteY6" fmla="*/ 158676 h 430852"/>
                  <a:gd name="connsiteX7" fmla="*/ 131836 w 500130"/>
                  <a:gd name="connsiteY7" fmla="*/ 257516 h 430852"/>
                  <a:gd name="connsiteX8" fmla="*/ 230675 w 500130"/>
                  <a:gd name="connsiteY8" fmla="*/ 356354 h 430852"/>
                  <a:gd name="connsiteX9" fmla="*/ 318243 w 500130"/>
                  <a:gd name="connsiteY9" fmla="*/ 356354 h 430852"/>
                  <a:gd name="connsiteX10" fmla="*/ 318246 w 500130"/>
                  <a:gd name="connsiteY10" fmla="*/ 356354 h 430852"/>
                  <a:gd name="connsiteX11" fmla="*/ 462606 w 500130"/>
                  <a:gd name="connsiteY11" fmla="*/ 356354 h 430852"/>
                  <a:gd name="connsiteX12" fmla="*/ 492933 w 500130"/>
                  <a:gd name="connsiteY12" fmla="*/ 408642 h 430852"/>
                  <a:gd name="connsiteX13" fmla="*/ 492933 w 500130"/>
                  <a:gd name="connsiteY13" fmla="*/ 430852 h 430852"/>
                  <a:gd name="connsiteX14" fmla="*/ 8192 w 500130"/>
                  <a:gd name="connsiteY14" fmla="*/ 430852 h 430852"/>
                  <a:gd name="connsiteX15" fmla="*/ 26 w 500130"/>
                  <a:gd name="connsiteY15" fmla="*/ 426628 h 43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130" h="430852">
                    <a:moveTo>
                      <a:pt x="26" y="426628"/>
                    </a:moveTo>
                    <a:cubicBezTo>
                      <a:pt x="-281" y="423487"/>
                      <a:pt x="2133" y="418051"/>
                      <a:pt x="8192" y="408642"/>
                    </a:cubicBezTo>
                    <a:lnTo>
                      <a:pt x="241707" y="6029"/>
                    </a:lnTo>
                    <a:cubicBezTo>
                      <a:pt x="243737" y="1815"/>
                      <a:pt x="247215" y="-96"/>
                      <a:pt x="250661" y="4"/>
                    </a:cubicBezTo>
                    <a:cubicBezTo>
                      <a:pt x="254106" y="103"/>
                      <a:pt x="257519" y="2210"/>
                      <a:pt x="259417" y="6029"/>
                    </a:cubicBezTo>
                    <a:lnTo>
                      <a:pt x="347952" y="158676"/>
                    </a:lnTo>
                    <a:lnTo>
                      <a:pt x="230675" y="158676"/>
                    </a:lnTo>
                    <a:cubicBezTo>
                      <a:pt x="176088" y="158676"/>
                      <a:pt x="131836" y="202929"/>
                      <a:pt x="131836" y="257516"/>
                    </a:cubicBezTo>
                    <a:cubicBezTo>
                      <a:pt x="131836" y="312103"/>
                      <a:pt x="176088" y="356354"/>
                      <a:pt x="230675" y="356354"/>
                    </a:cubicBezTo>
                    <a:lnTo>
                      <a:pt x="318243" y="356354"/>
                    </a:lnTo>
                    <a:cubicBezTo>
                      <a:pt x="318244" y="356354"/>
                      <a:pt x="318244" y="356354"/>
                      <a:pt x="318246" y="356354"/>
                    </a:cubicBezTo>
                    <a:lnTo>
                      <a:pt x="462606" y="356354"/>
                    </a:lnTo>
                    <a:lnTo>
                      <a:pt x="492933" y="408642"/>
                    </a:lnTo>
                    <a:cubicBezTo>
                      <a:pt x="500308" y="420787"/>
                      <a:pt x="504522" y="429244"/>
                      <a:pt x="492933" y="430852"/>
                    </a:cubicBezTo>
                    <a:lnTo>
                      <a:pt x="8192" y="430852"/>
                    </a:lnTo>
                    <a:cubicBezTo>
                      <a:pt x="3363" y="430619"/>
                      <a:pt x="333" y="429771"/>
                      <a:pt x="26" y="426628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0072C6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0" name="Freeform 51">
                <a:extLst>
                  <a:ext uri="{FF2B5EF4-FFF2-40B4-BE49-F238E27FC236}">
                    <a16:creationId xmlns:a16="http://schemas.microsoft.com/office/drawing/2014/main" id="{08BB82D4-4B30-493F-9E71-535E3210E3CF}"/>
                  </a:ext>
                </a:extLst>
              </p:cNvPr>
              <p:cNvSpPr/>
              <p:nvPr/>
            </p:nvSpPr>
            <p:spPr>
              <a:xfrm>
                <a:off x="6823950" y="2304672"/>
                <a:ext cx="709247" cy="1317208"/>
              </a:xfrm>
              <a:custGeom>
                <a:avLst/>
                <a:gdLst>
                  <a:gd name="connsiteX0" fmla="*/ 520694 w 1727200"/>
                  <a:gd name="connsiteY0" fmla="*/ 0 h 3207743"/>
                  <a:gd name="connsiteX1" fmla="*/ 663234 w 1727200"/>
                  <a:gd name="connsiteY1" fmla="*/ 142540 h 3207743"/>
                  <a:gd name="connsiteX2" fmla="*/ 663234 w 1727200"/>
                  <a:gd name="connsiteY2" fmla="*/ 1431032 h 3207743"/>
                  <a:gd name="connsiteX3" fmla="*/ 699688 w 1727200"/>
                  <a:gd name="connsiteY3" fmla="*/ 1452535 h 3207743"/>
                  <a:gd name="connsiteX4" fmla="*/ 699687 w 1727200"/>
                  <a:gd name="connsiteY4" fmla="*/ 1452536 h 3207743"/>
                  <a:gd name="connsiteX5" fmla="*/ 732416 w 1727200"/>
                  <a:gd name="connsiteY5" fmla="*/ 1419807 h 3207743"/>
                  <a:gd name="connsiteX6" fmla="*/ 732417 w 1727200"/>
                  <a:gd name="connsiteY6" fmla="*/ 786706 h 3207743"/>
                  <a:gd name="connsiteX7" fmla="*/ 873762 w 1727200"/>
                  <a:gd name="connsiteY7" fmla="*/ 650076 h 3207743"/>
                  <a:gd name="connsiteX8" fmla="*/ 1016302 w 1727200"/>
                  <a:gd name="connsiteY8" fmla="*/ 792616 h 3207743"/>
                  <a:gd name="connsiteX9" fmla="*/ 1016302 w 1727200"/>
                  <a:gd name="connsiteY9" fmla="*/ 1431282 h 3207743"/>
                  <a:gd name="connsiteX10" fmla="*/ 1053055 w 1727200"/>
                  <a:gd name="connsiteY10" fmla="*/ 1452535 h 3207743"/>
                  <a:gd name="connsiteX11" fmla="*/ 1053054 w 1727200"/>
                  <a:gd name="connsiteY11" fmla="*/ 1452536 h 3207743"/>
                  <a:gd name="connsiteX12" fmla="*/ 1093536 w 1727200"/>
                  <a:gd name="connsiteY12" fmla="*/ 1430727 h 3207743"/>
                  <a:gd name="connsiteX13" fmla="*/ 1093536 w 1727200"/>
                  <a:gd name="connsiteY13" fmla="*/ 966467 h 3207743"/>
                  <a:gd name="connsiteX14" fmla="*/ 1236075 w 1727200"/>
                  <a:gd name="connsiteY14" fmla="*/ 823927 h 3207743"/>
                  <a:gd name="connsiteX15" fmla="*/ 1378615 w 1727200"/>
                  <a:gd name="connsiteY15" fmla="*/ 966467 h 3207743"/>
                  <a:gd name="connsiteX16" fmla="*/ 1378615 w 1727200"/>
                  <a:gd name="connsiteY16" fmla="*/ 1428680 h 3207743"/>
                  <a:gd name="connsiteX17" fmla="*/ 1378615 w 1727200"/>
                  <a:gd name="connsiteY17" fmla="*/ 1430351 h 3207743"/>
                  <a:gd name="connsiteX18" fmla="*/ 1413132 w 1727200"/>
                  <a:gd name="connsiteY18" fmla="*/ 1452535 h 3207743"/>
                  <a:gd name="connsiteX19" fmla="*/ 1413131 w 1727200"/>
                  <a:gd name="connsiteY19" fmla="*/ 1452536 h 3207743"/>
                  <a:gd name="connsiteX20" fmla="*/ 1445860 w 1727200"/>
                  <a:gd name="connsiteY20" fmla="*/ 1419807 h 3207743"/>
                  <a:gd name="connsiteX21" fmla="*/ 1445860 w 1727200"/>
                  <a:gd name="connsiteY21" fmla="*/ 1136852 h 3207743"/>
                  <a:gd name="connsiteX22" fmla="*/ 1582884 w 1727200"/>
                  <a:gd name="connsiteY22" fmla="*/ 1021631 h 3207743"/>
                  <a:gd name="connsiteX23" fmla="*/ 1725424 w 1727200"/>
                  <a:gd name="connsiteY23" fmla="*/ 1164170 h 3207743"/>
                  <a:gd name="connsiteX24" fmla="*/ 1725424 w 1727200"/>
                  <a:gd name="connsiteY24" fmla="*/ 1578672 h 3207743"/>
                  <a:gd name="connsiteX25" fmla="*/ 1725424 w 1727200"/>
                  <a:gd name="connsiteY25" fmla="*/ 1832860 h 3207743"/>
                  <a:gd name="connsiteX26" fmla="*/ 1727200 w 1727200"/>
                  <a:gd name="connsiteY26" fmla="*/ 2296059 h 3207743"/>
                  <a:gd name="connsiteX27" fmla="*/ 1585724 w 1727200"/>
                  <a:gd name="connsiteY27" fmla="*/ 2765959 h 3207743"/>
                  <a:gd name="connsiteX28" fmla="*/ 1585724 w 1727200"/>
                  <a:gd name="connsiteY28" fmla="*/ 3207743 h 3207743"/>
                  <a:gd name="connsiteX29" fmla="*/ 560654 w 1727200"/>
                  <a:gd name="connsiteY29" fmla="*/ 3201393 h 3207743"/>
                  <a:gd name="connsiteX30" fmla="*/ 560654 w 1727200"/>
                  <a:gd name="connsiteY30" fmla="*/ 2804760 h 3207743"/>
                  <a:gd name="connsiteX31" fmla="*/ 40849 w 1727200"/>
                  <a:gd name="connsiteY31" fmla="*/ 2361526 h 3207743"/>
                  <a:gd name="connsiteX32" fmla="*/ 0 w 1727200"/>
                  <a:gd name="connsiteY32" fmla="*/ 2298574 h 3207743"/>
                  <a:gd name="connsiteX33" fmla="*/ 2720 w 1727200"/>
                  <a:gd name="connsiteY33" fmla="*/ 1140316 h 3207743"/>
                  <a:gd name="connsiteX34" fmla="*/ 145260 w 1727200"/>
                  <a:gd name="connsiteY34" fmla="*/ 997776 h 3207743"/>
                  <a:gd name="connsiteX35" fmla="*/ 287800 w 1727200"/>
                  <a:gd name="connsiteY35" fmla="*/ 1140316 h 3207743"/>
                  <a:gd name="connsiteX36" fmla="*/ 287800 w 1727200"/>
                  <a:gd name="connsiteY36" fmla="*/ 1770794 h 3207743"/>
                  <a:gd name="connsiteX37" fmla="*/ 290130 w 1727200"/>
                  <a:gd name="connsiteY37" fmla="*/ 1770777 h 3207743"/>
                  <a:gd name="connsiteX38" fmla="*/ 332978 w 1727200"/>
                  <a:gd name="connsiteY38" fmla="*/ 1804413 h 3207743"/>
                  <a:gd name="connsiteX39" fmla="*/ 332977 w 1727200"/>
                  <a:gd name="connsiteY39" fmla="*/ 1804414 h 3207743"/>
                  <a:gd name="connsiteX40" fmla="*/ 375950 w 1727200"/>
                  <a:gd name="connsiteY40" fmla="*/ 1770161 h 3207743"/>
                  <a:gd name="connsiteX41" fmla="*/ 378155 w 1727200"/>
                  <a:gd name="connsiteY41" fmla="*/ 1770145 h 3207743"/>
                  <a:gd name="connsiteX42" fmla="*/ 378156 w 1727200"/>
                  <a:gd name="connsiteY42" fmla="*/ 268830 h 3207743"/>
                  <a:gd name="connsiteX43" fmla="*/ 378155 w 1727200"/>
                  <a:gd name="connsiteY43" fmla="*/ 268825 h 3207743"/>
                  <a:gd name="connsiteX44" fmla="*/ 378155 w 1727200"/>
                  <a:gd name="connsiteY44" fmla="*/ 142540 h 3207743"/>
                  <a:gd name="connsiteX45" fmla="*/ 520694 w 1727200"/>
                  <a:gd name="connsiteY45" fmla="*/ 0 h 320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727200" h="3207743">
                    <a:moveTo>
                      <a:pt x="520694" y="0"/>
                    </a:moveTo>
                    <a:cubicBezTo>
                      <a:pt x="599416" y="0"/>
                      <a:pt x="663234" y="63818"/>
                      <a:pt x="663234" y="142540"/>
                    </a:cubicBezTo>
                    <a:lnTo>
                      <a:pt x="663234" y="1431032"/>
                    </a:lnTo>
                    <a:cubicBezTo>
                      <a:pt x="675386" y="1453855"/>
                      <a:pt x="687536" y="1445368"/>
                      <a:pt x="699688" y="1452535"/>
                    </a:cubicBezTo>
                    <a:lnTo>
                      <a:pt x="699687" y="1452536"/>
                    </a:lnTo>
                    <a:cubicBezTo>
                      <a:pt x="705142" y="1447081"/>
                      <a:pt x="733670" y="1448028"/>
                      <a:pt x="732416" y="1419807"/>
                    </a:cubicBezTo>
                    <a:cubicBezTo>
                      <a:pt x="732416" y="1208773"/>
                      <a:pt x="732416" y="997740"/>
                      <a:pt x="732417" y="786706"/>
                    </a:cubicBezTo>
                    <a:cubicBezTo>
                      <a:pt x="734467" y="710701"/>
                      <a:pt x="797036" y="650076"/>
                      <a:pt x="873762" y="650076"/>
                    </a:cubicBezTo>
                    <a:cubicBezTo>
                      <a:pt x="952485" y="650076"/>
                      <a:pt x="1016302" y="713894"/>
                      <a:pt x="1016302" y="792616"/>
                    </a:cubicBezTo>
                    <a:lnTo>
                      <a:pt x="1016302" y="1431282"/>
                    </a:lnTo>
                    <a:cubicBezTo>
                      <a:pt x="1019606" y="1449549"/>
                      <a:pt x="1022912" y="1438741"/>
                      <a:pt x="1053055" y="1452535"/>
                    </a:cubicBezTo>
                    <a:lnTo>
                      <a:pt x="1053054" y="1452536"/>
                    </a:lnTo>
                    <a:cubicBezTo>
                      <a:pt x="1059801" y="1448901"/>
                      <a:pt x="1089026" y="1444644"/>
                      <a:pt x="1093536" y="1430727"/>
                    </a:cubicBezTo>
                    <a:lnTo>
                      <a:pt x="1093536" y="966467"/>
                    </a:lnTo>
                    <a:cubicBezTo>
                      <a:pt x="1093536" y="887745"/>
                      <a:pt x="1157353" y="823927"/>
                      <a:pt x="1236075" y="823927"/>
                    </a:cubicBezTo>
                    <a:cubicBezTo>
                      <a:pt x="1314797" y="823927"/>
                      <a:pt x="1378615" y="887745"/>
                      <a:pt x="1378615" y="966467"/>
                    </a:cubicBezTo>
                    <a:lnTo>
                      <a:pt x="1378615" y="1428680"/>
                    </a:lnTo>
                    <a:lnTo>
                      <a:pt x="1378615" y="1430351"/>
                    </a:lnTo>
                    <a:cubicBezTo>
                      <a:pt x="1390120" y="1446691"/>
                      <a:pt x="1401627" y="1445140"/>
                      <a:pt x="1413132" y="1452535"/>
                    </a:cubicBezTo>
                    <a:lnTo>
                      <a:pt x="1413131" y="1452536"/>
                    </a:lnTo>
                    <a:cubicBezTo>
                      <a:pt x="1431206" y="1452536"/>
                      <a:pt x="1445860" y="1437882"/>
                      <a:pt x="1445860" y="1419807"/>
                    </a:cubicBezTo>
                    <a:lnTo>
                      <a:pt x="1445860" y="1136852"/>
                    </a:lnTo>
                    <a:cubicBezTo>
                      <a:pt x="1456029" y="1070920"/>
                      <a:pt x="1513701" y="1021631"/>
                      <a:pt x="1582884" y="1021631"/>
                    </a:cubicBezTo>
                    <a:cubicBezTo>
                      <a:pt x="1661606" y="1021631"/>
                      <a:pt x="1725424" y="1085448"/>
                      <a:pt x="1725424" y="1164170"/>
                    </a:cubicBezTo>
                    <a:lnTo>
                      <a:pt x="1725424" y="1578672"/>
                    </a:lnTo>
                    <a:lnTo>
                      <a:pt x="1725424" y="1832860"/>
                    </a:lnTo>
                    <a:lnTo>
                      <a:pt x="1727200" y="2296059"/>
                    </a:lnTo>
                    <a:lnTo>
                      <a:pt x="1585724" y="2765959"/>
                    </a:lnTo>
                    <a:lnTo>
                      <a:pt x="1585724" y="3207743"/>
                    </a:lnTo>
                    <a:lnTo>
                      <a:pt x="560654" y="3201393"/>
                    </a:lnTo>
                    <a:lnTo>
                      <a:pt x="560654" y="2804760"/>
                    </a:lnTo>
                    <a:cubicBezTo>
                      <a:pt x="342990" y="2672791"/>
                      <a:pt x="151800" y="2515080"/>
                      <a:pt x="40849" y="2361526"/>
                    </a:cubicBezTo>
                    <a:lnTo>
                      <a:pt x="0" y="2298574"/>
                    </a:lnTo>
                    <a:cubicBezTo>
                      <a:pt x="907" y="1912488"/>
                      <a:pt x="1813" y="1526402"/>
                      <a:pt x="2720" y="1140316"/>
                    </a:cubicBezTo>
                    <a:cubicBezTo>
                      <a:pt x="2720" y="1061594"/>
                      <a:pt x="66538" y="997776"/>
                      <a:pt x="145260" y="997776"/>
                    </a:cubicBezTo>
                    <a:cubicBezTo>
                      <a:pt x="223982" y="997776"/>
                      <a:pt x="287800" y="1061594"/>
                      <a:pt x="287800" y="1140316"/>
                    </a:cubicBezTo>
                    <a:lnTo>
                      <a:pt x="287800" y="1770794"/>
                    </a:lnTo>
                    <a:lnTo>
                      <a:pt x="290130" y="1770777"/>
                    </a:lnTo>
                    <a:cubicBezTo>
                      <a:pt x="294517" y="1790241"/>
                      <a:pt x="312092" y="1804413"/>
                      <a:pt x="332978" y="1804413"/>
                    </a:cubicBezTo>
                    <a:lnTo>
                      <a:pt x="332977" y="1804414"/>
                    </a:lnTo>
                    <a:cubicBezTo>
                      <a:pt x="354087" y="1804414"/>
                      <a:pt x="371814" y="1789937"/>
                      <a:pt x="375950" y="1770161"/>
                    </a:cubicBezTo>
                    <a:lnTo>
                      <a:pt x="378155" y="1770145"/>
                    </a:lnTo>
                    <a:cubicBezTo>
                      <a:pt x="378155" y="1269707"/>
                      <a:pt x="378156" y="769268"/>
                      <a:pt x="378156" y="268830"/>
                    </a:cubicBezTo>
                    <a:cubicBezTo>
                      <a:pt x="378156" y="268828"/>
                      <a:pt x="378156" y="268827"/>
                      <a:pt x="378155" y="268825"/>
                    </a:cubicBezTo>
                    <a:lnTo>
                      <a:pt x="378155" y="142540"/>
                    </a:lnTo>
                    <a:cubicBezTo>
                      <a:pt x="378155" y="63818"/>
                      <a:pt x="441972" y="0"/>
                      <a:pt x="520694" y="0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0072C6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Freeform 52">
                <a:extLst>
                  <a:ext uri="{FF2B5EF4-FFF2-40B4-BE49-F238E27FC236}">
                    <a16:creationId xmlns:a16="http://schemas.microsoft.com/office/drawing/2014/main" id="{F2F8D537-5526-447A-A082-1551C00397A6}"/>
                  </a:ext>
                </a:extLst>
              </p:cNvPr>
              <p:cNvSpPr/>
              <p:nvPr/>
            </p:nvSpPr>
            <p:spPr>
              <a:xfrm>
                <a:off x="6311900" y="1679576"/>
                <a:ext cx="1454950" cy="1402769"/>
              </a:xfrm>
              <a:custGeom>
                <a:avLst/>
                <a:gdLst>
                  <a:gd name="connsiteX0" fmla="*/ 727475 w 1454950"/>
                  <a:gd name="connsiteY0" fmla="*/ 0 h 1402769"/>
                  <a:gd name="connsiteX1" fmla="*/ 1454950 w 1454950"/>
                  <a:gd name="connsiteY1" fmla="*/ 727475 h 1402769"/>
                  <a:gd name="connsiteX2" fmla="*/ 1330709 w 1454950"/>
                  <a:gd name="connsiteY2" fmla="*/ 1134213 h 1402769"/>
                  <a:gd name="connsiteX3" fmla="*/ 1274763 w 1454950"/>
                  <a:gd name="connsiteY3" fmla="*/ 1202020 h 1402769"/>
                  <a:gd name="connsiteX4" fmla="*/ 1274763 w 1454950"/>
                  <a:gd name="connsiteY4" fmla="*/ 1092200 h 1402769"/>
                  <a:gd name="connsiteX5" fmla="*/ 1266342 w 1454950"/>
                  <a:gd name="connsiteY5" fmla="*/ 1050490 h 1402769"/>
                  <a:gd name="connsiteX6" fmla="*/ 1249682 w 1454950"/>
                  <a:gd name="connsiteY6" fmla="*/ 1025779 h 1402769"/>
                  <a:gd name="connsiteX7" fmla="*/ 1283991 w 1454950"/>
                  <a:gd name="connsiteY7" fmla="*/ 962571 h 1402769"/>
                  <a:gd name="connsiteX8" fmla="*/ 1331454 w 1454950"/>
                  <a:gd name="connsiteY8" fmla="*/ 727475 h 1402769"/>
                  <a:gd name="connsiteX9" fmla="*/ 727475 w 1454950"/>
                  <a:gd name="connsiteY9" fmla="*/ 123496 h 1402769"/>
                  <a:gd name="connsiteX10" fmla="*/ 123496 w 1454950"/>
                  <a:gd name="connsiteY10" fmla="*/ 727475 h 1402769"/>
                  <a:gd name="connsiteX11" fmla="*/ 389785 w 1454950"/>
                  <a:gd name="connsiteY11" fmla="*/ 1228304 h 1402769"/>
                  <a:gd name="connsiteX12" fmla="*/ 460375 w 1454950"/>
                  <a:gd name="connsiteY12" fmla="*/ 1266619 h 1402769"/>
                  <a:gd name="connsiteX13" fmla="*/ 460375 w 1454950"/>
                  <a:gd name="connsiteY13" fmla="*/ 1402769 h 1402769"/>
                  <a:gd name="connsiteX14" fmla="*/ 444309 w 1454950"/>
                  <a:gd name="connsiteY14" fmla="*/ 1397781 h 1402769"/>
                  <a:gd name="connsiteX15" fmla="*/ 0 w 1454950"/>
                  <a:gd name="connsiteY15" fmla="*/ 727475 h 1402769"/>
                  <a:gd name="connsiteX16" fmla="*/ 727475 w 1454950"/>
                  <a:gd name="connsiteY16" fmla="*/ 0 h 1402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54950" h="1402769">
                    <a:moveTo>
                      <a:pt x="727475" y="0"/>
                    </a:moveTo>
                    <a:cubicBezTo>
                      <a:pt x="1129248" y="0"/>
                      <a:pt x="1454950" y="325702"/>
                      <a:pt x="1454950" y="727475"/>
                    </a:cubicBezTo>
                    <a:cubicBezTo>
                      <a:pt x="1454950" y="878140"/>
                      <a:pt x="1409148" y="1018107"/>
                      <a:pt x="1330709" y="1134213"/>
                    </a:cubicBezTo>
                    <a:lnTo>
                      <a:pt x="1274763" y="1202020"/>
                    </a:lnTo>
                    <a:lnTo>
                      <a:pt x="1274763" y="1092200"/>
                    </a:lnTo>
                    <a:cubicBezTo>
                      <a:pt x="1274763" y="1077405"/>
                      <a:pt x="1271765" y="1063310"/>
                      <a:pt x="1266342" y="1050490"/>
                    </a:cubicBezTo>
                    <a:lnTo>
                      <a:pt x="1249682" y="1025779"/>
                    </a:lnTo>
                    <a:lnTo>
                      <a:pt x="1283991" y="962571"/>
                    </a:lnTo>
                    <a:cubicBezTo>
                      <a:pt x="1314554" y="890312"/>
                      <a:pt x="1331454" y="810867"/>
                      <a:pt x="1331454" y="727475"/>
                    </a:cubicBezTo>
                    <a:cubicBezTo>
                      <a:pt x="1331454" y="393907"/>
                      <a:pt x="1061043" y="123496"/>
                      <a:pt x="727475" y="123496"/>
                    </a:cubicBezTo>
                    <a:cubicBezTo>
                      <a:pt x="393907" y="123496"/>
                      <a:pt x="123496" y="393907"/>
                      <a:pt x="123496" y="727475"/>
                    </a:cubicBezTo>
                    <a:cubicBezTo>
                      <a:pt x="123496" y="935955"/>
                      <a:pt x="229126" y="1119764"/>
                      <a:pt x="389785" y="1228304"/>
                    </a:cubicBezTo>
                    <a:lnTo>
                      <a:pt x="460375" y="1266619"/>
                    </a:lnTo>
                    <a:lnTo>
                      <a:pt x="460375" y="1402769"/>
                    </a:lnTo>
                    <a:lnTo>
                      <a:pt x="444309" y="1397781"/>
                    </a:lnTo>
                    <a:cubicBezTo>
                      <a:pt x="183208" y="1287345"/>
                      <a:pt x="0" y="1028805"/>
                      <a:pt x="0" y="727475"/>
                    </a:cubicBezTo>
                    <a:cubicBezTo>
                      <a:pt x="0" y="325702"/>
                      <a:pt x="325702" y="0"/>
                      <a:pt x="727475" y="0"/>
                    </a:cubicBezTo>
                    <a:close/>
                  </a:path>
                </a:pathLst>
              </a:custGeom>
              <a:grpFill/>
              <a:ln w="3175" cap="flat" cmpd="sng" algn="ctr">
                <a:solidFill>
                  <a:srgbClr val="0072C6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D6FC61D-2180-42E5-A737-3C67631E4CEE}"/>
                </a:ext>
              </a:extLst>
            </p:cNvPr>
            <p:cNvSpPr/>
            <p:nvPr/>
          </p:nvSpPr>
          <p:spPr bwMode="auto">
            <a:xfrm>
              <a:off x="457200" y="4041342"/>
              <a:ext cx="468688" cy="46868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0429C7D1-09FA-4C0E-9EB4-4DF22B5B1757}"/>
                </a:ext>
              </a:extLst>
            </p:cNvPr>
            <p:cNvSpPr/>
            <p:nvPr/>
          </p:nvSpPr>
          <p:spPr bwMode="auto">
            <a:xfrm>
              <a:off x="548826" y="4133853"/>
              <a:ext cx="285437" cy="283666"/>
            </a:xfrm>
            <a:custGeom>
              <a:avLst/>
              <a:gdLst>
                <a:gd name="connsiteX0" fmla="*/ 777917 w 1061094"/>
                <a:gd name="connsiteY0" fmla="*/ 254412 h 1054511"/>
                <a:gd name="connsiteX1" fmla="*/ 704329 w 1061094"/>
                <a:gd name="connsiteY1" fmla="*/ 94173 h 1054511"/>
                <a:gd name="connsiteX2" fmla="*/ 912406 w 1061094"/>
                <a:gd name="connsiteY2" fmla="*/ 254412 h 1054511"/>
                <a:gd name="connsiteX3" fmla="*/ 568298 w 1061094"/>
                <a:gd name="connsiteY3" fmla="*/ 254412 h 1054511"/>
                <a:gd name="connsiteX4" fmla="*/ 568298 w 1061094"/>
                <a:gd name="connsiteY4" fmla="*/ 63396 h 1054511"/>
                <a:gd name="connsiteX5" fmla="*/ 618257 w 1061094"/>
                <a:gd name="connsiteY5" fmla="*/ 69645 h 1054511"/>
                <a:gd name="connsiteX6" fmla="*/ 715726 w 1061094"/>
                <a:gd name="connsiteY6" fmla="*/ 254412 h 1054511"/>
                <a:gd name="connsiteX7" fmla="*/ 347802 w 1061094"/>
                <a:gd name="connsiteY7" fmla="*/ 254412 h 1054511"/>
                <a:gd name="connsiteX8" fmla="*/ 444721 w 1061094"/>
                <a:gd name="connsiteY8" fmla="*/ 70566 h 1054511"/>
                <a:gd name="connsiteX9" fmla="*/ 512604 w 1061094"/>
                <a:gd name="connsiteY9" fmla="*/ 62728 h 1054511"/>
                <a:gd name="connsiteX10" fmla="*/ 512604 w 1061094"/>
                <a:gd name="connsiteY10" fmla="*/ 254412 h 1054511"/>
                <a:gd name="connsiteX11" fmla="*/ 157186 w 1061094"/>
                <a:gd name="connsiteY11" fmla="*/ 254412 h 1054511"/>
                <a:gd name="connsiteX12" fmla="*/ 357702 w 1061094"/>
                <a:gd name="connsiteY12" fmla="*/ 96733 h 1054511"/>
                <a:gd name="connsiteX13" fmla="*/ 285439 w 1061094"/>
                <a:gd name="connsiteY13" fmla="*/ 254412 h 1054511"/>
                <a:gd name="connsiteX14" fmla="*/ 821233 w 1061094"/>
                <a:gd name="connsiteY14" fmla="*/ 501694 h 1054511"/>
                <a:gd name="connsiteX15" fmla="*/ 816459 w 1061094"/>
                <a:gd name="connsiteY15" fmla="*/ 448415 h 1054511"/>
                <a:gd name="connsiteX16" fmla="*/ 816334 w 1061094"/>
                <a:gd name="connsiteY16" fmla="*/ 448415 h 1054511"/>
                <a:gd name="connsiteX17" fmla="*/ 812336 w 1061094"/>
                <a:gd name="connsiteY17" fmla="*/ 399324 h 1054511"/>
                <a:gd name="connsiteX18" fmla="*/ 791249 w 1061094"/>
                <a:gd name="connsiteY18" fmla="*/ 300110 h 1054511"/>
                <a:gd name="connsiteX19" fmla="*/ 942305 w 1061094"/>
                <a:gd name="connsiteY19" fmla="*/ 300110 h 1054511"/>
                <a:gd name="connsiteX20" fmla="*/ 942305 w 1061094"/>
                <a:gd name="connsiteY20" fmla="*/ 300000 h 1054511"/>
                <a:gd name="connsiteX21" fmla="*/ 1005414 w 1061094"/>
                <a:gd name="connsiteY21" fmla="*/ 501694 h 1054511"/>
                <a:gd name="connsiteX22" fmla="*/ 568298 w 1061094"/>
                <a:gd name="connsiteY22" fmla="*/ 501694 h 1054511"/>
                <a:gd name="connsiteX23" fmla="*/ 568298 w 1061094"/>
                <a:gd name="connsiteY23" fmla="*/ 448415 h 1054511"/>
                <a:gd name="connsiteX24" fmla="*/ 568298 w 1061094"/>
                <a:gd name="connsiteY24" fmla="*/ 300110 h 1054511"/>
                <a:gd name="connsiteX25" fmla="*/ 730801 w 1061094"/>
                <a:gd name="connsiteY25" fmla="*/ 300110 h 1054511"/>
                <a:gd name="connsiteX26" fmla="*/ 762140 w 1061094"/>
                <a:gd name="connsiteY26" fmla="*/ 501694 h 1054511"/>
                <a:gd name="connsiteX27" fmla="*/ 301345 w 1061094"/>
                <a:gd name="connsiteY27" fmla="*/ 501694 h 1054511"/>
                <a:gd name="connsiteX28" fmla="*/ 305848 w 1061094"/>
                <a:gd name="connsiteY28" fmla="*/ 450748 h 1054511"/>
                <a:gd name="connsiteX29" fmla="*/ 306065 w 1061094"/>
                <a:gd name="connsiteY29" fmla="*/ 448415 h 1054511"/>
                <a:gd name="connsiteX30" fmla="*/ 306054 w 1061094"/>
                <a:gd name="connsiteY30" fmla="*/ 448415 h 1054511"/>
                <a:gd name="connsiteX31" fmla="*/ 310408 w 1061094"/>
                <a:gd name="connsiteY31" fmla="*/ 399154 h 1054511"/>
                <a:gd name="connsiteX32" fmla="*/ 332583 w 1061094"/>
                <a:gd name="connsiteY32" fmla="*/ 300110 h 1054511"/>
                <a:gd name="connsiteX33" fmla="*/ 512604 w 1061094"/>
                <a:gd name="connsiteY33" fmla="*/ 300110 h 1054511"/>
                <a:gd name="connsiteX34" fmla="*/ 512604 w 1061094"/>
                <a:gd name="connsiteY34" fmla="*/ 448415 h 1054511"/>
                <a:gd name="connsiteX35" fmla="*/ 512604 w 1061094"/>
                <a:gd name="connsiteY35" fmla="*/ 501694 h 1054511"/>
                <a:gd name="connsiteX36" fmla="*/ 64555 w 1061094"/>
                <a:gd name="connsiteY36" fmla="*/ 501694 h 1054511"/>
                <a:gd name="connsiteX37" fmla="*/ 127471 w 1061094"/>
                <a:gd name="connsiteY37" fmla="*/ 300110 h 1054511"/>
                <a:gd name="connsiteX38" fmla="*/ 271987 w 1061094"/>
                <a:gd name="connsiteY38" fmla="*/ 300110 h 1054511"/>
                <a:gd name="connsiteX39" fmla="*/ 251119 w 1061094"/>
                <a:gd name="connsiteY39" fmla="*/ 399350 h 1054511"/>
                <a:gd name="connsiteX40" fmla="*/ 245640 w 1061094"/>
                <a:gd name="connsiteY40" fmla="*/ 464332 h 1054511"/>
                <a:gd name="connsiteX41" fmla="*/ 242300 w 1061094"/>
                <a:gd name="connsiteY41" fmla="*/ 501694 h 1054511"/>
                <a:gd name="connsiteX42" fmla="*/ 568298 w 1061094"/>
                <a:gd name="connsiteY42" fmla="*/ 754610 h 1054511"/>
                <a:gd name="connsiteX43" fmla="*/ 568298 w 1061094"/>
                <a:gd name="connsiteY43" fmla="*/ 606305 h 1054511"/>
                <a:gd name="connsiteX44" fmla="*/ 568298 w 1061094"/>
                <a:gd name="connsiteY44" fmla="*/ 553026 h 1054511"/>
                <a:gd name="connsiteX45" fmla="*/ 762140 w 1061094"/>
                <a:gd name="connsiteY45" fmla="*/ 553026 h 1054511"/>
                <a:gd name="connsiteX46" fmla="*/ 730801 w 1061094"/>
                <a:gd name="connsiteY46" fmla="*/ 754610 h 1054511"/>
                <a:gd name="connsiteX47" fmla="*/ 332583 w 1061094"/>
                <a:gd name="connsiteY47" fmla="*/ 754610 h 1054511"/>
                <a:gd name="connsiteX48" fmla="*/ 310408 w 1061094"/>
                <a:gd name="connsiteY48" fmla="*/ 655566 h 1054511"/>
                <a:gd name="connsiteX49" fmla="*/ 306054 w 1061094"/>
                <a:gd name="connsiteY49" fmla="*/ 606305 h 1054511"/>
                <a:gd name="connsiteX50" fmla="*/ 306065 w 1061094"/>
                <a:gd name="connsiteY50" fmla="*/ 606305 h 1054511"/>
                <a:gd name="connsiteX51" fmla="*/ 305848 w 1061094"/>
                <a:gd name="connsiteY51" fmla="*/ 603972 h 1054511"/>
                <a:gd name="connsiteX52" fmla="*/ 301345 w 1061094"/>
                <a:gd name="connsiteY52" fmla="*/ 553026 h 1054511"/>
                <a:gd name="connsiteX53" fmla="*/ 512604 w 1061094"/>
                <a:gd name="connsiteY53" fmla="*/ 553026 h 1054511"/>
                <a:gd name="connsiteX54" fmla="*/ 512604 w 1061094"/>
                <a:gd name="connsiteY54" fmla="*/ 606305 h 1054511"/>
                <a:gd name="connsiteX55" fmla="*/ 512604 w 1061094"/>
                <a:gd name="connsiteY55" fmla="*/ 754610 h 1054511"/>
                <a:gd name="connsiteX56" fmla="*/ 127471 w 1061094"/>
                <a:gd name="connsiteY56" fmla="*/ 754610 h 1054511"/>
                <a:gd name="connsiteX57" fmla="*/ 64555 w 1061094"/>
                <a:gd name="connsiteY57" fmla="*/ 553026 h 1054511"/>
                <a:gd name="connsiteX58" fmla="*/ 242300 w 1061094"/>
                <a:gd name="connsiteY58" fmla="*/ 553026 h 1054511"/>
                <a:gd name="connsiteX59" fmla="*/ 245640 w 1061094"/>
                <a:gd name="connsiteY59" fmla="*/ 590388 h 1054511"/>
                <a:gd name="connsiteX60" fmla="*/ 251119 w 1061094"/>
                <a:gd name="connsiteY60" fmla="*/ 655370 h 1054511"/>
                <a:gd name="connsiteX61" fmla="*/ 271987 w 1061094"/>
                <a:gd name="connsiteY61" fmla="*/ 754610 h 1054511"/>
                <a:gd name="connsiteX62" fmla="*/ 942305 w 1061094"/>
                <a:gd name="connsiteY62" fmla="*/ 754720 h 1054511"/>
                <a:gd name="connsiteX63" fmla="*/ 942305 w 1061094"/>
                <a:gd name="connsiteY63" fmla="*/ 754610 h 1054511"/>
                <a:gd name="connsiteX64" fmla="*/ 791249 w 1061094"/>
                <a:gd name="connsiteY64" fmla="*/ 754610 h 1054511"/>
                <a:gd name="connsiteX65" fmla="*/ 812336 w 1061094"/>
                <a:gd name="connsiteY65" fmla="*/ 655396 h 1054511"/>
                <a:gd name="connsiteX66" fmla="*/ 816334 w 1061094"/>
                <a:gd name="connsiteY66" fmla="*/ 606305 h 1054511"/>
                <a:gd name="connsiteX67" fmla="*/ 816459 w 1061094"/>
                <a:gd name="connsiteY67" fmla="*/ 606305 h 1054511"/>
                <a:gd name="connsiteX68" fmla="*/ 821233 w 1061094"/>
                <a:gd name="connsiteY68" fmla="*/ 553026 h 1054511"/>
                <a:gd name="connsiteX69" fmla="*/ 1005414 w 1061094"/>
                <a:gd name="connsiteY69" fmla="*/ 553026 h 1054511"/>
                <a:gd name="connsiteX70" fmla="*/ 942305 w 1061094"/>
                <a:gd name="connsiteY70" fmla="*/ 754720 h 1054511"/>
                <a:gd name="connsiteX71" fmla="*/ 357702 w 1061094"/>
                <a:gd name="connsiteY71" fmla="*/ 957987 h 1054511"/>
                <a:gd name="connsiteX72" fmla="*/ 157186 w 1061094"/>
                <a:gd name="connsiteY72" fmla="*/ 800308 h 1054511"/>
                <a:gd name="connsiteX73" fmla="*/ 285439 w 1061094"/>
                <a:gd name="connsiteY73" fmla="*/ 800308 h 1054511"/>
                <a:gd name="connsiteX74" fmla="*/ 357702 w 1061094"/>
                <a:gd name="connsiteY74" fmla="*/ 957987 h 1054511"/>
                <a:gd name="connsiteX75" fmla="*/ 704329 w 1061094"/>
                <a:gd name="connsiteY75" fmla="*/ 960547 h 1054511"/>
                <a:gd name="connsiteX76" fmla="*/ 777917 w 1061094"/>
                <a:gd name="connsiteY76" fmla="*/ 800308 h 1054511"/>
                <a:gd name="connsiteX77" fmla="*/ 912406 w 1061094"/>
                <a:gd name="connsiteY77" fmla="*/ 800308 h 1054511"/>
                <a:gd name="connsiteX78" fmla="*/ 704329 w 1061094"/>
                <a:gd name="connsiteY78" fmla="*/ 960547 h 1054511"/>
                <a:gd name="connsiteX79" fmla="*/ 568298 w 1061094"/>
                <a:gd name="connsiteY79" fmla="*/ 991324 h 1054511"/>
                <a:gd name="connsiteX80" fmla="*/ 568298 w 1061094"/>
                <a:gd name="connsiteY80" fmla="*/ 800308 h 1054511"/>
                <a:gd name="connsiteX81" fmla="*/ 715726 w 1061094"/>
                <a:gd name="connsiteY81" fmla="*/ 800308 h 1054511"/>
                <a:gd name="connsiteX82" fmla="*/ 618257 w 1061094"/>
                <a:gd name="connsiteY82" fmla="*/ 985075 h 1054511"/>
                <a:gd name="connsiteX83" fmla="*/ 568298 w 1061094"/>
                <a:gd name="connsiteY83" fmla="*/ 991324 h 1054511"/>
                <a:gd name="connsiteX84" fmla="*/ 512604 w 1061094"/>
                <a:gd name="connsiteY84" fmla="*/ 991992 h 1054511"/>
                <a:gd name="connsiteX85" fmla="*/ 444721 w 1061094"/>
                <a:gd name="connsiteY85" fmla="*/ 984154 h 1054511"/>
                <a:gd name="connsiteX86" fmla="*/ 347802 w 1061094"/>
                <a:gd name="connsiteY86" fmla="*/ 800308 h 1054511"/>
                <a:gd name="connsiteX87" fmla="*/ 512604 w 1061094"/>
                <a:gd name="connsiteY87" fmla="*/ 800308 h 1054511"/>
                <a:gd name="connsiteX88" fmla="*/ 532120 w 1061094"/>
                <a:gd name="connsiteY88" fmla="*/ 1054511 h 1054511"/>
                <a:gd name="connsiteX89" fmla="*/ 637079 w 1061094"/>
                <a:gd name="connsiteY89" fmla="*/ 1043930 h 1054511"/>
                <a:gd name="connsiteX90" fmla="*/ 1061094 w 1061094"/>
                <a:gd name="connsiteY90" fmla="*/ 523681 h 1054511"/>
                <a:gd name="connsiteX91" fmla="*/ 1050305 w 1061094"/>
                <a:gd name="connsiteY91" fmla="*/ 416658 h 1054511"/>
                <a:gd name="connsiteX92" fmla="*/ 1020166 w 1061094"/>
                <a:gd name="connsiteY92" fmla="*/ 319565 h 1054511"/>
                <a:gd name="connsiteX93" fmla="*/ 1014692 w 1061094"/>
                <a:gd name="connsiteY93" fmla="*/ 308373 h 1054511"/>
                <a:gd name="connsiteX94" fmla="*/ 981367 w 1061094"/>
                <a:gd name="connsiteY94" fmla="*/ 246977 h 1054511"/>
                <a:gd name="connsiteX95" fmla="*/ 943093 w 1061094"/>
                <a:gd name="connsiteY95" fmla="*/ 193675 h 1054511"/>
                <a:gd name="connsiteX96" fmla="*/ 935170 w 1061094"/>
                <a:gd name="connsiteY96" fmla="*/ 184072 h 1054511"/>
                <a:gd name="connsiteX97" fmla="*/ 874548 w 1061094"/>
                <a:gd name="connsiteY97" fmla="*/ 123970 h 1054511"/>
                <a:gd name="connsiteX98" fmla="*/ 534453 w 1061094"/>
                <a:gd name="connsiteY98" fmla="*/ 0 h 1054511"/>
                <a:gd name="connsiteX99" fmla="*/ 10654 w 1061094"/>
                <a:gd name="connsiteY99" fmla="*/ 433478 h 1054511"/>
                <a:gd name="connsiteX100" fmla="*/ 9171 w 1061094"/>
                <a:gd name="connsiteY100" fmla="*/ 448415 h 1054511"/>
                <a:gd name="connsiteX101" fmla="*/ 6606 w 1061094"/>
                <a:gd name="connsiteY101" fmla="*/ 448415 h 1054511"/>
                <a:gd name="connsiteX102" fmla="*/ 0 w 1061094"/>
                <a:gd name="connsiteY102" fmla="*/ 513938 h 1054511"/>
                <a:gd name="connsiteX103" fmla="*/ 1333 w 1061094"/>
                <a:gd name="connsiteY103" fmla="*/ 527360 h 1054511"/>
                <a:gd name="connsiteX104" fmla="*/ 369 w 1061094"/>
                <a:gd name="connsiteY104" fmla="*/ 537075 h 1054511"/>
                <a:gd name="connsiteX105" fmla="*/ 7347 w 1061094"/>
                <a:gd name="connsiteY105" fmla="*/ 606305 h 1054511"/>
                <a:gd name="connsiteX106" fmla="*/ 9171 w 1061094"/>
                <a:gd name="connsiteY106" fmla="*/ 606305 h 1054511"/>
                <a:gd name="connsiteX107" fmla="*/ 10654 w 1061094"/>
                <a:gd name="connsiteY107" fmla="*/ 621242 h 1054511"/>
                <a:gd name="connsiteX108" fmla="*/ 268322 w 1061094"/>
                <a:gd name="connsiteY108" fmla="*/ 982793 h 1054511"/>
                <a:gd name="connsiteX109" fmla="*/ 348620 w 1061094"/>
                <a:gd name="connsiteY109" fmla="*/ 1020831 h 1054511"/>
                <a:gd name="connsiteX110" fmla="*/ 359648 w 1061094"/>
                <a:gd name="connsiteY110" fmla="*/ 1024254 h 1054511"/>
                <a:gd name="connsiteX111" fmla="*/ 436239 w 1061094"/>
                <a:gd name="connsiteY111" fmla="*/ 1045261 h 1054511"/>
                <a:gd name="connsiteX112" fmla="*/ 495026 w 1061094"/>
                <a:gd name="connsiteY112" fmla="*/ 1051188 h 105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061094" h="1054511">
                  <a:moveTo>
                    <a:pt x="777917" y="254412"/>
                  </a:moveTo>
                  <a:cubicBezTo>
                    <a:pt x="759446" y="197759"/>
                    <a:pt x="734951" y="143807"/>
                    <a:pt x="704329" y="94173"/>
                  </a:cubicBezTo>
                  <a:cubicBezTo>
                    <a:pt x="787956" y="126417"/>
                    <a:pt x="859983" y="182509"/>
                    <a:pt x="912406" y="254412"/>
                  </a:cubicBezTo>
                  <a:close/>
                  <a:moveTo>
                    <a:pt x="568298" y="254412"/>
                  </a:moveTo>
                  <a:lnTo>
                    <a:pt x="568298" y="63396"/>
                  </a:lnTo>
                  <a:cubicBezTo>
                    <a:pt x="585265" y="64092"/>
                    <a:pt x="601948" y="66217"/>
                    <a:pt x="618257" y="69645"/>
                  </a:cubicBezTo>
                  <a:cubicBezTo>
                    <a:pt x="659517" y="124902"/>
                    <a:pt x="692358" y="187363"/>
                    <a:pt x="715726" y="254412"/>
                  </a:cubicBezTo>
                  <a:close/>
                  <a:moveTo>
                    <a:pt x="347802" y="254412"/>
                  </a:moveTo>
                  <a:cubicBezTo>
                    <a:pt x="371152" y="187775"/>
                    <a:pt x="403897" y="125701"/>
                    <a:pt x="444721" y="70566"/>
                  </a:cubicBezTo>
                  <a:cubicBezTo>
                    <a:pt x="466809" y="66050"/>
                    <a:pt x="489474" y="63247"/>
                    <a:pt x="512604" y="62728"/>
                  </a:cubicBezTo>
                  <a:lnTo>
                    <a:pt x="512604" y="254412"/>
                  </a:lnTo>
                  <a:close/>
                  <a:moveTo>
                    <a:pt x="157186" y="254412"/>
                  </a:moveTo>
                  <a:cubicBezTo>
                    <a:pt x="207748" y="184368"/>
                    <a:pt x="277231" y="129601"/>
                    <a:pt x="357702" y="96733"/>
                  </a:cubicBezTo>
                  <a:cubicBezTo>
                    <a:pt x="328110" y="145868"/>
                    <a:pt x="303886" y="198835"/>
                    <a:pt x="285439" y="254412"/>
                  </a:cubicBezTo>
                  <a:close/>
                  <a:moveTo>
                    <a:pt x="821233" y="501694"/>
                  </a:moveTo>
                  <a:lnTo>
                    <a:pt x="816459" y="448415"/>
                  </a:lnTo>
                  <a:lnTo>
                    <a:pt x="816334" y="448415"/>
                  </a:lnTo>
                  <a:lnTo>
                    <a:pt x="812336" y="399324"/>
                  </a:lnTo>
                  <a:cubicBezTo>
                    <a:pt x="807412" y="365644"/>
                    <a:pt x="800362" y="332489"/>
                    <a:pt x="791249" y="300110"/>
                  </a:cubicBezTo>
                  <a:lnTo>
                    <a:pt x="942305" y="300110"/>
                  </a:lnTo>
                  <a:lnTo>
                    <a:pt x="942305" y="300000"/>
                  </a:lnTo>
                  <a:cubicBezTo>
                    <a:pt x="977433" y="359931"/>
                    <a:pt x="999644" y="428463"/>
                    <a:pt x="1005414" y="501694"/>
                  </a:cubicBezTo>
                  <a:close/>
                  <a:moveTo>
                    <a:pt x="568298" y="501694"/>
                  </a:moveTo>
                  <a:lnTo>
                    <a:pt x="568298" y="448415"/>
                  </a:lnTo>
                  <a:lnTo>
                    <a:pt x="568298" y="300110"/>
                  </a:lnTo>
                  <a:lnTo>
                    <a:pt x="730801" y="300110"/>
                  </a:lnTo>
                  <a:cubicBezTo>
                    <a:pt x="749956" y="364581"/>
                    <a:pt x="760671" y="432530"/>
                    <a:pt x="762140" y="501694"/>
                  </a:cubicBezTo>
                  <a:close/>
                  <a:moveTo>
                    <a:pt x="301345" y="501694"/>
                  </a:moveTo>
                  <a:lnTo>
                    <a:pt x="305848" y="450748"/>
                  </a:lnTo>
                  <a:lnTo>
                    <a:pt x="306065" y="448415"/>
                  </a:lnTo>
                  <a:lnTo>
                    <a:pt x="306054" y="448415"/>
                  </a:lnTo>
                  <a:lnTo>
                    <a:pt x="310408" y="399154"/>
                  </a:lnTo>
                  <a:cubicBezTo>
                    <a:pt x="315653" y="365464"/>
                    <a:pt x="323083" y="332357"/>
                    <a:pt x="332583" y="300110"/>
                  </a:cubicBezTo>
                  <a:lnTo>
                    <a:pt x="512604" y="300110"/>
                  </a:lnTo>
                  <a:lnTo>
                    <a:pt x="512604" y="448415"/>
                  </a:lnTo>
                  <a:lnTo>
                    <a:pt x="512604" y="501694"/>
                  </a:lnTo>
                  <a:close/>
                  <a:moveTo>
                    <a:pt x="64555" y="501694"/>
                  </a:moveTo>
                  <a:cubicBezTo>
                    <a:pt x="69292" y="428283"/>
                    <a:pt x="91566" y="359675"/>
                    <a:pt x="127471" y="300110"/>
                  </a:cubicBezTo>
                  <a:lnTo>
                    <a:pt x="271987" y="300110"/>
                  </a:lnTo>
                  <a:cubicBezTo>
                    <a:pt x="263029" y="332512"/>
                    <a:pt x="256054" y="365673"/>
                    <a:pt x="251119" y="399350"/>
                  </a:cubicBezTo>
                  <a:lnTo>
                    <a:pt x="245640" y="464332"/>
                  </a:lnTo>
                  <a:lnTo>
                    <a:pt x="242300" y="501694"/>
                  </a:lnTo>
                  <a:close/>
                  <a:moveTo>
                    <a:pt x="568298" y="754610"/>
                  </a:moveTo>
                  <a:lnTo>
                    <a:pt x="568298" y="606305"/>
                  </a:lnTo>
                  <a:lnTo>
                    <a:pt x="568298" y="553026"/>
                  </a:lnTo>
                  <a:lnTo>
                    <a:pt x="762140" y="553026"/>
                  </a:lnTo>
                  <a:cubicBezTo>
                    <a:pt x="760671" y="622190"/>
                    <a:pt x="749956" y="690139"/>
                    <a:pt x="730801" y="754610"/>
                  </a:cubicBezTo>
                  <a:close/>
                  <a:moveTo>
                    <a:pt x="332583" y="754610"/>
                  </a:moveTo>
                  <a:cubicBezTo>
                    <a:pt x="323083" y="722364"/>
                    <a:pt x="315653" y="689256"/>
                    <a:pt x="310408" y="655566"/>
                  </a:cubicBezTo>
                  <a:lnTo>
                    <a:pt x="306054" y="606305"/>
                  </a:lnTo>
                  <a:lnTo>
                    <a:pt x="306065" y="606305"/>
                  </a:lnTo>
                  <a:lnTo>
                    <a:pt x="305848" y="603972"/>
                  </a:lnTo>
                  <a:lnTo>
                    <a:pt x="301345" y="553026"/>
                  </a:lnTo>
                  <a:lnTo>
                    <a:pt x="512604" y="553026"/>
                  </a:lnTo>
                  <a:lnTo>
                    <a:pt x="512604" y="606305"/>
                  </a:lnTo>
                  <a:lnTo>
                    <a:pt x="512604" y="754610"/>
                  </a:lnTo>
                  <a:close/>
                  <a:moveTo>
                    <a:pt x="127471" y="754610"/>
                  </a:moveTo>
                  <a:cubicBezTo>
                    <a:pt x="91566" y="695045"/>
                    <a:pt x="69292" y="626437"/>
                    <a:pt x="64555" y="553026"/>
                  </a:cubicBezTo>
                  <a:lnTo>
                    <a:pt x="242300" y="553026"/>
                  </a:lnTo>
                  <a:lnTo>
                    <a:pt x="245640" y="590388"/>
                  </a:lnTo>
                  <a:lnTo>
                    <a:pt x="251119" y="655370"/>
                  </a:lnTo>
                  <a:cubicBezTo>
                    <a:pt x="256054" y="689048"/>
                    <a:pt x="263029" y="722208"/>
                    <a:pt x="271987" y="754610"/>
                  </a:cubicBezTo>
                  <a:close/>
                  <a:moveTo>
                    <a:pt x="942305" y="754720"/>
                  </a:moveTo>
                  <a:lnTo>
                    <a:pt x="942305" y="754610"/>
                  </a:lnTo>
                  <a:lnTo>
                    <a:pt x="791249" y="754610"/>
                  </a:lnTo>
                  <a:cubicBezTo>
                    <a:pt x="800362" y="722231"/>
                    <a:pt x="807412" y="689077"/>
                    <a:pt x="812336" y="655396"/>
                  </a:cubicBezTo>
                  <a:lnTo>
                    <a:pt x="816334" y="606305"/>
                  </a:lnTo>
                  <a:lnTo>
                    <a:pt x="816459" y="606305"/>
                  </a:lnTo>
                  <a:lnTo>
                    <a:pt x="821233" y="553026"/>
                  </a:lnTo>
                  <a:lnTo>
                    <a:pt x="1005414" y="553026"/>
                  </a:lnTo>
                  <a:cubicBezTo>
                    <a:pt x="999644" y="626257"/>
                    <a:pt x="977433" y="694789"/>
                    <a:pt x="942305" y="754720"/>
                  </a:cubicBezTo>
                  <a:close/>
                  <a:moveTo>
                    <a:pt x="357702" y="957987"/>
                  </a:moveTo>
                  <a:cubicBezTo>
                    <a:pt x="277231" y="925119"/>
                    <a:pt x="207748" y="870352"/>
                    <a:pt x="157186" y="800308"/>
                  </a:cubicBezTo>
                  <a:lnTo>
                    <a:pt x="285439" y="800308"/>
                  </a:lnTo>
                  <a:cubicBezTo>
                    <a:pt x="303886" y="855885"/>
                    <a:pt x="328110" y="908852"/>
                    <a:pt x="357702" y="957987"/>
                  </a:cubicBezTo>
                  <a:close/>
                  <a:moveTo>
                    <a:pt x="704329" y="960547"/>
                  </a:moveTo>
                  <a:cubicBezTo>
                    <a:pt x="734951" y="910913"/>
                    <a:pt x="759446" y="856961"/>
                    <a:pt x="777917" y="800308"/>
                  </a:cubicBezTo>
                  <a:lnTo>
                    <a:pt x="912406" y="800308"/>
                  </a:lnTo>
                  <a:cubicBezTo>
                    <a:pt x="859983" y="872211"/>
                    <a:pt x="787956" y="928303"/>
                    <a:pt x="704329" y="960547"/>
                  </a:cubicBezTo>
                  <a:close/>
                  <a:moveTo>
                    <a:pt x="568298" y="991324"/>
                  </a:moveTo>
                  <a:lnTo>
                    <a:pt x="568298" y="800308"/>
                  </a:lnTo>
                  <a:lnTo>
                    <a:pt x="715726" y="800308"/>
                  </a:lnTo>
                  <a:cubicBezTo>
                    <a:pt x="692358" y="867357"/>
                    <a:pt x="659517" y="929818"/>
                    <a:pt x="618257" y="985075"/>
                  </a:cubicBezTo>
                  <a:cubicBezTo>
                    <a:pt x="601948" y="988503"/>
                    <a:pt x="585265" y="990628"/>
                    <a:pt x="568298" y="991324"/>
                  </a:cubicBezTo>
                  <a:close/>
                  <a:moveTo>
                    <a:pt x="512604" y="991992"/>
                  </a:moveTo>
                  <a:cubicBezTo>
                    <a:pt x="489474" y="991473"/>
                    <a:pt x="466809" y="988670"/>
                    <a:pt x="444721" y="984154"/>
                  </a:cubicBezTo>
                  <a:cubicBezTo>
                    <a:pt x="403897" y="929019"/>
                    <a:pt x="371152" y="866945"/>
                    <a:pt x="347802" y="800308"/>
                  </a:cubicBezTo>
                  <a:lnTo>
                    <a:pt x="512604" y="800308"/>
                  </a:lnTo>
                  <a:close/>
                  <a:moveTo>
                    <a:pt x="532120" y="1054511"/>
                  </a:moveTo>
                  <a:lnTo>
                    <a:pt x="637079" y="1043930"/>
                  </a:lnTo>
                  <a:cubicBezTo>
                    <a:pt x="879064" y="994413"/>
                    <a:pt x="1061094" y="780305"/>
                    <a:pt x="1061094" y="523681"/>
                  </a:cubicBezTo>
                  <a:cubicBezTo>
                    <a:pt x="1061094" y="487021"/>
                    <a:pt x="1057379" y="451228"/>
                    <a:pt x="1050305" y="416658"/>
                  </a:cubicBezTo>
                  <a:lnTo>
                    <a:pt x="1020166" y="319565"/>
                  </a:lnTo>
                  <a:lnTo>
                    <a:pt x="1014692" y="308373"/>
                  </a:lnTo>
                  <a:lnTo>
                    <a:pt x="981367" y="246977"/>
                  </a:lnTo>
                  <a:lnTo>
                    <a:pt x="943093" y="193675"/>
                  </a:lnTo>
                  <a:lnTo>
                    <a:pt x="935170" y="184072"/>
                  </a:lnTo>
                  <a:lnTo>
                    <a:pt x="874548" y="123970"/>
                  </a:lnTo>
                  <a:cubicBezTo>
                    <a:pt x="782127" y="46523"/>
                    <a:pt x="663640" y="0"/>
                    <a:pt x="534453" y="0"/>
                  </a:cubicBezTo>
                  <a:cubicBezTo>
                    <a:pt x="276078" y="0"/>
                    <a:pt x="60509" y="186093"/>
                    <a:pt x="10654" y="433478"/>
                  </a:cubicBezTo>
                  <a:lnTo>
                    <a:pt x="9171" y="448415"/>
                  </a:lnTo>
                  <a:lnTo>
                    <a:pt x="6606" y="448415"/>
                  </a:lnTo>
                  <a:lnTo>
                    <a:pt x="0" y="513938"/>
                  </a:lnTo>
                  <a:lnTo>
                    <a:pt x="1333" y="527360"/>
                  </a:lnTo>
                  <a:lnTo>
                    <a:pt x="369" y="537075"/>
                  </a:lnTo>
                  <a:lnTo>
                    <a:pt x="7347" y="606305"/>
                  </a:lnTo>
                  <a:lnTo>
                    <a:pt x="9171" y="606305"/>
                  </a:lnTo>
                  <a:lnTo>
                    <a:pt x="10654" y="621242"/>
                  </a:lnTo>
                  <a:cubicBezTo>
                    <a:pt x="41814" y="775858"/>
                    <a:pt x="137705" y="906531"/>
                    <a:pt x="268322" y="982793"/>
                  </a:cubicBezTo>
                  <a:lnTo>
                    <a:pt x="348620" y="1020831"/>
                  </a:lnTo>
                  <a:lnTo>
                    <a:pt x="359648" y="1024254"/>
                  </a:lnTo>
                  <a:lnTo>
                    <a:pt x="436239" y="1045261"/>
                  </a:lnTo>
                  <a:lnTo>
                    <a:pt x="495026" y="1051188"/>
                  </a:lnTo>
                  <a:close/>
                </a:path>
              </a:pathLst>
            </a:custGeom>
            <a:noFill/>
            <a:ln w="3175">
              <a:solidFill>
                <a:srgbClr val="0072C6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427FFD3-CC66-4995-AAC3-43FDB4456BC7}"/>
                </a:ext>
              </a:extLst>
            </p:cNvPr>
            <p:cNvSpPr/>
            <p:nvPr/>
          </p:nvSpPr>
          <p:spPr bwMode="auto">
            <a:xfrm>
              <a:off x="457200" y="4632095"/>
              <a:ext cx="468688" cy="46868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Freeform 8">
              <a:extLst>
                <a:ext uri="{FF2B5EF4-FFF2-40B4-BE49-F238E27FC236}">
                  <a16:creationId xmlns:a16="http://schemas.microsoft.com/office/drawing/2014/main" id="{7FD1FC81-FA6E-4ADF-AFD8-440BBC9C5E8C}"/>
                </a:ext>
              </a:extLst>
            </p:cNvPr>
            <p:cNvSpPr/>
            <p:nvPr/>
          </p:nvSpPr>
          <p:spPr>
            <a:xfrm>
              <a:off x="588068" y="4716388"/>
              <a:ext cx="206952" cy="300102"/>
            </a:xfrm>
            <a:custGeom>
              <a:avLst/>
              <a:gdLst>
                <a:gd name="connsiteX0" fmla="*/ 854488 w 1026319"/>
                <a:gd name="connsiteY0" fmla="*/ 1243372 h 1488280"/>
                <a:gd name="connsiteX1" fmla="*/ 854488 w 1026319"/>
                <a:gd name="connsiteY1" fmla="*/ 1343956 h 1488280"/>
                <a:gd name="connsiteX2" fmla="*/ 956882 w 1026319"/>
                <a:gd name="connsiteY2" fmla="*/ 1343956 h 1488280"/>
                <a:gd name="connsiteX3" fmla="*/ 956882 w 1026319"/>
                <a:gd name="connsiteY3" fmla="*/ 1243372 h 1488280"/>
                <a:gd name="connsiteX4" fmla="*/ 686181 w 1026319"/>
                <a:gd name="connsiteY4" fmla="*/ 1243372 h 1488280"/>
                <a:gd name="connsiteX5" fmla="*/ 686181 w 1026319"/>
                <a:gd name="connsiteY5" fmla="*/ 1343956 h 1488280"/>
                <a:gd name="connsiteX6" fmla="*/ 788575 w 1026319"/>
                <a:gd name="connsiteY6" fmla="*/ 1343956 h 1488280"/>
                <a:gd name="connsiteX7" fmla="*/ 788575 w 1026319"/>
                <a:gd name="connsiteY7" fmla="*/ 1243372 h 1488280"/>
                <a:gd name="connsiteX8" fmla="*/ 390144 w 1026319"/>
                <a:gd name="connsiteY8" fmla="*/ 1243372 h 1488280"/>
                <a:gd name="connsiteX9" fmla="*/ 390144 w 1026319"/>
                <a:gd name="connsiteY9" fmla="*/ 1343956 h 1488280"/>
                <a:gd name="connsiteX10" fmla="*/ 492538 w 1026319"/>
                <a:gd name="connsiteY10" fmla="*/ 1343956 h 1488280"/>
                <a:gd name="connsiteX11" fmla="*/ 492538 w 1026319"/>
                <a:gd name="connsiteY11" fmla="*/ 1243372 h 1488280"/>
                <a:gd name="connsiteX12" fmla="*/ 221837 w 1026319"/>
                <a:gd name="connsiteY12" fmla="*/ 1243372 h 1488280"/>
                <a:gd name="connsiteX13" fmla="*/ 221837 w 1026319"/>
                <a:gd name="connsiteY13" fmla="*/ 1343956 h 1488280"/>
                <a:gd name="connsiteX14" fmla="*/ 324231 w 1026319"/>
                <a:gd name="connsiteY14" fmla="*/ 1343956 h 1488280"/>
                <a:gd name="connsiteX15" fmla="*/ 324231 w 1026319"/>
                <a:gd name="connsiteY15" fmla="*/ 1243372 h 1488280"/>
                <a:gd name="connsiteX16" fmla="*/ 59912 w 1026319"/>
                <a:gd name="connsiteY16" fmla="*/ 1243372 h 1488280"/>
                <a:gd name="connsiteX17" fmla="*/ 59912 w 1026319"/>
                <a:gd name="connsiteY17" fmla="*/ 1343956 h 1488280"/>
                <a:gd name="connsiteX18" fmla="*/ 162306 w 1026319"/>
                <a:gd name="connsiteY18" fmla="*/ 1343956 h 1488280"/>
                <a:gd name="connsiteX19" fmla="*/ 162306 w 1026319"/>
                <a:gd name="connsiteY19" fmla="*/ 1243372 h 1488280"/>
                <a:gd name="connsiteX20" fmla="*/ 854488 w 1026319"/>
                <a:gd name="connsiteY20" fmla="*/ 1041995 h 1488280"/>
                <a:gd name="connsiteX21" fmla="*/ 854488 w 1026319"/>
                <a:gd name="connsiteY21" fmla="*/ 1142579 h 1488280"/>
                <a:gd name="connsiteX22" fmla="*/ 956882 w 1026319"/>
                <a:gd name="connsiteY22" fmla="*/ 1142579 h 1488280"/>
                <a:gd name="connsiteX23" fmla="*/ 956882 w 1026319"/>
                <a:gd name="connsiteY23" fmla="*/ 1041995 h 1488280"/>
                <a:gd name="connsiteX24" fmla="*/ 686181 w 1026319"/>
                <a:gd name="connsiteY24" fmla="*/ 1041995 h 1488280"/>
                <a:gd name="connsiteX25" fmla="*/ 686181 w 1026319"/>
                <a:gd name="connsiteY25" fmla="*/ 1142579 h 1488280"/>
                <a:gd name="connsiteX26" fmla="*/ 788575 w 1026319"/>
                <a:gd name="connsiteY26" fmla="*/ 1142579 h 1488280"/>
                <a:gd name="connsiteX27" fmla="*/ 788575 w 1026319"/>
                <a:gd name="connsiteY27" fmla="*/ 1041995 h 1488280"/>
                <a:gd name="connsiteX28" fmla="*/ 390144 w 1026319"/>
                <a:gd name="connsiteY28" fmla="*/ 1041995 h 1488280"/>
                <a:gd name="connsiteX29" fmla="*/ 390144 w 1026319"/>
                <a:gd name="connsiteY29" fmla="*/ 1142579 h 1488280"/>
                <a:gd name="connsiteX30" fmla="*/ 492538 w 1026319"/>
                <a:gd name="connsiteY30" fmla="*/ 1142579 h 1488280"/>
                <a:gd name="connsiteX31" fmla="*/ 492538 w 1026319"/>
                <a:gd name="connsiteY31" fmla="*/ 1041995 h 1488280"/>
                <a:gd name="connsiteX32" fmla="*/ 221837 w 1026319"/>
                <a:gd name="connsiteY32" fmla="*/ 1041995 h 1488280"/>
                <a:gd name="connsiteX33" fmla="*/ 221837 w 1026319"/>
                <a:gd name="connsiteY33" fmla="*/ 1142579 h 1488280"/>
                <a:gd name="connsiteX34" fmla="*/ 324231 w 1026319"/>
                <a:gd name="connsiteY34" fmla="*/ 1142579 h 1488280"/>
                <a:gd name="connsiteX35" fmla="*/ 324231 w 1026319"/>
                <a:gd name="connsiteY35" fmla="*/ 1041995 h 1488280"/>
                <a:gd name="connsiteX36" fmla="*/ 59912 w 1026319"/>
                <a:gd name="connsiteY36" fmla="*/ 1041995 h 1488280"/>
                <a:gd name="connsiteX37" fmla="*/ 59912 w 1026319"/>
                <a:gd name="connsiteY37" fmla="*/ 1142579 h 1488280"/>
                <a:gd name="connsiteX38" fmla="*/ 162306 w 1026319"/>
                <a:gd name="connsiteY38" fmla="*/ 1142579 h 1488280"/>
                <a:gd name="connsiteX39" fmla="*/ 162306 w 1026319"/>
                <a:gd name="connsiteY39" fmla="*/ 1041995 h 1488280"/>
                <a:gd name="connsiteX40" fmla="*/ 854488 w 1026319"/>
                <a:gd name="connsiteY40" fmla="*/ 840618 h 1488280"/>
                <a:gd name="connsiteX41" fmla="*/ 854488 w 1026319"/>
                <a:gd name="connsiteY41" fmla="*/ 941202 h 1488280"/>
                <a:gd name="connsiteX42" fmla="*/ 956882 w 1026319"/>
                <a:gd name="connsiteY42" fmla="*/ 941202 h 1488280"/>
                <a:gd name="connsiteX43" fmla="*/ 956882 w 1026319"/>
                <a:gd name="connsiteY43" fmla="*/ 840618 h 1488280"/>
                <a:gd name="connsiteX44" fmla="*/ 686181 w 1026319"/>
                <a:gd name="connsiteY44" fmla="*/ 840618 h 1488280"/>
                <a:gd name="connsiteX45" fmla="*/ 686181 w 1026319"/>
                <a:gd name="connsiteY45" fmla="*/ 941202 h 1488280"/>
                <a:gd name="connsiteX46" fmla="*/ 788575 w 1026319"/>
                <a:gd name="connsiteY46" fmla="*/ 941202 h 1488280"/>
                <a:gd name="connsiteX47" fmla="*/ 788575 w 1026319"/>
                <a:gd name="connsiteY47" fmla="*/ 840618 h 1488280"/>
                <a:gd name="connsiteX48" fmla="*/ 390144 w 1026319"/>
                <a:gd name="connsiteY48" fmla="*/ 840618 h 1488280"/>
                <a:gd name="connsiteX49" fmla="*/ 390144 w 1026319"/>
                <a:gd name="connsiteY49" fmla="*/ 941202 h 1488280"/>
                <a:gd name="connsiteX50" fmla="*/ 492538 w 1026319"/>
                <a:gd name="connsiteY50" fmla="*/ 941202 h 1488280"/>
                <a:gd name="connsiteX51" fmla="*/ 492538 w 1026319"/>
                <a:gd name="connsiteY51" fmla="*/ 840618 h 1488280"/>
                <a:gd name="connsiteX52" fmla="*/ 221837 w 1026319"/>
                <a:gd name="connsiteY52" fmla="*/ 840618 h 1488280"/>
                <a:gd name="connsiteX53" fmla="*/ 221837 w 1026319"/>
                <a:gd name="connsiteY53" fmla="*/ 941202 h 1488280"/>
                <a:gd name="connsiteX54" fmla="*/ 324231 w 1026319"/>
                <a:gd name="connsiteY54" fmla="*/ 941202 h 1488280"/>
                <a:gd name="connsiteX55" fmla="*/ 324231 w 1026319"/>
                <a:gd name="connsiteY55" fmla="*/ 840618 h 1488280"/>
                <a:gd name="connsiteX56" fmla="*/ 59912 w 1026319"/>
                <a:gd name="connsiteY56" fmla="*/ 840618 h 1488280"/>
                <a:gd name="connsiteX57" fmla="*/ 59912 w 1026319"/>
                <a:gd name="connsiteY57" fmla="*/ 941202 h 1488280"/>
                <a:gd name="connsiteX58" fmla="*/ 162306 w 1026319"/>
                <a:gd name="connsiteY58" fmla="*/ 941202 h 1488280"/>
                <a:gd name="connsiteX59" fmla="*/ 162306 w 1026319"/>
                <a:gd name="connsiteY59" fmla="*/ 840618 h 1488280"/>
                <a:gd name="connsiteX60" fmla="*/ 390144 w 1026319"/>
                <a:gd name="connsiteY60" fmla="*/ 639241 h 1488280"/>
                <a:gd name="connsiteX61" fmla="*/ 390144 w 1026319"/>
                <a:gd name="connsiteY61" fmla="*/ 739825 h 1488280"/>
                <a:gd name="connsiteX62" fmla="*/ 492538 w 1026319"/>
                <a:gd name="connsiteY62" fmla="*/ 739825 h 1488280"/>
                <a:gd name="connsiteX63" fmla="*/ 492538 w 1026319"/>
                <a:gd name="connsiteY63" fmla="*/ 639241 h 1488280"/>
                <a:gd name="connsiteX64" fmla="*/ 221837 w 1026319"/>
                <a:gd name="connsiteY64" fmla="*/ 639241 h 1488280"/>
                <a:gd name="connsiteX65" fmla="*/ 221837 w 1026319"/>
                <a:gd name="connsiteY65" fmla="*/ 739825 h 1488280"/>
                <a:gd name="connsiteX66" fmla="*/ 324231 w 1026319"/>
                <a:gd name="connsiteY66" fmla="*/ 739825 h 1488280"/>
                <a:gd name="connsiteX67" fmla="*/ 324231 w 1026319"/>
                <a:gd name="connsiteY67" fmla="*/ 639241 h 1488280"/>
                <a:gd name="connsiteX68" fmla="*/ 59912 w 1026319"/>
                <a:gd name="connsiteY68" fmla="*/ 639241 h 1488280"/>
                <a:gd name="connsiteX69" fmla="*/ 59912 w 1026319"/>
                <a:gd name="connsiteY69" fmla="*/ 739825 h 1488280"/>
                <a:gd name="connsiteX70" fmla="*/ 162306 w 1026319"/>
                <a:gd name="connsiteY70" fmla="*/ 739825 h 1488280"/>
                <a:gd name="connsiteX71" fmla="*/ 162306 w 1026319"/>
                <a:gd name="connsiteY71" fmla="*/ 639241 h 1488280"/>
                <a:gd name="connsiteX72" fmla="*/ 854488 w 1026319"/>
                <a:gd name="connsiteY72" fmla="*/ 616953 h 1488280"/>
                <a:gd name="connsiteX73" fmla="*/ 854488 w 1026319"/>
                <a:gd name="connsiteY73" fmla="*/ 717537 h 1488280"/>
                <a:gd name="connsiteX74" fmla="*/ 956882 w 1026319"/>
                <a:gd name="connsiteY74" fmla="*/ 717537 h 1488280"/>
                <a:gd name="connsiteX75" fmla="*/ 956882 w 1026319"/>
                <a:gd name="connsiteY75" fmla="*/ 616953 h 1488280"/>
                <a:gd name="connsiteX76" fmla="*/ 686181 w 1026319"/>
                <a:gd name="connsiteY76" fmla="*/ 616953 h 1488280"/>
                <a:gd name="connsiteX77" fmla="*/ 686181 w 1026319"/>
                <a:gd name="connsiteY77" fmla="*/ 717537 h 1488280"/>
                <a:gd name="connsiteX78" fmla="*/ 788575 w 1026319"/>
                <a:gd name="connsiteY78" fmla="*/ 717537 h 1488280"/>
                <a:gd name="connsiteX79" fmla="*/ 788575 w 1026319"/>
                <a:gd name="connsiteY79" fmla="*/ 616953 h 1488280"/>
                <a:gd name="connsiteX80" fmla="*/ 0 w 1026319"/>
                <a:gd name="connsiteY80" fmla="*/ 488156 h 1488280"/>
                <a:gd name="connsiteX81" fmla="*/ 552450 w 1026319"/>
                <a:gd name="connsiteY81" fmla="*/ 488156 h 1488280"/>
                <a:gd name="connsiteX82" fmla="*/ 552450 w 1026319"/>
                <a:gd name="connsiteY82" fmla="*/ 1488280 h 1488280"/>
                <a:gd name="connsiteX83" fmla="*/ 0 w 1026319"/>
                <a:gd name="connsiteY83" fmla="*/ 1488280 h 1488280"/>
                <a:gd name="connsiteX84" fmla="*/ 854488 w 1026319"/>
                <a:gd name="connsiteY84" fmla="*/ 414052 h 1488280"/>
                <a:gd name="connsiteX85" fmla="*/ 854488 w 1026319"/>
                <a:gd name="connsiteY85" fmla="*/ 514636 h 1488280"/>
                <a:gd name="connsiteX86" fmla="*/ 956882 w 1026319"/>
                <a:gd name="connsiteY86" fmla="*/ 514636 h 1488280"/>
                <a:gd name="connsiteX87" fmla="*/ 956882 w 1026319"/>
                <a:gd name="connsiteY87" fmla="*/ 414052 h 1488280"/>
                <a:gd name="connsiteX88" fmla="*/ 686181 w 1026319"/>
                <a:gd name="connsiteY88" fmla="*/ 414052 h 1488280"/>
                <a:gd name="connsiteX89" fmla="*/ 686181 w 1026319"/>
                <a:gd name="connsiteY89" fmla="*/ 514636 h 1488280"/>
                <a:gd name="connsiteX90" fmla="*/ 788575 w 1026319"/>
                <a:gd name="connsiteY90" fmla="*/ 514636 h 1488280"/>
                <a:gd name="connsiteX91" fmla="*/ 788575 w 1026319"/>
                <a:gd name="connsiteY91" fmla="*/ 414052 h 1488280"/>
                <a:gd name="connsiteX92" fmla="*/ 287274 w 1026319"/>
                <a:gd name="connsiteY92" fmla="*/ 388144 h 1488280"/>
                <a:gd name="connsiteX93" fmla="*/ 552450 w 1026319"/>
                <a:gd name="connsiteY93" fmla="*/ 388144 h 1488280"/>
                <a:gd name="connsiteX94" fmla="*/ 552450 w 1026319"/>
                <a:gd name="connsiteY94" fmla="*/ 464344 h 1488280"/>
                <a:gd name="connsiteX95" fmla="*/ 287274 w 1026319"/>
                <a:gd name="connsiteY95" fmla="*/ 464344 h 1488280"/>
                <a:gd name="connsiteX96" fmla="*/ 0 w 1026319"/>
                <a:gd name="connsiteY96" fmla="*/ 388144 h 1488280"/>
                <a:gd name="connsiteX97" fmla="*/ 265176 w 1026319"/>
                <a:gd name="connsiteY97" fmla="*/ 388144 h 1488280"/>
                <a:gd name="connsiteX98" fmla="*/ 265176 w 1026319"/>
                <a:gd name="connsiteY98" fmla="*/ 464344 h 1488280"/>
                <a:gd name="connsiteX99" fmla="*/ 0 w 1026319"/>
                <a:gd name="connsiteY99" fmla="*/ 464344 h 1488280"/>
                <a:gd name="connsiteX100" fmla="*/ 854488 w 1026319"/>
                <a:gd name="connsiteY100" fmla="*/ 218750 h 1488280"/>
                <a:gd name="connsiteX101" fmla="*/ 854488 w 1026319"/>
                <a:gd name="connsiteY101" fmla="*/ 319334 h 1488280"/>
                <a:gd name="connsiteX102" fmla="*/ 956882 w 1026319"/>
                <a:gd name="connsiteY102" fmla="*/ 319334 h 1488280"/>
                <a:gd name="connsiteX103" fmla="*/ 956882 w 1026319"/>
                <a:gd name="connsiteY103" fmla="*/ 218750 h 1488280"/>
                <a:gd name="connsiteX104" fmla="*/ 686181 w 1026319"/>
                <a:gd name="connsiteY104" fmla="*/ 218750 h 1488280"/>
                <a:gd name="connsiteX105" fmla="*/ 686181 w 1026319"/>
                <a:gd name="connsiteY105" fmla="*/ 319334 h 1488280"/>
                <a:gd name="connsiteX106" fmla="*/ 788575 w 1026319"/>
                <a:gd name="connsiteY106" fmla="*/ 319334 h 1488280"/>
                <a:gd name="connsiteX107" fmla="*/ 788575 w 1026319"/>
                <a:gd name="connsiteY107" fmla="*/ 218750 h 1488280"/>
                <a:gd name="connsiteX108" fmla="*/ 616744 w 1026319"/>
                <a:gd name="connsiteY108" fmla="*/ 100011 h 1488280"/>
                <a:gd name="connsiteX109" fmla="*/ 1026319 w 1026319"/>
                <a:gd name="connsiteY109" fmla="*/ 100011 h 1488280"/>
                <a:gd name="connsiteX110" fmla="*/ 1026319 w 1026319"/>
                <a:gd name="connsiteY110" fmla="*/ 1488280 h 1488280"/>
                <a:gd name="connsiteX111" fmla="*/ 616744 w 1026319"/>
                <a:gd name="connsiteY111" fmla="*/ 1488280 h 1488280"/>
                <a:gd name="connsiteX112" fmla="*/ 616744 w 1026319"/>
                <a:gd name="connsiteY112" fmla="*/ 0 h 1488280"/>
                <a:gd name="connsiteX113" fmla="*/ 1026319 w 1026319"/>
                <a:gd name="connsiteY113" fmla="*/ 0 h 1488280"/>
                <a:gd name="connsiteX114" fmla="*/ 1026319 w 1026319"/>
                <a:gd name="connsiteY114" fmla="*/ 76200 h 1488280"/>
                <a:gd name="connsiteX115" fmla="*/ 616744 w 1026319"/>
                <a:gd name="connsiteY115" fmla="*/ 76200 h 148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026319" h="1488280">
                  <a:moveTo>
                    <a:pt x="854488" y="1243372"/>
                  </a:moveTo>
                  <a:lnTo>
                    <a:pt x="854488" y="1343956"/>
                  </a:lnTo>
                  <a:lnTo>
                    <a:pt x="956882" y="1343956"/>
                  </a:lnTo>
                  <a:lnTo>
                    <a:pt x="956882" y="1243372"/>
                  </a:lnTo>
                  <a:close/>
                  <a:moveTo>
                    <a:pt x="686181" y="1243372"/>
                  </a:moveTo>
                  <a:lnTo>
                    <a:pt x="686181" y="1343956"/>
                  </a:lnTo>
                  <a:lnTo>
                    <a:pt x="788575" y="1343956"/>
                  </a:lnTo>
                  <a:lnTo>
                    <a:pt x="788575" y="1243372"/>
                  </a:lnTo>
                  <a:close/>
                  <a:moveTo>
                    <a:pt x="390144" y="1243372"/>
                  </a:moveTo>
                  <a:lnTo>
                    <a:pt x="390144" y="1343956"/>
                  </a:lnTo>
                  <a:lnTo>
                    <a:pt x="492538" y="1343956"/>
                  </a:lnTo>
                  <a:lnTo>
                    <a:pt x="492538" y="1243372"/>
                  </a:lnTo>
                  <a:close/>
                  <a:moveTo>
                    <a:pt x="221837" y="1243372"/>
                  </a:moveTo>
                  <a:lnTo>
                    <a:pt x="221837" y="1343956"/>
                  </a:lnTo>
                  <a:lnTo>
                    <a:pt x="324231" y="1343956"/>
                  </a:lnTo>
                  <a:lnTo>
                    <a:pt x="324231" y="1243372"/>
                  </a:lnTo>
                  <a:close/>
                  <a:moveTo>
                    <a:pt x="59912" y="1243372"/>
                  </a:moveTo>
                  <a:lnTo>
                    <a:pt x="59912" y="1343956"/>
                  </a:lnTo>
                  <a:lnTo>
                    <a:pt x="162306" y="1343956"/>
                  </a:lnTo>
                  <a:lnTo>
                    <a:pt x="162306" y="1243372"/>
                  </a:lnTo>
                  <a:close/>
                  <a:moveTo>
                    <a:pt x="854488" y="1041995"/>
                  </a:moveTo>
                  <a:lnTo>
                    <a:pt x="854488" y="1142579"/>
                  </a:lnTo>
                  <a:lnTo>
                    <a:pt x="956882" y="1142579"/>
                  </a:lnTo>
                  <a:lnTo>
                    <a:pt x="956882" y="1041995"/>
                  </a:lnTo>
                  <a:close/>
                  <a:moveTo>
                    <a:pt x="686181" y="1041995"/>
                  </a:moveTo>
                  <a:lnTo>
                    <a:pt x="686181" y="1142579"/>
                  </a:lnTo>
                  <a:lnTo>
                    <a:pt x="788575" y="1142579"/>
                  </a:lnTo>
                  <a:lnTo>
                    <a:pt x="788575" y="1041995"/>
                  </a:lnTo>
                  <a:close/>
                  <a:moveTo>
                    <a:pt x="390144" y="1041995"/>
                  </a:moveTo>
                  <a:lnTo>
                    <a:pt x="390144" y="1142579"/>
                  </a:lnTo>
                  <a:lnTo>
                    <a:pt x="492538" y="1142579"/>
                  </a:lnTo>
                  <a:lnTo>
                    <a:pt x="492538" y="1041995"/>
                  </a:lnTo>
                  <a:close/>
                  <a:moveTo>
                    <a:pt x="221837" y="1041995"/>
                  </a:moveTo>
                  <a:lnTo>
                    <a:pt x="221837" y="1142579"/>
                  </a:lnTo>
                  <a:lnTo>
                    <a:pt x="324231" y="1142579"/>
                  </a:lnTo>
                  <a:lnTo>
                    <a:pt x="324231" y="1041995"/>
                  </a:lnTo>
                  <a:close/>
                  <a:moveTo>
                    <a:pt x="59912" y="1041995"/>
                  </a:moveTo>
                  <a:lnTo>
                    <a:pt x="59912" y="1142579"/>
                  </a:lnTo>
                  <a:lnTo>
                    <a:pt x="162306" y="1142579"/>
                  </a:lnTo>
                  <a:lnTo>
                    <a:pt x="162306" y="1041995"/>
                  </a:lnTo>
                  <a:close/>
                  <a:moveTo>
                    <a:pt x="854488" y="840618"/>
                  </a:moveTo>
                  <a:lnTo>
                    <a:pt x="854488" y="941202"/>
                  </a:lnTo>
                  <a:lnTo>
                    <a:pt x="956882" y="941202"/>
                  </a:lnTo>
                  <a:lnTo>
                    <a:pt x="956882" y="840618"/>
                  </a:lnTo>
                  <a:close/>
                  <a:moveTo>
                    <a:pt x="686181" y="840618"/>
                  </a:moveTo>
                  <a:lnTo>
                    <a:pt x="686181" y="941202"/>
                  </a:lnTo>
                  <a:lnTo>
                    <a:pt x="788575" y="941202"/>
                  </a:lnTo>
                  <a:lnTo>
                    <a:pt x="788575" y="840618"/>
                  </a:lnTo>
                  <a:close/>
                  <a:moveTo>
                    <a:pt x="390144" y="840618"/>
                  </a:moveTo>
                  <a:lnTo>
                    <a:pt x="390144" y="941202"/>
                  </a:lnTo>
                  <a:lnTo>
                    <a:pt x="492538" y="941202"/>
                  </a:lnTo>
                  <a:lnTo>
                    <a:pt x="492538" y="840618"/>
                  </a:lnTo>
                  <a:close/>
                  <a:moveTo>
                    <a:pt x="221837" y="840618"/>
                  </a:moveTo>
                  <a:lnTo>
                    <a:pt x="221837" y="941202"/>
                  </a:lnTo>
                  <a:lnTo>
                    <a:pt x="324231" y="941202"/>
                  </a:lnTo>
                  <a:lnTo>
                    <a:pt x="324231" y="840618"/>
                  </a:lnTo>
                  <a:close/>
                  <a:moveTo>
                    <a:pt x="59912" y="840618"/>
                  </a:moveTo>
                  <a:lnTo>
                    <a:pt x="59912" y="941202"/>
                  </a:lnTo>
                  <a:lnTo>
                    <a:pt x="162306" y="941202"/>
                  </a:lnTo>
                  <a:lnTo>
                    <a:pt x="162306" y="840618"/>
                  </a:lnTo>
                  <a:close/>
                  <a:moveTo>
                    <a:pt x="390144" y="639241"/>
                  </a:moveTo>
                  <a:lnTo>
                    <a:pt x="390144" y="739825"/>
                  </a:lnTo>
                  <a:lnTo>
                    <a:pt x="492538" y="739825"/>
                  </a:lnTo>
                  <a:lnTo>
                    <a:pt x="492538" y="639241"/>
                  </a:lnTo>
                  <a:close/>
                  <a:moveTo>
                    <a:pt x="221837" y="639241"/>
                  </a:moveTo>
                  <a:lnTo>
                    <a:pt x="221837" y="739825"/>
                  </a:lnTo>
                  <a:lnTo>
                    <a:pt x="324231" y="739825"/>
                  </a:lnTo>
                  <a:lnTo>
                    <a:pt x="324231" y="639241"/>
                  </a:lnTo>
                  <a:close/>
                  <a:moveTo>
                    <a:pt x="59912" y="639241"/>
                  </a:moveTo>
                  <a:lnTo>
                    <a:pt x="59912" y="739825"/>
                  </a:lnTo>
                  <a:lnTo>
                    <a:pt x="162306" y="739825"/>
                  </a:lnTo>
                  <a:lnTo>
                    <a:pt x="162306" y="639241"/>
                  </a:lnTo>
                  <a:close/>
                  <a:moveTo>
                    <a:pt x="854488" y="616953"/>
                  </a:moveTo>
                  <a:lnTo>
                    <a:pt x="854488" y="717537"/>
                  </a:lnTo>
                  <a:lnTo>
                    <a:pt x="956882" y="717537"/>
                  </a:lnTo>
                  <a:lnTo>
                    <a:pt x="956882" y="616953"/>
                  </a:lnTo>
                  <a:close/>
                  <a:moveTo>
                    <a:pt x="686181" y="616953"/>
                  </a:moveTo>
                  <a:lnTo>
                    <a:pt x="686181" y="717537"/>
                  </a:lnTo>
                  <a:lnTo>
                    <a:pt x="788575" y="717537"/>
                  </a:lnTo>
                  <a:lnTo>
                    <a:pt x="788575" y="616953"/>
                  </a:lnTo>
                  <a:close/>
                  <a:moveTo>
                    <a:pt x="0" y="488156"/>
                  </a:moveTo>
                  <a:lnTo>
                    <a:pt x="552450" y="488156"/>
                  </a:lnTo>
                  <a:lnTo>
                    <a:pt x="552450" y="1488280"/>
                  </a:lnTo>
                  <a:lnTo>
                    <a:pt x="0" y="1488280"/>
                  </a:lnTo>
                  <a:close/>
                  <a:moveTo>
                    <a:pt x="854488" y="414052"/>
                  </a:moveTo>
                  <a:lnTo>
                    <a:pt x="854488" y="514636"/>
                  </a:lnTo>
                  <a:lnTo>
                    <a:pt x="956882" y="514636"/>
                  </a:lnTo>
                  <a:lnTo>
                    <a:pt x="956882" y="414052"/>
                  </a:lnTo>
                  <a:close/>
                  <a:moveTo>
                    <a:pt x="686181" y="414052"/>
                  </a:moveTo>
                  <a:lnTo>
                    <a:pt x="686181" y="514636"/>
                  </a:lnTo>
                  <a:lnTo>
                    <a:pt x="788575" y="514636"/>
                  </a:lnTo>
                  <a:lnTo>
                    <a:pt x="788575" y="414052"/>
                  </a:lnTo>
                  <a:close/>
                  <a:moveTo>
                    <a:pt x="287274" y="388144"/>
                  </a:moveTo>
                  <a:lnTo>
                    <a:pt x="552450" y="388144"/>
                  </a:lnTo>
                  <a:lnTo>
                    <a:pt x="552450" y="464344"/>
                  </a:lnTo>
                  <a:lnTo>
                    <a:pt x="287274" y="464344"/>
                  </a:lnTo>
                  <a:close/>
                  <a:moveTo>
                    <a:pt x="0" y="388144"/>
                  </a:moveTo>
                  <a:lnTo>
                    <a:pt x="265176" y="388144"/>
                  </a:lnTo>
                  <a:lnTo>
                    <a:pt x="265176" y="464344"/>
                  </a:lnTo>
                  <a:lnTo>
                    <a:pt x="0" y="464344"/>
                  </a:lnTo>
                  <a:close/>
                  <a:moveTo>
                    <a:pt x="854488" y="218750"/>
                  </a:moveTo>
                  <a:lnTo>
                    <a:pt x="854488" y="319334"/>
                  </a:lnTo>
                  <a:lnTo>
                    <a:pt x="956882" y="319334"/>
                  </a:lnTo>
                  <a:lnTo>
                    <a:pt x="956882" y="218750"/>
                  </a:lnTo>
                  <a:close/>
                  <a:moveTo>
                    <a:pt x="686181" y="218750"/>
                  </a:moveTo>
                  <a:lnTo>
                    <a:pt x="686181" y="319334"/>
                  </a:lnTo>
                  <a:lnTo>
                    <a:pt x="788575" y="319334"/>
                  </a:lnTo>
                  <a:lnTo>
                    <a:pt x="788575" y="218750"/>
                  </a:lnTo>
                  <a:close/>
                  <a:moveTo>
                    <a:pt x="616744" y="100011"/>
                  </a:moveTo>
                  <a:lnTo>
                    <a:pt x="1026319" y="100011"/>
                  </a:lnTo>
                  <a:lnTo>
                    <a:pt x="1026319" y="1488280"/>
                  </a:lnTo>
                  <a:lnTo>
                    <a:pt x="616744" y="1488280"/>
                  </a:lnTo>
                  <a:close/>
                  <a:moveTo>
                    <a:pt x="616744" y="0"/>
                  </a:moveTo>
                  <a:lnTo>
                    <a:pt x="1026319" y="0"/>
                  </a:lnTo>
                  <a:lnTo>
                    <a:pt x="1026319" y="76200"/>
                  </a:lnTo>
                  <a:lnTo>
                    <a:pt x="616744" y="7620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0072C6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3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45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27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09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90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72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54" algn="l" defTabSz="914363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D86F072-0C6F-470B-94AD-4A361B256242}"/>
                </a:ext>
              </a:extLst>
            </p:cNvPr>
            <p:cNvSpPr/>
            <p:nvPr/>
          </p:nvSpPr>
          <p:spPr bwMode="auto">
            <a:xfrm>
              <a:off x="457200" y="5222846"/>
              <a:ext cx="468688" cy="46868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0" name="Shield Part 3">
              <a:extLst>
                <a:ext uri="{FF2B5EF4-FFF2-40B4-BE49-F238E27FC236}">
                  <a16:creationId xmlns:a16="http://schemas.microsoft.com/office/drawing/2014/main" id="{FFC1A2B1-2DFC-4BD6-9E76-59677BEFB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85" y="5337358"/>
              <a:ext cx="220920" cy="239664"/>
            </a:xfrm>
            <a:custGeom>
              <a:avLst/>
              <a:gdLst>
                <a:gd name="T0" fmla="*/ 56 w 1731"/>
                <a:gd name="T1" fmla="*/ 162 h 1878"/>
                <a:gd name="T2" fmla="*/ 848 w 1731"/>
                <a:gd name="T3" fmla="*/ 1867 h 1878"/>
                <a:gd name="T4" fmla="*/ 882 w 1731"/>
                <a:gd name="T5" fmla="*/ 1869 h 1878"/>
                <a:gd name="T6" fmla="*/ 1676 w 1731"/>
                <a:gd name="T7" fmla="*/ 162 h 1878"/>
                <a:gd name="T8" fmla="*/ 56 w 1731"/>
                <a:gd name="T9" fmla="*/ 162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1" h="1878">
                  <a:moveTo>
                    <a:pt x="56" y="162"/>
                  </a:moveTo>
                  <a:cubicBezTo>
                    <a:pt x="0" y="910"/>
                    <a:pt x="300" y="1505"/>
                    <a:pt x="848" y="1867"/>
                  </a:cubicBezTo>
                  <a:cubicBezTo>
                    <a:pt x="860" y="1878"/>
                    <a:pt x="869" y="1878"/>
                    <a:pt x="882" y="1869"/>
                  </a:cubicBezTo>
                  <a:cubicBezTo>
                    <a:pt x="1429" y="1506"/>
                    <a:pt x="1731" y="909"/>
                    <a:pt x="1676" y="162"/>
                  </a:cubicBezTo>
                  <a:cubicBezTo>
                    <a:pt x="1054" y="0"/>
                    <a:pt x="622" y="2"/>
                    <a:pt x="56" y="162"/>
                  </a:cubicBezTo>
                  <a:close/>
                </a:path>
              </a:pathLst>
            </a:custGeom>
            <a:noFill/>
            <a:ln w="3175">
              <a:solidFill>
                <a:srgbClr val="0072C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467B3409-3D39-4F9D-91E5-73C5B6B84A2F}"/>
              </a:ext>
            </a:extLst>
          </p:cNvPr>
          <p:cNvSpPr/>
          <p:nvPr/>
        </p:nvSpPr>
        <p:spPr bwMode="auto">
          <a:xfrm>
            <a:off x="6078051" y="1773894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98617254-552A-4D72-B751-64D537E06765}"/>
              </a:ext>
            </a:extLst>
          </p:cNvPr>
          <p:cNvSpPr/>
          <p:nvPr/>
        </p:nvSpPr>
        <p:spPr bwMode="auto">
          <a:xfrm>
            <a:off x="7651158" y="1773894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3DCC936-313A-4CE0-9F41-92A1A6ED3CE8}"/>
              </a:ext>
            </a:extLst>
          </p:cNvPr>
          <p:cNvSpPr/>
          <p:nvPr/>
        </p:nvSpPr>
        <p:spPr bwMode="auto">
          <a:xfrm>
            <a:off x="9224265" y="1773894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7C24B7B-224F-408A-AF19-A99EEF0E96B3}"/>
              </a:ext>
            </a:extLst>
          </p:cNvPr>
          <p:cNvSpPr/>
          <p:nvPr/>
        </p:nvSpPr>
        <p:spPr bwMode="auto">
          <a:xfrm>
            <a:off x="10797371" y="1773894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B9C74C6-77B1-466A-A644-F9173F7BF10C}"/>
              </a:ext>
            </a:extLst>
          </p:cNvPr>
          <p:cNvSpPr/>
          <p:nvPr/>
        </p:nvSpPr>
        <p:spPr bwMode="auto">
          <a:xfrm>
            <a:off x="6078051" y="2362831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CDDD6FB-81BD-4876-B78D-D7F0514FCAB2}"/>
              </a:ext>
            </a:extLst>
          </p:cNvPr>
          <p:cNvSpPr/>
          <p:nvPr/>
        </p:nvSpPr>
        <p:spPr bwMode="auto">
          <a:xfrm>
            <a:off x="7651158" y="2362831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66F0150-5C02-4BFB-A3C0-ABAF9F52DA70}"/>
              </a:ext>
            </a:extLst>
          </p:cNvPr>
          <p:cNvSpPr/>
          <p:nvPr/>
        </p:nvSpPr>
        <p:spPr bwMode="auto">
          <a:xfrm>
            <a:off x="9224265" y="2362831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76962BF3-3F79-4287-A363-F7BD0598774A}"/>
              </a:ext>
            </a:extLst>
          </p:cNvPr>
          <p:cNvSpPr/>
          <p:nvPr/>
        </p:nvSpPr>
        <p:spPr bwMode="auto">
          <a:xfrm>
            <a:off x="10797371" y="2362831"/>
            <a:ext cx="312234" cy="312234"/>
          </a:xfrm>
          <a:prstGeom prst="ellipse">
            <a:avLst/>
          </a:prstGeom>
          <a:gradFill flip="none" rotWithShape="1">
            <a:gsLst>
              <a:gs pos="50000">
                <a:srgbClr val="0072C6"/>
              </a:gs>
              <a:gs pos="50000">
                <a:srgbClr val="0072C6">
                  <a:lumMod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981DB2B-E7AD-4EB5-B55C-B8FF87703F31}"/>
              </a:ext>
            </a:extLst>
          </p:cNvPr>
          <p:cNvSpPr/>
          <p:nvPr/>
        </p:nvSpPr>
        <p:spPr bwMode="auto">
          <a:xfrm>
            <a:off x="6078051" y="2951768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DD04684-C651-4959-8DFF-70641FA70B76}"/>
              </a:ext>
            </a:extLst>
          </p:cNvPr>
          <p:cNvSpPr/>
          <p:nvPr/>
        </p:nvSpPr>
        <p:spPr bwMode="auto">
          <a:xfrm>
            <a:off x="7651158" y="2951768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38E6D0B-C5AD-4D0C-B64A-949F50680756}"/>
              </a:ext>
            </a:extLst>
          </p:cNvPr>
          <p:cNvSpPr/>
          <p:nvPr/>
        </p:nvSpPr>
        <p:spPr bwMode="auto">
          <a:xfrm>
            <a:off x="9224265" y="2951768"/>
            <a:ext cx="312234" cy="312234"/>
          </a:xfrm>
          <a:prstGeom prst="ellipse">
            <a:avLst/>
          </a:prstGeom>
          <a:gradFill flip="none" rotWithShape="1">
            <a:gsLst>
              <a:gs pos="50000">
                <a:srgbClr val="0072C6"/>
              </a:gs>
              <a:gs pos="50000">
                <a:srgbClr val="0072C6">
                  <a:lumMod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31B9883-1F7C-441C-903A-45B16E5E6BB3}"/>
              </a:ext>
            </a:extLst>
          </p:cNvPr>
          <p:cNvSpPr/>
          <p:nvPr/>
        </p:nvSpPr>
        <p:spPr bwMode="auto">
          <a:xfrm>
            <a:off x="10797371" y="2951768"/>
            <a:ext cx="312234" cy="312234"/>
          </a:xfrm>
          <a:prstGeom prst="ellipse">
            <a:avLst/>
          </a:prstGeom>
          <a:gradFill flip="none" rotWithShape="1">
            <a:gsLst>
              <a:gs pos="50000">
                <a:srgbClr val="0072C6"/>
              </a:gs>
              <a:gs pos="50000">
                <a:srgbClr val="0072C6">
                  <a:lumMod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AF42CDD-140B-4657-980A-307E819AE9F7}"/>
              </a:ext>
            </a:extLst>
          </p:cNvPr>
          <p:cNvSpPr/>
          <p:nvPr/>
        </p:nvSpPr>
        <p:spPr bwMode="auto">
          <a:xfrm>
            <a:off x="6078051" y="3540705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09991C92-8855-4496-BF64-92048F8FE20D}"/>
              </a:ext>
            </a:extLst>
          </p:cNvPr>
          <p:cNvSpPr/>
          <p:nvPr/>
        </p:nvSpPr>
        <p:spPr bwMode="auto">
          <a:xfrm>
            <a:off x="7651158" y="3540705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5731309-59F9-4C90-AF2D-507E3C50535E}"/>
              </a:ext>
            </a:extLst>
          </p:cNvPr>
          <p:cNvSpPr/>
          <p:nvPr/>
        </p:nvSpPr>
        <p:spPr bwMode="auto">
          <a:xfrm>
            <a:off x="9224265" y="3540705"/>
            <a:ext cx="312234" cy="312234"/>
          </a:xfrm>
          <a:prstGeom prst="ellipse">
            <a:avLst/>
          </a:prstGeom>
          <a:gradFill flip="none" rotWithShape="1">
            <a:gsLst>
              <a:gs pos="50000">
                <a:srgbClr val="0072C6"/>
              </a:gs>
              <a:gs pos="50000">
                <a:srgbClr val="0072C6">
                  <a:lumMod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F33F1302-61E0-4D44-BE9B-C5CB3CD7AD9A}"/>
              </a:ext>
            </a:extLst>
          </p:cNvPr>
          <p:cNvSpPr/>
          <p:nvPr/>
        </p:nvSpPr>
        <p:spPr bwMode="auto">
          <a:xfrm>
            <a:off x="10797371" y="3540705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2FB5D1B-F7D3-49AA-8A68-1DBD9F19F3C8}"/>
              </a:ext>
            </a:extLst>
          </p:cNvPr>
          <p:cNvSpPr/>
          <p:nvPr/>
        </p:nvSpPr>
        <p:spPr bwMode="auto">
          <a:xfrm>
            <a:off x="6078051" y="4129642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4C13DE6-63AA-4CCD-9C39-8BA52B63B56D}"/>
              </a:ext>
            </a:extLst>
          </p:cNvPr>
          <p:cNvSpPr/>
          <p:nvPr/>
        </p:nvSpPr>
        <p:spPr bwMode="auto">
          <a:xfrm>
            <a:off x="7651158" y="4129642"/>
            <a:ext cx="312234" cy="312234"/>
          </a:xfrm>
          <a:prstGeom prst="ellipse">
            <a:avLst/>
          </a:prstGeom>
          <a:gradFill flip="none" rotWithShape="1">
            <a:gsLst>
              <a:gs pos="50000">
                <a:srgbClr val="0072C6"/>
              </a:gs>
              <a:gs pos="50000">
                <a:srgbClr val="0072C6">
                  <a:lumMod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EFFEEB6B-0C98-4D68-9338-D9F027C84FCD}"/>
              </a:ext>
            </a:extLst>
          </p:cNvPr>
          <p:cNvSpPr/>
          <p:nvPr/>
        </p:nvSpPr>
        <p:spPr bwMode="auto">
          <a:xfrm>
            <a:off x="9224265" y="4129642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953C77C0-ADE8-4D1C-A940-CA9DBBDC64CA}"/>
              </a:ext>
            </a:extLst>
          </p:cNvPr>
          <p:cNvSpPr/>
          <p:nvPr/>
        </p:nvSpPr>
        <p:spPr bwMode="auto">
          <a:xfrm>
            <a:off x="10797371" y="4129642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F999F1F-62C2-4D5E-A92C-23DD839BFAE0}"/>
              </a:ext>
            </a:extLst>
          </p:cNvPr>
          <p:cNvSpPr/>
          <p:nvPr/>
        </p:nvSpPr>
        <p:spPr bwMode="auto">
          <a:xfrm>
            <a:off x="6078051" y="4718579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1EAEDBE-B5CE-4B96-B81B-E92E9F3A4668}"/>
              </a:ext>
            </a:extLst>
          </p:cNvPr>
          <p:cNvSpPr/>
          <p:nvPr/>
        </p:nvSpPr>
        <p:spPr bwMode="auto">
          <a:xfrm>
            <a:off x="7651158" y="4718579"/>
            <a:ext cx="312234" cy="312234"/>
          </a:xfrm>
          <a:prstGeom prst="ellipse">
            <a:avLst/>
          </a:prstGeom>
          <a:gradFill flip="none" rotWithShape="1">
            <a:gsLst>
              <a:gs pos="50000">
                <a:srgbClr val="0072C6"/>
              </a:gs>
              <a:gs pos="50000">
                <a:srgbClr val="0072C6">
                  <a:lumMod val="5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A972F59-5A92-4439-ACEA-36877107FBC8}"/>
              </a:ext>
            </a:extLst>
          </p:cNvPr>
          <p:cNvSpPr/>
          <p:nvPr/>
        </p:nvSpPr>
        <p:spPr bwMode="auto">
          <a:xfrm>
            <a:off x="9224265" y="4718579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5B39436-4EC2-4952-971A-EAD62586A2FC}"/>
              </a:ext>
            </a:extLst>
          </p:cNvPr>
          <p:cNvSpPr/>
          <p:nvPr/>
        </p:nvSpPr>
        <p:spPr bwMode="auto">
          <a:xfrm>
            <a:off x="10797371" y="4718579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2F58ADA-DD86-4CB0-A2E2-00425C6BB9F5}"/>
              </a:ext>
            </a:extLst>
          </p:cNvPr>
          <p:cNvSpPr/>
          <p:nvPr/>
        </p:nvSpPr>
        <p:spPr bwMode="auto">
          <a:xfrm>
            <a:off x="6078051" y="5307516"/>
            <a:ext cx="312234" cy="312234"/>
          </a:xfrm>
          <a:prstGeom prst="ellipse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46C41860-94B4-473A-A21E-F3664C3C12C1}"/>
              </a:ext>
            </a:extLst>
          </p:cNvPr>
          <p:cNvSpPr/>
          <p:nvPr/>
        </p:nvSpPr>
        <p:spPr bwMode="auto">
          <a:xfrm>
            <a:off x="7651158" y="5307516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3ECD4D0-30F6-4A85-A8B6-65249546893F}"/>
              </a:ext>
            </a:extLst>
          </p:cNvPr>
          <p:cNvSpPr/>
          <p:nvPr/>
        </p:nvSpPr>
        <p:spPr bwMode="auto">
          <a:xfrm>
            <a:off x="9224265" y="5307516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80F8385-9DFC-489F-B57F-40FD358EE198}"/>
              </a:ext>
            </a:extLst>
          </p:cNvPr>
          <p:cNvSpPr/>
          <p:nvPr/>
        </p:nvSpPr>
        <p:spPr bwMode="auto">
          <a:xfrm>
            <a:off x="10797371" y="5307516"/>
            <a:ext cx="312234" cy="312234"/>
          </a:xfrm>
          <a:prstGeom prst="ellipse">
            <a:avLst/>
          </a:prstGeom>
          <a:solidFill>
            <a:srgbClr val="0072C6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60535BF-0771-43C7-B7B9-8A834EA9388E}"/>
              </a:ext>
            </a:extLst>
          </p:cNvPr>
          <p:cNvGrpSpPr/>
          <p:nvPr/>
        </p:nvGrpSpPr>
        <p:grpSpPr>
          <a:xfrm>
            <a:off x="457200" y="5902848"/>
            <a:ext cx="7684914" cy="530915"/>
            <a:chOff x="467047" y="5979048"/>
            <a:chExt cx="7684914" cy="53091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41B4E86-18CF-4B08-8EEB-1C297E8F5993}"/>
                </a:ext>
              </a:extLst>
            </p:cNvPr>
            <p:cNvSpPr/>
            <p:nvPr/>
          </p:nvSpPr>
          <p:spPr bwMode="auto">
            <a:xfrm>
              <a:off x="467047" y="6088388"/>
              <a:ext cx="312234" cy="312234"/>
            </a:xfrm>
            <a:prstGeom prst="ellipse">
              <a:avLst/>
            </a:prstGeom>
            <a:solidFill>
              <a:srgbClr val="0072C6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DB57F0E-4290-4D40-B0B7-99D212956646}"/>
                </a:ext>
              </a:extLst>
            </p:cNvPr>
            <p:cNvSpPr/>
            <p:nvPr/>
          </p:nvSpPr>
          <p:spPr bwMode="auto">
            <a:xfrm>
              <a:off x="4369974" y="6088388"/>
              <a:ext cx="312234" cy="312234"/>
            </a:xfrm>
            <a:prstGeom prst="ellipse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F1CDAF8-5B80-4A6B-9011-97CB14115B20}"/>
                </a:ext>
              </a:extLst>
            </p:cNvPr>
            <p:cNvSpPr/>
            <p:nvPr/>
          </p:nvSpPr>
          <p:spPr bwMode="auto">
            <a:xfrm>
              <a:off x="929958" y="5979048"/>
              <a:ext cx="2938305" cy="530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17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2C6">
                      <a:lumMod val="50000"/>
                    </a:srgbClr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Provider management of risk</a:t>
              </a:r>
            </a:p>
            <a:p>
              <a:pPr marL="0" marR="0" lvl="0" indent="0" defTabSz="9317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Physical | Networking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B0F5EE8-2970-4CC1-94B0-810F17110490}"/>
                </a:ext>
              </a:extLst>
            </p:cNvPr>
            <p:cNvSpPr/>
            <p:nvPr/>
          </p:nvSpPr>
          <p:spPr bwMode="auto">
            <a:xfrm>
              <a:off x="4806493" y="5979048"/>
              <a:ext cx="3345468" cy="53091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17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Customer management of risk</a:t>
              </a:r>
            </a:p>
            <a:p>
              <a:pPr marL="0" marR="0" lvl="0" indent="0" defTabSz="9317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 Classification and data accountability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75084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98B6C3-F17E-425D-ADCC-073566D3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492FA-B80F-4527-B278-5E2FA2A7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749" y="1669069"/>
            <a:ext cx="5410135" cy="36563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8D7"/>
                </a:solidFill>
              </a:rPr>
              <a:t>Defense in Depth</a:t>
            </a:r>
          </a:p>
          <a:p>
            <a:pPr marL="0" indent="0">
              <a:buNone/>
            </a:pPr>
            <a:r>
              <a:rPr lang="en-US" sz="2400" dirty="0"/>
              <a:t>A layered approach that provides multiple levels of protection so that if an attacker gets through one layer there are further protections in place. A common security concept that is applied to computing systems is defense in depth, which is essentially a layered approach to providing security.</a:t>
            </a:r>
          </a:p>
          <a:p>
            <a:endParaRPr 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D3C167-FE69-4B96-AC7A-CCCF74662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613529"/>
              </p:ext>
            </p:extLst>
          </p:nvPr>
        </p:nvGraphicFramePr>
        <p:xfrm>
          <a:off x="4846637" y="1058862"/>
          <a:ext cx="8535586" cy="5794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44515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ight Bracket 192">
            <a:extLst>
              <a:ext uri="{FF2B5EF4-FFF2-40B4-BE49-F238E27FC236}">
                <a16:creationId xmlns:a16="http://schemas.microsoft.com/office/drawing/2014/main" id="{1FDE552D-8AAB-426B-956A-DB5655E0135F}"/>
              </a:ext>
            </a:extLst>
          </p:cNvPr>
          <p:cNvSpPr/>
          <p:nvPr/>
        </p:nvSpPr>
        <p:spPr>
          <a:xfrm rot="5400000">
            <a:off x="5918253" y="-9222"/>
            <a:ext cx="611673" cy="10883708"/>
          </a:xfrm>
          <a:prstGeom prst="rightBracket">
            <a:avLst>
              <a:gd name="adj" fmla="val 0"/>
            </a:avLst>
          </a:prstGeom>
          <a:ln w="28575">
            <a:solidFill>
              <a:schemeClr val="tx2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14E88A4-272A-4681-B078-2C6CBB72484F}"/>
              </a:ext>
            </a:extLst>
          </p:cNvPr>
          <p:cNvSpPr/>
          <p:nvPr/>
        </p:nvSpPr>
        <p:spPr bwMode="auto">
          <a:xfrm>
            <a:off x="5610125" y="5345339"/>
            <a:ext cx="1064359" cy="869168"/>
          </a:xfrm>
          <a:prstGeom prst="ellips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3FA9521-5E46-4DA4-B8CB-7B2ED03638EB}"/>
              </a:ext>
            </a:extLst>
          </p:cNvPr>
          <p:cNvGrpSpPr/>
          <p:nvPr/>
        </p:nvGrpSpPr>
        <p:grpSpPr>
          <a:xfrm>
            <a:off x="5759978" y="5236362"/>
            <a:ext cx="804421" cy="541242"/>
            <a:chOff x="9368199" y="4441490"/>
            <a:chExt cx="756615" cy="485126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B42076C-0FD7-4886-BD3B-C85E2216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687" y="4441490"/>
              <a:ext cx="485127" cy="485126"/>
            </a:xfrm>
            <a:prstGeom prst="rect">
              <a:avLst/>
            </a:prstGeom>
          </p:spPr>
        </p:pic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9860083-061B-4F3D-B03F-078C749D306C}"/>
                </a:ext>
              </a:extLst>
            </p:cNvPr>
            <p:cNvCxnSpPr>
              <a:cxnSpLocks/>
            </p:cNvCxnSpPr>
            <p:nvPr/>
          </p:nvCxnSpPr>
          <p:spPr>
            <a:xfrm>
              <a:off x="9464058" y="4739229"/>
              <a:ext cx="166566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EA2E859-FCC6-4AD0-BB8A-62BC386177EA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99" y="4869697"/>
              <a:ext cx="262424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2416516F-CCC7-4CD3-9204-F33334F9D592}"/>
              </a:ext>
            </a:extLst>
          </p:cNvPr>
          <p:cNvSpPr txBox="1"/>
          <p:nvPr/>
        </p:nvSpPr>
        <p:spPr>
          <a:xfrm>
            <a:off x="4669328" y="5980166"/>
            <a:ext cx="30978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>
                <a:latin typeface="+mj-lt"/>
                <a:cs typeface="Segoe UI bold" panose="020B0802040204020203" pitchFamily="34" charset="0"/>
              </a:rPr>
              <a:t>Get secure faster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B5924C3-3F31-4365-ABD5-19A1EBBE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42" y="493978"/>
            <a:ext cx="11533187" cy="411162"/>
          </a:xfrm>
        </p:spPr>
        <p:txBody>
          <a:bodyPr/>
          <a:lstStyle/>
          <a:p>
            <a:pPr algn="ctr"/>
            <a:r>
              <a:rPr lang="en-US" dirty="0"/>
              <a:t>Azure Security Center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C36B6A41-00FC-4C61-B070-ADA8CF140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6408" y="1031962"/>
            <a:ext cx="763653" cy="76365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6F2C74B-BF1D-42E3-856C-78A83D5041B3}"/>
              </a:ext>
            </a:extLst>
          </p:cNvPr>
          <p:cNvSpPr/>
          <p:nvPr/>
        </p:nvSpPr>
        <p:spPr bwMode="auto">
          <a:xfrm>
            <a:off x="782236" y="2071894"/>
            <a:ext cx="5277131" cy="2798778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25000"/>
              </a:prstClr>
            </a:outerShdw>
          </a:effectLst>
        </p:spPr>
        <p:txBody>
          <a:bodyPr vert="horz" wrap="square" lIns="0" tIns="54856" rIns="0" bIns="54856" numCol="1" rtlCol="0" anchor="ctr" anchorCtr="0" compatLnSpc="1">
            <a:prstTxWarp prst="textNoShape">
              <a:avLst/>
            </a:prstTxWarp>
          </a:bodyPr>
          <a:lstStyle/>
          <a:p>
            <a:pPr algn="ctr" defTabSz="1096749" fontAlgn="base">
              <a:spcBef>
                <a:spcPct val="0"/>
              </a:spcBef>
              <a:spcAft>
                <a:spcPct val="0"/>
              </a:spcAft>
            </a:pPr>
            <a:endParaRPr lang="en-US" sz="2353" ker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E01AE-1685-48B3-8892-8A1801C0AE23}"/>
              </a:ext>
            </a:extLst>
          </p:cNvPr>
          <p:cNvSpPr txBox="1"/>
          <p:nvPr/>
        </p:nvSpPr>
        <p:spPr>
          <a:xfrm>
            <a:off x="2303794" y="2650006"/>
            <a:ext cx="36344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>
                <a:latin typeface="+mj-lt"/>
                <a:cs typeface="Segoe UI bold" panose="020B0802040204020203" pitchFamily="34" charset="0"/>
              </a:rPr>
              <a:t>Strengthen security posture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C4408D-821B-4D93-A545-0CBB8B1EA57F}"/>
              </a:ext>
            </a:extLst>
          </p:cNvPr>
          <p:cNvSpPr/>
          <p:nvPr/>
        </p:nvSpPr>
        <p:spPr bwMode="auto">
          <a:xfrm>
            <a:off x="1135710" y="3530171"/>
            <a:ext cx="4570182" cy="4249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anchor="ctr" anchorCtr="0"/>
          <a:lstStyle/>
          <a:p>
            <a:pPr marL="0" lvl="1" algn="ctr" defTabSz="93206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b="1" kern="0">
                <a:solidFill>
                  <a:srgbClr val="1A1A1A"/>
                </a:solidFill>
                <a:latin typeface="+mj-lt"/>
                <a:cs typeface="Segoe UI" panose="020B0502040204020203" pitchFamily="34" charset="0"/>
              </a:rPr>
              <a:t>Cloud security posture management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B8AE454-6CB3-4ED0-82E6-AA3B18C9E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324" y="2465857"/>
            <a:ext cx="813173" cy="67607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FFE2D14-C011-44A7-A35E-0FF76EFD2A7D}"/>
              </a:ext>
            </a:extLst>
          </p:cNvPr>
          <p:cNvSpPr/>
          <p:nvPr/>
        </p:nvSpPr>
        <p:spPr bwMode="auto">
          <a:xfrm>
            <a:off x="1135710" y="3955154"/>
            <a:ext cx="4570182" cy="572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anchor="ctr" anchorCtr="0"/>
          <a:lstStyle/>
          <a:p>
            <a:pPr marL="0" lvl="1" algn="ctr" defTabSz="932060">
              <a:lnSpc>
                <a:spcPct val="90000"/>
              </a:lnSpc>
              <a:spcBef>
                <a:spcPts val="600"/>
              </a:spcBef>
              <a:buSzPct val="90000"/>
              <a:defRPr/>
            </a:pPr>
            <a:r>
              <a:rPr lang="en-US" sz="1200" b="1" kern="0" dirty="0">
                <a:solidFill>
                  <a:srgbClr val="1A1A1A"/>
                </a:solidFill>
                <a:cs typeface="Segoe UI" panose="020B0502040204020203" pitchFamily="34" charset="0"/>
              </a:rPr>
              <a:t>Secure Score</a:t>
            </a:r>
          </a:p>
          <a:p>
            <a:pPr marL="0" lvl="1" algn="ctr" defTabSz="932060">
              <a:lnSpc>
                <a:spcPct val="90000"/>
              </a:lnSpc>
              <a:spcBef>
                <a:spcPts val="600"/>
              </a:spcBef>
              <a:buSzPct val="90000"/>
              <a:defRPr/>
            </a:pPr>
            <a:r>
              <a:rPr lang="en-US" sz="1200" b="1" kern="0" dirty="0">
                <a:solidFill>
                  <a:srgbClr val="1A1A1A"/>
                </a:solidFill>
                <a:cs typeface="Segoe UI" panose="020B0502040204020203" pitchFamily="34" charset="0"/>
              </a:rPr>
              <a:t>Policies and compliance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C8C810D-5DED-4EA2-A92C-FC6637384755}"/>
              </a:ext>
            </a:extLst>
          </p:cNvPr>
          <p:cNvSpPr/>
          <p:nvPr/>
        </p:nvSpPr>
        <p:spPr bwMode="auto">
          <a:xfrm>
            <a:off x="6377109" y="2065608"/>
            <a:ext cx="5277130" cy="2805064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25000"/>
              </a:prstClr>
            </a:outerShdw>
          </a:effectLst>
        </p:spPr>
        <p:txBody>
          <a:bodyPr vert="horz" wrap="square" lIns="0" tIns="54856" rIns="0" bIns="54856" numCol="1" rtlCol="0" anchor="ctr" anchorCtr="0" compatLnSpc="1">
            <a:prstTxWarp prst="textNoShape">
              <a:avLst/>
            </a:prstTxWarp>
          </a:bodyPr>
          <a:lstStyle/>
          <a:p>
            <a:pPr algn="ctr" defTabSz="1096749" fontAlgn="base">
              <a:spcBef>
                <a:spcPct val="0"/>
              </a:spcBef>
              <a:spcAft>
                <a:spcPct val="0"/>
              </a:spcAft>
            </a:pPr>
            <a:r>
              <a: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57603ED-D221-4360-A854-4EEC69E355DC}"/>
              </a:ext>
            </a:extLst>
          </p:cNvPr>
          <p:cNvSpPr txBox="1"/>
          <p:nvPr/>
        </p:nvSpPr>
        <p:spPr>
          <a:xfrm>
            <a:off x="7846545" y="2650005"/>
            <a:ext cx="319093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latin typeface="+mj-lt"/>
                <a:cs typeface="Segoe UI bold" panose="020B0802040204020203" pitchFamily="34" charset="0"/>
              </a:defRPr>
            </a:lvl1pPr>
          </a:lstStyle>
          <a:p>
            <a:r>
              <a:rPr lang="en-US"/>
              <a:t>Protect against threats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C7B5512-2518-48C2-B53C-01A229484066}"/>
              </a:ext>
            </a:extLst>
          </p:cNvPr>
          <p:cNvGrpSpPr/>
          <p:nvPr/>
        </p:nvGrpSpPr>
        <p:grpSpPr>
          <a:xfrm>
            <a:off x="6631869" y="3536766"/>
            <a:ext cx="4777811" cy="992416"/>
            <a:chOff x="7604201" y="3786152"/>
            <a:chExt cx="3164149" cy="918343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54C023A-710B-42D6-A7F7-3FC3E1CB194D}"/>
                </a:ext>
              </a:extLst>
            </p:cNvPr>
            <p:cNvSpPr/>
            <p:nvPr/>
          </p:nvSpPr>
          <p:spPr bwMode="auto">
            <a:xfrm>
              <a:off x="7604201" y="3786152"/>
              <a:ext cx="1005840" cy="91834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91440" rIns="0" bIns="91440" anchor="ctr" anchorCtr="0"/>
            <a:lstStyle/>
            <a:p>
              <a:pPr marL="0" lvl="1" algn="ctr" defTabSz="93206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90000"/>
                <a:defRPr/>
              </a:pPr>
              <a: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  <a:t>For </a:t>
              </a:r>
              <a:b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</a:br>
              <a: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C8D0F2E-CC71-491F-A2FA-2111D6759E9C}"/>
                </a:ext>
              </a:extLst>
            </p:cNvPr>
            <p:cNvSpPr/>
            <p:nvPr/>
          </p:nvSpPr>
          <p:spPr bwMode="auto">
            <a:xfrm>
              <a:off x="8683356" y="3791705"/>
              <a:ext cx="1005840" cy="9127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91440" rIns="0" bIns="91440" anchor="ctr" anchorCtr="0"/>
            <a:lstStyle/>
            <a:p>
              <a:pPr marL="0" lvl="1" algn="ctr" defTabSz="93206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90000"/>
                <a:defRPr/>
              </a:pPr>
              <a: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  <a:t>For cloud native workloads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D92DD72-9CD2-4C73-9201-1579A6BCA58C}"/>
                </a:ext>
              </a:extLst>
            </p:cNvPr>
            <p:cNvSpPr/>
            <p:nvPr/>
          </p:nvSpPr>
          <p:spPr bwMode="auto">
            <a:xfrm>
              <a:off x="9762510" y="3791705"/>
              <a:ext cx="1005840" cy="9127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91440" rIns="0" bIns="91440" anchor="ctr" anchorCtr="0"/>
            <a:lstStyle/>
            <a:p>
              <a:pPr marL="0" lvl="1" algn="ctr" defTabSz="93206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90000"/>
                <a:defRPr/>
              </a:pPr>
              <a: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  <a:t>For </a:t>
              </a:r>
              <a:b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</a:br>
              <a: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  <a:t>databases </a:t>
              </a:r>
              <a:b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</a:br>
              <a:r>
                <a:rPr lang="en-US" sz="1200" b="1" kern="0">
                  <a:solidFill>
                    <a:srgbClr val="1A1A1A"/>
                  </a:solidFill>
                  <a:cs typeface="Segoe UI" panose="020B0502040204020203" pitchFamily="34" charset="0"/>
                </a:rPr>
                <a:t>and storage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101AA48E-9968-4314-8E42-799F8DA3454F}"/>
              </a:ext>
            </a:extLst>
          </p:cNvPr>
          <p:cNvGrpSpPr/>
          <p:nvPr/>
        </p:nvGrpSpPr>
        <p:grpSpPr>
          <a:xfrm>
            <a:off x="6791053" y="2448881"/>
            <a:ext cx="746922" cy="633699"/>
            <a:chOff x="12203856" y="3508556"/>
            <a:chExt cx="584605" cy="495987"/>
          </a:xfrm>
        </p:grpSpPr>
        <p:sp>
          <p:nvSpPr>
            <p:cNvPr id="205" name="Shield_EA18" title="Icon of a shield">
              <a:extLst>
                <a:ext uri="{FF2B5EF4-FFF2-40B4-BE49-F238E27FC236}">
                  <a16:creationId xmlns:a16="http://schemas.microsoft.com/office/drawing/2014/main" id="{6D8681ED-0AFF-4441-A161-E073CFD282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203856" y="3508556"/>
              <a:ext cx="465860" cy="495987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solidFill>
              <a:srgbClr val="0078D4"/>
            </a:solidFill>
            <a:ln w="3810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63">
                <a:defRPr/>
              </a:pPr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</a:endParaRPr>
            </a:p>
          </p:txBody>
        </p:sp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88501888-8FFB-4961-AA53-E9171F82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914" y="3711995"/>
              <a:ext cx="292547" cy="292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7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52" y="372393"/>
            <a:ext cx="10496198" cy="1351952"/>
          </a:xfrm>
        </p:spPr>
        <p:txBody>
          <a:bodyPr/>
          <a:lstStyle/>
          <a:p>
            <a:r>
              <a:rPr lang="en-US"/>
              <a:t>Authentication and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5452" y="1724345"/>
            <a:ext cx="10267457" cy="45987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dirty="0"/>
              <a:t>Two fundamental concepts that should be understood when talking about identity and access are authentication and authorization:</a:t>
            </a:r>
            <a:br>
              <a:rPr lang="en-IE" dirty="0"/>
            </a:br>
            <a:endParaRPr lang="en-IE" dirty="0"/>
          </a:p>
          <a:p>
            <a:r>
              <a:rPr lang="en-IE" b="1" i="1" dirty="0">
                <a:solidFill>
                  <a:srgbClr val="0078D7"/>
                </a:solidFill>
              </a:rPr>
              <a:t>Authentication</a:t>
            </a:r>
            <a:r>
              <a:rPr lang="en-IE" dirty="0"/>
              <a:t> is the process of establishing the identity of a person or service looking to access a resource. It involves the act of challenging a party for legitimate credentials, and provides the basis for creating a security principal for identity and access control use. It establishes if they are who they say they are.</a:t>
            </a:r>
            <a:br>
              <a:rPr lang="en-IE" dirty="0"/>
            </a:br>
            <a:endParaRPr lang="en-IE" dirty="0"/>
          </a:p>
          <a:p>
            <a:r>
              <a:rPr lang="en-IE" b="1" i="1" dirty="0">
                <a:solidFill>
                  <a:srgbClr val="0078D7"/>
                </a:solidFill>
              </a:rPr>
              <a:t>Authorization</a:t>
            </a:r>
            <a:r>
              <a:rPr lang="en-IE" dirty="0"/>
              <a:t> is the process of establishing what level of access an authenticated person or service has. It specifies what data they're allowed to access and what they can do with it.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234896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68" y="372723"/>
            <a:ext cx="10284526" cy="1351952"/>
          </a:xfrm>
        </p:spPr>
        <p:txBody>
          <a:bodyPr/>
          <a:lstStyle/>
          <a:p>
            <a:r>
              <a:rPr lang="en-US"/>
              <a:t>Azure Multi-Factor Authentication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784268" y="1724675"/>
            <a:ext cx="10284526" cy="4556927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56" i="1" dirty="0"/>
              <a:t>Azure Multi-Factor Authentication </a:t>
            </a:r>
            <a:r>
              <a:rPr lang="en-US" sz="2856" dirty="0"/>
              <a:t>(MFA)</a:t>
            </a:r>
            <a:r>
              <a:rPr lang="en-IE" sz="2856" dirty="0"/>
              <a:t> provides additional security for your identities by requiring two or more elements for full authentication. These elements fall into three categories:</a:t>
            </a:r>
          </a:p>
          <a:p>
            <a:r>
              <a:rPr lang="en-IE" sz="2856" b="1" i="1" dirty="0">
                <a:solidFill>
                  <a:srgbClr val="0078D7"/>
                </a:solidFill>
              </a:rPr>
              <a:t>Something you know:</a:t>
            </a:r>
            <a:r>
              <a:rPr lang="en-IE" sz="2856" b="1" dirty="0">
                <a:solidFill>
                  <a:srgbClr val="0078D7"/>
                </a:solidFill>
              </a:rPr>
              <a:t> </a:t>
            </a:r>
            <a:r>
              <a:rPr lang="en-IE" sz="2856" dirty="0"/>
              <a:t>This could be a password or the answer to a security question.</a:t>
            </a:r>
          </a:p>
          <a:p>
            <a:r>
              <a:rPr lang="en-IE" sz="2856" b="1" i="1" dirty="0">
                <a:solidFill>
                  <a:srgbClr val="0078D7"/>
                </a:solidFill>
              </a:rPr>
              <a:t>Something you possess:</a:t>
            </a:r>
            <a:r>
              <a:rPr lang="en-IE" sz="2856" b="1" dirty="0">
                <a:solidFill>
                  <a:srgbClr val="0078D7"/>
                </a:solidFill>
              </a:rPr>
              <a:t> </a:t>
            </a:r>
            <a:r>
              <a:rPr lang="en-IE" sz="2856" dirty="0"/>
              <a:t>This might be a mobile app that receives a notification, or a token-generating device.</a:t>
            </a:r>
          </a:p>
          <a:p>
            <a:r>
              <a:rPr lang="en-IE" sz="2856" b="1" i="1" dirty="0">
                <a:solidFill>
                  <a:srgbClr val="0078D7"/>
                </a:solidFill>
              </a:rPr>
              <a:t>Something you are:</a:t>
            </a:r>
            <a:r>
              <a:rPr lang="en-IE" sz="2856" b="1" dirty="0">
                <a:solidFill>
                  <a:srgbClr val="0078D7"/>
                </a:solidFill>
              </a:rPr>
              <a:t> </a:t>
            </a:r>
            <a:r>
              <a:rPr lang="en-IE" sz="2856" dirty="0"/>
              <a:t>This is typically some sort of biometric property, such as a fingerprint or face scan used on many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16585197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2D0AE9BD-8726-44FB-B992-C912D5E64206}"/>
              </a:ext>
            </a:extLst>
          </p:cNvPr>
          <p:cNvSpPr txBox="1"/>
          <p:nvPr/>
        </p:nvSpPr>
        <p:spPr>
          <a:xfrm>
            <a:off x="419205" y="1745885"/>
            <a:ext cx="5121368" cy="1085737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Extend on-premises directory to the cloud/same sign-on/single sign-on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398" dirty="0">
                <a:solidFill>
                  <a:srgbClr val="353535"/>
                </a:solidFill>
                <a:latin typeface="Segoe UI Semilight"/>
              </a:rPr>
              <a:t>Azure Active Directory Connect</a:t>
            </a:r>
            <a:endParaRPr lang="en-US" sz="1598" dirty="0">
              <a:gradFill>
                <a:gsLst>
                  <a:gs pos="0">
                    <a:srgbClr val="0078D7"/>
                  </a:gs>
                  <a:gs pos="100000">
                    <a:srgbClr val="0078D7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1255FB-F968-43C8-A562-774174CCDAA9}"/>
              </a:ext>
            </a:extLst>
          </p:cNvPr>
          <p:cNvGrpSpPr/>
          <p:nvPr/>
        </p:nvGrpSpPr>
        <p:grpSpPr>
          <a:xfrm>
            <a:off x="7056258" y="1733741"/>
            <a:ext cx="3771870" cy="4516634"/>
            <a:chOff x="7056495" y="1212849"/>
            <a:chExt cx="3772940" cy="4517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1631EC6-68C3-4CD8-8099-A4A4B51D3C3C}"/>
                </a:ext>
              </a:extLst>
            </p:cNvPr>
            <p:cNvSpPr/>
            <p:nvPr/>
          </p:nvSpPr>
          <p:spPr bwMode="auto">
            <a:xfrm flipH="1">
              <a:off x="9285902" y="3763232"/>
              <a:ext cx="629705" cy="1541272"/>
            </a:xfrm>
            <a:custGeom>
              <a:avLst/>
              <a:gdLst>
                <a:gd name="connsiteX0" fmla="*/ 0 w 535709"/>
                <a:gd name="connsiteY0" fmla="*/ 1330036 h 1330036"/>
                <a:gd name="connsiteX1" fmla="*/ 0 w 535709"/>
                <a:gd name="connsiteY1" fmla="*/ 535709 h 1330036"/>
                <a:gd name="connsiteX2" fmla="*/ 535709 w 535709"/>
                <a:gd name="connsiteY2" fmla="*/ 0 h 13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709" h="1330036">
                  <a:moveTo>
                    <a:pt x="0" y="1330036"/>
                  </a:moveTo>
                  <a:lnTo>
                    <a:pt x="0" y="535709"/>
                  </a:lnTo>
                  <a:lnTo>
                    <a:pt x="535709" y="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headEnd type="arrow" w="lg" len="sm"/>
              <a:tailEnd type="arrow" w="lg" len="sm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84"/>
              <a:endParaRPr lang="en-US" baseline="-30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702848-CF67-4111-A96E-35B2E35999C5}"/>
                </a:ext>
              </a:extLst>
            </p:cNvPr>
            <p:cNvSpPr/>
            <p:nvPr/>
          </p:nvSpPr>
          <p:spPr bwMode="auto">
            <a:xfrm>
              <a:off x="8126044" y="3763232"/>
              <a:ext cx="629705" cy="1541272"/>
            </a:xfrm>
            <a:custGeom>
              <a:avLst/>
              <a:gdLst>
                <a:gd name="connsiteX0" fmla="*/ 0 w 535709"/>
                <a:gd name="connsiteY0" fmla="*/ 1330036 h 1330036"/>
                <a:gd name="connsiteX1" fmla="*/ 0 w 535709"/>
                <a:gd name="connsiteY1" fmla="*/ 535709 h 1330036"/>
                <a:gd name="connsiteX2" fmla="*/ 535709 w 535709"/>
                <a:gd name="connsiteY2" fmla="*/ 0 h 13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709" h="1330036">
                  <a:moveTo>
                    <a:pt x="0" y="1330036"/>
                  </a:moveTo>
                  <a:lnTo>
                    <a:pt x="0" y="535709"/>
                  </a:lnTo>
                  <a:lnTo>
                    <a:pt x="535709" y="0"/>
                  </a:lnTo>
                </a:path>
              </a:pathLst>
            </a:custGeom>
            <a:noFill/>
            <a:ln w="15875">
              <a:solidFill>
                <a:schemeClr val="tx2"/>
              </a:solidFill>
              <a:headEnd type="arrow" w="lg" len="sm"/>
              <a:tailEnd type="arrow" w="lg" len="sm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84"/>
              <a:endParaRPr lang="en-US" baseline="-30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62" name="ID" title="Icon of a person with three stacked lines of text to the right of them">
              <a:extLst>
                <a:ext uri="{FF2B5EF4-FFF2-40B4-BE49-F238E27FC236}">
                  <a16:creationId xmlns:a16="http://schemas.microsoft.com/office/drawing/2014/main" id="{13AABF07-A975-434C-B528-5266F72A17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59065" y="5424788"/>
              <a:ext cx="537421" cy="305977"/>
            </a:xfrm>
            <a:custGeom>
              <a:avLst/>
              <a:gdLst>
                <a:gd name="T0" fmla="*/ 20 w 356"/>
                <a:gd name="T1" fmla="*/ 62 h 204"/>
                <a:gd name="T2" fmla="*/ 81 w 356"/>
                <a:gd name="T3" fmla="*/ 0 h 204"/>
                <a:gd name="T4" fmla="*/ 143 w 356"/>
                <a:gd name="T5" fmla="*/ 62 h 204"/>
                <a:gd name="T6" fmla="*/ 81 w 356"/>
                <a:gd name="T7" fmla="*/ 123 h 204"/>
                <a:gd name="T8" fmla="*/ 20 w 356"/>
                <a:gd name="T9" fmla="*/ 62 h 204"/>
                <a:gd name="T10" fmla="*/ 162 w 356"/>
                <a:gd name="T11" fmla="*/ 204 h 204"/>
                <a:gd name="T12" fmla="*/ 81 w 356"/>
                <a:gd name="T13" fmla="*/ 123 h 204"/>
                <a:gd name="T14" fmla="*/ 0 w 356"/>
                <a:gd name="T15" fmla="*/ 204 h 204"/>
                <a:gd name="T16" fmla="*/ 199 w 356"/>
                <a:gd name="T17" fmla="*/ 3 h 204"/>
                <a:gd name="T18" fmla="*/ 356 w 356"/>
                <a:gd name="T19" fmla="*/ 3 h 204"/>
                <a:gd name="T20" fmla="*/ 199 w 356"/>
                <a:gd name="T21" fmla="*/ 97 h 204"/>
                <a:gd name="T22" fmla="*/ 356 w 356"/>
                <a:gd name="T23" fmla="*/ 97 h 204"/>
                <a:gd name="T24" fmla="*/ 199 w 356"/>
                <a:gd name="T25" fmla="*/ 192 h 204"/>
                <a:gd name="T26" fmla="*/ 356 w 356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6" h="204">
                  <a:moveTo>
                    <a:pt x="20" y="62"/>
                  </a:moveTo>
                  <a:cubicBezTo>
                    <a:pt x="20" y="28"/>
                    <a:pt x="47" y="0"/>
                    <a:pt x="81" y="0"/>
                  </a:cubicBezTo>
                  <a:cubicBezTo>
                    <a:pt x="115" y="0"/>
                    <a:pt x="143" y="28"/>
                    <a:pt x="143" y="62"/>
                  </a:cubicBezTo>
                  <a:cubicBezTo>
                    <a:pt x="143" y="96"/>
                    <a:pt x="115" y="123"/>
                    <a:pt x="81" y="123"/>
                  </a:cubicBezTo>
                  <a:cubicBezTo>
                    <a:pt x="47" y="123"/>
                    <a:pt x="20" y="96"/>
                    <a:pt x="20" y="62"/>
                  </a:cubicBezTo>
                  <a:close/>
                  <a:moveTo>
                    <a:pt x="162" y="204"/>
                  </a:moveTo>
                  <a:cubicBezTo>
                    <a:pt x="162" y="160"/>
                    <a:pt x="126" y="123"/>
                    <a:pt x="81" y="123"/>
                  </a:cubicBezTo>
                  <a:cubicBezTo>
                    <a:pt x="37" y="123"/>
                    <a:pt x="0" y="160"/>
                    <a:pt x="0" y="204"/>
                  </a:cubicBezTo>
                  <a:moveTo>
                    <a:pt x="199" y="3"/>
                  </a:moveTo>
                  <a:cubicBezTo>
                    <a:pt x="356" y="3"/>
                    <a:pt x="356" y="3"/>
                    <a:pt x="356" y="3"/>
                  </a:cubicBezTo>
                  <a:moveTo>
                    <a:pt x="199" y="97"/>
                  </a:moveTo>
                  <a:cubicBezTo>
                    <a:pt x="356" y="97"/>
                    <a:pt x="356" y="97"/>
                    <a:pt x="356" y="97"/>
                  </a:cubicBezTo>
                  <a:moveTo>
                    <a:pt x="199" y="192"/>
                  </a:moveTo>
                  <a:cubicBezTo>
                    <a:pt x="356" y="192"/>
                    <a:pt x="356" y="192"/>
                    <a:pt x="356" y="192"/>
                  </a:cubicBezTo>
                </a:path>
              </a:pathLst>
            </a:custGeom>
            <a:noFill/>
            <a:ln w="15875" cap="sq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baseline="-3000" dirty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5" name="ID" title="Icon of a person with three stacked lines of text to the right of them">
              <a:extLst>
                <a:ext uri="{FF2B5EF4-FFF2-40B4-BE49-F238E27FC236}">
                  <a16:creationId xmlns:a16="http://schemas.microsoft.com/office/drawing/2014/main" id="{6883B77D-ED59-4969-8D10-F22C248DE9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749598" y="5424788"/>
              <a:ext cx="537421" cy="305977"/>
            </a:xfrm>
            <a:custGeom>
              <a:avLst/>
              <a:gdLst>
                <a:gd name="T0" fmla="*/ 20 w 356"/>
                <a:gd name="T1" fmla="*/ 62 h 204"/>
                <a:gd name="T2" fmla="*/ 81 w 356"/>
                <a:gd name="T3" fmla="*/ 0 h 204"/>
                <a:gd name="T4" fmla="*/ 143 w 356"/>
                <a:gd name="T5" fmla="*/ 62 h 204"/>
                <a:gd name="T6" fmla="*/ 81 w 356"/>
                <a:gd name="T7" fmla="*/ 123 h 204"/>
                <a:gd name="T8" fmla="*/ 20 w 356"/>
                <a:gd name="T9" fmla="*/ 62 h 204"/>
                <a:gd name="T10" fmla="*/ 162 w 356"/>
                <a:gd name="T11" fmla="*/ 204 h 204"/>
                <a:gd name="T12" fmla="*/ 81 w 356"/>
                <a:gd name="T13" fmla="*/ 123 h 204"/>
                <a:gd name="T14" fmla="*/ 0 w 356"/>
                <a:gd name="T15" fmla="*/ 204 h 204"/>
                <a:gd name="T16" fmla="*/ 199 w 356"/>
                <a:gd name="T17" fmla="*/ 3 h 204"/>
                <a:gd name="T18" fmla="*/ 356 w 356"/>
                <a:gd name="T19" fmla="*/ 3 h 204"/>
                <a:gd name="T20" fmla="*/ 199 w 356"/>
                <a:gd name="T21" fmla="*/ 97 h 204"/>
                <a:gd name="T22" fmla="*/ 356 w 356"/>
                <a:gd name="T23" fmla="*/ 97 h 204"/>
                <a:gd name="T24" fmla="*/ 199 w 356"/>
                <a:gd name="T25" fmla="*/ 192 h 204"/>
                <a:gd name="T26" fmla="*/ 356 w 356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6" h="204">
                  <a:moveTo>
                    <a:pt x="20" y="62"/>
                  </a:moveTo>
                  <a:cubicBezTo>
                    <a:pt x="20" y="28"/>
                    <a:pt x="47" y="0"/>
                    <a:pt x="81" y="0"/>
                  </a:cubicBezTo>
                  <a:cubicBezTo>
                    <a:pt x="115" y="0"/>
                    <a:pt x="143" y="28"/>
                    <a:pt x="143" y="62"/>
                  </a:cubicBezTo>
                  <a:cubicBezTo>
                    <a:pt x="143" y="96"/>
                    <a:pt x="115" y="123"/>
                    <a:pt x="81" y="123"/>
                  </a:cubicBezTo>
                  <a:cubicBezTo>
                    <a:pt x="47" y="123"/>
                    <a:pt x="20" y="96"/>
                    <a:pt x="20" y="62"/>
                  </a:cubicBezTo>
                  <a:close/>
                  <a:moveTo>
                    <a:pt x="162" y="204"/>
                  </a:moveTo>
                  <a:cubicBezTo>
                    <a:pt x="162" y="160"/>
                    <a:pt x="126" y="123"/>
                    <a:pt x="81" y="123"/>
                  </a:cubicBezTo>
                  <a:cubicBezTo>
                    <a:pt x="37" y="123"/>
                    <a:pt x="0" y="160"/>
                    <a:pt x="0" y="204"/>
                  </a:cubicBezTo>
                  <a:moveTo>
                    <a:pt x="199" y="3"/>
                  </a:moveTo>
                  <a:cubicBezTo>
                    <a:pt x="356" y="3"/>
                    <a:pt x="356" y="3"/>
                    <a:pt x="356" y="3"/>
                  </a:cubicBezTo>
                  <a:moveTo>
                    <a:pt x="199" y="97"/>
                  </a:moveTo>
                  <a:cubicBezTo>
                    <a:pt x="356" y="97"/>
                    <a:pt x="356" y="97"/>
                    <a:pt x="356" y="97"/>
                  </a:cubicBezTo>
                  <a:moveTo>
                    <a:pt x="199" y="192"/>
                  </a:moveTo>
                  <a:cubicBezTo>
                    <a:pt x="356" y="192"/>
                    <a:pt x="356" y="192"/>
                    <a:pt x="356" y="192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baseline="-3000" dirty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6" name="ID" title="Icon of a person with three stacked lines of text to the right of them">
              <a:extLst>
                <a:ext uri="{FF2B5EF4-FFF2-40B4-BE49-F238E27FC236}">
                  <a16:creationId xmlns:a16="http://schemas.microsoft.com/office/drawing/2014/main" id="{5122CF23-0356-4886-A7A7-4E989E54D5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640131" y="5424788"/>
              <a:ext cx="537421" cy="305977"/>
            </a:xfrm>
            <a:custGeom>
              <a:avLst/>
              <a:gdLst>
                <a:gd name="T0" fmla="*/ 20 w 356"/>
                <a:gd name="T1" fmla="*/ 62 h 204"/>
                <a:gd name="T2" fmla="*/ 81 w 356"/>
                <a:gd name="T3" fmla="*/ 0 h 204"/>
                <a:gd name="T4" fmla="*/ 143 w 356"/>
                <a:gd name="T5" fmla="*/ 62 h 204"/>
                <a:gd name="T6" fmla="*/ 81 w 356"/>
                <a:gd name="T7" fmla="*/ 123 h 204"/>
                <a:gd name="T8" fmla="*/ 20 w 356"/>
                <a:gd name="T9" fmla="*/ 62 h 204"/>
                <a:gd name="T10" fmla="*/ 162 w 356"/>
                <a:gd name="T11" fmla="*/ 204 h 204"/>
                <a:gd name="T12" fmla="*/ 81 w 356"/>
                <a:gd name="T13" fmla="*/ 123 h 204"/>
                <a:gd name="T14" fmla="*/ 0 w 356"/>
                <a:gd name="T15" fmla="*/ 204 h 204"/>
                <a:gd name="T16" fmla="*/ 199 w 356"/>
                <a:gd name="T17" fmla="*/ 3 h 204"/>
                <a:gd name="T18" fmla="*/ 356 w 356"/>
                <a:gd name="T19" fmla="*/ 3 h 204"/>
                <a:gd name="T20" fmla="*/ 199 w 356"/>
                <a:gd name="T21" fmla="*/ 97 h 204"/>
                <a:gd name="T22" fmla="*/ 356 w 356"/>
                <a:gd name="T23" fmla="*/ 97 h 204"/>
                <a:gd name="T24" fmla="*/ 199 w 356"/>
                <a:gd name="T25" fmla="*/ 192 h 204"/>
                <a:gd name="T26" fmla="*/ 356 w 356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6" h="204">
                  <a:moveTo>
                    <a:pt x="20" y="62"/>
                  </a:moveTo>
                  <a:cubicBezTo>
                    <a:pt x="20" y="28"/>
                    <a:pt x="47" y="0"/>
                    <a:pt x="81" y="0"/>
                  </a:cubicBezTo>
                  <a:cubicBezTo>
                    <a:pt x="115" y="0"/>
                    <a:pt x="143" y="28"/>
                    <a:pt x="143" y="62"/>
                  </a:cubicBezTo>
                  <a:cubicBezTo>
                    <a:pt x="143" y="96"/>
                    <a:pt x="115" y="123"/>
                    <a:pt x="81" y="123"/>
                  </a:cubicBezTo>
                  <a:cubicBezTo>
                    <a:pt x="47" y="123"/>
                    <a:pt x="20" y="96"/>
                    <a:pt x="20" y="62"/>
                  </a:cubicBezTo>
                  <a:close/>
                  <a:moveTo>
                    <a:pt x="162" y="204"/>
                  </a:moveTo>
                  <a:cubicBezTo>
                    <a:pt x="162" y="160"/>
                    <a:pt x="126" y="123"/>
                    <a:pt x="81" y="123"/>
                  </a:cubicBezTo>
                  <a:cubicBezTo>
                    <a:pt x="37" y="123"/>
                    <a:pt x="0" y="160"/>
                    <a:pt x="0" y="204"/>
                  </a:cubicBezTo>
                  <a:moveTo>
                    <a:pt x="199" y="3"/>
                  </a:moveTo>
                  <a:cubicBezTo>
                    <a:pt x="356" y="3"/>
                    <a:pt x="356" y="3"/>
                    <a:pt x="356" y="3"/>
                  </a:cubicBezTo>
                  <a:moveTo>
                    <a:pt x="199" y="97"/>
                  </a:moveTo>
                  <a:cubicBezTo>
                    <a:pt x="356" y="97"/>
                    <a:pt x="356" y="97"/>
                    <a:pt x="356" y="97"/>
                  </a:cubicBezTo>
                  <a:moveTo>
                    <a:pt x="199" y="192"/>
                  </a:moveTo>
                  <a:cubicBezTo>
                    <a:pt x="356" y="192"/>
                    <a:pt x="356" y="192"/>
                    <a:pt x="356" y="192"/>
                  </a:cubicBezTo>
                </a:path>
              </a:pathLst>
            </a:custGeom>
            <a:noFill/>
            <a:ln w="15875" cap="sq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baseline="-3000" dirty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59A3B12-8077-40DE-ACD6-13CD49A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672" y="1335925"/>
              <a:ext cx="3514903" cy="1872732"/>
            </a:xfrm>
            <a:custGeom>
              <a:avLst/>
              <a:gdLst>
                <a:gd name="T0" fmla="*/ 551 w 1107"/>
                <a:gd name="T1" fmla="*/ 0 h 596"/>
                <a:gd name="T2" fmla="*/ 788 w 1107"/>
                <a:gd name="T3" fmla="*/ 156 h 596"/>
                <a:gd name="T4" fmla="*/ 791 w 1107"/>
                <a:gd name="T5" fmla="*/ 163 h 596"/>
                <a:gd name="T6" fmla="*/ 811 w 1107"/>
                <a:gd name="T7" fmla="*/ 156 h 596"/>
                <a:gd name="T8" fmla="*/ 878 w 1107"/>
                <a:gd name="T9" fmla="*/ 146 h 596"/>
                <a:gd name="T10" fmla="*/ 1107 w 1107"/>
                <a:gd name="T11" fmla="*/ 371 h 596"/>
                <a:gd name="T12" fmla="*/ 901 w 1107"/>
                <a:gd name="T13" fmla="*/ 595 h 596"/>
                <a:gd name="T14" fmla="*/ 884 w 1107"/>
                <a:gd name="T15" fmla="*/ 596 h 596"/>
                <a:gd name="T16" fmla="*/ 876 w 1107"/>
                <a:gd name="T17" fmla="*/ 596 h 596"/>
                <a:gd name="T18" fmla="*/ 140 w 1107"/>
                <a:gd name="T19" fmla="*/ 596 h 596"/>
                <a:gd name="T20" fmla="*/ 106 w 1107"/>
                <a:gd name="T21" fmla="*/ 593 h 596"/>
                <a:gd name="T22" fmla="*/ 17 w 1107"/>
                <a:gd name="T23" fmla="*/ 442 h 596"/>
                <a:gd name="T24" fmla="*/ 145 w 1107"/>
                <a:gd name="T25" fmla="*/ 350 h 596"/>
                <a:gd name="T26" fmla="*/ 155 w 1107"/>
                <a:gd name="T27" fmla="*/ 352 h 596"/>
                <a:gd name="T28" fmla="*/ 152 w 1107"/>
                <a:gd name="T29" fmla="*/ 337 h 596"/>
                <a:gd name="T30" fmla="*/ 170 w 1107"/>
                <a:gd name="T31" fmla="*/ 253 h 596"/>
                <a:gd name="T32" fmla="*/ 288 w 1107"/>
                <a:gd name="T33" fmla="*/ 181 h 596"/>
                <a:gd name="T34" fmla="*/ 305 w 1107"/>
                <a:gd name="T35" fmla="*/ 181 h 596"/>
                <a:gd name="T36" fmla="*/ 305 w 1107"/>
                <a:gd name="T37" fmla="*/ 180 h 596"/>
                <a:gd name="T38" fmla="*/ 551 w 1107"/>
                <a:gd name="T39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7" h="596">
                  <a:moveTo>
                    <a:pt x="551" y="0"/>
                  </a:moveTo>
                  <a:cubicBezTo>
                    <a:pt x="657" y="0"/>
                    <a:pt x="749" y="65"/>
                    <a:pt x="788" y="156"/>
                  </a:cubicBezTo>
                  <a:cubicBezTo>
                    <a:pt x="791" y="163"/>
                    <a:pt x="791" y="163"/>
                    <a:pt x="791" y="163"/>
                  </a:cubicBezTo>
                  <a:cubicBezTo>
                    <a:pt x="818" y="153"/>
                    <a:pt x="798" y="160"/>
                    <a:pt x="811" y="156"/>
                  </a:cubicBezTo>
                  <a:cubicBezTo>
                    <a:pt x="833" y="149"/>
                    <a:pt x="855" y="146"/>
                    <a:pt x="878" y="146"/>
                  </a:cubicBezTo>
                  <a:cubicBezTo>
                    <a:pt x="1005" y="146"/>
                    <a:pt x="1107" y="246"/>
                    <a:pt x="1107" y="371"/>
                  </a:cubicBezTo>
                  <a:cubicBezTo>
                    <a:pt x="1107" y="487"/>
                    <a:pt x="1016" y="583"/>
                    <a:pt x="901" y="595"/>
                  </a:cubicBezTo>
                  <a:cubicBezTo>
                    <a:pt x="884" y="596"/>
                    <a:pt x="884" y="596"/>
                    <a:pt x="884" y="596"/>
                  </a:cubicBezTo>
                  <a:cubicBezTo>
                    <a:pt x="876" y="596"/>
                    <a:pt x="876" y="596"/>
                    <a:pt x="876" y="596"/>
                  </a:cubicBezTo>
                  <a:cubicBezTo>
                    <a:pt x="140" y="596"/>
                    <a:pt x="140" y="596"/>
                    <a:pt x="140" y="596"/>
                  </a:cubicBezTo>
                  <a:cubicBezTo>
                    <a:pt x="128" y="596"/>
                    <a:pt x="113" y="595"/>
                    <a:pt x="106" y="593"/>
                  </a:cubicBezTo>
                  <a:cubicBezTo>
                    <a:pt x="38" y="575"/>
                    <a:pt x="0" y="508"/>
                    <a:pt x="17" y="442"/>
                  </a:cubicBezTo>
                  <a:cubicBezTo>
                    <a:pt x="33" y="384"/>
                    <a:pt x="87" y="347"/>
                    <a:pt x="145" y="350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52" y="337"/>
                    <a:pt x="152" y="337"/>
                    <a:pt x="152" y="337"/>
                  </a:cubicBezTo>
                  <a:cubicBezTo>
                    <a:pt x="150" y="309"/>
                    <a:pt x="156" y="280"/>
                    <a:pt x="170" y="253"/>
                  </a:cubicBezTo>
                  <a:cubicBezTo>
                    <a:pt x="196" y="209"/>
                    <a:pt x="241" y="184"/>
                    <a:pt x="288" y="181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0"/>
                    <a:pt x="305" y="180"/>
                    <a:pt x="305" y="180"/>
                  </a:cubicBezTo>
                  <a:cubicBezTo>
                    <a:pt x="339" y="75"/>
                    <a:pt x="436" y="0"/>
                    <a:pt x="5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638" cap="sq">
              <a:solidFill>
                <a:srgbClr val="3536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baseline="-300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EE33EFFE-1FFA-4EDA-9DFC-FBED5C5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95" y="1212849"/>
              <a:ext cx="3772940" cy="2100845"/>
            </a:xfrm>
            <a:custGeom>
              <a:avLst/>
              <a:gdLst>
                <a:gd name="T0" fmla="*/ 577 w 1164"/>
                <a:gd name="T1" fmla="*/ 0 h 655"/>
                <a:gd name="T2" fmla="*/ 824 w 1164"/>
                <a:gd name="T3" fmla="*/ 143 h 655"/>
                <a:gd name="T4" fmla="*/ 834 w 1164"/>
                <a:gd name="T5" fmla="*/ 157 h 655"/>
                <a:gd name="T6" fmla="*/ 862 w 1164"/>
                <a:gd name="T7" fmla="*/ 146 h 655"/>
                <a:gd name="T8" fmla="*/ 935 w 1164"/>
                <a:gd name="T9" fmla="*/ 141 h 655"/>
                <a:gd name="T10" fmla="*/ 1164 w 1164"/>
                <a:gd name="T11" fmla="*/ 396 h 655"/>
                <a:gd name="T12" fmla="*/ 947 w 1164"/>
                <a:gd name="T13" fmla="*/ 653 h 655"/>
                <a:gd name="T14" fmla="*/ 929 w 1164"/>
                <a:gd name="T15" fmla="*/ 655 h 655"/>
                <a:gd name="T16" fmla="*/ 920 w 1164"/>
                <a:gd name="T17" fmla="*/ 655 h 655"/>
                <a:gd name="T18" fmla="*/ 145 w 1164"/>
                <a:gd name="T19" fmla="*/ 655 h 655"/>
                <a:gd name="T20" fmla="*/ 111 w 1164"/>
                <a:gd name="T21" fmla="*/ 651 h 655"/>
                <a:gd name="T22" fmla="*/ 11 w 1164"/>
                <a:gd name="T23" fmla="*/ 484 h 655"/>
                <a:gd name="T24" fmla="*/ 127 w 1164"/>
                <a:gd name="T25" fmla="*/ 357 h 655"/>
                <a:gd name="T26" fmla="*/ 151 w 1164"/>
                <a:gd name="T27" fmla="*/ 355 h 655"/>
                <a:gd name="T28" fmla="*/ 168 w 1164"/>
                <a:gd name="T29" fmla="*/ 275 h 655"/>
                <a:gd name="T30" fmla="*/ 272 w 1164"/>
                <a:gd name="T31" fmla="*/ 190 h 655"/>
                <a:gd name="T32" fmla="*/ 315 w 1164"/>
                <a:gd name="T33" fmla="*/ 184 h 655"/>
                <a:gd name="T34" fmla="*/ 577 w 1164"/>
                <a:gd name="T3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4" h="655">
                  <a:moveTo>
                    <a:pt x="577" y="0"/>
                  </a:moveTo>
                  <a:cubicBezTo>
                    <a:pt x="689" y="0"/>
                    <a:pt x="760" y="39"/>
                    <a:pt x="824" y="143"/>
                  </a:cubicBezTo>
                  <a:cubicBezTo>
                    <a:pt x="828" y="150"/>
                    <a:pt x="834" y="157"/>
                    <a:pt x="834" y="157"/>
                  </a:cubicBezTo>
                  <a:cubicBezTo>
                    <a:pt x="853" y="150"/>
                    <a:pt x="862" y="146"/>
                    <a:pt x="862" y="146"/>
                  </a:cubicBezTo>
                  <a:cubicBezTo>
                    <a:pt x="899" y="138"/>
                    <a:pt x="910" y="139"/>
                    <a:pt x="935" y="141"/>
                  </a:cubicBezTo>
                  <a:cubicBezTo>
                    <a:pt x="1050" y="154"/>
                    <a:pt x="1164" y="253"/>
                    <a:pt x="1164" y="396"/>
                  </a:cubicBezTo>
                  <a:cubicBezTo>
                    <a:pt x="1164" y="530"/>
                    <a:pt x="1069" y="640"/>
                    <a:pt x="947" y="653"/>
                  </a:cubicBezTo>
                  <a:cubicBezTo>
                    <a:pt x="929" y="655"/>
                    <a:pt x="929" y="655"/>
                    <a:pt x="929" y="655"/>
                  </a:cubicBezTo>
                  <a:cubicBezTo>
                    <a:pt x="920" y="655"/>
                    <a:pt x="920" y="655"/>
                    <a:pt x="920" y="655"/>
                  </a:cubicBezTo>
                  <a:cubicBezTo>
                    <a:pt x="145" y="655"/>
                    <a:pt x="145" y="655"/>
                    <a:pt x="145" y="655"/>
                  </a:cubicBezTo>
                  <a:cubicBezTo>
                    <a:pt x="133" y="655"/>
                    <a:pt x="120" y="654"/>
                    <a:pt x="111" y="651"/>
                  </a:cubicBezTo>
                  <a:cubicBezTo>
                    <a:pt x="40" y="630"/>
                    <a:pt x="0" y="562"/>
                    <a:pt x="11" y="484"/>
                  </a:cubicBezTo>
                  <a:cubicBezTo>
                    <a:pt x="18" y="433"/>
                    <a:pt x="54" y="369"/>
                    <a:pt x="127" y="357"/>
                  </a:cubicBezTo>
                  <a:cubicBezTo>
                    <a:pt x="137" y="356"/>
                    <a:pt x="151" y="355"/>
                    <a:pt x="151" y="355"/>
                  </a:cubicBezTo>
                  <a:cubicBezTo>
                    <a:pt x="150" y="337"/>
                    <a:pt x="151" y="313"/>
                    <a:pt x="168" y="275"/>
                  </a:cubicBezTo>
                  <a:cubicBezTo>
                    <a:pt x="186" y="234"/>
                    <a:pt x="219" y="204"/>
                    <a:pt x="272" y="190"/>
                  </a:cubicBezTo>
                  <a:cubicBezTo>
                    <a:pt x="288" y="186"/>
                    <a:pt x="315" y="184"/>
                    <a:pt x="315" y="184"/>
                  </a:cubicBezTo>
                  <a:cubicBezTo>
                    <a:pt x="352" y="70"/>
                    <a:pt x="449" y="0"/>
                    <a:pt x="577" y="0"/>
                  </a:cubicBezTo>
                  <a:close/>
                </a:path>
              </a:pathLst>
            </a:custGeom>
            <a:noFill/>
            <a:ln w="15875" cap="rnd">
              <a:solidFill>
                <a:schemeClr val="tx2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baseline="-300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7" name="Rounded Rectangle 132">
              <a:extLst>
                <a:ext uri="{FF2B5EF4-FFF2-40B4-BE49-F238E27FC236}">
                  <a16:creationId xmlns:a16="http://schemas.microsoft.com/office/drawing/2014/main" id="{90B39CD6-9C3D-4DB2-8C40-CA6AC44B44EF}"/>
                </a:ext>
              </a:extLst>
            </p:cNvPr>
            <p:cNvSpPr/>
            <p:nvPr/>
          </p:nvSpPr>
          <p:spPr>
            <a:xfrm rot="5400000">
              <a:off x="8550920" y="1502790"/>
              <a:ext cx="913783" cy="2062723"/>
            </a:xfrm>
            <a:prstGeom prst="rect">
              <a:avLst/>
            </a:prstGeom>
            <a:noFill/>
            <a:ln w="19050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endParaRPr lang="en-US" sz="2448" b="1" baseline="-3000" dirty="0">
                <a:gradFill>
                  <a:gsLst>
                    <a:gs pos="83000">
                      <a:srgbClr val="0078D7"/>
                    </a:gs>
                    <a:gs pos="100000">
                      <a:srgbClr val="0078D7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08" name="Rounded Rectangle 133">
              <a:extLst>
                <a:ext uri="{FF2B5EF4-FFF2-40B4-BE49-F238E27FC236}">
                  <a16:creationId xmlns:a16="http://schemas.microsoft.com/office/drawing/2014/main" id="{751D233D-4157-4E50-80C5-68BA0ABC6E0B}"/>
                </a:ext>
              </a:extLst>
            </p:cNvPr>
            <p:cNvSpPr/>
            <p:nvPr/>
          </p:nvSpPr>
          <p:spPr>
            <a:xfrm rot="5400000">
              <a:off x="8697301" y="1655465"/>
              <a:ext cx="621023" cy="1757369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defTabSz="932384"/>
              <a:endParaRPr lang="en-US" sz="2448" b="1" baseline="-3000" dirty="0">
                <a:gradFill>
                  <a:gsLst>
                    <a:gs pos="83000">
                      <a:srgbClr val="0078D7"/>
                    </a:gs>
                    <a:gs pos="100000">
                      <a:srgbClr val="0078D7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15" name="TextBox 130">
              <a:extLst>
                <a:ext uri="{FF2B5EF4-FFF2-40B4-BE49-F238E27FC236}">
                  <a16:creationId xmlns:a16="http://schemas.microsoft.com/office/drawing/2014/main" id="{6ED0E49A-E324-483A-8F31-E653A2486F85}"/>
                </a:ext>
              </a:extLst>
            </p:cNvPr>
            <p:cNvSpPr txBox="1"/>
            <p:nvPr/>
          </p:nvSpPr>
          <p:spPr>
            <a:xfrm>
              <a:off x="8994704" y="2985695"/>
              <a:ext cx="66" cy="1174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endParaRPr lang="en-US" sz="1122" b="1" baseline="-3000" dirty="0">
                <a:solidFill>
                  <a:prstClr val="white"/>
                </a:solidFill>
                <a:latin typeface="Segoe UI Semilight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653A3A5-7046-43D0-B8B3-8E7CF928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55512" y="2797324"/>
              <a:ext cx="1123074" cy="110857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F18A01-81A8-4DF7-BD12-9A812C20AB05}"/>
                </a:ext>
              </a:extLst>
            </p:cNvPr>
            <p:cNvGrpSpPr/>
            <p:nvPr/>
          </p:nvGrpSpPr>
          <p:grpSpPr>
            <a:xfrm>
              <a:off x="7971685" y="4294256"/>
              <a:ext cx="312181" cy="305977"/>
              <a:chOff x="7988016" y="4606800"/>
              <a:chExt cx="265582" cy="26404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E2C3E8E-F8E7-4AB2-81E3-F6A088CFD0AE}"/>
                  </a:ext>
                </a:extLst>
              </p:cNvPr>
              <p:cNvSpPr/>
              <p:nvPr/>
            </p:nvSpPr>
            <p:spPr bwMode="auto">
              <a:xfrm>
                <a:off x="7988786" y="4606800"/>
                <a:ext cx="264042" cy="264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aseline="-3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heck 3" title="Icon of a checkmark with a circle around it">
                <a:extLst>
                  <a:ext uri="{FF2B5EF4-FFF2-40B4-BE49-F238E27FC236}">
                    <a16:creationId xmlns:a16="http://schemas.microsoft.com/office/drawing/2014/main" id="{D1F186C4-DB5E-49D0-BA86-E83482BBC13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988016" y="4606800"/>
                <a:ext cx="265582" cy="264042"/>
              </a:xfrm>
              <a:custGeom>
                <a:avLst/>
                <a:gdLst>
                  <a:gd name="T0" fmla="*/ 250 w 250"/>
                  <a:gd name="T1" fmla="*/ 125 h 250"/>
                  <a:gd name="T2" fmla="*/ 125 w 250"/>
                  <a:gd name="T3" fmla="*/ 250 h 250"/>
                  <a:gd name="T4" fmla="*/ 0 w 250"/>
                  <a:gd name="T5" fmla="*/ 125 h 250"/>
                  <a:gd name="T6" fmla="*/ 125 w 250"/>
                  <a:gd name="T7" fmla="*/ 0 h 250"/>
                  <a:gd name="T8" fmla="*/ 250 w 250"/>
                  <a:gd name="T9" fmla="*/ 125 h 250"/>
                  <a:gd name="T10" fmla="*/ 60 w 250"/>
                  <a:gd name="T11" fmla="*/ 125 h 250"/>
                  <a:gd name="T12" fmla="*/ 100 w 250"/>
                  <a:gd name="T13" fmla="*/ 165 h 250"/>
                  <a:gd name="T14" fmla="*/ 190 w 250"/>
                  <a:gd name="T15" fmla="*/ 74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50">
                    <a:moveTo>
                      <a:pt x="250" y="125"/>
                    </a:moveTo>
                    <a:cubicBezTo>
                      <a:pt x="250" y="194"/>
                      <a:pt x="194" y="250"/>
                      <a:pt x="125" y="250"/>
                    </a:cubicBezTo>
                    <a:cubicBezTo>
                      <a:pt x="56" y="250"/>
                      <a:pt x="0" y="194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194" y="0"/>
                      <a:pt x="250" y="56"/>
                      <a:pt x="250" y="125"/>
                    </a:cubicBezTo>
                    <a:close/>
                    <a:moveTo>
                      <a:pt x="60" y="125"/>
                    </a:moveTo>
                    <a:cubicBezTo>
                      <a:pt x="100" y="165"/>
                      <a:pt x="100" y="165"/>
                      <a:pt x="100" y="165"/>
                    </a:cubicBezTo>
                    <a:cubicBezTo>
                      <a:pt x="190" y="74"/>
                      <a:pt x="190" y="74"/>
                      <a:pt x="190" y="74"/>
                    </a:cubicBezTo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/>
                <a:endParaRPr lang="en-US" baseline="-3000" dirty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3990637-71AA-4A27-AE53-2761D6A357EA}"/>
                </a:ext>
              </a:extLst>
            </p:cNvPr>
            <p:cNvSpPr/>
            <p:nvPr/>
          </p:nvSpPr>
          <p:spPr bwMode="auto">
            <a:xfrm>
              <a:off x="8994695" y="3926992"/>
              <a:ext cx="0" cy="1377513"/>
            </a:xfrm>
            <a:custGeom>
              <a:avLst/>
              <a:gdLst>
                <a:gd name="connsiteX0" fmla="*/ 0 w 0"/>
                <a:gd name="connsiteY0" fmla="*/ 1431637 h 1431637"/>
                <a:gd name="connsiteX1" fmla="*/ 0 w 0"/>
                <a:gd name="connsiteY1" fmla="*/ 0 h 143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431637">
                  <a:moveTo>
                    <a:pt x="0" y="1431637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D83B01"/>
              </a:solidFill>
              <a:headEnd type="arrow" w="lg" len="sm"/>
              <a:tailEnd type="arrow" w="lg" len="sm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384"/>
              <a:endParaRPr lang="en-US" baseline="-30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B3B8BB5-E384-4542-B509-E3E7C907E349}"/>
                </a:ext>
              </a:extLst>
            </p:cNvPr>
            <p:cNvSpPr/>
            <p:nvPr/>
          </p:nvSpPr>
          <p:spPr bwMode="auto">
            <a:xfrm>
              <a:off x="8839509" y="4294256"/>
              <a:ext cx="310371" cy="305977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aseline="-3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illegal" title="Icon of a circle with a diagonal line through it">
              <a:extLst>
                <a:ext uri="{FF2B5EF4-FFF2-40B4-BE49-F238E27FC236}">
                  <a16:creationId xmlns:a16="http://schemas.microsoft.com/office/drawing/2014/main" id="{74E91952-77FA-4B39-A531-AB87BF5B2A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46140" y="4293315"/>
              <a:ext cx="312181" cy="306918"/>
            </a:xfrm>
            <a:custGeom>
              <a:avLst/>
              <a:gdLst>
                <a:gd name="T0" fmla="*/ 265 w 265"/>
                <a:gd name="T1" fmla="*/ 133 h 265"/>
                <a:gd name="T2" fmla="*/ 132 w 265"/>
                <a:gd name="T3" fmla="*/ 265 h 265"/>
                <a:gd name="T4" fmla="*/ 0 w 265"/>
                <a:gd name="T5" fmla="*/ 133 h 265"/>
                <a:gd name="T6" fmla="*/ 132 w 265"/>
                <a:gd name="T7" fmla="*/ 0 h 265"/>
                <a:gd name="T8" fmla="*/ 265 w 265"/>
                <a:gd name="T9" fmla="*/ 133 h 265"/>
                <a:gd name="T10" fmla="*/ 226 w 265"/>
                <a:gd name="T11" fmla="*/ 227 h 265"/>
                <a:gd name="T12" fmla="*/ 39 w 265"/>
                <a:gd name="T13" fmla="*/ 3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265">
                  <a:moveTo>
                    <a:pt x="265" y="133"/>
                  </a:moveTo>
                  <a:cubicBezTo>
                    <a:pt x="265" y="206"/>
                    <a:pt x="205" y="265"/>
                    <a:pt x="132" y="265"/>
                  </a:cubicBezTo>
                  <a:cubicBezTo>
                    <a:pt x="59" y="265"/>
                    <a:pt x="0" y="206"/>
                    <a:pt x="0" y="133"/>
                  </a:cubicBez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5" y="60"/>
                    <a:pt x="265" y="133"/>
                  </a:cubicBezTo>
                  <a:close/>
                  <a:moveTo>
                    <a:pt x="226" y="227"/>
                  </a:moveTo>
                  <a:cubicBezTo>
                    <a:pt x="39" y="39"/>
                    <a:pt x="39" y="39"/>
                    <a:pt x="39" y="39"/>
                  </a:cubicBezTo>
                </a:path>
              </a:pathLst>
            </a:custGeom>
            <a:noFill/>
            <a:ln w="15875" cap="sq">
              <a:solidFill>
                <a:srgbClr val="D83B0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baseline="-3000">
                <a:solidFill>
                  <a:srgbClr val="353535"/>
                </a:solidFill>
                <a:latin typeface="Segoe UI Semilight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CF3CECB-856C-44F4-92C2-E638941F36DD}"/>
                </a:ext>
              </a:extLst>
            </p:cNvPr>
            <p:cNvGrpSpPr/>
            <p:nvPr/>
          </p:nvGrpSpPr>
          <p:grpSpPr>
            <a:xfrm>
              <a:off x="9752751" y="4303253"/>
              <a:ext cx="312181" cy="305977"/>
              <a:chOff x="7988016" y="4606800"/>
              <a:chExt cx="265582" cy="26404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1D80F29-5AB0-4B29-9D1E-1634002E2BB3}"/>
                  </a:ext>
                </a:extLst>
              </p:cNvPr>
              <p:cNvSpPr/>
              <p:nvPr/>
            </p:nvSpPr>
            <p:spPr bwMode="auto">
              <a:xfrm>
                <a:off x="7988786" y="4606800"/>
                <a:ext cx="264042" cy="264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aseline="-3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 3" title="Icon of a checkmark with a circle around it">
                <a:extLst>
                  <a:ext uri="{FF2B5EF4-FFF2-40B4-BE49-F238E27FC236}">
                    <a16:creationId xmlns:a16="http://schemas.microsoft.com/office/drawing/2014/main" id="{55D34673-6536-4C9E-BC03-CCB53E36C6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988016" y="4606800"/>
                <a:ext cx="265582" cy="264042"/>
              </a:xfrm>
              <a:custGeom>
                <a:avLst/>
                <a:gdLst>
                  <a:gd name="T0" fmla="*/ 250 w 250"/>
                  <a:gd name="T1" fmla="*/ 125 h 250"/>
                  <a:gd name="T2" fmla="*/ 125 w 250"/>
                  <a:gd name="T3" fmla="*/ 250 h 250"/>
                  <a:gd name="T4" fmla="*/ 0 w 250"/>
                  <a:gd name="T5" fmla="*/ 125 h 250"/>
                  <a:gd name="T6" fmla="*/ 125 w 250"/>
                  <a:gd name="T7" fmla="*/ 0 h 250"/>
                  <a:gd name="T8" fmla="*/ 250 w 250"/>
                  <a:gd name="T9" fmla="*/ 125 h 250"/>
                  <a:gd name="T10" fmla="*/ 60 w 250"/>
                  <a:gd name="T11" fmla="*/ 125 h 250"/>
                  <a:gd name="T12" fmla="*/ 100 w 250"/>
                  <a:gd name="T13" fmla="*/ 165 h 250"/>
                  <a:gd name="T14" fmla="*/ 190 w 250"/>
                  <a:gd name="T15" fmla="*/ 74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50">
                    <a:moveTo>
                      <a:pt x="250" y="125"/>
                    </a:moveTo>
                    <a:cubicBezTo>
                      <a:pt x="250" y="194"/>
                      <a:pt x="194" y="250"/>
                      <a:pt x="125" y="250"/>
                    </a:cubicBezTo>
                    <a:cubicBezTo>
                      <a:pt x="56" y="250"/>
                      <a:pt x="0" y="194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194" y="0"/>
                      <a:pt x="250" y="56"/>
                      <a:pt x="250" y="125"/>
                    </a:cubicBezTo>
                    <a:close/>
                    <a:moveTo>
                      <a:pt x="60" y="125"/>
                    </a:moveTo>
                    <a:cubicBezTo>
                      <a:pt x="100" y="165"/>
                      <a:pt x="100" y="165"/>
                      <a:pt x="100" y="165"/>
                    </a:cubicBezTo>
                    <a:cubicBezTo>
                      <a:pt x="190" y="74"/>
                      <a:pt x="190" y="74"/>
                      <a:pt x="190" y="74"/>
                    </a:cubicBezTo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/>
                <a:endParaRPr lang="en-US" baseline="-3000" dirty="0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F05728-EBB1-4BA9-878F-7E0934E92729}"/>
                </a:ext>
              </a:extLst>
            </p:cNvPr>
            <p:cNvSpPr/>
            <p:nvPr/>
          </p:nvSpPr>
          <p:spPr bwMode="auto">
            <a:xfrm>
              <a:off x="7989529" y="4788694"/>
              <a:ext cx="273099" cy="30597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Fingerprint_E928" title="Icon of a fingerprint">
              <a:extLst>
                <a:ext uri="{FF2B5EF4-FFF2-40B4-BE49-F238E27FC236}">
                  <a16:creationId xmlns:a16="http://schemas.microsoft.com/office/drawing/2014/main" id="{2A8DC3B5-542B-4A22-8F9F-CCF40FFCFAA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43820" y="4827075"/>
              <a:ext cx="164516" cy="221244"/>
            </a:xfrm>
            <a:custGeom>
              <a:avLst/>
              <a:gdLst>
                <a:gd name="T0" fmla="*/ 1116 w 2414"/>
                <a:gd name="T1" fmla="*/ 1998 h 3246"/>
                <a:gd name="T2" fmla="*/ 117 w 2414"/>
                <a:gd name="T3" fmla="*/ 2996 h 3246"/>
                <a:gd name="T4" fmla="*/ 2115 w 2414"/>
                <a:gd name="T5" fmla="*/ 250 h 3246"/>
                <a:gd name="T6" fmla="*/ 1116 w 2414"/>
                <a:gd name="T7" fmla="*/ 0 h 3246"/>
                <a:gd name="T8" fmla="*/ 117 w 2414"/>
                <a:gd name="T9" fmla="*/ 250 h 3246"/>
                <a:gd name="T10" fmla="*/ 2414 w 2414"/>
                <a:gd name="T11" fmla="*/ 1248 h 3246"/>
                <a:gd name="T12" fmla="*/ 1116 w 2414"/>
                <a:gd name="T13" fmla="*/ 499 h 3246"/>
                <a:gd name="T14" fmla="*/ 0 w 2414"/>
                <a:gd name="T15" fmla="*/ 999 h 3246"/>
                <a:gd name="T16" fmla="*/ 1677 w 2414"/>
                <a:gd name="T17" fmla="*/ 3246 h 3246"/>
                <a:gd name="T18" fmla="*/ 2115 w 2414"/>
                <a:gd name="T19" fmla="*/ 1998 h 3246"/>
                <a:gd name="T20" fmla="*/ 1116 w 2414"/>
                <a:gd name="T21" fmla="*/ 999 h 3246"/>
                <a:gd name="T22" fmla="*/ 117 w 2414"/>
                <a:gd name="T23" fmla="*/ 1998 h 3246"/>
                <a:gd name="T24" fmla="*/ 946 w 2414"/>
                <a:gd name="T25" fmla="*/ 3246 h 3246"/>
                <a:gd name="T26" fmla="*/ 1616 w 2414"/>
                <a:gd name="T27" fmla="*/ 1998 h 3246"/>
                <a:gd name="T28" fmla="*/ 1116 w 2414"/>
                <a:gd name="T29" fmla="*/ 1498 h 3246"/>
                <a:gd name="T30" fmla="*/ 617 w 2414"/>
                <a:gd name="T31" fmla="*/ 1998 h 3246"/>
                <a:gd name="T32" fmla="*/ 117 w 2414"/>
                <a:gd name="T33" fmla="*/ 2497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4" h="3246">
                  <a:moveTo>
                    <a:pt x="1116" y="1998"/>
                  </a:moveTo>
                  <a:cubicBezTo>
                    <a:pt x="1116" y="2550"/>
                    <a:pt x="669" y="2996"/>
                    <a:pt x="117" y="2996"/>
                  </a:cubicBezTo>
                  <a:moveTo>
                    <a:pt x="2115" y="250"/>
                  </a:moveTo>
                  <a:cubicBezTo>
                    <a:pt x="1819" y="91"/>
                    <a:pt x="1479" y="0"/>
                    <a:pt x="1116" y="0"/>
                  </a:cubicBezTo>
                  <a:cubicBezTo>
                    <a:pt x="754" y="0"/>
                    <a:pt x="413" y="91"/>
                    <a:pt x="117" y="250"/>
                  </a:cubicBezTo>
                  <a:moveTo>
                    <a:pt x="2414" y="1248"/>
                  </a:moveTo>
                  <a:cubicBezTo>
                    <a:pt x="2155" y="801"/>
                    <a:pt x="1671" y="499"/>
                    <a:pt x="1116" y="499"/>
                  </a:cubicBezTo>
                  <a:cubicBezTo>
                    <a:pt x="673" y="499"/>
                    <a:pt x="274" y="692"/>
                    <a:pt x="0" y="999"/>
                  </a:cubicBezTo>
                  <a:moveTo>
                    <a:pt x="1677" y="3246"/>
                  </a:moveTo>
                  <a:cubicBezTo>
                    <a:pt x="1951" y="2904"/>
                    <a:pt x="2115" y="2470"/>
                    <a:pt x="2115" y="1998"/>
                  </a:cubicBezTo>
                  <a:cubicBezTo>
                    <a:pt x="2115" y="1446"/>
                    <a:pt x="1668" y="999"/>
                    <a:pt x="1116" y="999"/>
                  </a:cubicBezTo>
                  <a:cubicBezTo>
                    <a:pt x="565" y="999"/>
                    <a:pt x="117" y="1446"/>
                    <a:pt x="117" y="1998"/>
                  </a:cubicBezTo>
                  <a:moveTo>
                    <a:pt x="946" y="3246"/>
                  </a:moveTo>
                  <a:cubicBezTo>
                    <a:pt x="1350" y="2978"/>
                    <a:pt x="1616" y="2519"/>
                    <a:pt x="1616" y="1998"/>
                  </a:cubicBezTo>
                  <a:cubicBezTo>
                    <a:pt x="1616" y="1722"/>
                    <a:pt x="1392" y="1498"/>
                    <a:pt x="1116" y="1498"/>
                  </a:cubicBezTo>
                  <a:cubicBezTo>
                    <a:pt x="840" y="1498"/>
                    <a:pt x="617" y="1722"/>
                    <a:pt x="617" y="1998"/>
                  </a:cubicBezTo>
                  <a:cubicBezTo>
                    <a:pt x="617" y="2274"/>
                    <a:pt x="393" y="2497"/>
                    <a:pt x="117" y="2497"/>
                  </a:cubicBezTo>
                </a:path>
              </a:pathLst>
            </a:custGeom>
            <a:solidFill>
              <a:srgbClr val="FFFFFF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011236D-2376-4040-88E9-C799EAC4FC52}"/>
                </a:ext>
              </a:extLst>
            </p:cNvPr>
            <p:cNvSpPr/>
            <p:nvPr/>
          </p:nvSpPr>
          <p:spPr bwMode="auto">
            <a:xfrm>
              <a:off x="8857676" y="4788694"/>
              <a:ext cx="273099" cy="30597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Fingerprint_E928" title="Icon of a fingerprint">
              <a:extLst>
                <a:ext uri="{FF2B5EF4-FFF2-40B4-BE49-F238E27FC236}">
                  <a16:creationId xmlns:a16="http://schemas.microsoft.com/office/drawing/2014/main" id="{5EE1EC8D-D942-4AB4-981E-39D85EF3235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1967" y="4827075"/>
              <a:ext cx="164516" cy="221244"/>
            </a:xfrm>
            <a:custGeom>
              <a:avLst/>
              <a:gdLst>
                <a:gd name="T0" fmla="*/ 1116 w 2414"/>
                <a:gd name="T1" fmla="*/ 1998 h 3246"/>
                <a:gd name="T2" fmla="*/ 117 w 2414"/>
                <a:gd name="T3" fmla="*/ 2996 h 3246"/>
                <a:gd name="T4" fmla="*/ 2115 w 2414"/>
                <a:gd name="T5" fmla="*/ 250 h 3246"/>
                <a:gd name="T6" fmla="*/ 1116 w 2414"/>
                <a:gd name="T7" fmla="*/ 0 h 3246"/>
                <a:gd name="T8" fmla="*/ 117 w 2414"/>
                <a:gd name="T9" fmla="*/ 250 h 3246"/>
                <a:gd name="T10" fmla="*/ 2414 w 2414"/>
                <a:gd name="T11" fmla="*/ 1248 h 3246"/>
                <a:gd name="T12" fmla="*/ 1116 w 2414"/>
                <a:gd name="T13" fmla="*/ 499 h 3246"/>
                <a:gd name="T14" fmla="*/ 0 w 2414"/>
                <a:gd name="T15" fmla="*/ 999 h 3246"/>
                <a:gd name="T16" fmla="*/ 1677 w 2414"/>
                <a:gd name="T17" fmla="*/ 3246 h 3246"/>
                <a:gd name="T18" fmla="*/ 2115 w 2414"/>
                <a:gd name="T19" fmla="*/ 1998 h 3246"/>
                <a:gd name="T20" fmla="*/ 1116 w 2414"/>
                <a:gd name="T21" fmla="*/ 999 h 3246"/>
                <a:gd name="T22" fmla="*/ 117 w 2414"/>
                <a:gd name="T23" fmla="*/ 1998 h 3246"/>
                <a:gd name="T24" fmla="*/ 946 w 2414"/>
                <a:gd name="T25" fmla="*/ 3246 h 3246"/>
                <a:gd name="T26" fmla="*/ 1616 w 2414"/>
                <a:gd name="T27" fmla="*/ 1998 h 3246"/>
                <a:gd name="T28" fmla="*/ 1116 w 2414"/>
                <a:gd name="T29" fmla="*/ 1498 h 3246"/>
                <a:gd name="T30" fmla="*/ 617 w 2414"/>
                <a:gd name="T31" fmla="*/ 1998 h 3246"/>
                <a:gd name="T32" fmla="*/ 117 w 2414"/>
                <a:gd name="T33" fmla="*/ 2497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4" h="3246">
                  <a:moveTo>
                    <a:pt x="1116" y="1998"/>
                  </a:moveTo>
                  <a:cubicBezTo>
                    <a:pt x="1116" y="2550"/>
                    <a:pt x="669" y="2996"/>
                    <a:pt x="117" y="2996"/>
                  </a:cubicBezTo>
                  <a:moveTo>
                    <a:pt x="2115" y="250"/>
                  </a:moveTo>
                  <a:cubicBezTo>
                    <a:pt x="1819" y="91"/>
                    <a:pt x="1479" y="0"/>
                    <a:pt x="1116" y="0"/>
                  </a:cubicBezTo>
                  <a:cubicBezTo>
                    <a:pt x="754" y="0"/>
                    <a:pt x="413" y="91"/>
                    <a:pt x="117" y="250"/>
                  </a:cubicBezTo>
                  <a:moveTo>
                    <a:pt x="2414" y="1248"/>
                  </a:moveTo>
                  <a:cubicBezTo>
                    <a:pt x="2155" y="801"/>
                    <a:pt x="1671" y="499"/>
                    <a:pt x="1116" y="499"/>
                  </a:cubicBezTo>
                  <a:cubicBezTo>
                    <a:pt x="673" y="499"/>
                    <a:pt x="274" y="692"/>
                    <a:pt x="0" y="999"/>
                  </a:cubicBezTo>
                  <a:moveTo>
                    <a:pt x="1677" y="3246"/>
                  </a:moveTo>
                  <a:cubicBezTo>
                    <a:pt x="1951" y="2904"/>
                    <a:pt x="2115" y="2470"/>
                    <a:pt x="2115" y="1998"/>
                  </a:cubicBezTo>
                  <a:cubicBezTo>
                    <a:pt x="2115" y="1446"/>
                    <a:pt x="1668" y="999"/>
                    <a:pt x="1116" y="999"/>
                  </a:cubicBezTo>
                  <a:cubicBezTo>
                    <a:pt x="565" y="999"/>
                    <a:pt x="117" y="1446"/>
                    <a:pt x="117" y="1998"/>
                  </a:cubicBezTo>
                  <a:moveTo>
                    <a:pt x="946" y="3246"/>
                  </a:moveTo>
                  <a:cubicBezTo>
                    <a:pt x="1350" y="2978"/>
                    <a:pt x="1616" y="2519"/>
                    <a:pt x="1616" y="1998"/>
                  </a:cubicBezTo>
                  <a:cubicBezTo>
                    <a:pt x="1616" y="1722"/>
                    <a:pt x="1392" y="1498"/>
                    <a:pt x="1116" y="1498"/>
                  </a:cubicBezTo>
                  <a:cubicBezTo>
                    <a:pt x="840" y="1498"/>
                    <a:pt x="617" y="1722"/>
                    <a:pt x="617" y="1998"/>
                  </a:cubicBezTo>
                  <a:cubicBezTo>
                    <a:pt x="617" y="2274"/>
                    <a:pt x="393" y="2497"/>
                    <a:pt x="117" y="2497"/>
                  </a:cubicBezTo>
                </a:path>
              </a:pathLst>
            </a:custGeom>
            <a:solidFill>
              <a:srgbClr val="FFFFFF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B6DEB86-95A7-4AA5-8FA7-928BB4B622FC}"/>
                </a:ext>
              </a:extLst>
            </p:cNvPr>
            <p:cNvSpPr/>
            <p:nvPr/>
          </p:nvSpPr>
          <p:spPr bwMode="auto">
            <a:xfrm>
              <a:off x="9780665" y="4789747"/>
              <a:ext cx="273099" cy="30597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Fingerprint_E928" title="Icon of a fingerprint">
              <a:extLst>
                <a:ext uri="{FF2B5EF4-FFF2-40B4-BE49-F238E27FC236}">
                  <a16:creationId xmlns:a16="http://schemas.microsoft.com/office/drawing/2014/main" id="{38E80420-61A4-465E-9D5C-63DEA8CC15F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834956" y="4828128"/>
              <a:ext cx="164516" cy="221244"/>
            </a:xfrm>
            <a:custGeom>
              <a:avLst/>
              <a:gdLst>
                <a:gd name="T0" fmla="*/ 1116 w 2414"/>
                <a:gd name="T1" fmla="*/ 1998 h 3246"/>
                <a:gd name="T2" fmla="*/ 117 w 2414"/>
                <a:gd name="T3" fmla="*/ 2996 h 3246"/>
                <a:gd name="T4" fmla="*/ 2115 w 2414"/>
                <a:gd name="T5" fmla="*/ 250 h 3246"/>
                <a:gd name="T6" fmla="*/ 1116 w 2414"/>
                <a:gd name="T7" fmla="*/ 0 h 3246"/>
                <a:gd name="T8" fmla="*/ 117 w 2414"/>
                <a:gd name="T9" fmla="*/ 250 h 3246"/>
                <a:gd name="T10" fmla="*/ 2414 w 2414"/>
                <a:gd name="T11" fmla="*/ 1248 h 3246"/>
                <a:gd name="T12" fmla="*/ 1116 w 2414"/>
                <a:gd name="T13" fmla="*/ 499 h 3246"/>
                <a:gd name="T14" fmla="*/ 0 w 2414"/>
                <a:gd name="T15" fmla="*/ 999 h 3246"/>
                <a:gd name="T16" fmla="*/ 1677 w 2414"/>
                <a:gd name="T17" fmla="*/ 3246 h 3246"/>
                <a:gd name="T18" fmla="*/ 2115 w 2414"/>
                <a:gd name="T19" fmla="*/ 1998 h 3246"/>
                <a:gd name="T20" fmla="*/ 1116 w 2414"/>
                <a:gd name="T21" fmla="*/ 999 h 3246"/>
                <a:gd name="T22" fmla="*/ 117 w 2414"/>
                <a:gd name="T23" fmla="*/ 1998 h 3246"/>
                <a:gd name="T24" fmla="*/ 946 w 2414"/>
                <a:gd name="T25" fmla="*/ 3246 h 3246"/>
                <a:gd name="T26" fmla="*/ 1616 w 2414"/>
                <a:gd name="T27" fmla="*/ 1998 h 3246"/>
                <a:gd name="T28" fmla="*/ 1116 w 2414"/>
                <a:gd name="T29" fmla="*/ 1498 h 3246"/>
                <a:gd name="T30" fmla="*/ 617 w 2414"/>
                <a:gd name="T31" fmla="*/ 1998 h 3246"/>
                <a:gd name="T32" fmla="*/ 117 w 2414"/>
                <a:gd name="T33" fmla="*/ 2497 h 3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4" h="3246">
                  <a:moveTo>
                    <a:pt x="1116" y="1998"/>
                  </a:moveTo>
                  <a:cubicBezTo>
                    <a:pt x="1116" y="2550"/>
                    <a:pt x="669" y="2996"/>
                    <a:pt x="117" y="2996"/>
                  </a:cubicBezTo>
                  <a:moveTo>
                    <a:pt x="2115" y="250"/>
                  </a:moveTo>
                  <a:cubicBezTo>
                    <a:pt x="1819" y="91"/>
                    <a:pt x="1479" y="0"/>
                    <a:pt x="1116" y="0"/>
                  </a:cubicBezTo>
                  <a:cubicBezTo>
                    <a:pt x="754" y="0"/>
                    <a:pt x="413" y="91"/>
                    <a:pt x="117" y="250"/>
                  </a:cubicBezTo>
                  <a:moveTo>
                    <a:pt x="2414" y="1248"/>
                  </a:moveTo>
                  <a:cubicBezTo>
                    <a:pt x="2155" y="801"/>
                    <a:pt x="1671" y="499"/>
                    <a:pt x="1116" y="499"/>
                  </a:cubicBezTo>
                  <a:cubicBezTo>
                    <a:pt x="673" y="499"/>
                    <a:pt x="274" y="692"/>
                    <a:pt x="0" y="999"/>
                  </a:cubicBezTo>
                  <a:moveTo>
                    <a:pt x="1677" y="3246"/>
                  </a:moveTo>
                  <a:cubicBezTo>
                    <a:pt x="1951" y="2904"/>
                    <a:pt x="2115" y="2470"/>
                    <a:pt x="2115" y="1998"/>
                  </a:cubicBezTo>
                  <a:cubicBezTo>
                    <a:pt x="2115" y="1446"/>
                    <a:pt x="1668" y="999"/>
                    <a:pt x="1116" y="999"/>
                  </a:cubicBezTo>
                  <a:cubicBezTo>
                    <a:pt x="565" y="999"/>
                    <a:pt x="117" y="1446"/>
                    <a:pt x="117" y="1998"/>
                  </a:cubicBezTo>
                  <a:moveTo>
                    <a:pt x="946" y="3246"/>
                  </a:moveTo>
                  <a:cubicBezTo>
                    <a:pt x="1350" y="2978"/>
                    <a:pt x="1616" y="2519"/>
                    <a:pt x="1616" y="1998"/>
                  </a:cubicBezTo>
                  <a:cubicBezTo>
                    <a:pt x="1616" y="1722"/>
                    <a:pt x="1392" y="1498"/>
                    <a:pt x="1116" y="1498"/>
                  </a:cubicBezTo>
                  <a:cubicBezTo>
                    <a:pt x="840" y="1498"/>
                    <a:pt x="617" y="1722"/>
                    <a:pt x="617" y="1998"/>
                  </a:cubicBezTo>
                  <a:cubicBezTo>
                    <a:pt x="617" y="2274"/>
                    <a:pt x="393" y="2497"/>
                    <a:pt x="117" y="2497"/>
                  </a:cubicBezTo>
                </a:path>
              </a:pathLst>
            </a:custGeom>
            <a:solidFill>
              <a:srgbClr val="FFFFFF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93335E-92EE-4C2E-9E96-6C6C4597D1E2}"/>
                </a:ext>
              </a:extLst>
            </p:cNvPr>
            <p:cNvGrpSpPr/>
            <p:nvPr/>
          </p:nvGrpSpPr>
          <p:grpSpPr>
            <a:xfrm>
              <a:off x="8241336" y="2371657"/>
              <a:ext cx="1532953" cy="324984"/>
              <a:chOff x="8219798" y="2386276"/>
              <a:chExt cx="1344128" cy="28495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6E9FF0F-52DF-4368-80DF-A01333BB78B8}"/>
                  </a:ext>
                </a:extLst>
              </p:cNvPr>
              <p:cNvGrpSpPr/>
              <p:nvPr/>
            </p:nvGrpSpPr>
            <p:grpSpPr>
              <a:xfrm>
                <a:off x="8219798" y="2386276"/>
                <a:ext cx="374014" cy="276598"/>
                <a:chOff x="6755459" y="3429000"/>
                <a:chExt cx="494238" cy="365508"/>
              </a:xfrm>
            </p:grpSpPr>
            <p:sp>
              <p:nvSpPr>
                <p:cNvPr id="43" name="Freeform 127">
                  <a:extLst>
                    <a:ext uri="{FF2B5EF4-FFF2-40B4-BE49-F238E27FC236}">
                      <a16:creationId xmlns:a16="http://schemas.microsoft.com/office/drawing/2014/main" id="{8946F9CA-9563-479F-9F70-1A05F31C6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5459" y="3429000"/>
                  <a:ext cx="494238" cy="365508"/>
                </a:xfrm>
                <a:custGeom>
                  <a:avLst/>
                  <a:gdLst>
                    <a:gd name="T0" fmla="*/ 999 w 15807"/>
                    <a:gd name="T1" fmla="*/ 8957 h 11961"/>
                    <a:gd name="T2" fmla="*/ 999 w 15807"/>
                    <a:gd name="T3" fmla="*/ 998 h 11961"/>
                    <a:gd name="T4" fmla="*/ 14814 w 15807"/>
                    <a:gd name="T5" fmla="*/ 998 h 11961"/>
                    <a:gd name="T6" fmla="*/ 14814 w 15807"/>
                    <a:gd name="T7" fmla="*/ 8957 h 11961"/>
                    <a:gd name="T8" fmla="*/ 999 w 15807"/>
                    <a:gd name="T9" fmla="*/ 8957 h 11961"/>
                    <a:gd name="T10" fmla="*/ 7432 w 15807"/>
                    <a:gd name="T11" fmla="*/ 10961 h 11961"/>
                    <a:gd name="T12" fmla="*/ 4920 w 15807"/>
                    <a:gd name="T13" fmla="*/ 10961 h 11961"/>
                    <a:gd name="T14" fmla="*/ 4920 w 15807"/>
                    <a:gd name="T15" fmla="*/ 11960 h 11961"/>
                    <a:gd name="T16" fmla="*/ 10888 w 15807"/>
                    <a:gd name="T17" fmla="*/ 11960 h 11961"/>
                    <a:gd name="T18" fmla="*/ 10888 w 15807"/>
                    <a:gd name="T19" fmla="*/ 10961 h 11961"/>
                    <a:gd name="T20" fmla="*/ 8430 w 15807"/>
                    <a:gd name="T21" fmla="*/ 10961 h 11961"/>
                    <a:gd name="T22" fmla="*/ 8430 w 15807"/>
                    <a:gd name="T23" fmla="*/ 9956 h 11961"/>
                    <a:gd name="T24" fmla="*/ 15806 w 15807"/>
                    <a:gd name="T25" fmla="*/ 9956 h 11961"/>
                    <a:gd name="T26" fmla="*/ 15806 w 15807"/>
                    <a:gd name="T27" fmla="*/ 0 h 11961"/>
                    <a:gd name="T28" fmla="*/ 0 w 15807"/>
                    <a:gd name="T29" fmla="*/ 0 h 11961"/>
                    <a:gd name="T30" fmla="*/ 0 w 15807"/>
                    <a:gd name="T31" fmla="*/ 9956 h 11961"/>
                    <a:gd name="T32" fmla="*/ 7432 w 15807"/>
                    <a:gd name="T33" fmla="*/ 9956 h 11961"/>
                    <a:gd name="T34" fmla="*/ 7432 w 15807"/>
                    <a:gd name="T35" fmla="*/ 10961 h 11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807" h="11961">
                      <a:moveTo>
                        <a:pt x="999" y="8957"/>
                      </a:moveTo>
                      <a:lnTo>
                        <a:pt x="999" y="998"/>
                      </a:lnTo>
                      <a:lnTo>
                        <a:pt x="14814" y="998"/>
                      </a:lnTo>
                      <a:lnTo>
                        <a:pt x="14814" y="8957"/>
                      </a:lnTo>
                      <a:lnTo>
                        <a:pt x="999" y="8957"/>
                      </a:lnTo>
                      <a:close/>
                      <a:moveTo>
                        <a:pt x="7432" y="10961"/>
                      </a:moveTo>
                      <a:lnTo>
                        <a:pt x="4920" y="10961"/>
                      </a:lnTo>
                      <a:lnTo>
                        <a:pt x="4920" y="11960"/>
                      </a:lnTo>
                      <a:lnTo>
                        <a:pt x="10888" y="11960"/>
                      </a:lnTo>
                      <a:lnTo>
                        <a:pt x="10888" y="10961"/>
                      </a:lnTo>
                      <a:lnTo>
                        <a:pt x="8430" y="10961"/>
                      </a:lnTo>
                      <a:lnTo>
                        <a:pt x="8430" y="9956"/>
                      </a:lnTo>
                      <a:lnTo>
                        <a:pt x="15806" y="9956"/>
                      </a:lnTo>
                      <a:lnTo>
                        <a:pt x="15806" y="0"/>
                      </a:lnTo>
                      <a:lnTo>
                        <a:pt x="0" y="0"/>
                      </a:lnTo>
                      <a:lnTo>
                        <a:pt x="0" y="9956"/>
                      </a:lnTo>
                      <a:lnTo>
                        <a:pt x="7432" y="9956"/>
                      </a:lnTo>
                      <a:lnTo>
                        <a:pt x="7432" y="1096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 cap="flat">
                  <a:solidFill>
                    <a:srgbClr val="F2F2F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32205">
                    <a:defRPr/>
                  </a:pPr>
                  <a:endParaRPr lang="en-US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44" name="Freeform 128">
                  <a:extLst>
                    <a:ext uri="{FF2B5EF4-FFF2-40B4-BE49-F238E27FC236}">
                      <a16:creationId xmlns:a16="http://schemas.microsoft.com/office/drawing/2014/main" id="{516C39FA-F234-41AF-9D3C-85244F1E8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276" y="3483853"/>
                  <a:ext cx="167642" cy="190977"/>
                </a:xfrm>
                <a:custGeom>
                  <a:avLst/>
                  <a:gdLst>
                    <a:gd name="T0" fmla="*/ 5324 w 5362"/>
                    <a:gd name="T1" fmla="*/ 1458 h 6250"/>
                    <a:gd name="T2" fmla="*/ 5324 w 5362"/>
                    <a:gd name="T3" fmla="*/ 1458 h 6250"/>
                    <a:gd name="T4" fmla="*/ 5300 w 5362"/>
                    <a:gd name="T5" fmla="*/ 1446 h 6250"/>
                    <a:gd name="T6" fmla="*/ 5269 w 5362"/>
                    <a:gd name="T7" fmla="*/ 1452 h 6250"/>
                    <a:gd name="T8" fmla="*/ 2727 w 5362"/>
                    <a:gd name="T9" fmla="*/ 18 h 6250"/>
                    <a:gd name="T10" fmla="*/ 2720 w 5362"/>
                    <a:gd name="T11" fmla="*/ 12 h 6250"/>
                    <a:gd name="T12" fmla="*/ 2720 w 5362"/>
                    <a:gd name="T13" fmla="*/ 12 h 6250"/>
                    <a:gd name="T14" fmla="*/ 2702 w 5362"/>
                    <a:gd name="T15" fmla="*/ 0 h 6250"/>
                    <a:gd name="T16" fmla="*/ 2683 w 5362"/>
                    <a:gd name="T17" fmla="*/ 0 h 6250"/>
                    <a:gd name="T18" fmla="*/ 2665 w 5362"/>
                    <a:gd name="T19" fmla="*/ 0 h 6250"/>
                    <a:gd name="T20" fmla="*/ 2647 w 5362"/>
                    <a:gd name="T21" fmla="*/ 12 h 6250"/>
                    <a:gd name="T22" fmla="*/ 92 w 5362"/>
                    <a:gd name="T23" fmla="*/ 1452 h 6250"/>
                    <a:gd name="T24" fmla="*/ 92 w 5362"/>
                    <a:gd name="T25" fmla="*/ 1452 h 6250"/>
                    <a:gd name="T26" fmla="*/ 67 w 5362"/>
                    <a:gd name="T27" fmla="*/ 1446 h 6250"/>
                    <a:gd name="T28" fmla="*/ 37 w 5362"/>
                    <a:gd name="T29" fmla="*/ 1458 h 6250"/>
                    <a:gd name="T30" fmla="*/ 37 w 5362"/>
                    <a:gd name="T31" fmla="*/ 1458 h 6250"/>
                    <a:gd name="T32" fmla="*/ 18 w 5362"/>
                    <a:gd name="T33" fmla="*/ 1471 h 6250"/>
                    <a:gd name="T34" fmla="*/ 12 w 5362"/>
                    <a:gd name="T35" fmla="*/ 1483 h 6250"/>
                    <a:gd name="T36" fmla="*/ 0 w 5362"/>
                    <a:gd name="T37" fmla="*/ 1501 h 6250"/>
                    <a:gd name="T38" fmla="*/ 0 w 5362"/>
                    <a:gd name="T39" fmla="*/ 1519 h 6250"/>
                    <a:gd name="T40" fmla="*/ 0 w 5362"/>
                    <a:gd name="T41" fmla="*/ 4662 h 6250"/>
                    <a:gd name="T42" fmla="*/ 0 w 5362"/>
                    <a:gd name="T43" fmla="*/ 4662 h 6250"/>
                    <a:gd name="T44" fmla="*/ 0 w 5362"/>
                    <a:gd name="T45" fmla="*/ 4680 h 6250"/>
                    <a:gd name="T46" fmla="*/ 12 w 5362"/>
                    <a:gd name="T47" fmla="*/ 4699 h 6250"/>
                    <a:gd name="T48" fmla="*/ 18 w 5362"/>
                    <a:gd name="T49" fmla="*/ 4711 h 6250"/>
                    <a:gd name="T50" fmla="*/ 37 w 5362"/>
                    <a:gd name="T51" fmla="*/ 4723 h 6250"/>
                    <a:gd name="T52" fmla="*/ 2653 w 5362"/>
                    <a:gd name="T53" fmla="*/ 6243 h 6250"/>
                    <a:gd name="T54" fmla="*/ 2653 w 5362"/>
                    <a:gd name="T55" fmla="*/ 6243 h 6250"/>
                    <a:gd name="T56" fmla="*/ 2671 w 5362"/>
                    <a:gd name="T57" fmla="*/ 6249 h 6250"/>
                    <a:gd name="T58" fmla="*/ 2690 w 5362"/>
                    <a:gd name="T59" fmla="*/ 6249 h 6250"/>
                    <a:gd name="T60" fmla="*/ 2690 w 5362"/>
                    <a:gd name="T61" fmla="*/ 6249 h 6250"/>
                    <a:gd name="T62" fmla="*/ 2708 w 5362"/>
                    <a:gd name="T63" fmla="*/ 6249 h 6250"/>
                    <a:gd name="T64" fmla="*/ 2727 w 5362"/>
                    <a:gd name="T65" fmla="*/ 6243 h 6250"/>
                    <a:gd name="T66" fmla="*/ 5324 w 5362"/>
                    <a:gd name="T67" fmla="*/ 4723 h 6250"/>
                    <a:gd name="T68" fmla="*/ 5324 w 5362"/>
                    <a:gd name="T69" fmla="*/ 4723 h 6250"/>
                    <a:gd name="T70" fmla="*/ 5343 w 5362"/>
                    <a:gd name="T71" fmla="*/ 4711 h 6250"/>
                    <a:gd name="T72" fmla="*/ 5355 w 5362"/>
                    <a:gd name="T73" fmla="*/ 4699 h 6250"/>
                    <a:gd name="T74" fmla="*/ 5361 w 5362"/>
                    <a:gd name="T75" fmla="*/ 4680 h 6250"/>
                    <a:gd name="T76" fmla="*/ 5361 w 5362"/>
                    <a:gd name="T77" fmla="*/ 4662 h 6250"/>
                    <a:gd name="T78" fmla="*/ 5361 w 5362"/>
                    <a:gd name="T79" fmla="*/ 1519 h 6250"/>
                    <a:gd name="T80" fmla="*/ 5361 w 5362"/>
                    <a:gd name="T81" fmla="*/ 1519 h 6250"/>
                    <a:gd name="T82" fmla="*/ 5361 w 5362"/>
                    <a:gd name="T83" fmla="*/ 1501 h 6250"/>
                    <a:gd name="T84" fmla="*/ 5355 w 5362"/>
                    <a:gd name="T85" fmla="*/ 1483 h 6250"/>
                    <a:gd name="T86" fmla="*/ 5343 w 5362"/>
                    <a:gd name="T87" fmla="*/ 1471 h 6250"/>
                    <a:gd name="T88" fmla="*/ 5324 w 5362"/>
                    <a:gd name="T89" fmla="*/ 1458 h 6250"/>
                    <a:gd name="T90" fmla="*/ 2475 w 5362"/>
                    <a:gd name="T91" fmla="*/ 3315 h 6250"/>
                    <a:gd name="T92" fmla="*/ 2475 w 5362"/>
                    <a:gd name="T93" fmla="*/ 5648 h 6250"/>
                    <a:gd name="T94" fmla="*/ 423 w 5362"/>
                    <a:gd name="T95" fmla="*/ 4460 h 6250"/>
                    <a:gd name="T96" fmla="*/ 423 w 5362"/>
                    <a:gd name="T97" fmla="*/ 2126 h 6250"/>
                    <a:gd name="T98" fmla="*/ 2475 w 5362"/>
                    <a:gd name="T99" fmla="*/ 3315 h 6250"/>
                    <a:gd name="T100" fmla="*/ 4840 w 5362"/>
                    <a:gd name="T101" fmla="*/ 1697 h 6250"/>
                    <a:gd name="T102" fmla="*/ 2690 w 5362"/>
                    <a:gd name="T103" fmla="*/ 2953 h 6250"/>
                    <a:gd name="T104" fmla="*/ 521 w 5362"/>
                    <a:gd name="T105" fmla="*/ 1697 h 6250"/>
                    <a:gd name="T106" fmla="*/ 2683 w 5362"/>
                    <a:gd name="T107" fmla="*/ 478 h 6250"/>
                    <a:gd name="T108" fmla="*/ 4840 w 5362"/>
                    <a:gd name="T109" fmla="*/ 1697 h 6250"/>
                    <a:gd name="T110" fmla="*/ 4938 w 5362"/>
                    <a:gd name="T111" fmla="*/ 2133 h 6250"/>
                    <a:gd name="T112" fmla="*/ 4938 w 5362"/>
                    <a:gd name="T113" fmla="*/ 4460 h 6250"/>
                    <a:gd name="T114" fmla="*/ 2904 w 5362"/>
                    <a:gd name="T115" fmla="*/ 5648 h 6250"/>
                    <a:gd name="T116" fmla="*/ 2904 w 5362"/>
                    <a:gd name="T117" fmla="*/ 3315 h 6250"/>
                    <a:gd name="T118" fmla="*/ 4938 w 5362"/>
                    <a:gd name="T119" fmla="*/ 2133 h 6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362" h="6250">
                      <a:moveTo>
                        <a:pt x="5324" y="1458"/>
                      </a:moveTo>
                      <a:lnTo>
                        <a:pt x="5324" y="1458"/>
                      </a:lnTo>
                      <a:lnTo>
                        <a:pt x="5300" y="1446"/>
                      </a:lnTo>
                      <a:lnTo>
                        <a:pt x="5269" y="1452"/>
                      </a:lnTo>
                      <a:lnTo>
                        <a:pt x="2727" y="18"/>
                      </a:lnTo>
                      <a:lnTo>
                        <a:pt x="2720" y="12"/>
                      </a:lnTo>
                      <a:lnTo>
                        <a:pt x="2720" y="12"/>
                      </a:lnTo>
                      <a:lnTo>
                        <a:pt x="2702" y="0"/>
                      </a:lnTo>
                      <a:lnTo>
                        <a:pt x="2683" y="0"/>
                      </a:lnTo>
                      <a:lnTo>
                        <a:pt x="2665" y="0"/>
                      </a:lnTo>
                      <a:lnTo>
                        <a:pt x="2647" y="12"/>
                      </a:lnTo>
                      <a:lnTo>
                        <a:pt x="92" y="1452"/>
                      </a:lnTo>
                      <a:lnTo>
                        <a:pt x="92" y="1452"/>
                      </a:lnTo>
                      <a:lnTo>
                        <a:pt x="67" y="1446"/>
                      </a:lnTo>
                      <a:lnTo>
                        <a:pt x="37" y="1458"/>
                      </a:lnTo>
                      <a:lnTo>
                        <a:pt x="37" y="1458"/>
                      </a:lnTo>
                      <a:lnTo>
                        <a:pt x="18" y="1471"/>
                      </a:lnTo>
                      <a:lnTo>
                        <a:pt x="12" y="1483"/>
                      </a:lnTo>
                      <a:lnTo>
                        <a:pt x="0" y="1501"/>
                      </a:lnTo>
                      <a:lnTo>
                        <a:pt x="0" y="1519"/>
                      </a:lnTo>
                      <a:lnTo>
                        <a:pt x="0" y="4662"/>
                      </a:lnTo>
                      <a:lnTo>
                        <a:pt x="0" y="4662"/>
                      </a:lnTo>
                      <a:lnTo>
                        <a:pt x="0" y="4680"/>
                      </a:lnTo>
                      <a:lnTo>
                        <a:pt x="12" y="4699"/>
                      </a:lnTo>
                      <a:lnTo>
                        <a:pt x="18" y="4711"/>
                      </a:lnTo>
                      <a:lnTo>
                        <a:pt x="37" y="4723"/>
                      </a:lnTo>
                      <a:lnTo>
                        <a:pt x="2653" y="6243"/>
                      </a:lnTo>
                      <a:lnTo>
                        <a:pt x="2653" y="6243"/>
                      </a:lnTo>
                      <a:lnTo>
                        <a:pt x="2671" y="6249"/>
                      </a:lnTo>
                      <a:lnTo>
                        <a:pt x="2690" y="6249"/>
                      </a:lnTo>
                      <a:lnTo>
                        <a:pt x="2690" y="6249"/>
                      </a:lnTo>
                      <a:lnTo>
                        <a:pt x="2708" y="6249"/>
                      </a:lnTo>
                      <a:lnTo>
                        <a:pt x="2727" y="6243"/>
                      </a:lnTo>
                      <a:lnTo>
                        <a:pt x="5324" y="4723"/>
                      </a:lnTo>
                      <a:lnTo>
                        <a:pt x="5324" y="4723"/>
                      </a:lnTo>
                      <a:lnTo>
                        <a:pt x="5343" y="4711"/>
                      </a:lnTo>
                      <a:lnTo>
                        <a:pt x="5355" y="4699"/>
                      </a:lnTo>
                      <a:lnTo>
                        <a:pt x="5361" y="4680"/>
                      </a:lnTo>
                      <a:lnTo>
                        <a:pt x="5361" y="4662"/>
                      </a:lnTo>
                      <a:lnTo>
                        <a:pt x="5361" y="1519"/>
                      </a:lnTo>
                      <a:lnTo>
                        <a:pt x="5361" y="1519"/>
                      </a:lnTo>
                      <a:lnTo>
                        <a:pt x="5361" y="1501"/>
                      </a:lnTo>
                      <a:lnTo>
                        <a:pt x="5355" y="1483"/>
                      </a:lnTo>
                      <a:lnTo>
                        <a:pt x="5343" y="1471"/>
                      </a:lnTo>
                      <a:lnTo>
                        <a:pt x="5324" y="1458"/>
                      </a:lnTo>
                      <a:close/>
                      <a:moveTo>
                        <a:pt x="2475" y="3315"/>
                      </a:moveTo>
                      <a:lnTo>
                        <a:pt x="2475" y="5648"/>
                      </a:lnTo>
                      <a:lnTo>
                        <a:pt x="423" y="4460"/>
                      </a:lnTo>
                      <a:lnTo>
                        <a:pt x="423" y="2126"/>
                      </a:lnTo>
                      <a:lnTo>
                        <a:pt x="2475" y="3315"/>
                      </a:lnTo>
                      <a:close/>
                      <a:moveTo>
                        <a:pt x="4840" y="1697"/>
                      </a:moveTo>
                      <a:lnTo>
                        <a:pt x="2690" y="2953"/>
                      </a:lnTo>
                      <a:lnTo>
                        <a:pt x="521" y="1697"/>
                      </a:lnTo>
                      <a:lnTo>
                        <a:pt x="2683" y="478"/>
                      </a:lnTo>
                      <a:lnTo>
                        <a:pt x="4840" y="1697"/>
                      </a:lnTo>
                      <a:close/>
                      <a:moveTo>
                        <a:pt x="4938" y="2133"/>
                      </a:moveTo>
                      <a:lnTo>
                        <a:pt x="4938" y="4460"/>
                      </a:lnTo>
                      <a:lnTo>
                        <a:pt x="2904" y="5648"/>
                      </a:lnTo>
                      <a:lnTo>
                        <a:pt x="2904" y="3315"/>
                      </a:lnTo>
                      <a:lnTo>
                        <a:pt x="4938" y="213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17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defTabSz="932205">
                    <a:defRPr/>
                  </a:pPr>
                  <a:endParaRPr lang="en-US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9876795-0E92-4B85-9ABA-A686DC39930B}"/>
                  </a:ext>
                </a:extLst>
              </p:cNvPr>
              <p:cNvGrpSpPr/>
              <p:nvPr/>
            </p:nvGrpSpPr>
            <p:grpSpPr>
              <a:xfrm>
                <a:off x="8704855" y="2391911"/>
                <a:ext cx="374014" cy="276598"/>
                <a:chOff x="6755459" y="3429000"/>
                <a:chExt cx="494238" cy="365508"/>
              </a:xfrm>
            </p:grpSpPr>
            <p:sp>
              <p:nvSpPr>
                <p:cNvPr id="41" name="Freeform 127">
                  <a:extLst>
                    <a:ext uri="{FF2B5EF4-FFF2-40B4-BE49-F238E27FC236}">
                      <a16:creationId xmlns:a16="http://schemas.microsoft.com/office/drawing/2014/main" id="{CECF96AE-2D3E-4D55-B3A5-6C7F4A9B8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5459" y="3429000"/>
                  <a:ext cx="494238" cy="365508"/>
                </a:xfrm>
                <a:custGeom>
                  <a:avLst/>
                  <a:gdLst>
                    <a:gd name="T0" fmla="*/ 999 w 15807"/>
                    <a:gd name="T1" fmla="*/ 8957 h 11961"/>
                    <a:gd name="T2" fmla="*/ 999 w 15807"/>
                    <a:gd name="T3" fmla="*/ 998 h 11961"/>
                    <a:gd name="T4" fmla="*/ 14814 w 15807"/>
                    <a:gd name="T5" fmla="*/ 998 h 11961"/>
                    <a:gd name="T6" fmla="*/ 14814 w 15807"/>
                    <a:gd name="T7" fmla="*/ 8957 h 11961"/>
                    <a:gd name="T8" fmla="*/ 999 w 15807"/>
                    <a:gd name="T9" fmla="*/ 8957 h 11961"/>
                    <a:gd name="T10" fmla="*/ 7432 w 15807"/>
                    <a:gd name="T11" fmla="*/ 10961 h 11961"/>
                    <a:gd name="T12" fmla="*/ 4920 w 15807"/>
                    <a:gd name="T13" fmla="*/ 10961 h 11961"/>
                    <a:gd name="T14" fmla="*/ 4920 w 15807"/>
                    <a:gd name="T15" fmla="*/ 11960 h 11961"/>
                    <a:gd name="T16" fmla="*/ 10888 w 15807"/>
                    <a:gd name="T17" fmla="*/ 11960 h 11961"/>
                    <a:gd name="T18" fmla="*/ 10888 w 15807"/>
                    <a:gd name="T19" fmla="*/ 10961 h 11961"/>
                    <a:gd name="T20" fmla="*/ 8430 w 15807"/>
                    <a:gd name="T21" fmla="*/ 10961 h 11961"/>
                    <a:gd name="T22" fmla="*/ 8430 w 15807"/>
                    <a:gd name="T23" fmla="*/ 9956 h 11961"/>
                    <a:gd name="T24" fmla="*/ 15806 w 15807"/>
                    <a:gd name="T25" fmla="*/ 9956 h 11961"/>
                    <a:gd name="T26" fmla="*/ 15806 w 15807"/>
                    <a:gd name="T27" fmla="*/ 0 h 11961"/>
                    <a:gd name="T28" fmla="*/ 0 w 15807"/>
                    <a:gd name="T29" fmla="*/ 0 h 11961"/>
                    <a:gd name="T30" fmla="*/ 0 w 15807"/>
                    <a:gd name="T31" fmla="*/ 9956 h 11961"/>
                    <a:gd name="T32" fmla="*/ 7432 w 15807"/>
                    <a:gd name="T33" fmla="*/ 9956 h 11961"/>
                    <a:gd name="T34" fmla="*/ 7432 w 15807"/>
                    <a:gd name="T35" fmla="*/ 10961 h 11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807" h="11961">
                      <a:moveTo>
                        <a:pt x="999" y="8957"/>
                      </a:moveTo>
                      <a:lnTo>
                        <a:pt x="999" y="998"/>
                      </a:lnTo>
                      <a:lnTo>
                        <a:pt x="14814" y="998"/>
                      </a:lnTo>
                      <a:lnTo>
                        <a:pt x="14814" y="8957"/>
                      </a:lnTo>
                      <a:lnTo>
                        <a:pt x="999" y="8957"/>
                      </a:lnTo>
                      <a:close/>
                      <a:moveTo>
                        <a:pt x="7432" y="10961"/>
                      </a:moveTo>
                      <a:lnTo>
                        <a:pt x="4920" y="10961"/>
                      </a:lnTo>
                      <a:lnTo>
                        <a:pt x="4920" y="11960"/>
                      </a:lnTo>
                      <a:lnTo>
                        <a:pt x="10888" y="11960"/>
                      </a:lnTo>
                      <a:lnTo>
                        <a:pt x="10888" y="10961"/>
                      </a:lnTo>
                      <a:lnTo>
                        <a:pt x="8430" y="10961"/>
                      </a:lnTo>
                      <a:lnTo>
                        <a:pt x="8430" y="9956"/>
                      </a:lnTo>
                      <a:lnTo>
                        <a:pt x="15806" y="9956"/>
                      </a:lnTo>
                      <a:lnTo>
                        <a:pt x="15806" y="0"/>
                      </a:lnTo>
                      <a:lnTo>
                        <a:pt x="0" y="0"/>
                      </a:lnTo>
                      <a:lnTo>
                        <a:pt x="0" y="9956"/>
                      </a:lnTo>
                      <a:lnTo>
                        <a:pt x="7432" y="9956"/>
                      </a:lnTo>
                      <a:lnTo>
                        <a:pt x="7432" y="1096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 cap="flat">
                  <a:solidFill>
                    <a:srgbClr val="F2F2F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32205">
                    <a:defRPr/>
                  </a:pPr>
                  <a:endParaRPr lang="en-US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42" name="Freeform 128">
                  <a:extLst>
                    <a:ext uri="{FF2B5EF4-FFF2-40B4-BE49-F238E27FC236}">
                      <a16:creationId xmlns:a16="http://schemas.microsoft.com/office/drawing/2014/main" id="{52A0E77B-4B78-48AD-90F5-632936B39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276" y="3483853"/>
                  <a:ext cx="167642" cy="190977"/>
                </a:xfrm>
                <a:custGeom>
                  <a:avLst/>
                  <a:gdLst>
                    <a:gd name="T0" fmla="*/ 5324 w 5362"/>
                    <a:gd name="T1" fmla="*/ 1458 h 6250"/>
                    <a:gd name="T2" fmla="*/ 5324 w 5362"/>
                    <a:gd name="T3" fmla="*/ 1458 h 6250"/>
                    <a:gd name="T4" fmla="*/ 5300 w 5362"/>
                    <a:gd name="T5" fmla="*/ 1446 h 6250"/>
                    <a:gd name="T6" fmla="*/ 5269 w 5362"/>
                    <a:gd name="T7" fmla="*/ 1452 h 6250"/>
                    <a:gd name="T8" fmla="*/ 2727 w 5362"/>
                    <a:gd name="T9" fmla="*/ 18 h 6250"/>
                    <a:gd name="T10" fmla="*/ 2720 w 5362"/>
                    <a:gd name="T11" fmla="*/ 12 h 6250"/>
                    <a:gd name="T12" fmla="*/ 2720 w 5362"/>
                    <a:gd name="T13" fmla="*/ 12 h 6250"/>
                    <a:gd name="T14" fmla="*/ 2702 w 5362"/>
                    <a:gd name="T15" fmla="*/ 0 h 6250"/>
                    <a:gd name="T16" fmla="*/ 2683 w 5362"/>
                    <a:gd name="T17" fmla="*/ 0 h 6250"/>
                    <a:gd name="T18" fmla="*/ 2665 w 5362"/>
                    <a:gd name="T19" fmla="*/ 0 h 6250"/>
                    <a:gd name="T20" fmla="*/ 2647 w 5362"/>
                    <a:gd name="T21" fmla="*/ 12 h 6250"/>
                    <a:gd name="T22" fmla="*/ 92 w 5362"/>
                    <a:gd name="T23" fmla="*/ 1452 h 6250"/>
                    <a:gd name="T24" fmla="*/ 92 w 5362"/>
                    <a:gd name="T25" fmla="*/ 1452 h 6250"/>
                    <a:gd name="T26" fmla="*/ 67 w 5362"/>
                    <a:gd name="T27" fmla="*/ 1446 h 6250"/>
                    <a:gd name="T28" fmla="*/ 37 w 5362"/>
                    <a:gd name="T29" fmla="*/ 1458 h 6250"/>
                    <a:gd name="T30" fmla="*/ 37 w 5362"/>
                    <a:gd name="T31" fmla="*/ 1458 h 6250"/>
                    <a:gd name="T32" fmla="*/ 18 w 5362"/>
                    <a:gd name="T33" fmla="*/ 1471 h 6250"/>
                    <a:gd name="T34" fmla="*/ 12 w 5362"/>
                    <a:gd name="T35" fmla="*/ 1483 h 6250"/>
                    <a:gd name="T36" fmla="*/ 0 w 5362"/>
                    <a:gd name="T37" fmla="*/ 1501 h 6250"/>
                    <a:gd name="T38" fmla="*/ 0 w 5362"/>
                    <a:gd name="T39" fmla="*/ 1519 h 6250"/>
                    <a:gd name="T40" fmla="*/ 0 w 5362"/>
                    <a:gd name="T41" fmla="*/ 4662 h 6250"/>
                    <a:gd name="T42" fmla="*/ 0 w 5362"/>
                    <a:gd name="T43" fmla="*/ 4662 h 6250"/>
                    <a:gd name="T44" fmla="*/ 0 w 5362"/>
                    <a:gd name="T45" fmla="*/ 4680 h 6250"/>
                    <a:gd name="T46" fmla="*/ 12 w 5362"/>
                    <a:gd name="T47" fmla="*/ 4699 h 6250"/>
                    <a:gd name="T48" fmla="*/ 18 w 5362"/>
                    <a:gd name="T49" fmla="*/ 4711 h 6250"/>
                    <a:gd name="T50" fmla="*/ 37 w 5362"/>
                    <a:gd name="T51" fmla="*/ 4723 h 6250"/>
                    <a:gd name="T52" fmla="*/ 2653 w 5362"/>
                    <a:gd name="T53" fmla="*/ 6243 h 6250"/>
                    <a:gd name="T54" fmla="*/ 2653 w 5362"/>
                    <a:gd name="T55" fmla="*/ 6243 h 6250"/>
                    <a:gd name="T56" fmla="*/ 2671 w 5362"/>
                    <a:gd name="T57" fmla="*/ 6249 h 6250"/>
                    <a:gd name="T58" fmla="*/ 2690 w 5362"/>
                    <a:gd name="T59" fmla="*/ 6249 h 6250"/>
                    <a:gd name="T60" fmla="*/ 2690 w 5362"/>
                    <a:gd name="T61" fmla="*/ 6249 h 6250"/>
                    <a:gd name="T62" fmla="*/ 2708 w 5362"/>
                    <a:gd name="T63" fmla="*/ 6249 h 6250"/>
                    <a:gd name="T64" fmla="*/ 2727 w 5362"/>
                    <a:gd name="T65" fmla="*/ 6243 h 6250"/>
                    <a:gd name="T66" fmla="*/ 5324 w 5362"/>
                    <a:gd name="T67" fmla="*/ 4723 h 6250"/>
                    <a:gd name="T68" fmla="*/ 5324 w 5362"/>
                    <a:gd name="T69" fmla="*/ 4723 h 6250"/>
                    <a:gd name="T70" fmla="*/ 5343 w 5362"/>
                    <a:gd name="T71" fmla="*/ 4711 h 6250"/>
                    <a:gd name="T72" fmla="*/ 5355 w 5362"/>
                    <a:gd name="T73" fmla="*/ 4699 h 6250"/>
                    <a:gd name="T74" fmla="*/ 5361 w 5362"/>
                    <a:gd name="T75" fmla="*/ 4680 h 6250"/>
                    <a:gd name="T76" fmla="*/ 5361 w 5362"/>
                    <a:gd name="T77" fmla="*/ 4662 h 6250"/>
                    <a:gd name="T78" fmla="*/ 5361 w 5362"/>
                    <a:gd name="T79" fmla="*/ 1519 h 6250"/>
                    <a:gd name="T80" fmla="*/ 5361 w 5362"/>
                    <a:gd name="T81" fmla="*/ 1519 h 6250"/>
                    <a:gd name="T82" fmla="*/ 5361 w 5362"/>
                    <a:gd name="T83" fmla="*/ 1501 h 6250"/>
                    <a:gd name="T84" fmla="*/ 5355 w 5362"/>
                    <a:gd name="T85" fmla="*/ 1483 h 6250"/>
                    <a:gd name="T86" fmla="*/ 5343 w 5362"/>
                    <a:gd name="T87" fmla="*/ 1471 h 6250"/>
                    <a:gd name="T88" fmla="*/ 5324 w 5362"/>
                    <a:gd name="T89" fmla="*/ 1458 h 6250"/>
                    <a:gd name="T90" fmla="*/ 2475 w 5362"/>
                    <a:gd name="T91" fmla="*/ 3315 h 6250"/>
                    <a:gd name="T92" fmla="*/ 2475 w 5362"/>
                    <a:gd name="T93" fmla="*/ 5648 h 6250"/>
                    <a:gd name="T94" fmla="*/ 423 w 5362"/>
                    <a:gd name="T95" fmla="*/ 4460 h 6250"/>
                    <a:gd name="T96" fmla="*/ 423 w 5362"/>
                    <a:gd name="T97" fmla="*/ 2126 h 6250"/>
                    <a:gd name="T98" fmla="*/ 2475 w 5362"/>
                    <a:gd name="T99" fmla="*/ 3315 h 6250"/>
                    <a:gd name="T100" fmla="*/ 4840 w 5362"/>
                    <a:gd name="T101" fmla="*/ 1697 h 6250"/>
                    <a:gd name="T102" fmla="*/ 2690 w 5362"/>
                    <a:gd name="T103" fmla="*/ 2953 h 6250"/>
                    <a:gd name="T104" fmla="*/ 521 w 5362"/>
                    <a:gd name="T105" fmla="*/ 1697 h 6250"/>
                    <a:gd name="T106" fmla="*/ 2683 w 5362"/>
                    <a:gd name="T107" fmla="*/ 478 h 6250"/>
                    <a:gd name="T108" fmla="*/ 4840 w 5362"/>
                    <a:gd name="T109" fmla="*/ 1697 h 6250"/>
                    <a:gd name="T110" fmla="*/ 4938 w 5362"/>
                    <a:gd name="T111" fmla="*/ 2133 h 6250"/>
                    <a:gd name="T112" fmla="*/ 4938 w 5362"/>
                    <a:gd name="T113" fmla="*/ 4460 h 6250"/>
                    <a:gd name="T114" fmla="*/ 2904 w 5362"/>
                    <a:gd name="T115" fmla="*/ 5648 h 6250"/>
                    <a:gd name="T116" fmla="*/ 2904 w 5362"/>
                    <a:gd name="T117" fmla="*/ 3315 h 6250"/>
                    <a:gd name="T118" fmla="*/ 4938 w 5362"/>
                    <a:gd name="T119" fmla="*/ 2133 h 6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362" h="6250">
                      <a:moveTo>
                        <a:pt x="5324" y="1458"/>
                      </a:moveTo>
                      <a:lnTo>
                        <a:pt x="5324" y="1458"/>
                      </a:lnTo>
                      <a:lnTo>
                        <a:pt x="5300" y="1446"/>
                      </a:lnTo>
                      <a:lnTo>
                        <a:pt x="5269" y="1452"/>
                      </a:lnTo>
                      <a:lnTo>
                        <a:pt x="2727" y="18"/>
                      </a:lnTo>
                      <a:lnTo>
                        <a:pt x="2720" y="12"/>
                      </a:lnTo>
                      <a:lnTo>
                        <a:pt x="2720" y="12"/>
                      </a:lnTo>
                      <a:lnTo>
                        <a:pt x="2702" y="0"/>
                      </a:lnTo>
                      <a:lnTo>
                        <a:pt x="2683" y="0"/>
                      </a:lnTo>
                      <a:lnTo>
                        <a:pt x="2665" y="0"/>
                      </a:lnTo>
                      <a:lnTo>
                        <a:pt x="2647" y="12"/>
                      </a:lnTo>
                      <a:lnTo>
                        <a:pt x="92" y="1452"/>
                      </a:lnTo>
                      <a:lnTo>
                        <a:pt x="92" y="1452"/>
                      </a:lnTo>
                      <a:lnTo>
                        <a:pt x="67" y="1446"/>
                      </a:lnTo>
                      <a:lnTo>
                        <a:pt x="37" y="1458"/>
                      </a:lnTo>
                      <a:lnTo>
                        <a:pt x="37" y="1458"/>
                      </a:lnTo>
                      <a:lnTo>
                        <a:pt x="18" y="1471"/>
                      </a:lnTo>
                      <a:lnTo>
                        <a:pt x="12" y="1483"/>
                      </a:lnTo>
                      <a:lnTo>
                        <a:pt x="0" y="1501"/>
                      </a:lnTo>
                      <a:lnTo>
                        <a:pt x="0" y="1519"/>
                      </a:lnTo>
                      <a:lnTo>
                        <a:pt x="0" y="4662"/>
                      </a:lnTo>
                      <a:lnTo>
                        <a:pt x="0" y="4662"/>
                      </a:lnTo>
                      <a:lnTo>
                        <a:pt x="0" y="4680"/>
                      </a:lnTo>
                      <a:lnTo>
                        <a:pt x="12" y="4699"/>
                      </a:lnTo>
                      <a:lnTo>
                        <a:pt x="18" y="4711"/>
                      </a:lnTo>
                      <a:lnTo>
                        <a:pt x="37" y="4723"/>
                      </a:lnTo>
                      <a:lnTo>
                        <a:pt x="2653" y="6243"/>
                      </a:lnTo>
                      <a:lnTo>
                        <a:pt x="2653" y="6243"/>
                      </a:lnTo>
                      <a:lnTo>
                        <a:pt x="2671" y="6249"/>
                      </a:lnTo>
                      <a:lnTo>
                        <a:pt x="2690" y="6249"/>
                      </a:lnTo>
                      <a:lnTo>
                        <a:pt x="2690" y="6249"/>
                      </a:lnTo>
                      <a:lnTo>
                        <a:pt x="2708" y="6249"/>
                      </a:lnTo>
                      <a:lnTo>
                        <a:pt x="2727" y="6243"/>
                      </a:lnTo>
                      <a:lnTo>
                        <a:pt x="5324" y="4723"/>
                      </a:lnTo>
                      <a:lnTo>
                        <a:pt x="5324" y="4723"/>
                      </a:lnTo>
                      <a:lnTo>
                        <a:pt x="5343" y="4711"/>
                      </a:lnTo>
                      <a:lnTo>
                        <a:pt x="5355" y="4699"/>
                      </a:lnTo>
                      <a:lnTo>
                        <a:pt x="5361" y="4680"/>
                      </a:lnTo>
                      <a:lnTo>
                        <a:pt x="5361" y="4662"/>
                      </a:lnTo>
                      <a:lnTo>
                        <a:pt x="5361" y="1519"/>
                      </a:lnTo>
                      <a:lnTo>
                        <a:pt x="5361" y="1519"/>
                      </a:lnTo>
                      <a:lnTo>
                        <a:pt x="5361" y="1501"/>
                      </a:lnTo>
                      <a:lnTo>
                        <a:pt x="5355" y="1483"/>
                      </a:lnTo>
                      <a:lnTo>
                        <a:pt x="5343" y="1471"/>
                      </a:lnTo>
                      <a:lnTo>
                        <a:pt x="5324" y="1458"/>
                      </a:lnTo>
                      <a:close/>
                      <a:moveTo>
                        <a:pt x="2475" y="3315"/>
                      </a:moveTo>
                      <a:lnTo>
                        <a:pt x="2475" y="5648"/>
                      </a:lnTo>
                      <a:lnTo>
                        <a:pt x="423" y="4460"/>
                      </a:lnTo>
                      <a:lnTo>
                        <a:pt x="423" y="2126"/>
                      </a:lnTo>
                      <a:lnTo>
                        <a:pt x="2475" y="3315"/>
                      </a:lnTo>
                      <a:close/>
                      <a:moveTo>
                        <a:pt x="4840" y="1697"/>
                      </a:moveTo>
                      <a:lnTo>
                        <a:pt x="2690" y="2953"/>
                      </a:lnTo>
                      <a:lnTo>
                        <a:pt x="521" y="1697"/>
                      </a:lnTo>
                      <a:lnTo>
                        <a:pt x="2683" y="478"/>
                      </a:lnTo>
                      <a:lnTo>
                        <a:pt x="4840" y="1697"/>
                      </a:lnTo>
                      <a:close/>
                      <a:moveTo>
                        <a:pt x="4938" y="2133"/>
                      </a:moveTo>
                      <a:lnTo>
                        <a:pt x="4938" y="4460"/>
                      </a:lnTo>
                      <a:lnTo>
                        <a:pt x="2904" y="5648"/>
                      </a:lnTo>
                      <a:lnTo>
                        <a:pt x="2904" y="3315"/>
                      </a:lnTo>
                      <a:lnTo>
                        <a:pt x="4938" y="213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17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defTabSz="932205">
                    <a:defRPr/>
                  </a:pPr>
                  <a:endParaRPr lang="en-US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1E30758-D8DB-4991-9198-CA7DB6685EDB}"/>
                  </a:ext>
                </a:extLst>
              </p:cNvPr>
              <p:cNvGrpSpPr/>
              <p:nvPr/>
            </p:nvGrpSpPr>
            <p:grpSpPr>
              <a:xfrm>
                <a:off x="9189912" y="2394631"/>
                <a:ext cx="374014" cy="276598"/>
                <a:chOff x="6755459" y="3429000"/>
                <a:chExt cx="494238" cy="365508"/>
              </a:xfrm>
            </p:grpSpPr>
            <p:sp>
              <p:nvSpPr>
                <p:cNvPr id="39" name="Freeform 127">
                  <a:extLst>
                    <a:ext uri="{FF2B5EF4-FFF2-40B4-BE49-F238E27FC236}">
                      <a16:creationId xmlns:a16="http://schemas.microsoft.com/office/drawing/2014/main" id="{849BB127-05F8-45BB-A931-676C64D27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5459" y="3429000"/>
                  <a:ext cx="494238" cy="365508"/>
                </a:xfrm>
                <a:custGeom>
                  <a:avLst/>
                  <a:gdLst>
                    <a:gd name="T0" fmla="*/ 999 w 15807"/>
                    <a:gd name="T1" fmla="*/ 8957 h 11961"/>
                    <a:gd name="T2" fmla="*/ 999 w 15807"/>
                    <a:gd name="T3" fmla="*/ 998 h 11961"/>
                    <a:gd name="T4" fmla="*/ 14814 w 15807"/>
                    <a:gd name="T5" fmla="*/ 998 h 11961"/>
                    <a:gd name="T6" fmla="*/ 14814 w 15807"/>
                    <a:gd name="T7" fmla="*/ 8957 h 11961"/>
                    <a:gd name="T8" fmla="*/ 999 w 15807"/>
                    <a:gd name="T9" fmla="*/ 8957 h 11961"/>
                    <a:gd name="T10" fmla="*/ 7432 w 15807"/>
                    <a:gd name="T11" fmla="*/ 10961 h 11961"/>
                    <a:gd name="T12" fmla="*/ 4920 w 15807"/>
                    <a:gd name="T13" fmla="*/ 10961 h 11961"/>
                    <a:gd name="T14" fmla="*/ 4920 w 15807"/>
                    <a:gd name="T15" fmla="*/ 11960 h 11961"/>
                    <a:gd name="T16" fmla="*/ 10888 w 15807"/>
                    <a:gd name="T17" fmla="*/ 11960 h 11961"/>
                    <a:gd name="T18" fmla="*/ 10888 w 15807"/>
                    <a:gd name="T19" fmla="*/ 10961 h 11961"/>
                    <a:gd name="T20" fmla="*/ 8430 w 15807"/>
                    <a:gd name="T21" fmla="*/ 10961 h 11961"/>
                    <a:gd name="T22" fmla="*/ 8430 w 15807"/>
                    <a:gd name="T23" fmla="*/ 9956 h 11961"/>
                    <a:gd name="T24" fmla="*/ 15806 w 15807"/>
                    <a:gd name="T25" fmla="*/ 9956 h 11961"/>
                    <a:gd name="T26" fmla="*/ 15806 w 15807"/>
                    <a:gd name="T27" fmla="*/ 0 h 11961"/>
                    <a:gd name="T28" fmla="*/ 0 w 15807"/>
                    <a:gd name="T29" fmla="*/ 0 h 11961"/>
                    <a:gd name="T30" fmla="*/ 0 w 15807"/>
                    <a:gd name="T31" fmla="*/ 9956 h 11961"/>
                    <a:gd name="T32" fmla="*/ 7432 w 15807"/>
                    <a:gd name="T33" fmla="*/ 9956 h 11961"/>
                    <a:gd name="T34" fmla="*/ 7432 w 15807"/>
                    <a:gd name="T35" fmla="*/ 10961 h 119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807" h="11961">
                      <a:moveTo>
                        <a:pt x="999" y="8957"/>
                      </a:moveTo>
                      <a:lnTo>
                        <a:pt x="999" y="998"/>
                      </a:lnTo>
                      <a:lnTo>
                        <a:pt x="14814" y="998"/>
                      </a:lnTo>
                      <a:lnTo>
                        <a:pt x="14814" y="8957"/>
                      </a:lnTo>
                      <a:lnTo>
                        <a:pt x="999" y="8957"/>
                      </a:lnTo>
                      <a:close/>
                      <a:moveTo>
                        <a:pt x="7432" y="10961"/>
                      </a:moveTo>
                      <a:lnTo>
                        <a:pt x="4920" y="10961"/>
                      </a:lnTo>
                      <a:lnTo>
                        <a:pt x="4920" y="11960"/>
                      </a:lnTo>
                      <a:lnTo>
                        <a:pt x="10888" y="11960"/>
                      </a:lnTo>
                      <a:lnTo>
                        <a:pt x="10888" y="10961"/>
                      </a:lnTo>
                      <a:lnTo>
                        <a:pt x="8430" y="10961"/>
                      </a:lnTo>
                      <a:lnTo>
                        <a:pt x="8430" y="9956"/>
                      </a:lnTo>
                      <a:lnTo>
                        <a:pt x="15806" y="9956"/>
                      </a:lnTo>
                      <a:lnTo>
                        <a:pt x="15806" y="0"/>
                      </a:lnTo>
                      <a:lnTo>
                        <a:pt x="0" y="0"/>
                      </a:lnTo>
                      <a:lnTo>
                        <a:pt x="0" y="9956"/>
                      </a:lnTo>
                      <a:lnTo>
                        <a:pt x="7432" y="9956"/>
                      </a:lnTo>
                      <a:lnTo>
                        <a:pt x="7432" y="10961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6350" cap="flat">
                  <a:solidFill>
                    <a:srgbClr val="F2F2F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32205">
                    <a:defRPr/>
                  </a:pPr>
                  <a:endParaRPr lang="en-US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  <p:sp>
              <p:nvSpPr>
                <p:cNvPr id="40" name="Freeform 128">
                  <a:extLst>
                    <a:ext uri="{FF2B5EF4-FFF2-40B4-BE49-F238E27FC236}">
                      <a16:creationId xmlns:a16="http://schemas.microsoft.com/office/drawing/2014/main" id="{D5EF94C4-77E3-4365-8AD3-CD66D6400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8276" y="3483853"/>
                  <a:ext cx="167642" cy="190977"/>
                </a:xfrm>
                <a:custGeom>
                  <a:avLst/>
                  <a:gdLst>
                    <a:gd name="T0" fmla="*/ 5324 w 5362"/>
                    <a:gd name="T1" fmla="*/ 1458 h 6250"/>
                    <a:gd name="T2" fmla="*/ 5324 w 5362"/>
                    <a:gd name="T3" fmla="*/ 1458 h 6250"/>
                    <a:gd name="T4" fmla="*/ 5300 w 5362"/>
                    <a:gd name="T5" fmla="*/ 1446 h 6250"/>
                    <a:gd name="T6" fmla="*/ 5269 w 5362"/>
                    <a:gd name="T7" fmla="*/ 1452 h 6250"/>
                    <a:gd name="T8" fmla="*/ 2727 w 5362"/>
                    <a:gd name="T9" fmla="*/ 18 h 6250"/>
                    <a:gd name="T10" fmla="*/ 2720 w 5362"/>
                    <a:gd name="T11" fmla="*/ 12 h 6250"/>
                    <a:gd name="T12" fmla="*/ 2720 w 5362"/>
                    <a:gd name="T13" fmla="*/ 12 h 6250"/>
                    <a:gd name="T14" fmla="*/ 2702 w 5362"/>
                    <a:gd name="T15" fmla="*/ 0 h 6250"/>
                    <a:gd name="T16" fmla="*/ 2683 w 5362"/>
                    <a:gd name="T17" fmla="*/ 0 h 6250"/>
                    <a:gd name="T18" fmla="*/ 2665 w 5362"/>
                    <a:gd name="T19" fmla="*/ 0 h 6250"/>
                    <a:gd name="T20" fmla="*/ 2647 w 5362"/>
                    <a:gd name="T21" fmla="*/ 12 h 6250"/>
                    <a:gd name="T22" fmla="*/ 92 w 5362"/>
                    <a:gd name="T23" fmla="*/ 1452 h 6250"/>
                    <a:gd name="T24" fmla="*/ 92 w 5362"/>
                    <a:gd name="T25" fmla="*/ 1452 h 6250"/>
                    <a:gd name="T26" fmla="*/ 67 w 5362"/>
                    <a:gd name="T27" fmla="*/ 1446 h 6250"/>
                    <a:gd name="T28" fmla="*/ 37 w 5362"/>
                    <a:gd name="T29" fmla="*/ 1458 h 6250"/>
                    <a:gd name="T30" fmla="*/ 37 w 5362"/>
                    <a:gd name="T31" fmla="*/ 1458 h 6250"/>
                    <a:gd name="T32" fmla="*/ 18 w 5362"/>
                    <a:gd name="T33" fmla="*/ 1471 h 6250"/>
                    <a:gd name="T34" fmla="*/ 12 w 5362"/>
                    <a:gd name="T35" fmla="*/ 1483 h 6250"/>
                    <a:gd name="T36" fmla="*/ 0 w 5362"/>
                    <a:gd name="T37" fmla="*/ 1501 h 6250"/>
                    <a:gd name="T38" fmla="*/ 0 w 5362"/>
                    <a:gd name="T39" fmla="*/ 1519 h 6250"/>
                    <a:gd name="T40" fmla="*/ 0 w 5362"/>
                    <a:gd name="T41" fmla="*/ 4662 h 6250"/>
                    <a:gd name="T42" fmla="*/ 0 w 5362"/>
                    <a:gd name="T43" fmla="*/ 4662 h 6250"/>
                    <a:gd name="T44" fmla="*/ 0 w 5362"/>
                    <a:gd name="T45" fmla="*/ 4680 h 6250"/>
                    <a:gd name="T46" fmla="*/ 12 w 5362"/>
                    <a:gd name="T47" fmla="*/ 4699 h 6250"/>
                    <a:gd name="T48" fmla="*/ 18 w 5362"/>
                    <a:gd name="T49" fmla="*/ 4711 h 6250"/>
                    <a:gd name="T50" fmla="*/ 37 w 5362"/>
                    <a:gd name="T51" fmla="*/ 4723 h 6250"/>
                    <a:gd name="T52" fmla="*/ 2653 w 5362"/>
                    <a:gd name="T53" fmla="*/ 6243 h 6250"/>
                    <a:gd name="T54" fmla="*/ 2653 w 5362"/>
                    <a:gd name="T55" fmla="*/ 6243 h 6250"/>
                    <a:gd name="T56" fmla="*/ 2671 w 5362"/>
                    <a:gd name="T57" fmla="*/ 6249 h 6250"/>
                    <a:gd name="T58" fmla="*/ 2690 w 5362"/>
                    <a:gd name="T59" fmla="*/ 6249 h 6250"/>
                    <a:gd name="T60" fmla="*/ 2690 w 5362"/>
                    <a:gd name="T61" fmla="*/ 6249 h 6250"/>
                    <a:gd name="T62" fmla="*/ 2708 w 5362"/>
                    <a:gd name="T63" fmla="*/ 6249 h 6250"/>
                    <a:gd name="T64" fmla="*/ 2727 w 5362"/>
                    <a:gd name="T65" fmla="*/ 6243 h 6250"/>
                    <a:gd name="T66" fmla="*/ 5324 w 5362"/>
                    <a:gd name="T67" fmla="*/ 4723 h 6250"/>
                    <a:gd name="T68" fmla="*/ 5324 w 5362"/>
                    <a:gd name="T69" fmla="*/ 4723 h 6250"/>
                    <a:gd name="T70" fmla="*/ 5343 w 5362"/>
                    <a:gd name="T71" fmla="*/ 4711 h 6250"/>
                    <a:gd name="T72" fmla="*/ 5355 w 5362"/>
                    <a:gd name="T73" fmla="*/ 4699 h 6250"/>
                    <a:gd name="T74" fmla="*/ 5361 w 5362"/>
                    <a:gd name="T75" fmla="*/ 4680 h 6250"/>
                    <a:gd name="T76" fmla="*/ 5361 w 5362"/>
                    <a:gd name="T77" fmla="*/ 4662 h 6250"/>
                    <a:gd name="T78" fmla="*/ 5361 w 5362"/>
                    <a:gd name="T79" fmla="*/ 1519 h 6250"/>
                    <a:gd name="T80" fmla="*/ 5361 w 5362"/>
                    <a:gd name="T81" fmla="*/ 1519 h 6250"/>
                    <a:gd name="T82" fmla="*/ 5361 w 5362"/>
                    <a:gd name="T83" fmla="*/ 1501 h 6250"/>
                    <a:gd name="T84" fmla="*/ 5355 w 5362"/>
                    <a:gd name="T85" fmla="*/ 1483 h 6250"/>
                    <a:gd name="T86" fmla="*/ 5343 w 5362"/>
                    <a:gd name="T87" fmla="*/ 1471 h 6250"/>
                    <a:gd name="T88" fmla="*/ 5324 w 5362"/>
                    <a:gd name="T89" fmla="*/ 1458 h 6250"/>
                    <a:gd name="T90" fmla="*/ 2475 w 5362"/>
                    <a:gd name="T91" fmla="*/ 3315 h 6250"/>
                    <a:gd name="T92" fmla="*/ 2475 w 5362"/>
                    <a:gd name="T93" fmla="*/ 5648 h 6250"/>
                    <a:gd name="T94" fmla="*/ 423 w 5362"/>
                    <a:gd name="T95" fmla="*/ 4460 h 6250"/>
                    <a:gd name="T96" fmla="*/ 423 w 5362"/>
                    <a:gd name="T97" fmla="*/ 2126 h 6250"/>
                    <a:gd name="T98" fmla="*/ 2475 w 5362"/>
                    <a:gd name="T99" fmla="*/ 3315 h 6250"/>
                    <a:gd name="T100" fmla="*/ 4840 w 5362"/>
                    <a:gd name="T101" fmla="*/ 1697 h 6250"/>
                    <a:gd name="T102" fmla="*/ 2690 w 5362"/>
                    <a:gd name="T103" fmla="*/ 2953 h 6250"/>
                    <a:gd name="T104" fmla="*/ 521 w 5362"/>
                    <a:gd name="T105" fmla="*/ 1697 h 6250"/>
                    <a:gd name="T106" fmla="*/ 2683 w 5362"/>
                    <a:gd name="T107" fmla="*/ 478 h 6250"/>
                    <a:gd name="T108" fmla="*/ 4840 w 5362"/>
                    <a:gd name="T109" fmla="*/ 1697 h 6250"/>
                    <a:gd name="T110" fmla="*/ 4938 w 5362"/>
                    <a:gd name="T111" fmla="*/ 2133 h 6250"/>
                    <a:gd name="T112" fmla="*/ 4938 w 5362"/>
                    <a:gd name="T113" fmla="*/ 4460 h 6250"/>
                    <a:gd name="T114" fmla="*/ 2904 w 5362"/>
                    <a:gd name="T115" fmla="*/ 5648 h 6250"/>
                    <a:gd name="T116" fmla="*/ 2904 w 5362"/>
                    <a:gd name="T117" fmla="*/ 3315 h 6250"/>
                    <a:gd name="T118" fmla="*/ 4938 w 5362"/>
                    <a:gd name="T119" fmla="*/ 2133 h 6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362" h="6250">
                      <a:moveTo>
                        <a:pt x="5324" y="1458"/>
                      </a:moveTo>
                      <a:lnTo>
                        <a:pt x="5324" y="1458"/>
                      </a:lnTo>
                      <a:lnTo>
                        <a:pt x="5300" y="1446"/>
                      </a:lnTo>
                      <a:lnTo>
                        <a:pt x="5269" y="1452"/>
                      </a:lnTo>
                      <a:lnTo>
                        <a:pt x="2727" y="18"/>
                      </a:lnTo>
                      <a:lnTo>
                        <a:pt x="2720" y="12"/>
                      </a:lnTo>
                      <a:lnTo>
                        <a:pt x="2720" y="12"/>
                      </a:lnTo>
                      <a:lnTo>
                        <a:pt x="2702" y="0"/>
                      </a:lnTo>
                      <a:lnTo>
                        <a:pt x="2683" y="0"/>
                      </a:lnTo>
                      <a:lnTo>
                        <a:pt x="2665" y="0"/>
                      </a:lnTo>
                      <a:lnTo>
                        <a:pt x="2647" y="12"/>
                      </a:lnTo>
                      <a:lnTo>
                        <a:pt x="92" y="1452"/>
                      </a:lnTo>
                      <a:lnTo>
                        <a:pt x="92" y="1452"/>
                      </a:lnTo>
                      <a:lnTo>
                        <a:pt x="67" y="1446"/>
                      </a:lnTo>
                      <a:lnTo>
                        <a:pt x="37" y="1458"/>
                      </a:lnTo>
                      <a:lnTo>
                        <a:pt x="37" y="1458"/>
                      </a:lnTo>
                      <a:lnTo>
                        <a:pt x="18" y="1471"/>
                      </a:lnTo>
                      <a:lnTo>
                        <a:pt x="12" y="1483"/>
                      </a:lnTo>
                      <a:lnTo>
                        <a:pt x="0" y="1501"/>
                      </a:lnTo>
                      <a:lnTo>
                        <a:pt x="0" y="1519"/>
                      </a:lnTo>
                      <a:lnTo>
                        <a:pt x="0" y="4662"/>
                      </a:lnTo>
                      <a:lnTo>
                        <a:pt x="0" y="4662"/>
                      </a:lnTo>
                      <a:lnTo>
                        <a:pt x="0" y="4680"/>
                      </a:lnTo>
                      <a:lnTo>
                        <a:pt x="12" y="4699"/>
                      </a:lnTo>
                      <a:lnTo>
                        <a:pt x="18" y="4711"/>
                      </a:lnTo>
                      <a:lnTo>
                        <a:pt x="37" y="4723"/>
                      </a:lnTo>
                      <a:lnTo>
                        <a:pt x="2653" y="6243"/>
                      </a:lnTo>
                      <a:lnTo>
                        <a:pt x="2653" y="6243"/>
                      </a:lnTo>
                      <a:lnTo>
                        <a:pt x="2671" y="6249"/>
                      </a:lnTo>
                      <a:lnTo>
                        <a:pt x="2690" y="6249"/>
                      </a:lnTo>
                      <a:lnTo>
                        <a:pt x="2690" y="6249"/>
                      </a:lnTo>
                      <a:lnTo>
                        <a:pt x="2708" y="6249"/>
                      </a:lnTo>
                      <a:lnTo>
                        <a:pt x="2727" y="6243"/>
                      </a:lnTo>
                      <a:lnTo>
                        <a:pt x="5324" y="4723"/>
                      </a:lnTo>
                      <a:lnTo>
                        <a:pt x="5324" y="4723"/>
                      </a:lnTo>
                      <a:lnTo>
                        <a:pt x="5343" y="4711"/>
                      </a:lnTo>
                      <a:lnTo>
                        <a:pt x="5355" y="4699"/>
                      </a:lnTo>
                      <a:lnTo>
                        <a:pt x="5361" y="4680"/>
                      </a:lnTo>
                      <a:lnTo>
                        <a:pt x="5361" y="4662"/>
                      </a:lnTo>
                      <a:lnTo>
                        <a:pt x="5361" y="1519"/>
                      </a:lnTo>
                      <a:lnTo>
                        <a:pt x="5361" y="1519"/>
                      </a:lnTo>
                      <a:lnTo>
                        <a:pt x="5361" y="1501"/>
                      </a:lnTo>
                      <a:lnTo>
                        <a:pt x="5355" y="1483"/>
                      </a:lnTo>
                      <a:lnTo>
                        <a:pt x="5343" y="1471"/>
                      </a:lnTo>
                      <a:lnTo>
                        <a:pt x="5324" y="1458"/>
                      </a:lnTo>
                      <a:close/>
                      <a:moveTo>
                        <a:pt x="2475" y="3315"/>
                      </a:moveTo>
                      <a:lnTo>
                        <a:pt x="2475" y="5648"/>
                      </a:lnTo>
                      <a:lnTo>
                        <a:pt x="423" y="4460"/>
                      </a:lnTo>
                      <a:lnTo>
                        <a:pt x="423" y="2126"/>
                      </a:lnTo>
                      <a:lnTo>
                        <a:pt x="2475" y="3315"/>
                      </a:lnTo>
                      <a:close/>
                      <a:moveTo>
                        <a:pt x="4840" y="1697"/>
                      </a:moveTo>
                      <a:lnTo>
                        <a:pt x="2690" y="2953"/>
                      </a:lnTo>
                      <a:lnTo>
                        <a:pt x="521" y="1697"/>
                      </a:lnTo>
                      <a:lnTo>
                        <a:pt x="2683" y="478"/>
                      </a:lnTo>
                      <a:lnTo>
                        <a:pt x="4840" y="1697"/>
                      </a:lnTo>
                      <a:close/>
                      <a:moveTo>
                        <a:pt x="4938" y="2133"/>
                      </a:moveTo>
                      <a:lnTo>
                        <a:pt x="4938" y="4460"/>
                      </a:lnTo>
                      <a:lnTo>
                        <a:pt x="2904" y="5648"/>
                      </a:lnTo>
                      <a:lnTo>
                        <a:pt x="2904" y="3315"/>
                      </a:lnTo>
                      <a:lnTo>
                        <a:pt x="4938" y="213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3175">
                  <a:noFill/>
                  <a:miter lim="800000"/>
                </a:ln>
                <a:effectLst/>
              </p:spPr>
              <p:txBody>
                <a:bodyPr wrap="none" anchor="ctr"/>
                <a:lstStyle/>
                <a:p>
                  <a:pPr defTabSz="932205">
                    <a:defRPr/>
                  </a:pPr>
                  <a:endParaRPr lang="en-US">
                    <a:solidFill>
                      <a:srgbClr val="505050"/>
                    </a:solidFill>
                    <a:latin typeface="Segoe UI Semilight"/>
                  </a:endParaRPr>
                </a:p>
              </p:txBody>
            </p:sp>
          </p:grpSp>
        </p:grp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78D5B93-F5FA-4B4B-981E-08E5A0E0C3E4}"/>
              </a:ext>
            </a:extLst>
          </p:cNvPr>
          <p:cNvSpPr txBox="1">
            <a:spLocks/>
          </p:cNvSpPr>
          <p:nvPr/>
        </p:nvSpPr>
        <p:spPr>
          <a:xfrm>
            <a:off x="276325" y="667573"/>
            <a:ext cx="11886192" cy="91731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84"/>
            <a:r>
              <a:rPr lang="en-US" sz="39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Manage and control user identity and access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EC91F-C59D-403B-A1BE-D09AA22C1E56}"/>
              </a:ext>
            </a:extLst>
          </p:cNvPr>
          <p:cNvSpPr/>
          <p:nvPr/>
        </p:nvSpPr>
        <p:spPr>
          <a:xfrm>
            <a:off x="276327" y="327735"/>
            <a:ext cx="7090319" cy="433125"/>
          </a:xfrm>
          <a:prstGeom prst="rect">
            <a:avLst/>
          </a:prstGeom>
          <a:noFill/>
        </p:spPr>
        <p:txBody>
          <a:bodyPr wrap="none" lIns="146262">
            <a:sp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 w="3175">
                  <a:noFill/>
                </a:ln>
                <a:solidFill>
                  <a:srgbClr val="0078D7"/>
                </a:solidFill>
                <a:latin typeface="Segoe UI Semilight"/>
                <a:cs typeface="Segoe UI" pitchFamily="34" charset="0"/>
              </a:rPr>
              <a:t>Built-in Controls | Identity and access management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49961A-CC8E-40DF-8A69-ED4920BFDBA4}"/>
              </a:ext>
            </a:extLst>
          </p:cNvPr>
          <p:cNvSpPr/>
          <p:nvPr/>
        </p:nvSpPr>
        <p:spPr bwMode="auto">
          <a:xfrm>
            <a:off x="5807887" y="1425353"/>
            <a:ext cx="6206633" cy="5147296"/>
          </a:xfrm>
          <a:prstGeom prst="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566999-31E8-43D5-9AF1-0E4AF50CA6A8}"/>
              </a:ext>
            </a:extLst>
          </p:cNvPr>
          <p:cNvGrpSpPr/>
          <p:nvPr/>
        </p:nvGrpSpPr>
        <p:grpSpPr>
          <a:xfrm>
            <a:off x="5457442" y="3650677"/>
            <a:ext cx="696645" cy="696645"/>
            <a:chOff x="5869816" y="1498729"/>
            <a:chExt cx="696842" cy="69684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A376C-2A46-45FE-B0BC-B997D6D7C89A}"/>
                </a:ext>
              </a:extLst>
            </p:cNvPr>
            <p:cNvSpPr/>
            <p:nvPr/>
          </p:nvSpPr>
          <p:spPr bwMode="auto">
            <a:xfrm>
              <a:off x="5869816" y="1498729"/>
              <a:ext cx="696842" cy="696842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E93BE4C-7056-42D9-B440-808EB57865A8}"/>
                </a:ext>
              </a:extLst>
            </p:cNvPr>
            <p:cNvGrpSpPr/>
            <p:nvPr/>
          </p:nvGrpSpPr>
          <p:grpSpPr>
            <a:xfrm>
              <a:off x="5952971" y="1581884"/>
              <a:ext cx="530532" cy="530532"/>
              <a:chOff x="5625439" y="609860"/>
              <a:chExt cx="781282" cy="78128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6DD1D64-8AD5-48E7-BD55-E298855496C1}"/>
                  </a:ext>
                </a:extLst>
              </p:cNvPr>
              <p:cNvSpPr/>
              <p:nvPr/>
            </p:nvSpPr>
            <p:spPr bwMode="auto">
              <a:xfrm>
                <a:off x="5625439" y="609860"/>
                <a:ext cx="781282" cy="78128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49" name="ContactCard_EEBD">
                <a:extLst>
                  <a:ext uri="{FF2B5EF4-FFF2-40B4-BE49-F238E27FC236}">
                    <a16:creationId xmlns:a16="http://schemas.microsoft.com/office/drawing/2014/main" id="{EDF3D870-E591-466D-9FEC-6A7138129B0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87480" y="832751"/>
                <a:ext cx="457200" cy="335501"/>
              </a:xfrm>
              <a:custGeom>
                <a:avLst/>
                <a:gdLst>
                  <a:gd name="T0" fmla="*/ 2121 w 3742"/>
                  <a:gd name="T1" fmla="*/ 998 h 2744"/>
                  <a:gd name="T2" fmla="*/ 3368 w 3742"/>
                  <a:gd name="T3" fmla="*/ 998 h 2744"/>
                  <a:gd name="T4" fmla="*/ 2121 w 3742"/>
                  <a:gd name="T5" fmla="*/ 1746 h 2744"/>
                  <a:gd name="T6" fmla="*/ 2869 w 3742"/>
                  <a:gd name="T7" fmla="*/ 1746 h 2744"/>
                  <a:gd name="T8" fmla="*/ 3742 w 3742"/>
                  <a:gd name="T9" fmla="*/ 0 h 2744"/>
                  <a:gd name="T10" fmla="*/ 0 w 3742"/>
                  <a:gd name="T11" fmla="*/ 0 h 2744"/>
                  <a:gd name="T12" fmla="*/ 0 w 3742"/>
                  <a:gd name="T13" fmla="*/ 2744 h 2744"/>
                  <a:gd name="T14" fmla="*/ 3742 w 3742"/>
                  <a:gd name="T15" fmla="*/ 2744 h 2744"/>
                  <a:gd name="T16" fmla="*/ 3742 w 3742"/>
                  <a:gd name="T17" fmla="*/ 0 h 2744"/>
                  <a:gd name="T18" fmla="*/ 1123 w 3742"/>
                  <a:gd name="T19" fmla="*/ 748 h 2744"/>
                  <a:gd name="T20" fmla="*/ 748 w 3742"/>
                  <a:gd name="T21" fmla="*/ 1123 h 2744"/>
                  <a:gd name="T22" fmla="*/ 1123 w 3742"/>
                  <a:gd name="T23" fmla="*/ 1497 h 2744"/>
                  <a:gd name="T24" fmla="*/ 1497 w 3742"/>
                  <a:gd name="T25" fmla="*/ 1123 h 2744"/>
                  <a:gd name="T26" fmla="*/ 1123 w 3742"/>
                  <a:gd name="T27" fmla="*/ 748 h 2744"/>
                  <a:gd name="T28" fmla="*/ 1746 w 3742"/>
                  <a:gd name="T29" fmla="*/ 2121 h 2744"/>
                  <a:gd name="T30" fmla="*/ 1123 w 3742"/>
                  <a:gd name="T31" fmla="*/ 1497 h 2744"/>
                  <a:gd name="T32" fmla="*/ 499 w 3742"/>
                  <a:gd name="T33" fmla="*/ 2121 h 2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42" h="2744">
                    <a:moveTo>
                      <a:pt x="2121" y="998"/>
                    </a:moveTo>
                    <a:cubicBezTo>
                      <a:pt x="3368" y="998"/>
                      <a:pt x="3368" y="998"/>
                      <a:pt x="3368" y="998"/>
                    </a:cubicBezTo>
                    <a:moveTo>
                      <a:pt x="2121" y="1746"/>
                    </a:moveTo>
                    <a:cubicBezTo>
                      <a:pt x="2869" y="1746"/>
                      <a:pt x="2869" y="1746"/>
                      <a:pt x="2869" y="1746"/>
                    </a:cubicBezTo>
                    <a:moveTo>
                      <a:pt x="37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44"/>
                      <a:pt x="0" y="2744"/>
                      <a:pt x="0" y="2744"/>
                    </a:cubicBezTo>
                    <a:cubicBezTo>
                      <a:pt x="3742" y="2744"/>
                      <a:pt x="3742" y="2744"/>
                      <a:pt x="3742" y="2744"/>
                    </a:cubicBezTo>
                    <a:lnTo>
                      <a:pt x="3742" y="0"/>
                    </a:lnTo>
                    <a:close/>
                    <a:moveTo>
                      <a:pt x="1123" y="748"/>
                    </a:moveTo>
                    <a:cubicBezTo>
                      <a:pt x="916" y="748"/>
                      <a:pt x="748" y="916"/>
                      <a:pt x="748" y="1123"/>
                    </a:cubicBezTo>
                    <a:cubicBezTo>
                      <a:pt x="748" y="1329"/>
                      <a:pt x="916" y="1497"/>
                      <a:pt x="1123" y="1497"/>
                    </a:cubicBezTo>
                    <a:cubicBezTo>
                      <a:pt x="1329" y="1497"/>
                      <a:pt x="1497" y="1329"/>
                      <a:pt x="1497" y="1123"/>
                    </a:cubicBezTo>
                    <a:cubicBezTo>
                      <a:pt x="1497" y="916"/>
                      <a:pt x="1329" y="748"/>
                      <a:pt x="1123" y="748"/>
                    </a:cubicBezTo>
                    <a:close/>
                    <a:moveTo>
                      <a:pt x="1746" y="2121"/>
                    </a:moveTo>
                    <a:cubicBezTo>
                      <a:pt x="1746" y="1776"/>
                      <a:pt x="1467" y="1497"/>
                      <a:pt x="1123" y="1497"/>
                    </a:cubicBezTo>
                    <a:cubicBezTo>
                      <a:pt x="778" y="1497"/>
                      <a:pt x="499" y="1776"/>
                      <a:pt x="499" y="2121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>
                  <a:defRPr/>
                </a:pPr>
                <a:endParaRPr lang="en-US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32A8BC8-3069-49DA-9305-15819AB69607}"/>
              </a:ext>
            </a:extLst>
          </p:cNvPr>
          <p:cNvSpPr txBox="1"/>
          <p:nvPr/>
        </p:nvSpPr>
        <p:spPr>
          <a:xfrm>
            <a:off x="383231" y="2967290"/>
            <a:ext cx="5454768" cy="1022834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Use principle of least privilege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398" dirty="0">
                <a:solidFill>
                  <a:srgbClr val="353535"/>
                </a:solidFill>
                <a:latin typeface="Segoe UI Semilight"/>
              </a:rPr>
              <a:t>Azure Role Based Access Control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398" dirty="0">
                <a:solidFill>
                  <a:srgbClr val="353535"/>
                </a:solidFill>
                <a:latin typeface="Segoe UI Semilight"/>
              </a:rPr>
              <a:t>Azure Active Directory Conditional Access based policy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BDE5A-CA0E-4C14-A0B7-95E6A6E25F6A}"/>
              </a:ext>
            </a:extLst>
          </p:cNvPr>
          <p:cNvSpPr txBox="1"/>
          <p:nvPr/>
        </p:nvSpPr>
        <p:spPr>
          <a:xfrm>
            <a:off x="383232" y="4002650"/>
            <a:ext cx="5334290" cy="1461976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Enable additional identity protection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398" dirty="0">
                <a:solidFill>
                  <a:srgbClr val="353535"/>
                </a:solidFill>
                <a:latin typeface="Segoe UI Semilight"/>
              </a:rPr>
              <a:t>Configure Multi-factor authentication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398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Monitor and control privileged accounts with Azure AD PIM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398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Enable additional threat protection with Azure AD Identity Protection</a:t>
            </a:r>
            <a:endParaRPr lang="en-US" sz="1598" dirty="0">
              <a:solidFill>
                <a:srgbClr val="353535"/>
              </a:solidFill>
              <a:latin typeface="Segoe UI Semilight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0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765E-6 -4.77985E-6 L 2.65765E-6 0.09646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765E-6 -4.77985E-6 L 2.65765E-6 0.09646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765E-6 -4.77985E-6 L 2.65765E-6 0.0964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50" grpId="0" animBg="1"/>
      <p:bldP spid="53" grpId="0"/>
      <p:bldP spid="53" grpId="1"/>
      <p:bldP spid="55" grpId="0"/>
      <p:bldP spid="5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FF3C4EC-2F45-4DA0-B834-0019D80E901B}"/>
              </a:ext>
            </a:extLst>
          </p:cNvPr>
          <p:cNvGrpSpPr/>
          <p:nvPr/>
        </p:nvGrpSpPr>
        <p:grpSpPr>
          <a:xfrm>
            <a:off x="6347275" y="1734303"/>
            <a:ext cx="5409330" cy="4172167"/>
            <a:chOff x="5891447" y="1189683"/>
            <a:chExt cx="6247424" cy="4818581"/>
          </a:xfrm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538315D-E414-42AF-A889-F6669A8FE1A0}"/>
                </a:ext>
              </a:extLst>
            </p:cNvPr>
            <p:cNvSpPr/>
            <p:nvPr/>
          </p:nvSpPr>
          <p:spPr bwMode="auto">
            <a:xfrm>
              <a:off x="8942965" y="3587806"/>
              <a:ext cx="0" cy="790575"/>
            </a:xfrm>
            <a:custGeom>
              <a:avLst/>
              <a:gdLst>
                <a:gd name="connsiteX0" fmla="*/ 0 w 0"/>
                <a:gd name="connsiteY0" fmla="*/ 790575 h 790575"/>
                <a:gd name="connsiteX1" fmla="*/ 0 w 0"/>
                <a:gd name="connsiteY1" fmla="*/ 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790575">
                  <a:moveTo>
                    <a:pt x="0" y="790575"/>
                  </a:moveTo>
                  <a:lnTo>
                    <a:pt x="0" y="0"/>
                  </a:lnTo>
                </a:path>
              </a:pathLst>
            </a:custGeom>
            <a:noFill/>
            <a:ln w="15875" cap="rnd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CCC474B6-4299-4A7E-BC38-CDBBAFA65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rcRect l="4716" t="3268" r="68751" b="5680"/>
            <a:stretch>
              <a:fillRect/>
            </a:stretch>
          </p:blipFill>
          <p:spPr>
            <a:xfrm>
              <a:off x="6150092" y="1889615"/>
              <a:ext cx="1459155" cy="1459155"/>
            </a:xfrm>
            <a:custGeom>
              <a:avLst/>
              <a:gdLst>
                <a:gd name="connsiteX0" fmla="*/ 649470 w 1298940"/>
                <a:gd name="connsiteY0" fmla="*/ 0 h 1298940"/>
                <a:gd name="connsiteX1" fmla="*/ 1298940 w 1298940"/>
                <a:gd name="connsiteY1" fmla="*/ 649470 h 1298940"/>
                <a:gd name="connsiteX2" fmla="*/ 649470 w 1298940"/>
                <a:gd name="connsiteY2" fmla="*/ 1298940 h 1298940"/>
                <a:gd name="connsiteX3" fmla="*/ 0 w 1298940"/>
                <a:gd name="connsiteY3" fmla="*/ 649470 h 1298940"/>
                <a:gd name="connsiteX4" fmla="*/ 649470 w 1298940"/>
                <a:gd name="connsiteY4" fmla="*/ 0 h 129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940" h="1298940">
                  <a:moveTo>
                    <a:pt x="649470" y="0"/>
                  </a:moveTo>
                  <a:cubicBezTo>
                    <a:pt x="1008162" y="0"/>
                    <a:pt x="1298940" y="290778"/>
                    <a:pt x="1298940" y="649470"/>
                  </a:cubicBezTo>
                  <a:cubicBezTo>
                    <a:pt x="1298940" y="1008162"/>
                    <a:pt x="1008162" y="1298940"/>
                    <a:pt x="649470" y="1298940"/>
                  </a:cubicBezTo>
                  <a:cubicBezTo>
                    <a:pt x="290778" y="1298940"/>
                    <a:pt x="0" y="1008162"/>
                    <a:pt x="0" y="649470"/>
                  </a:cubicBezTo>
                  <a:cubicBezTo>
                    <a:pt x="0" y="290778"/>
                    <a:pt x="290778" y="0"/>
                    <a:pt x="649470" y="0"/>
                  </a:cubicBezTo>
                  <a:close/>
                </a:path>
              </a:pathLst>
            </a:custGeom>
            <a:ln w="15875">
              <a:solidFill>
                <a:schemeClr val="tx1"/>
              </a:solidFill>
            </a:ln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857FE1-2BDC-47EC-B484-0C83AD30D0AF}"/>
                </a:ext>
              </a:extLst>
            </p:cNvPr>
            <p:cNvSpPr/>
            <p:nvPr/>
          </p:nvSpPr>
          <p:spPr bwMode="auto">
            <a:xfrm>
              <a:off x="5948838" y="1688361"/>
              <a:ext cx="1861662" cy="1861662"/>
            </a:xfrm>
            <a:prstGeom prst="ellipse">
              <a:avLst/>
            </a:prstGeom>
            <a:noFill/>
            <a:ln w="15875" cap="rnd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monitor" title="Icon of a monitor">
              <a:extLst>
                <a:ext uri="{FF2B5EF4-FFF2-40B4-BE49-F238E27FC236}">
                  <a16:creationId xmlns:a16="http://schemas.microsoft.com/office/drawing/2014/main" id="{172D9523-D698-4CE3-8CCF-B54BF50680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48021" y="2487382"/>
              <a:ext cx="663296" cy="508345"/>
            </a:xfrm>
            <a:custGeom>
              <a:avLst/>
              <a:gdLst>
                <a:gd name="T0" fmla="*/ 244 w 244"/>
                <a:gd name="T1" fmla="*/ 68 h 187"/>
                <a:gd name="T2" fmla="*/ 244 w 244"/>
                <a:gd name="T3" fmla="*/ 151 h 187"/>
                <a:gd name="T4" fmla="*/ 0 w 244"/>
                <a:gd name="T5" fmla="*/ 151 h 187"/>
                <a:gd name="T6" fmla="*/ 0 w 244"/>
                <a:gd name="T7" fmla="*/ 0 h 187"/>
                <a:gd name="T8" fmla="*/ 244 w 244"/>
                <a:gd name="T9" fmla="*/ 0 h 187"/>
                <a:gd name="T10" fmla="*/ 244 w 244"/>
                <a:gd name="T11" fmla="*/ 68 h 187"/>
                <a:gd name="T12" fmla="*/ 122 w 244"/>
                <a:gd name="T13" fmla="*/ 151 h 187"/>
                <a:gd name="T14" fmla="*/ 122 w 244"/>
                <a:gd name="T15" fmla="*/ 187 h 187"/>
                <a:gd name="T16" fmla="*/ 73 w 244"/>
                <a:gd name="T17" fmla="*/ 187 h 187"/>
                <a:gd name="T18" fmla="*/ 171 w 244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" h="187">
                  <a:moveTo>
                    <a:pt x="244" y="68"/>
                  </a:moveTo>
                  <a:lnTo>
                    <a:pt x="244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244" y="0"/>
                  </a:lnTo>
                  <a:lnTo>
                    <a:pt x="244" y="68"/>
                  </a:lnTo>
                  <a:moveTo>
                    <a:pt x="122" y="151"/>
                  </a:moveTo>
                  <a:lnTo>
                    <a:pt x="122" y="187"/>
                  </a:lnTo>
                  <a:moveTo>
                    <a:pt x="73" y="187"/>
                  </a:moveTo>
                  <a:lnTo>
                    <a:pt x="171" y="187"/>
                  </a:lnTo>
                </a:path>
              </a:pathLst>
            </a:custGeom>
            <a:solidFill>
              <a:schemeClr val="bg1"/>
            </a:solidFill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D31AECCF-BAE2-475F-B922-FEC509E01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rcRect l="4716" t="3268" r="68751" b="5680"/>
            <a:stretch>
              <a:fillRect/>
            </a:stretch>
          </p:blipFill>
          <p:spPr>
            <a:xfrm>
              <a:off x="8213388" y="1889615"/>
              <a:ext cx="1459155" cy="1459155"/>
            </a:xfrm>
            <a:custGeom>
              <a:avLst/>
              <a:gdLst>
                <a:gd name="connsiteX0" fmla="*/ 649470 w 1298940"/>
                <a:gd name="connsiteY0" fmla="*/ 0 h 1298940"/>
                <a:gd name="connsiteX1" fmla="*/ 1298940 w 1298940"/>
                <a:gd name="connsiteY1" fmla="*/ 649470 h 1298940"/>
                <a:gd name="connsiteX2" fmla="*/ 649470 w 1298940"/>
                <a:gd name="connsiteY2" fmla="*/ 1298940 h 1298940"/>
                <a:gd name="connsiteX3" fmla="*/ 0 w 1298940"/>
                <a:gd name="connsiteY3" fmla="*/ 649470 h 1298940"/>
                <a:gd name="connsiteX4" fmla="*/ 649470 w 1298940"/>
                <a:gd name="connsiteY4" fmla="*/ 0 h 129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940" h="1298940">
                  <a:moveTo>
                    <a:pt x="649470" y="0"/>
                  </a:moveTo>
                  <a:cubicBezTo>
                    <a:pt x="1008162" y="0"/>
                    <a:pt x="1298940" y="290778"/>
                    <a:pt x="1298940" y="649470"/>
                  </a:cubicBezTo>
                  <a:cubicBezTo>
                    <a:pt x="1298940" y="1008162"/>
                    <a:pt x="1008162" y="1298940"/>
                    <a:pt x="649470" y="1298940"/>
                  </a:cubicBezTo>
                  <a:cubicBezTo>
                    <a:pt x="290778" y="1298940"/>
                    <a:pt x="0" y="1008162"/>
                    <a:pt x="0" y="649470"/>
                  </a:cubicBezTo>
                  <a:cubicBezTo>
                    <a:pt x="0" y="290778"/>
                    <a:pt x="290778" y="0"/>
                    <a:pt x="649470" y="0"/>
                  </a:cubicBezTo>
                  <a:close/>
                </a:path>
              </a:pathLst>
            </a:custGeom>
            <a:ln w="15875">
              <a:solidFill>
                <a:schemeClr val="tx1"/>
              </a:solidFill>
            </a:ln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3B5B510-B4D7-4563-91E5-C80C66D35475}"/>
                </a:ext>
              </a:extLst>
            </p:cNvPr>
            <p:cNvSpPr/>
            <p:nvPr/>
          </p:nvSpPr>
          <p:spPr bwMode="auto">
            <a:xfrm>
              <a:off x="8007370" y="1683597"/>
              <a:ext cx="1871190" cy="1871190"/>
            </a:xfrm>
            <a:prstGeom prst="ellipse">
              <a:avLst/>
            </a:prstGeom>
            <a:noFill/>
            <a:ln w="15875" cap="rnd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Lock" title="Icon of a padlock">
              <a:extLst>
                <a:ext uri="{FF2B5EF4-FFF2-40B4-BE49-F238E27FC236}">
                  <a16:creationId xmlns:a16="http://schemas.microsoft.com/office/drawing/2014/main" id="{EC112B40-FA03-4B87-8BAC-984C4EC362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50774" y="2134339"/>
              <a:ext cx="184382" cy="257702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BF1E0E0-AC3D-473F-919A-403D624D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rcRect l="4716" t="3268" r="68751" b="5680"/>
            <a:stretch>
              <a:fillRect/>
            </a:stretch>
          </p:blipFill>
          <p:spPr>
            <a:xfrm>
              <a:off x="10271920" y="1889615"/>
              <a:ext cx="1459155" cy="1459155"/>
            </a:xfrm>
            <a:custGeom>
              <a:avLst/>
              <a:gdLst>
                <a:gd name="connsiteX0" fmla="*/ 649470 w 1298940"/>
                <a:gd name="connsiteY0" fmla="*/ 0 h 1298940"/>
                <a:gd name="connsiteX1" fmla="*/ 1298940 w 1298940"/>
                <a:gd name="connsiteY1" fmla="*/ 649470 h 1298940"/>
                <a:gd name="connsiteX2" fmla="*/ 649470 w 1298940"/>
                <a:gd name="connsiteY2" fmla="*/ 1298940 h 1298940"/>
                <a:gd name="connsiteX3" fmla="*/ 0 w 1298940"/>
                <a:gd name="connsiteY3" fmla="*/ 649470 h 1298940"/>
                <a:gd name="connsiteX4" fmla="*/ 649470 w 1298940"/>
                <a:gd name="connsiteY4" fmla="*/ 0 h 129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8940" h="1298940">
                  <a:moveTo>
                    <a:pt x="649470" y="0"/>
                  </a:moveTo>
                  <a:cubicBezTo>
                    <a:pt x="1008162" y="0"/>
                    <a:pt x="1298940" y="290778"/>
                    <a:pt x="1298940" y="649470"/>
                  </a:cubicBezTo>
                  <a:cubicBezTo>
                    <a:pt x="1298940" y="1008162"/>
                    <a:pt x="1008162" y="1298940"/>
                    <a:pt x="649470" y="1298940"/>
                  </a:cubicBezTo>
                  <a:cubicBezTo>
                    <a:pt x="290778" y="1298940"/>
                    <a:pt x="0" y="1008162"/>
                    <a:pt x="0" y="649470"/>
                  </a:cubicBezTo>
                  <a:cubicBezTo>
                    <a:pt x="0" y="290778"/>
                    <a:pt x="290778" y="0"/>
                    <a:pt x="649470" y="0"/>
                  </a:cubicBezTo>
                  <a:close/>
                </a:path>
              </a:pathLst>
            </a:custGeom>
            <a:ln w="15875">
              <a:solidFill>
                <a:schemeClr val="tx1"/>
              </a:solidFill>
            </a:ln>
          </p:spPr>
        </p:pic>
        <p:sp>
          <p:nvSpPr>
            <p:cNvPr id="151" name="Database_EFC7" title="Icon of a cylinder">
              <a:extLst>
                <a:ext uri="{FF2B5EF4-FFF2-40B4-BE49-F238E27FC236}">
                  <a16:creationId xmlns:a16="http://schemas.microsoft.com/office/drawing/2014/main" id="{6447A293-AC56-45DB-BDF1-723E26F69C0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790984" y="2503598"/>
              <a:ext cx="421027" cy="547268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solidFill>
              <a:schemeClr val="bg1"/>
            </a:solidFill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877F499-E5F8-413B-940A-6F80DB5F21CC}"/>
                </a:ext>
              </a:extLst>
            </p:cNvPr>
            <p:cNvSpPr/>
            <p:nvPr/>
          </p:nvSpPr>
          <p:spPr bwMode="auto">
            <a:xfrm>
              <a:off x="10065902" y="1683597"/>
              <a:ext cx="1871190" cy="1871190"/>
            </a:xfrm>
            <a:prstGeom prst="ellipse">
              <a:avLst/>
            </a:prstGeom>
            <a:noFill/>
            <a:ln w="15875" cap="rnd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1" name="Lock" title="Icon of a padlock">
              <a:extLst>
                <a:ext uri="{FF2B5EF4-FFF2-40B4-BE49-F238E27FC236}">
                  <a16:creationId xmlns:a16="http://schemas.microsoft.com/office/drawing/2014/main" id="{E315BD00-0061-4D07-86B1-C91A5B549A7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09306" y="2137558"/>
              <a:ext cx="184382" cy="257702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CB2A22-AE64-44FB-A29E-75974C072497}"/>
                </a:ext>
              </a:extLst>
            </p:cNvPr>
            <p:cNvSpPr/>
            <p:nvPr/>
          </p:nvSpPr>
          <p:spPr bwMode="auto">
            <a:xfrm>
              <a:off x="7435067" y="5420952"/>
              <a:ext cx="3658621" cy="587312"/>
            </a:xfrm>
            <a:prstGeom prst="rect">
              <a:avLst/>
            </a:prstGeom>
            <a:noFill/>
            <a:ln w="158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Key &amp; Certificate Management- Azure Key Vault</a:t>
              </a: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79928FD-93FF-492A-929A-3CC8BAD88414}"/>
                </a:ext>
              </a:extLst>
            </p:cNvPr>
            <p:cNvSpPr/>
            <p:nvPr/>
          </p:nvSpPr>
          <p:spPr bwMode="auto">
            <a:xfrm>
              <a:off x="6886575" y="3597331"/>
              <a:ext cx="1599190" cy="1228725"/>
            </a:xfrm>
            <a:custGeom>
              <a:avLst/>
              <a:gdLst>
                <a:gd name="connsiteX0" fmla="*/ 1123950 w 1123950"/>
                <a:gd name="connsiteY0" fmla="*/ 1228725 h 1228725"/>
                <a:gd name="connsiteX1" fmla="*/ 0 w 1123950"/>
                <a:gd name="connsiteY1" fmla="*/ 1228725 h 1228725"/>
                <a:gd name="connsiteX2" fmla="*/ 0 w 1123950"/>
                <a:gd name="connsiteY2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950" h="1228725">
                  <a:moveTo>
                    <a:pt x="1123950" y="1228725"/>
                  </a:moveTo>
                  <a:lnTo>
                    <a:pt x="0" y="1228725"/>
                  </a:lnTo>
                  <a:lnTo>
                    <a:pt x="0" y="0"/>
                  </a:lnTo>
                </a:path>
              </a:pathLst>
            </a:custGeom>
            <a:noFill/>
            <a:ln w="15875" cap="rnd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93B28D6-4282-471B-87E5-5752B0709036}"/>
                </a:ext>
              </a:extLst>
            </p:cNvPr>
            <p:cNvSpPr/>
            <p:nvPr/>
          </p:nvSpPr>
          <p:spPr bwMode="auto">
            <a:xfrm flipH="1">
              <a:off x="9400165" y="3597331"/>
              <a:ext cx="1612293" cy="1228725"/>
            </a:xfrm>
            <a:custGeom>
              <a:avLst/>
              <a:gdLst>
                <a:gd name="connsiteX0" fmla="*/ 1123950 w 1123950"/>
                <a:gd name="connsiteY0" fmla="*/ 1228725 h 1228725"/>
                <a:gd name="connsiteX1" fmla="*/ 0 w 1123950"/>
                <a:gd name="connsiteY1" fmla="*/ 1228725 h 1228725"/>
                <a:gd name="connsiteX2" fmla="*/ 0 w 1123950"/>
                <a:gd name="connsiteY2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950" h="1228725">
                  <a:moveTo>
                    <a:pt x="1123950" y="1228725"/>
                  </a:moveTo>
                  <a:lnTo>
                    <a:pt x="0" y="1228725"/>
                  </a:lnTo>
                  <a:lnTo>
                    <a:pt x="0" y="0"/>
                  </a:lnTo>
                </a:path>
              </a:pathLst>
            </a:custGeom>
            <a:noFill/>
            <a:ln w="15875" cap="rnd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C1508EC-26C8-46EC-B93E-DB6410C677C0}"/>
                </a:ext>
              </a:extLst>
            </p:cNvPr>
            <p:cNvSpPr/>
            <p:nvPr/>
          </p:nvSpPr>
          <p:spPr bwMode="auto">
            <a:xfrm>
              <a:off x="8504815" y="4378381"/>
              <a:ext cx="895350" cy="895350"/>
            </a:xfrm>
            <a:prstGeom prst="ellipse">
              <a:avLst/>
            </a:prstGeom>
            <a:noFill/>
            <a:ln w="15875" cap="rnd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68DF035-C9DE-4B45-A535-626F556CB89D}"/>
                </a:ext>
              </a:extLst>
            </p:cNvPr>
            <p:cNvGrpSpPr/>
            <p:nvPr/>
          </p:nvGrpSpPr>
          <p:grpSpPr>
            <a:xfrm>
              <a:off x="8797791" y="4653088"/>
              <a:ext cx="237110" cy="345936"/>
              <a:chOff x="8211795" y="4681622"/>
              <a:chExt cx="438430" cy="639656"/>
            </a:xfrm>
            <a:solidFill>
              <a:schemeClr val="bg1"/>
            </a:solidFill>
          </p:grpSpPr>
          <p:sp>
            <p:nvSpPr>
              <p:cNvPr id="163" name="Lock" title="Icon of a padlock">
                <a:extLst>
                  <a:ext uri="{FF2B5EF4-FFF2-40B4-BE49-F238E27FC236}">
                    <a16:creationId xmlns:a16="http://schemas.microsoft.com/office/drawing/2014/main" id="{AD3CACAE-6374-4955-AC0C-04308175454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323103" y="4681622"/>
                <a:ext cx="327122" cy="457200"/>
              </a:xfrm>
              <a:custGeom>
                <a:avLst/>
                <a:gdLst>
                  <a:gd name="T0" fmla="*/ 239 w 239"/>
                  <a:gd name="T1" fmla="*/ 335 h 335"/>
                  <a:gd name="T2" fmla="*/ 0 w 239"/>
                  <a:gd name="T3" fmla="*/ 335 h 335"/>
                  <a:gd name="T4" fmla="*/ 0 w 239"/>
                  <a:gd name="T5" fmla="*/ 157 h 335"/>
                  <a:gd name="T6" fmla="*/ 239 w 239"/>
                  <a:gd name="T7" fmla="*/ 157 h 335"/>
                  <a:gd name="T8" fmla="*/ 239 w 239"/>
                  <a:gd name="T9" fmla="*/ 335 h 335"/>
                  <a:gd name="T10" fmla="*/ 196 w 239"/>
                  <a:gd name="T11" fmla="*/ 157 h 335"/>
                  <a:gd name="T12" fmla="*/ 196 w 239"/>
                  <a:gd name="T13" fmla="*/ 75 h 335"/>
                  <a:gd name="T14" fmla="*/ 121 w 239"/>
                  <a:gd name="T15" fmla="*/ 0 h 335"/>
                  <a:gd name="T16" fmla="*/ 46 w 239"/>
                  <a:gd name="T17" fmla="*/ 75 h 335"/>
                  <a:gd name="T18" fmla="*/ 46 w 239"/>
                  <a:gd name="T19" fmla="*/ 157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9" h="335">
                    <a:moveTo>
                      <a:pt x="239" y="335"/>
                    </a:moveTo>
                    <a:cubicBezTo>
                      <a:pt x="0" y="335"/>
                      <a:pt x="0" y="335"/>
                      <a:pt x="0" y="335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39" y="157"/>
                      <a:pt x="239" y="157"/>
                      <a:pt x="239" y="157"/>
                    </a:cubicBezTo>
                    <a:lnTo>
                      <a:pt x="239" y="335"/>
                    </a:lnTo>
                    <a:close/>
                    <a:moveTo>
                      <a:pt x="196" y="157"/>
                    </a:moveTo>
                    <a:cubicBezTo>
                      <a:pt x="196" y="75"/>
                      <a:pt x="196" y="75"/>
                      <a:pt x="196" y="75"/>
                    </a:cubicBezTo>
                    <a:cubicBezTo>
                      <a:pt x="196" y="34"/>
                      <a:pt x="163" y="0"/>
                      <a:pt x="121" y="0"/>
                    </a:cubicBezTo>
                    <a:cubicBezTo>
                      <a:pt x="79" y="0"/>
                      <a:pt x="46" y="34"/>
                      <a:pt x="46" y="75"/>
                    </a:cubicBezTo>
                    <a:cubicBezTo>
                      <a:pt x="46" y="157"/>
                      <a:pt x="46" y="157"/>
                      <a:pt x="46" y="157"/>
                    </a:cubicBezTo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sp>
            <p:nvSpPr>
              <p:cNvPr id="162" name="key" title="Icon of a key">
                <a:extLst>
                  <a:ext uri="{FF2B5EF4-FFF2-40B4-BE49-F238E27FC236}">
                    <a16:creationId xmlns:a16="http://schemas.microsoft.com/office/drawing/2014/main" id="{540B1C90-28F4-4955-951E-5FA4B69ADD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211795" y="4955518"/>
                <a:ext cx="367646" cy="365760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  <a:gd name="T28" fmla="*/ 76 w 330"/>
                  <a:gd name="T29" fmla="*/ 91 h 328"/>
                  <a:gd name="T30" fmla="*/ 91 w 330"/>
                  <a:gd name="T31" fmla="*/ 76 h 328"/>
                  <a:gd name="T32" fmla="*/ 76 w 330"/>
                  <a:gd name="T33" fmla="*/ 60 h 328"/>
                  <a:gd name="T34" fmla="*/ 60 w 330"/>
                  <a:gd name="T35" fmla="*/ 76 h 328"/>
                  <a:gd name="T36" fmla="*/ 76 w 330"/>
                  <a:gd name="T37" fmla="*/ 9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  <a:moveTo>
                      <a:pt x="76" y="91"/>
                    </a:moveTo>
                    <a:cubicBezTo>
                      <a:pt x="84" y="91"/>
                      <a:pt x="91" y="84"/>
                      <a:pt x="91" y="76"/>
                    </a:cubicBezTo>
                    <a:cubicBezTo>
                      <a:pt x="91" y="67"/>
                      <a:pt x="84" y="60"/>
                      <a:pt x="76" y="60"/>
                    </a:cubicBezTo>
                    <a:cubicBezTo>
                      <a:pt x="67" y="60"/>
                      <a:pt x="60" y="67"/>
                      <a:pt x="60" y="76"/>
                    </a:cubicBezTo>
                    <a:cubicBezTo>
                      <a:pt x="60" y="84"/>
                      <a:pt x="67" y="91"/>
                      <a:pt x="76" y="9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</p:grpSp>
        <p:sp>
          <p:nvSpPr>
            <p:cNvPr id="165" name="arrow_12" title="Icon of a circle made of a curved arrow pointing clockwise">
              <a:extLst>
                <a:ext uri="{FF2B5EF4-FFF2-40B4-BE49-F238E27FC236}">
                  <a16:creationId xmlns:a16="http://schemas.microsoft.com/office/drawing/2014/main" id="{B1C17851-15CC-4B9C-8F3F-C3FB5895CB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 rot="5400000">
              <a:off x="8685790" y="4573203"/>
              <a:ext cx="514350" cy="505706"/>
            </a:xfrm>
            <a:custGeom>
              <a:avLst/>
              <a:gdLst>
                <a:gd name="T0" fmla="*/ 209 w 328"/>
                <a:gd name="T1" fmla="*/ 0 h 321"/>
                <a:gd name="T2" fmla="*/ 328 w 328"/>
                <a:gd name="T3" fmla="*/ 157 h 321"/>
                <a:gd name="T4" fmla="*/ 164 w 328"/>
                <a:gd name="T5" fmla="*/ 321 h 321"/>
                <a:gd name="T6" fmla="*/ 0 w 328"/>
                <a:gd name="T7" fmla="*/ 157 h 321"/>
                <a:gd name="T8" fmla="*/ 110 w 328"/>
                <a:gd name="T9" fmla="*/ 2 h 321"/>
                <a:gd name="T10" fmla="*/ 110 w 328"/>
                <a:gd name="T11" fmla="*/ 77 h 321"/>
                <a:gd name="T12" fmla="*/ 110 w 328"/>
                <a:gd name="T13" fmla="*/ 2 h 321"/>
                <a:gd name="T14" fmla="*/ 36 w 328"/>
                <a:gd name="T15" fmla="*/ 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321">
                  <a:moveTo>
                    <a:pt x="209" y="0"/>
                  </a:moveTo>
                  <a:cubicBezTo>
                    <a:pt x="278" y="19"/>
                    <a:pt x="328" y="82"/>
                    <a:pt x="328" y="157"/>
                  </a:cubicBezTo>
                  <a:cubicBezTo>
                    <a:pt x="328" y="248"/>
                    <a:pt x="254" y="321"/>
                    <a:pt x="164" y="321"/>
                  </a:cubicBezTo>
                  <a:cubicBezTo>
                    <a:pt x="73" y="321"/>
                    <a:pt x="0" y="248"/>
                    <a:pt x="0" y="157"/>
                  </a:cubicBezTo>
                  <a:cubicBezTo>
                    <a:pt x="0" y="85"/>
                    <a:pt x="46" y="24"/>
                    <a:pt x="110" y="2"/>
                  </a:cubicBezTo>
                  <a:moveTo>
                    <a:pt x="110" y="77"/>
                  </a:moveTo>
                  <a:cubicBezTo>
                    <a:pt x="110" y="2"/>
                    <a:pt x="110" y="2"/>
                    <a:pt x="110" y="2"/>
                  </a:cubicBezTo>
                  <a:cubicBezTo>
                    <a:pt x="36" y="2"/>
                    <a:pt x="36" y="2"/>
                    <a:pt x="36" y="2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sz="9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28F0F26-D41C-4265-AFC1-0C2042E82012}"/>
                </a:ext>
              </a:extLst>
            </p:cNvPr>
            <p:cNvSpPr txBox="1"/>
            <p:nvPr/>
          </p:nvSpPr>
          <p:spPr>
            <a:xfrm>
              <a:off x="5891447" y="1189683"/>
              <a:ext cx="1976443" cy="520426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algn="ctr" defTabSz="932384">
                <a:lnSpc>
                  <a:spcPct val="90000"/>
                </a:lnSpc>
                <a:spcAft>
                  <a:spcPts val="600"/>
                </a:spcAft>
              </a:pPr>
              <a:r>
                <a:rPr lang="en-US" sz="1098" dirty="0">
                  <a:solidFill>
                    <a:srgbClr val="35353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VIRTUAL MACHINES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5EF75C0-A1CB-453D-ADAF-DA4C43A9F05C}"/>
                </a:ext>
              </a:extLst>
            </p:cNvPr>
            <p:cNvSpPr txBox="1"/>
            <p:nvPr/>
          </p:nvSpPr>
          <p:spPr>
            <a:xfrm>
              <a:off x="8163366" y="1189683"/>
              <a:ext cx="1559206" cy="520426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algn="ctr" defTabSz="932384">
                <a:lnSpc>
                  <a:spcPct val="90000"/>
                </a:lnSpc>
                <a:spcAft>
                  <a:spcPts val="600"/>
                </a:spcAft>
              </a:pPr>
              <a:r>
                <a:rPr lang="en-US" sz="1098" dirty="0">
                  <a:solidFill>
                    <a:srgbClr val="35353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APPLICATIONS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D26AE1B-B4C3-4F3A-9324-946F015CF26E}"/>
                </a:ext>
              </a:extLst>
            </p:cNvPr>
            <p:cNvSpPr txBox="1"/>
            <p:nvPr/>
          </p:nvSpPr>
          <p:spPr>
            <a:xfrm>
              <a:off x="9864132" y="1189683"/>
              <a:ext cx="2274739" cy="520426"/>
            </a:xfrm>
            <a:prstGeom prst="rect">
              <a:avLst/>
            </a:prstGeom>
            <a:noFill/>
          </p:spPr>
          <p:txBody>
            <a:bodyPr wrap="none" lIns="182828" tIns="146262" rIns="182828" bIns="146262" rtlCol="0">
              <a:spAutoFit/>
            </a:bodyPr>
            <a:lstStyle/>
            <a:p>
              <a:pPr algn="ctr" defTabSz="932384">
                <a:lnSpc>
                  <a:spcPct val="90000"/>
                </a:lnSpc>
                <a:spcAft>
                  <a:spcPts val="600"/>
                </a:spcAft>
              </a:pPr>
              <a:r>
                <a:rPr lang="en-US" sz="1098" dirty="0">
                  <a:solidFill>
                    <a:srgbClr val="35353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STORAGE &amp; DATABASES</a:t>
              </a:r>
            </a:p>
          </p:txBody>
        </p:sp>
        <p:sp>
          <p:nvSpPr>
            <p:cNvPr id="159" name="Lock" title="Icon of a padlock">
              <a:extLst>
                <a:ext uri="{FF2B5EF4-FFF2-40B4-BE49-F238E27FC236}">
                  <a16:creationId xmlns:a16="http://schemas.microsoft.com/office/drawing/2014/main" id="{B03DBF43-F058-4039-B2FC-29DD74DF90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783919" y="2137558"/>
              <a:ext cx="184382" cy="257702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solidFill>
              <a:schemeClr val="bg1"/>
            </a:solidFill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1450E36-9956-4313-AF95-AD3036ECF17C}"/>
                </a:ext>
              </a:extLst>
            </p:cNvPr>
            <p:cNvSpPr/>
            <p:nvPr/>
          </p:nvSpPr>
          <p:spPr bwMode="auto">
            <a:xfrm>
              <a:off x="8721867" y="2710023"/>
              <a:ext cx="167876" cy="20938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GenericApp_EB3B" title="Icon of an app window">
              <a:extLst>
                <a:ext uri="{FF2B5EF4-FFF2-40B4-BE49-F238E27FC236}">
                  <a16:creationId xmlns:a16="http://schemas.microsoft.com/office/drawing/2014/main" id="{0E03181A-0C08-46FA-8A0A-DA21F8811D7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638021" y="2507624"/>
              <a:ext cx="609889" cy="488103"/>
            </a:xfrm>
            <a:custGeom>
              <a:avLst/>
              <a:gdLst>
                <a:gd name="T0" fmla="*/ 5088 w 5088"/>
                <a:gd name="T1" fmla="*/ 4072 h 4072"/>
                <a:gd name="T2" fmla="*/ 0 w 5088"/>
                <a:gd name="T3" fmla="*/ 4072 h 4072"/>
                <a:gd name="T4" fmla="*/ 0 w 5088"/>
                <a:gd name="T5" fmla="*/ 0 h 4072"/>
                <a:gd name="T6" fmla="*/ 5088 w 5088"/>
                <a:gd name="T7" fmla="*/ 0 h 4072"/>
                <a:gd name="T8" fmla="*/ 5088 w 5088"/>
                <a:gd name="T9" fmla="*/ 4072 h 4072"/>
                <a:gd name="T10" fmla="*/ 0 w 5088"/>
                <a:gd name="T11" fmla="*/ 1018 h 4072"/>
                <a:gd name="T12" fmla="*/ 5004 w 5088"/>
                <a:gd name="T13" fmla="*/ 1018 h 4072"/>
                <a:gd name="T14" fmla="*/ 2035 w 5088"/>
                <a:gd name="T15" fmla="*/ 1697 h 4072"/>
                <a:gd name="T16" fmla="*/ 678 w 5088"/>
                <a:gd name="T17" fmla="*/ 1697 h 4072"/>
                <a:gd name="T18" fmla="*/ 678 w 5088"/>
                <a:gd name="T19" fmla="*/ 3393 h 4072"/>
                <a:gd name="T20" fmla="*/ 2035 w 5088"/>
                <a:gd name="T21" fmla="*/ 3393 h 4072"/>
                <a:gd name="T22" fmla="*/ 2035 w 5088"/>
                <a:gd name="T23" fmla="*/ 1697 h 4072"/>
                <a:gd name="T24" fmla="*/ 2544 w 5088"/>
                <a:gd name="T25" fmla="*/ 1697 h 4072"/>
                <a:gd name="T26" fmla="*/ 3561 w 5088"/>
                <a:gd name="T27" fmla="*/ 1697 h 4072"/>
                <a:gd name="T28" fmla="*/ 2544 w 5088"/>
                <a:gd name="T29" fmla="*/ 2375 h 4072"/>
                <a:gd name="T30" fmla="*/ 3561 w 5088"/>
                <a:gd name="T31" fmla="*/ 2375 h 4072"/>
                <a:gd name="T32" fmla="*/ 2544 w 5088"/>
                <a:gd name="T33" fmla="*/ 3054 h 4072"/>
                <a:gd name="T34" fmla="*/ 3222 w 5088"/>
                <a:gd name="T35" fmla="*/ 3054 h 4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88" h="4072">
                  <a:moveTo>
                    <a:pt x="5088" y="4072"/>
                  </a:moveTo>
                  <a:lnTo>
                    <a:pt x="0" y="4072"/>
                  </a:lnTo>
                  <a:lnTo>
                    <a:pt x="0" y="0"/>
                  </a:lnTo>
                  <a:lnTo>
                    <a:pt x="5088" y="0"/>
                  </a:lnTo>
                  <a:lnTo>
                    <a:pt x="5088" y="4072"/>
                  </a:lnTo>
                  <a:moveTo>
                    <a:pt x="0" y="1018"/>
                  </a:moveTo>
                  <a:lnTo>
                    <a:pt x="5004" y="1018"/>
                  </a:lnTo>
                  <a:moveTo>
                    <a:pt x="2035" y="1697"/>
                  </a:moveTo>
                  <a:lnTo>
                    <a:pt x="678" y="1697"/>
                  </a:lnTo>
                  <a:lnTo>
                    <a:pt x="678" y="3393"/>
                  </a:lnTo>
                  <a:lnTo>
                    <a:pt x="2035" y="3393"/>
                  </a:lnTo>
                  <a:lnTo>
                    <a:pt x="2035" y="1697"/>
                  </a:lnTo>
                  <a:moveTo>
                    <a:pt x="2544" y="1697"/>
                  </a:moveTo>
                  <a:lnTo>
                    <a:pt x="3561" y="1697"/>
                  </a:lnTo>
                  <a:moveTo>
                    <a:pt x="2544" y="2375"/>
                  </a:moveTo>
                  <a:lnTo>
                    <a:pt x="3561" y="2375"/>
                  </a:lnTo>
                  <a:moveTo>
                    <a:pt x="2544" y="3054"/>
                  </a:moveTo>
                  <a:lnTo>
                    <a:pt x="3222" y="3054"/>
                  </a:lnTo>
                </a:path>
              </a:pathLst>
            </a:custGeom>
            <a:solidFill>
              <a:schemeClr val="bg1"/>
            </a:solidFill>
            <a:ln w="19050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dirty="0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32D9DA74-4F19-49EE-8C21-52AF0C77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215" y="2566006"/>
              <a:ext cx="230908" cy="263049"/>
            </a:xfrm>
            <a:custGeom>
              <a:avLst/>
              <a:gdLst>
                <a:gd name="T0" fmla="*/ 5324 w 5362"/>
                <a:gd name="T1" fmla="*/ 1458 h 6250"/>
                <a:gd name="T2" fmla="*/ 5324 w 5362"/>
                <a:gd name="T3" fmla="*/ 1458 h 6250"/>
                <a:gd name="T4" fmla="*/ 5300 w 5362"/>
                <a:gd name="T5" fmla="*/ 1446 h 6250"/>
                <a:gd name="T6" fmla="*/ 5269 w 5362"/>
                <a:gd name="T7" fmla="*/ 1452 h 6250"/>
                <a:gd name="T8" fmla="*/ 2727 w 5362"/>
                <a:gd name="T9" fmla="*/ 18 h 6250"/>
                <a:gd name="T10" fmla="*/ 2720 w 5362"/>
                <a:gd name="T11" fmla="*/ 12 h 6250"/>
                <a:gd name="T12" fmla="*/ 2720 w 5362"/>
                <a:gd name="T13" fmla="*/ 12 h 6250"/>
                <a:gd name="T14" fmla="*/ 2702 w 5362"/>
                <a:gd name="T15" fmla="*/ 0 h 6250"/>
                <a:gd name="T16" fmla="*/ 2683 w 5362"/>
                <a:gd name="T17" fmla="*/ 0 h 6250"/>
                <a:gd name="T18" fmla="*/ 2665 w 5362"/>
                <a:gd name="T19" fmla="*/ 0 h 6250"/>
                <a:gd name="T20" fmla="*/ 2647 w 5362"/>
                <a:gd name="T21" fmla="*/ 12 h 6250"/>
                <a:gd name="T22" fmla="*/ 92 w 5362"/>
                <a:gd name="T23" fmla="*/ 1452 h 6250"/>
                <a:gd name="T24" fmla="*/ 92 w 5362"/>
                <a:gd name="T25" fmla="*/ 1452 h 6250"/>
                <a:gd name="T26" fmla="*/ 67 w 5362"/>
                <a:gd name="T27" fmla="*/ 1446 h 6250"/>
                <a:gd name="T28" fmla="*/ 37 w 5362"/>
                <a:gd name="T29" fmla="*/ 1458 h 6250"/>
                <a:gd name="T30" fmla="*/ 37 w 5362"/>
                <a:gd name="T31" fmla="*/ 1458 h 6250"/>
                <a:gd name="T32" fmla="*/ 18 w 5362"/>
                <a:gd name="T33" fmla="*/ 1471 h 6250"/>
                <a:gd name="T34" fmla="*/ 12 w 5362"/>
                <a:gd name="T35" fmla="*/ 1483 h 6250"/>
                <a:gd name="T36" fmla="*/ 0 w 5362"/>
                <a:gd name="T37" fmla="*/ 1501 h 6250"/>
                <a:gd name="T38" fmla="*/ 0 w 5362"/>
                <a:gd name="T39" fmla="*/ 1519 h 6250"/>
                <a:gd name="T40" fmla="*/ 0 w 5362"/>
                <a:gd name="T41" fmla="*/ 4662 h 6250"/>
                <a:gd name="T42" fmla="*/ 0 w 5362"/>
                <a:gd name="T43" fmla="*/ 4662 h 6250"/>
                <a:gd name="T44" fmla="*/ 0 w 5362"/>
                <a:gd name="T45" fmla="*/ 4680 h 6250"/>
                <a:gd name="T46" fmla="*/ 12 w 5362"/>
                <a:gd name="T47" fmla="*/ 4699 h 6250"/>
                <a:gd name="T48" fmla="*/ 18 w 5362"/>
                <a:gd name="T49" fmla="*/ 4711 h 6250"/>
                <a:gd name="T50" fmla="*/ 37 w 5362"/>
                <a:gd name="T51" fmla="*/ 4723 h 6250"/>
                <a:gd name="T52" fmla="*/ 2653 w 5362"/>
                <a:gd name="T53" fmla="*/ 6243 h 6250"/>
                <a:gd name="T54" fmla="*/ 2653 w 5362"/>
                <a:gd name="T55" fmla="*/ 6243 h 6250"/>
                <a:gd name="T56" fmla="*/ 2671 w 5362"/>
                <a:gd name="T57" fmla="*/ 6249 h 6250"/>
                <a:gd name="T58" fmla="*/ 2690 w 5362"/>
                <a:gd name="T59" fmla="*/ 6249 h 6250"/>
                <a:gd name="T60" fmla="*/ 2690 w 5362"/>
                <a:gd name="T61" fmla="*/ 6249 h 6250"/>
                <a:gd name="T62" fmla="*/ 2708 w 5362"/>
                <a:gd name="T63" fmla="*/ 6249 h 6250"/>
                <a:gd name="T64" fmla="*/ 2727 w 5362"/>
                <a:gd name="T65" fmla="*/ 6243 h 6250"/>
                <a:gd name="T66" fmla="*/ 5324 w 5362"/>
                <a:gd name="T67" fmla="*/ 4723 h 6250"/>
                <a:gd name="T68" fmla="*/ 5324 w 5362"/>
                <a:gd name="T69" fmla="*/ 4723 h 6250"/>
                <a:gd name="T70" fmla="*/ 5343 w 5362"/>
                <a:gd name="T71" fmla="*/ 4711 h 6250"/>
                <a:gd name="T72" fmla="*/ 5355 w 5362"/>
                <a:gd name="T73" fmla="*/ 4699 h 6250"/>
                <a:gd name="T74" fmla="*/ 5361 w 5362"/>
                <a:gd name="T75" fmla="*/ 4680 h 6250"/>
                <a:gd name="T76" fmla="*/ 5361 w 5362"/>
                <a:gd name="T77" fmla="*/ 4662 h 6250"/>
                <a:gd name="T78" fmla="*/ 5361 w 5362"/>
                <a:gd name="T79" fmla="*/ 1519 h 6250"/>
                <a:gd name="T80" fmla="*/ 5361 w 5362"/>
                <a:gd name="T81" fmla="*/ 1519 h 6250"/>
                <a:gd name="T82" fmla="*/ 5361 w 5362"/>
                <a:gd name="T83" fmla="*/ 1501 h 6250"/>
                <a:gd name="T84" fmla="*/ 5355 w 5362"/>
                <a:gd name="T85" fmla="*/ 1483 h 6250"/>
                <a:gd name="T86" fmla="*/ 5343 w 5362"/>
                <a:gd name="T87" fmla="*/ 1471 h 6250"/>
                <a:gd name="T88" fmla="*/ 5324 w 5362"/>
                <a:gd name="T89" fmla="*/ 1458 h 6250"/>
                <a:gd name="T90" fmla="*/ 2475 w 5362"/>
                <a:gd name="T91" fmla="*/ 3315 h 6250"/>
                <a:gd name="T92" fmla="*/ 2475 w 5362"/>
                <a:gd name="T93" fmla="*/ 5648 h 6250"/>
                <a:gd name="T94" fmla="*/ 423 w 5362"/>
                <a:gd name="T95" fmla="*/ 4460 h 6250"/>
                <a:gd name="T96" fmla="*/ 423 w 5362"/>
                <a:gd name="T97" fmla="*/ 2126 h 6250"/>
                <a:gd name="T98" fmla="*/ 2475 w 5362"/>
                <a:gd name="T99" fmla="*/ 3315 h 6250"/>
                <a:gd name="T100" fmla="*/ 4840 w 5362"/>
                <a:gd name="T101" fmla="*/ 1697 h 6250"/>
                <a:gd name="T102" fmla="*/ 2690 w 5362"/>
                <a:gd name="T103" fmla="*/ 2953 h 6250"/>
                <a:gd name="T104" fmla="*/ 521 w 5362"/>
                <a:gd name="T105" fmla="*/ 1697 h 6250"/>
                <a:gd name="T106" fmla="*/ 2683 w 5362"/>
                <a:gd name="T107" fmla="*/ 478 h 6250"/>
                <a:gd name="T108" fmla="*/ 4840 w 5362"/>
                <a:gd name="T109" fmla="*/ 1697 h 6250"/>
                <a:gd name="T110" fmla="*/ 4938 w 5362"/>
                <a:gd name="T111" fmla="*/ 2133 h 6250"/>
                <a:gd name="T112" fmla="*/ 4938 w 5362"/>
                <a:gd name="T113" fmla="*/ 4460 h 6250"/>
                <a:gd name="T114" fmla="*/ 2904 w 5362"/>
                <a:gd name="T115" fmla="*/ 5648 h 6250"/>
                <a:gd name="T116" fmla="*/ 2904 w 5362"/>
                <a:gd name="T117" fmla="*/ 3315 h 6250"/>
                <a:gd name="T118" fmla="*/ 4938 w 5362"/>
                <a:gd name="T119" fmla="*/ 2133 h 6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62" h="6250">
                  <a:moveTo>
                    <a:pt x="5324" y="1458"/>
                  </a:moveTo>
                  <a:lnTo>
                    <a:pt x="5324" y="1458"/>
                  </a:lnTo>
                  <a:lnTo>
                    <a:pt x="5300" y="1446"/>
                  </a:lnTo>
                  <a:lnTo>
                    <a:pt x="5269" y="1452"/>
                  </a:lnTo>
                  <a:lnTo>
                    <a:pt x="2727" y="18"/>
                  </a:lnTo>
                  <a:lnTo>
                    <a:pt x="2720" y="12"/>
                  </a:lnTo>
                  <a:lnTo>
                    <a:pt x="2720" y="12"/>
                  </a:lnTo>
                  <a:lnTo>
                    <a:pt x="2702" y="0"/>
                  </a:lnTo>
                  <a:lnTo>
                    <a:pt x="2683" y="0"/>
                  </a:lnTo>
                  <a:lnTo>
                    <a:pt x="2665" y="0"/>
                  </a:lnTo>
                  <a:lnTo>
                    <a:pt x="2647" y="12"/>
                  </a:lnTo>
                  <a:lnTo>
                    <a:pt x="92" y="1452"/>
                  </a:lnTo>
                  <a:lnTo>
                    <a:pt x="92" y="1452"/>
                  </a:lnTo>
                  <a:lnTo>
                    <a:pt x="67" y="1446"/>
                  </a:lnTo>
                  <a:lnTo>
                    <a:pt x="37" y="1458"/>
                  </a:lnTo>
                  <a:lnTo>
                    <a:pt x="37" y="1458"/>
                  </a:lnTo>
                  <a:lnTo>
                    <a:pt x="18" y="1471"/>
                  </a:lnTo>
                  <a:lnTo>
                    <a:pt x="12" y="1483"/>
                  </a:lnTo>
                  <a:lnTo>
                    <a:pt x="0" y="1501"/>
                  </a:lnTo>
                  <a:lnTo>
                    <a:pt x="0" y="1519"/>
                  </a:lnTo>
                  <a:lnTo>
                    <a:pt x="0" y="4662"/>
                  </a:lnTo>
                  <a:lnTo>
                    <a:pt x="0" y="4662"/>
                  </a:lnTo>
                  <a:lnTo>
                    <a:pt x="0" y="4680"/>
                  </a:lnTo>
                  <a:lnTo>
                    <a:pt x="12" y="4699"/>
                  </a:lnTo>
                  <a:lnTo>
                    <a:pt x="18" y="4711"/>
                  </a:lnTo>
                  <a:lnTo>
                    <a:pt x="37" y="4723"/>
                  </a:lnTo>
                  <a:lnTo>
                    <a:pt x="2653" y="6243"/>
                  </a:lnTo>
                  <a:lnTo>
                    <a:pt x="2653" y="6243"/>
                  </a:lnTo>
                  <a:lnTo>
                    <a:pt x="2671" y="6249"/>
                  </a:lnTo>
                  <a:lnTo>
                    <a:pt x="2690" y="6249"/>
                  </a:lnTo>
                  <a:lnTo>
                    <a:pt x="2690" y="6249"/>
                  </a:lnTo>
                  <a:lnTo>
                    <a:pt x="2708" y="6249"/>
                  </a:lnTo>
                  <a:lnTo>
                    <a:pt x="2727" y="6243"/>
                  </a:lnTo>
                  <a:lnTo>
                    <a:pt x="5324" y="4723"/>
                  </a:lnTo>
                  <a:lnTo>
                    <a:pt x="5324" y="4723"/>
                  </a:lnTo>
                  <a:lnTo>
                    <a:pt x="5343" y="4711"/>
                  </a:lnTo>
                  <a:lnTo>
                    <a:pt x="5355" y="4699"/>
                  </a:lnTo>
                  <a:lnTo>
                    <a:pt x="5361" y="4680"/>
                  </a:lnTo>
                  <a:lnTo>
                    <a:pt x="5361" y="4662"/>
                  </a:lnTo>
                  <a:lnTo>
                    <a:pt x="5361" y="1519"/>
                  </a:lnTo>
                  <a:lnTo>
                    <a:pt x="5361" y="1519"/>
                  </a:lnTo>
                  <a:lnTo>
                    <a:pt x="5361" y="1501"/>
                  </a:lnTo>
                  <a:lnTo>
                    <a:pt x="5355" y="1483"/>
                  </a:lnTo>
                  <a:lnTo>
                    <a:pt x="5343" y="1471"/>
                  </a:lnTo>
                  <a:lnTo>
                    <a:pt x="5324" y="1458"/>
                  </a:lnTo>
                  <a:close/>
                  <a:moveTo>
                    <a:pt x="2475" y="3315"/>
                  </a:moveTo>
                  <a:lnTo>
                    <a:pt x="2475" y="5648"/>
                  </a:lnTo>
                  <a:lnTo>
                    <a:pt x="423" y="4460"/>
                  </a:lnTo>
                  <a:lnTo>
                    <a:pt x="423" y="2126"/>
                  </a:lnTo>
                  <a:lnTo>
                    <a:pt x="2475" y="3315"/>
                  </a:lnTo>
                  <a:close/>
                  <a:moveTo>
                    <a:pt x="4840" y="1697"/>
                  </a:moveTo>
                  <a:lnTo>
                    <a:pt x="2690" y="2953"/>
                  </a:lnTo>
                  <a:lnTo>
                    <a:pt x="521" y="1697"/>
                  </a:lnTo>
                  <a:lnTo>
                    <a:pt x="2683" y="478"/>
                  </a:lnTo>
                  <a:lnTo>
                    <a:pt x="4840" y="1697"/>
                  </a:lnTo>
                  <a:close/>
                  <a:moveTo>
                    <a:pt x="4938" y="2133"/>
                  </a:moveTo>
                  <a:lnTo>
                    <a:pt x="4938" y="4460"/>
                  </a:lnTo>
                  <a:lnTo>
                    <a:pt x="2904" y="5648"/>
                  </a:lnTo>
                  <a:lnTo>
                    <a:pt x="2904" y="3315"/>
                  </a:lnTo>
                  <a:lnTo>
                    <a:pt x="4938" y="2133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32205">
                <a:defRPr/>
              </a:pPr>
              <a:endParaRPr lang="en-US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D611DFB-4FAC-4580-A3EA-D7D04FD6C414}"/>
              </a:ext>
            </a:extLst>
          </p:cNvPr>
          <p:cNvSpPr/>
          <p:nvPr/>
        </p:nvSpPr>
        <p:spPr bwMode="auto">
          <a:xfrm>
            <a:off x="5807887" y="1425353"/>
            <a:ext cx="6206633" cy="5147296"/>
          </a:xfrm>
          <a:prstGeom prst="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596BBA-3733-4FB5-B31E-42EC37BFA436}"/>
              </a:ext>
            </a:extLst>
          </p:cNvPr>
          <p:cNvGrpSpPr/>
          <p:nvPr/>
        </p:nvGrpSpPr>
        <p:grpSpPr>
          <a:xfrm>
            <a:off x="5457442" y="3650677"/>
            <a:ext cx="696645" cy="696645"/>
            <a:chOff x="5869816" y="1498729"/>
            <a:chExt cx="696842" cy="69684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96DF7E4-A9D5-45D6-B950-C0C8D1FB2D78}"/>
                </a:ext>
              </a:extLst>
            </p:cNvPr>
            <p:cNvSpPr/>
            <p:nvPr/>
          </p:nvSpPr>
          <p:spPr bwMode="auto">
            <a:xfrm>
              <a:off x="5869816" y="1498729"/>
              <a:ext cx="696842" cy="696842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065506-7288-4644-937F-4C2FD3AAA8DF}"/>
                </a:ext>
              </a:extLst>
            </p:cNvPr>
            <p:cNvSpPr/>
            <p:nvPr/>
          </p:nvSpPr>
          <p:spPr bwMode="auto">
            <a:xfrm>
              <a:off x="5952971" y="1581884"/>
              <a:ext cx="530532" cy="53053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47" name="document_6">
            <a:extLst>
              <a:ext uri="{FF2B5EF4-FFF2-40B4-BE49-F238E27FC236}">
                <a16:creationId xmlns:a16="http://schemas.microsoft.com/office/drawing/2014/main" id="{D560BFE1-8008-445A-B125-C1A5CD98E34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6444" y="3874849"/>
            <a:ext cx="198640" cy="248300"/>
          </a:xfrm>
          <a:custGeom>
            <a:avLst/>
            <a:gdLst>
              <a:gd name="T0" fmla="*/ 99 w 265"/>
              <a:gd name="T1" fmla="*/ 332 h 332"/>
              <a:gd name="T2" fmla="*/ 0 w 265"/>
              <a:gd name="T3" fmla="*/ 332 h 332"/>
              <a:gd name="T4" fmla="*/ 0 w 265"/>
              <a:gd name="T5" fmla="*/ 49 h 332"/>
              <a:gd name="T6" fmla="*/ 49 w 265"/>
              <a:gd name="T7" fmla="*/ 0 h 332"/>
              <a:gd name="T8" fmla="*/ 241 w 265"/>
              <a:gd name="T9" fmla="*/ 0 h 332"/>
              <a:gd name="T10" fmla="*/ 241 w 265"/>
              <a:gd name="T11" fmla="*/ 127 h 332"/>
              <a:gd name="T12" fmla="*/ 265 w 265"/>
              <a:gd name="T13" fmla="*/ 219 h 332"/>
              <a:gd name="T14" fmla="*/ 132 w 265"/>
              <a:gd name="T15" fmla="*/ 219 h 332"/>
              <a:gd name="T16" fmla="*/ 132 w 265"/>
              <a:gd name="T17" fmla="*/ 332 h 332"/>
              <a:gd name="T18" fmla="*/ 265 w 265"/>
              <a:gd name="T19" fmla="*/ 332 h 332"/>
              <a:gd name="T20" fmla="*/ 265 w 265"/>
              <a:gd name="T21" fmla="*/ 219 h 332"/>
              <a:gd name="T22" fmla="*/ 245 w 265"/>
              <a:gd name="T23" fmla="*/ 219 h 332"/>
              <a:gd name="T24" fmla="*/ 245 w 265"/>
              <a:gd name="T25" fmla="*/ 198 h 332"/>
              <a:gd name="T26" fmla="*/ 201 w 265"/>
              <a:gd name="T27" fmla="*/ 153 h 332"/>
              <a:gd name="T28" fmla="*/ 157 w 265"/>
              <a:gd name="T29" fmla="*/ 198 h 332"/>
              <a:gd name="T30" fmla="*/ 157 w 265"/>
              <a:gd name="T31" fmla="*/ 21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5" h="332">
                <a:moveTo>
                  <a:pt x="99" y="332"/>
                </a:moveTo>
                <a:cubicBezTo>
                  <a:pt x="0" y="332"/>
                  <a:pt x="0" y="332"/>
                  <a:pt x="0" y="332"/>
                </a:cubicBezTo>
                <a:cubicBezTo>
                  <a:pt x="0" y="49"/>
                  <a:pt x="0" y="49"/>
                  <a:pt x="0" y="49"/>
                </a:cubicBezTo>
                <a:cubicBezTo>
                  <a:pt x="49" y="0"/>
                  <a:pt x="49" y="0"/>
                  <a:pt x="49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127"/>
                  <a:pt x="241" y="127"/>
                  <a:pt x="241" y="127"/>
                </a:cubicBezTo>
                <a:moveTo>
                  <a:pt x="265" y="219"/>
                </a:moveTo>
                <a:cubicBezTo>
                  <a:pt x="132" y="219"/>
                  <a:pt x="132" y="219"/>
                  <a:pt x="132" y="219"/>
                </a:cubicBezTo>
                <a:cubicBezTo>
                  <a:pt x="132" y="332"/>
                  <a:pt x="132" y="332"/>
                  <a:pt x="132" y="332"/>
                </a:cubicBezTo>
                <a:cubicBezTo>
                  <a:pt x="265" y="332"/>
                  <a:pt x="265" y="332"/>
                  <a:pt x="265" y="332"/>
                </a:cubicBezTo>
                <a:lnTo>
                  <a:pt x="265" y="219"/>
                </a:lnTo>
                <a:close/>
                <a:moveTo>
                  <a:pt x="245" y="219"/>
                </a:moveTo>
                <a:cubicBezTo>
                  <a:pt x="245" y="198"/>
                  <a:pt x="245" y="198"/>
                  <a:pt x="245" y="198"/>
                </a:cubicBezTo>
                <a:cubicBezTo>
                  <a:pt x="245" y="173"/>
                  <a:pt x="226" y="153"/>
                  <a:pt x="201" y="153"/>
                </a:cubicBezTo>
                <a:cubicBezTo>
                  <a:pt x="177" y="153"/>
                  <a:pt x="157" y="173"/>
                  <a:pt x="157" y="198"/>
                </a:cubicBezTo>
                <a:cubicBezTo>
                  <a:pt x="157" y="219"/>
                  <a:pt x="157" y="219"/>
                  <a:pt x="157" y="219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 dirty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1BFB8EC6-8E99-4F52-9BEE-3EC090CB28CA}"/>
              </a:ext>
            </a:extLst>
          </p:cNvPr>
          <p:cNvSpPr txBox="1">
            <a:spLocks/>
          </p:cNvSpPr>
          <p:nvPr/>
        </p:nvSpPr>
        <p:spPr>
          <a:xfrm>
            <a:off x="276325" y="667573"/>
            <a:ext cx="11886192" cy="91731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84"/>
            <a:r>
              <a:rPr lang="en-US" sz="39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Encrypt data and communications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AD2550-37B1-4CB4-9A65-BF8F9E6518F4}"/>
              </a:ext>
            </a:extLst>
          </p:cNvPr>
          <p:cNvSpPr/>
          <p:nvPr/>
        </p:nvSpPr>
        <p:spPr>
          <a:xfrm>
            <a:off x="276325" y="327735"/>
            <a:ext cx="4762466" cy="433125"/>
          </a:xfrm>
          <a:prstGeom prst="rect">
            <a:avLst/>
          </a:prstGeom>
          <a:noFill/>
        </p:spPr>
        <p:txBody>
          <a:bodyPr wrap="none" lIns="146262">
            <a:sp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 w="3175">
                  <a:noFill/>
                </a:ln>
                <a:solidFill>
                  <a:srgbClr val="0078D7"/>
                </a:solidFill>
                <a:latin typeface="Segoe UI Semilight"/>
                <a:cs typeface="Segoe UI" pitchFamily="34" charset="0"/>
              </a:rPr>
              <a:t>Built-in Controls | Data protection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9CA69-8342-4235-AE82-7E3DB71F0064}"/>
              </a:ext>
            </a:extLst>
          </p:cNvPr>
          <p:cNvSpPr txBox="1"/>
          <p:nvPr/>
        </p:nvSpPr>
        <p:spPr>
          <a:xfrm>
            <a:off x="360130" y="1567093"/>
            <a:ext cx="5121368" cy="1148369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Enable built-in encryption across resources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Azure Storage Service Encryption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Azure Disk Encryption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SQL TDE/Always Encrypted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92987B-163A-466E-8249-BB847D45EF3E}"/>
              </a:ext>
            </a:extLst>
          </p:cNvPr>
          <p:cNvSpPr txBox="1"/>
          <p:nvPr/>
        </p:nvSpPr>
        <p:spPr>
          <a:xfrm>
            <a:off x="360130" y="3810717"/>
            <a:ext cx="5454768" cy="1524792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Use a key management system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</a:rPr>
              <a:t>Keep keys in a hardware HSM/don’t store key in apps/GitHub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</a:rPr>
              <a:t>Use one Key Vault per security boundary/per app/per region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</a:rPr>
              <a:t>Monitor/audit key usage-pipe information into SIEM for analysis/threat detection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</a:rPr>
              <a:t>Use Key Vault to enroll and automatically renew certificates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939823-636B-4E42-80C6-F34216D29CAA}"/>
              </a:ext>
            </a:extLst>
          </p:cNvPr>
          <p:cNvSpPr txBox="1"/>
          <p:nvPr/>
        </p:nvSpPr>
        <p:spPr>
          <a:xfrm>
            <a:off x="360130" y="2792040"/>
            <a:ext cx="5121368" cy="771946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Encrypt data while in use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Azure confidential computing</a:t>
            </a:r>
          </a:p>
        </p:txBody>
      </p:sp>
    </p:spTree>
    <p:extLst>
      <p:ext uri="{BB962C8B-B14F-4D97-AF65-F5344CB8AC3E}">
        <p14:creationId xmlns:p14="http://schemas.microsoft.com/office/powerpoint/2010/main" val="420244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765E-6 -4.77985E-6 L 2.65765E-6 0.09646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6275E-6 4.40763E-6 L 2.66275E-6 0.09645 " pathEditMode="relative" rAng="0" ptsTypes="AA">
                                      <p:cBhvr>
                                        <p:cTn id="23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765E-6 -4.77985E-6 L 2.65765E-6 0.09646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9" grpId="0"/>
      <p:bldP spid="39" grpId="1"/>
      <p:bldP spid="53" grpId="0"/>
      <p:bldP spid="53" grpId="1"/>
      <p:bldP spid="46" grpId="0"/>
      <p:bldP spid="4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D611DFB-4FAC-4580-A3EA-D7D04FD6C414}"/>
              </a:ext>
            </a:extLst>
          </p:cNvPr>
          <p:cNvSpPr/>
          <p:nvPr/>
        </p:nvSpPr>
        <p:spPr bwMode="auto">
          <a:xfrm>
            <a:off x="5807887" y="1425353"/>
            <a:ext cx="6206633" cy="5147296"/>
          </a:xfrm>
          <a:prstGeom prst="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9CA69-8342-4235-AE82-7E3DB71F0064}"/>
              </a:ext>
            </a:extLst>
          </p:cNvPr>
          <p:cNvSpPr txBox="1"/>
          <p:nvPr/>
        </p:nvSpPr>
        <p:spPr>
          <a:xfrm>
            <a:off x="419204" y="1745882"/>
            <a:ext cx="5321362" cy="1148369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Configure network access rules, segmentation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Set-up appropriate Network security group (NSG) or Application security group rules &amp; Azure Firewall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Use Virtual Network Appliance to enable additional filtering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DBFB0D-473A-4065-AD8D-508887C381A4}"/>
              </a:ext>
            </a:extLst>
          </p:cNvPr>
          <p:cNvSpPr txBox="1"/>
          <p:nvPr/>
        </p:nvSpPr>
        <p:spPr>
          <a:xfrm>
            <a:off x="419203" y="2921522"/>
            <a:ext cx="5454768" cy="1242672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Avoid exposure to the Internet with dedicated WAN links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</a:rPr>
              <a:t>Use Site to site VPN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</a:rPr>
              <a:t>Azure ExpressRoute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6258EA-DABD-4484-9AD6-B8138BE2C153}"/>
              </a:ext>
            </a:extLst>
          </p:cNvPr>
          <p:cNvSpPr txBox="1"/>
          <p:nvPr/>
        </p:nvSpPr>
        <p:spPr>
          <a:xfrm>
            <a:off x="404282" y="4205133"/>
            <a:ext cx="5334290" cy="1242672"/>
          </a:xfrm>
          <a:prstGeom prst="rect">
            <a:avLst/>
          </a:prstGeom>
          <a:noFill/>
        </p:spPr>
        <p:txBody>
          <a:bodyPr wrap="square" lIns="186441" tIns="149154" rIns="186441" bIns="149154" rtlCol="0">
            <a:spAutoFit/>
          </a:bodyPr>
          <a:lstStyle/>
          <a:p>
            <a:pPr defTabSz="932384"/>
            <a:r>
              <a:rPr lang="en-US" dirty="0">
                <a:solidFill>
                  <a:srgbClr val="0078D7"/>
                </a:solidFill>
                <a:latin typeface="Segoe UI Semilight"/>
              </a:rPr>
              <a:t>Enable additional protections to ensure application availability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</a:rPr>
              <a:t>Use Application Gateway &amp; Web Application Firewall</a:t>
            </a:r>
          </a:p>
          <a:p>
            <a:pPr marL="285640" indent="-285640" defTabSz="932384">
              <a:buFont typeface="Arial" panose="020B0604020202020204" pitchFamily="34" charset="0"/>
              <a:buChar char="•"/>
            </a:pPr>
            <a:r>
              <a:rPr lang="en-US" sz="1199" dirty="0">
                <a:solidFill>
                  <a:srgbClr val="353535"/>
                </a:solidFill>
                <a:latin typeface="Segoe UI Semilight"/>
                <a:cs typeface="Segoe UI" pitchFamily="34" charset="0"/>
              </a:rPr>
              <a:t>Configure DDoS Protection Standard</a:t>
            </a:r>
            <a:endParaRPr lang="en-US" sz="1399" dirty="0">
              <a:solidFill>
                <a:srgbClr val="353535"/>
              </a:solidFill>
              <a:latin typeface="Segoe UI Semilight"/>
              <a:cs typeface="Segoe UI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DCBAFD9-EE9C-4288-B1AD-266A6CC4B2C6}"/>
              </a:ext>
            </a:extLst>
          </p:cNvPr>
          <p:cNvSpPr txBox="1">
            <a:spLocks/>
          </p:cNvSpPr>
          <p:nvPr/>
        </p:nvSpPr>
        <p:spPr>
          <a:xfrm>
            <a:off x="276322" y="667573"/>
            <a:ext cx="11886192" cy="917314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84"/>
            <a:r>
              <a:rPr lang="en-US" sz="3998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Strengthen network access controls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383A2A-1D25-4DE9-A780-A4CEC5CAC88B}"/>
              </a:ext>
            </a:extLst>
          </p:cNvPr>
          <p:cNvSpPr/>
          <p:nvPr/>
        </p:nvSpPr>
        <p:spPr>
          <a:xfrm>
            <a:off x="276325" y="327735"/>
            <a:ext cx="4916910" cy="433125"/>
          </a:xfrm>
          <a:prstGeom prst="rect">
            <a:avLst/>
          </a:prstGeom>
          <a:noFill/>
        </p:spPr>
        <p:txBody>
          <a:bodyPr wrap="none" lIns="146262">
            <a:sp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 w="3175">
                  <a:noFill/>
                </a:ln>
                <a:solidFill>
                  <a:srgbClr val="0078D7"/>
                </a:solidFill>
                <a:latin typeface="Segoe UI Semilight"/>
                <a:cs typeface="Segoe UI" pitchFamily="34" charset="0"/>
              </a:rPr>
              <a:t>Built-in Controls | Network security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A57753-9FAA-4296-937E-1E4D3DC53C76}"/>
              </a:ext>
            </a:extLst>
          </p:cNvPr>
          <p:cNvGrpSpPr/>
          <p:nvPr/>
        </p:nvGrpSpPr>
        <p:grpSpPr>
          <a:xfrm>
            <a:off x="5459563" y="3223430"/>
            <a:ext cx="696645" cy="696645"/>
            <a:chOff x="5869816" y="1498729"/>
            <a:chExt cx="696842" cy="69684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E16F10-EA8C-4EDB-8EE7-E284D3DF5495}"/>
                </a:ext>
              </a:extLst>
            </p:cNvPr>
            <p:cNvSpPr/>
            <p:nvPr/>
          </p:nvSpPr>
          <p:spPr bwMode="auto">
            <a:xfrm>
              <a:off x="5869816" y="1498729"/>
              <a:ext cx="696842" cy="696842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FCF1CB7-8E07-47DC-860E-C70710B3530C}"/>
                </a:ext>
              </a:extLst>
            </p:cNvPr>
            <p:cNvSpPr/>
            <p:nvPr/>
          </p:nvSpPr>
          <p:spPr bwMode="auto">
            <a:xfrm>
              <a:off x="5952971" y="1581884"/>
              <a:ext cx="530532" cy="530532"/>
            </a:xfrm>
            <a:prstGeom prst="ellips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23" rIns="0" bIns="4662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11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62" name="Freeform 37">
            <a:extLst>
              <a:ext uri="{FF2B5EF4-FFF2-40B4-BE49-F238E27FC236}">
                <a16:creationId xmlns:a16="http://schemas.microsoft.com/office/drawing/2014/main" id="{08EDCFB4-BF32-4AC0-A319-092780DFB8B6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5619017" y="3449678"/>
            <a:ext cx="336652" cy="244155"/>
          </a:xfrm>
          <a:custGeom>
            <a:avLst/>
            <a:gdLst>
              <a:gd name="T0" fmla="*/ 274 w 1322"/>
              <a:gd name="T1" fmla="*/ 483 h 958"/>
              <a:gd name="T2" fmla="*/ 169 w 1322"/>
              <a:gd name="T3" fmla="*/ 378 h 958"/>
              <a:gd name="T4" fmla="*/ 64 w 1322"/>
              <a:gd name="T5" fmla="*/ 483 h 958"/>
              <a:gd name="T6" fmla="*/ 169 w 1322"/>
              <a:gd name="T7" fmla="*/ 589 h 958"/>
              <a:gd name="T8" fmla="*/ 274 w 1322"/>
              <a:gd name="T9" fmla="*/ 483 h 958"/>
              <a:gd name="T10" fmla="*/ 1259 w 1322"/>
              <a:gd name="T11" fmla="*/ 790 h 958"/>
              <a:gd name="T12" fmla="*/ 1154 w 1322"/>
              <a:gd name="T13" fmla="*/ 684 h 958"/>
              <a:gd name="T14" fmla="*/ 1049 w 1322"/>
              <a:gd name="T15" fmla="*/ 790 h 958"/>
              <a:gd name="T16" fmla="*/ 1154 w 1322"/>
              <a:gd name="T17" fmla="*/ 895 h 958"/>
              <a:gd name="T18" fmla="*/ 1259 w 1322"/>
              <a:gd name="T19" fmla="*/ 790 h 958"/>
              <a:gd name="T20" fmla="*/ 1259 w 1322"/>
              <a:gd name="T21" fmla="*/ 169 h 958"/>
              <a:gd name="T22" fmla="*/ 1154 w 1322"/>
              <a:gd name="T23" fmla="*/ 64 h 958"/>
              <a:gd name="T24" fmla="*/ 1049 w 1322"/>
              <a:gd name="T25" fmla="*/ 169 h 958"/>
              <a:gd name="T26" fmla="*/ 1154 w 1322"/>
              <a:gd name="T27" fmla="*/ 274 h 958"/>
              <a:gd name="T28" fmla="*/ 1259 w 1322"/>
              <a:gd name="T29" fmla="*/ 169 h 958"/>
              <a:gd name="T30" fmla="*/ 1322 w 1322"/>
              <a:gd name="T31" fmla="*/ 790 h 958"/>
              <a:gd name="T32" fmla="*/ 1154 w 1322"/>
              <a:gd name="T33" fmla="*/ 958 h 958"/>
              <a:gd name="T34" fmla="*/ 998 w 1322"/>
              <a:gd name="T35" fmla="*/ 855 h 958"/>
              <a:gd name="T36" fmla="*/ 991 w 1322"/>
              <a:gd name="T37" fmla="*/ 830 h 958"/>
              <a:gd name="T38" fmla="*/ 631 w 1322"/>
              <a:gd name="T39" fmla="*/ 830 h 958"/>
              <a:gd name="T40" fmla="*/ 631 w 1322"/>
              <a:gd name="T41" fmla="*/ 761 h 958"/>
              <a:gd name="T42" fmla="*/ 988 w 1322"/>
              <a:gd name="T43" fmla="*/ 761 h 958"/>
              <a:gd name="T44" fmla="*/ 989 w 1322"/>
              <a:gd name="T45" fmla="*/ 756 h 958"/>
              <a:gd name="T46" fmla="*/ 1154 w 1322"/>
              <a:gd name="T47" fmla="*/ 621 h 958"/>
              <a:gd name="T48" fmla="*/ 1322 w 1322"/>
              <a:gd name="T49" fmla="*/ 790 h 958"/>
              <a:gd name="T50" fmla="*/ 1322 w 1322"/>
              <a:gd name="T51" fmla="*/ 169 h 958"/>
              <a:gd name="T52" fmla="*/ 1154 w 1322"/>
              <a:gd name="T53" fmla="*/ 338 h 958"/>
              <a:gd name="T54" fmla="*/ 998 w 1322"/>
              <a:gd name="T55" fmla="*/ 235 h 958"/>
              <a:gd name="T56" fmla="*/ 991 w 1322"/>
              <a:gd name="T57" fmla="*/ 210 h 958"/>
              <a:gd name="T58" fmla="*/ 701 w 1322"/>
              <a:gd name="T59" fmla="*/ 210 h 958"/>
              <a:gd name="T60" fmla="*/ 701 w 1322"/>
              <a:gd name="T61" fmla="*/ 448 h 958"/>
              <a:gd name="T62" fmla="*/ 701 w 1322"/>
              <a:gd name="T63" fmla="*/ 448 h 958"/>
              <a:gd name="T64" fmla="*/ 701 w 1322"/>
              <a:gd name="T65" fmla="*/ 518 h 958"/>
              <a:gd name="T66" fmla="*/ 701 w 1322"/>
              <a:gd name="T67" fmla="*/ 518 h 958"/>
              <a:gd name="T68" fmla="*/ 701 w 1322"/>
              <a:gd name="T69" fmla="*/ 761 h 958"/>
              <a:gd name="T70" fmla="*/ 631 w 1322"/>
              <a:gd name="T71" fmla="*/ 761 h 958"/>
              <a:gd name="T72" fmla="*/ 631 w 1322"/>
              <a:gd name="T73" fmla="*/ 518 h 958"/>
              <a:gd name="T74" fmla="*/ 334 w 1322"/>
              <a:gd name="T75" fmla="*/ 518 h 958"/>
              <a:gd name="T76" fmla="*/ 324 w 1322"/>
              <a:gd name="T77" fmla="*/ 549 h 958"/>
              <a:gd name="T78" fmla="*/ 169 w 1322"/>
              <a:gd name="T79" fmla="*/ 652 h 958"/>
              <a:gd name="T80" fmla="*/ 0 w 1322"/>
              <a:gd name="T81" fmla="*/ 483 h 958"/>
              <a:gd name="T82" fmla="*/ 169 w 1322"/>
              <a:gd name="T83" fmla="*/ 315 h 958"/>
              <a:gd name="T84" fmla="*/ 324 w 1322"/>
              <a:gd name="T85" fmla="*/ 418 h 958"/>
              <a:gd name="T86" fmla="*/ 334 w 1322"/>
              <a:gd name="T87" fmla="*/ 448 h 958"/>
              <a:gd name="T88" fmla="*/ 631 w 1322"/>
              <a:gd name="T89" fmla="*/ 448 h 958"/>
              <a:gd name="T90" fmla="*/ 631 w 1322"/>
              <a:gd name="T91" fmla="*/ 210 h 958"/>
              <a:gd name="T92" fmla="*/ 631 w 1322"/>
              <a:gd name="T93" fmla="*/ 140 h 958"/>
              <a:gd name="T94" fmla="*/ 988 w 1322"/>
              <a:gd name="T95" fmla="*/ 140 h 958"/>
              <a:gd name="T96" fmla="*/ 989 w 1322"/>
              <a:gd name="T97" fmla="*/ 135 h 958"/>
              <a:gd name="T98" fmla="*/ 1154 w 1322"/>
              <a:gd name="T99" fmla="*/ 0 h 958"/>
              <a:gd name="T100" fmla="*/ 1322 w 1322"/>
              <a:gd name="T101" fmla="*/ 169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22" h="958">
                <a:moveTo>
                  <a:pt x="274" y="483"/>
                </a:moveTo>
                <a:cubicBezTo>
                  <a:pt x="274" y="425"/>
                  <a:pt x="227" y="378"/>
                  <a:pt x="169" y="378"/>
                </a:cubicBezTo>
                <a:cubicBezTo>
                  <a:pt x="111" y="378"/>
                  <a:pt x="64" y="425"/>
                  <a:pt x="64" y="483"/>
                </a:cubicBezTo>
                <a:cubicBezTo>
                  <a:pt x="64" y="541"/>
                  <a:pt x="111" y="589"/>
                  <a:pt x="169" y="589"/>
                </a:cubicBezTo>
                <a:cubicBezTo>
                  <a:pt x="227" y="589"/>
                  <a:pt x="274" y="541"/>
                  <a:pt x="274" y="483"/>
                </a:cubicBezTo>
                <a:close/>
                <a:moveTo>
                  <a:pt x="1259" y="790"/>
                </a:moveTo>
                <a:cubicBezTo>
                  <a:pt x="1259" y="732"/>
                  <a:pt x="1212" y="684"/>
                  <a:pt x="1154" y="684"/>
                </a:cubicBezTo>
                <a:cubicBezTo>
                  <a:pt x="1096" y="684"/>
                  <a:pt x="1049" y="732"/>
                  <a:pt x="1049" y="790"/>
                </a:cubicBezTo>
                <a:cubicBezTo>
                  <a:pt x="1049" y="848"/>
                  <a:pt x="1096" y="895"/>
                  <a:pt x="1154" y="895"/>
                </a:cubicBezTo>
                <a:cubicBezTo>
                  <a:pt x="1212" y="895"/>
                  <a:pt x="1259" y="848"/>
                  <a:pt x="1259" y="790"/>
                </a:cubicBezTo>
                <a:close/>
                <a:moveTo>
                  <a:pt x="1259" y="169"/>
                </a:moveTo>
                <a:cubicBezTo>
                  <a:pt x="1259" y="111"/>
                  <a:pt x="1212" y="64"/>
                  <a:pt x="1154" y="64"/>
                </a:cubicBezTo>
                <a:cubicBezTo>
                  <a:pt x="1096" y="64"/>
                  <a:pt x="1049" y="111"/>
                  <a:pt x="1049" y="169"/>
                </a:cubicBezTo>
                <a:cubicBezTo>
                  <a:pt x="1049" y="227"/>
                  <a:pt x="1096" y="274"/>
                  <a:pt x="1154" y="274"/>
                </a:cubicBezTo>
                <a:cubicBezTo>
                  <a:pt x="1212" y="274"/>
                  <a:pt x="1259" y="227"/>
                  <a:pt x="1259" y="169"/>
                </a:cubicBezTo>
                <a:close/>
                <a:moveTo>
                  <a:pt x="1322" y="790"/>
                </a:moveTo>
                <a:cubicBezTo>
                  <a:pt x="1322" y="883"/>
                  <a:pt x="1247" y="958"/>
                  <a:pt x="1154" y="958"/>
                </a:cubicBezTo>
                <a:cubicBezTo>
                  <a:pt x="1084" y="958"/>
                  <a:pt x="1024" y="916"/>
                  <a:pt x="998" y="855"/>
                </a:cubicBezTo>
                <a:cubicBezTo>
                  <a:pt x="991" y="830"/>
                  <a:pt x="991" y="830"/>
                  <a:pt x="991" y="830"/>
                </a:cubicBezTo>
                <a:cubicBezTo>
                  <a:pt x="631" y="830"/>
                  <a:pt x="631" y="830"/>
                  <a:pt x="631" y="830"/>
                </a:cubicBezTo>
                <a:cubicBezTo>
                  <a:pt x="631" y="761"/>
                  <a:pt x="631" y="761"/>
                  <a:pt x="631" y="761"/>
                </a:cubicBezTo>
                <a:cubicBezTo>
                  <a:pt x="988" y="761"/>
                  <a:pt x="988" y="761"/>
                  <a:pt x="988" y="761"/>
                </a:cubicBezTo>
                <a:cubicBezTo>
                  <a:pt x="989" y="756"/>
                  <a:pt x="989" y="756"/>
                  <a:pt x="989" y="756"/>
                </a:cubicBezTo>
                <a:cubicBezTo>
                  <a:pt x="1004" y="679"/>
                  <a:pt x="1072" y="621"/>
                  <a:pt x="1154" y="621"/>
                </a:cubicBezTo>
                <a:cubicBezTo>
                  <a:pt x="1247" y="621"/>
                  <a:pt x="1322" y="696"/>
                  <a:pt x="1322" y="790"/>
                </a:cubicBezTo>
                <a:close/>
                <a:moveTo>
                  <a:pt x="1322" y="169"/>
                </a:moveTo>
                <a:cubicBezTo>
                  <a:pt x="1322" y="262"/>
                  <a:pt x="1247" y="338"/>
                  <a:pt x="1154" y="338"/>
                </a:cubicBezTo>
                <a:cubicBezTo>
                  <a:pt x="1084" y="338"/>
                  <a:pt x="1024" y="295"/>
                  <a:pt x="998" y="235"/>
                </a:cubicBezTo>
                <a:cubicBezTo>
                  <a:pt x="991" y="210"/>
                  <a:pt x="991" y="210"/>
                  <a:pt x="991" y="210"/>
                </a:cubicBezTo>
                <a:cubicBezTo>
                  <a:pt x="701" y="210"/>
                  <a:pt x="701" y="210"/>
                  <a:pt x="701" y="210"/>
                </a:cubicBezTo>
                <a:cubicBezTo>
                  <a:pt x="701" y="448"/>
                  <a:pt x="701" y="448"/>
                  <a:pt x="701" y="448"/>
                </a:cubicBezTo>
                <a:cubicBezTo>
                  <a:pt x="701" y="448"/>
                  <a:pt x="701" y="448"/>
                  <a:pt x="701" y="448"/>
                </a:cubicBezTo>
                <a:cubicBezTo>
                  <a:pt x="701" y="518"/>
                  <a:pt x="701" y="518"/>
                  <a:pt x="701" y="518"/>
                </a:cubicBezTo>
                <a:cubicBezTo>
                  <a:pt x="701" y="518"/>
                  <a:pt x="701" y="518"/>
                  <a:pt x="701" y="518"/>
                </a:cubicBezTo>
                <a:cubicBezTo>
                  <a:pt x="701" y="761"/>
                  <a:pt x="701" y="761"/>
                  <a:pt x="701" y="761"/>
                </a:cubicBezTo>
                <a:cubicBezTo>
                  <a:pt x="631" y="761"/>
                  <a:pt x="631" y="761"/>
                  <a:pt x="631" y="761"/>
                </a:cubicBezTo>
                <a:cubicBezTo>
                  <a:pt x="631" y="518"/>
                  <a:pt x="631" y="518"/>
                  <a:pt x="631" y="518"/>
                </a:cubicBezTo>
                <a:cubicBezTo>
                  <a:pt x="334" y="518"/>
                  <a:pt x="334" y="518"/>
                  <a:pt x="334" y="518"/>
                </a:cubicBezTo>
                <a:cubicBezTo>
                  <a:pt x="324" y="549"/>
                  <a:pt x="324" y="549"/>
                  <a:pt x="324" y="549"/>
                </a:cubicBezTo>
                <a:cubicBezTo>
                  <a:pt x="298" y="610"/>
                  <a:pt x="239" y="652"/>
                  <a:pt x="169" y="652"/>
                </a:cubicBezTo>
                <a:cubicBezTo>
                  <a:pt x="76" y="652"/>
                  <a:pt x="0" y="577"/>
                  <a:pt x="0" y="483"/>
                </a:cubicBezTo>
                <a:cubicBezTo>
                  <a:pt x="0" y="390"/>
                  <a:pt x="76" y="315"/>
                  <a:pt x="169" y="315"/>
                </a:cubicBezTo>
                <a:cubicBezTo>
                  <a:pt x="239" y="315"/>
                  <a:pt x="298" y="357"/>
                  <a:pt x="324" y="418"/>
                </a:cubicBezTo>
                <a:cubicBezTo>
                  <a:pt x="334" y="448"/>
                  <a:pt x="334" y="448"/>
                  <a:pt x="334" y="448"/>
                </a:cubicBezTo>
                <a:cubicBezTo>
                  <a:pt x="631" y="448"/>
                  <a:pt x="631" y="448"/>
                  <a:pt x="631" y="448"/>
                </a:cubicBezTo>
                <a:cubicBezTo>
                  <a:pt x="631" y="210"/>
                  <a:pt x="631" y="210"/>
                  <a:pt x="631" y="210"/>
                </a:cubicBezTo>
                <a:cubicBezTo>
                  <a:pt x="631" y="140"/>
                  <a:pt x="631" y="140"/>
                  <a:pt x="631" y="140"/>
                </a:cubicBezTo>
                <a:cubicBezTo>
                  <a:pt x="988" y="140"/>
                  <a:pt x="988" y="140"/>
                  <a:pt x="988" y="140"/>
                </a:cubicBezTo>
                <a:cubicBezTo>
                  <a:pt x="989" y="135"/>
                  <a:pt x="989" y="135"/>
                  <a:pt x="989" y="135"/>
                </a:cubicBezTo>
                <a:cubicBezTo>
                  <a:pt x="1004" y="58"/>
                  <a:pt x="1072" y="0"/>
                  <a:pt x="1154" y="0"/>
                </a:cubicBezTo>
                <a:cubicBezTo>
                  <a:pt x="1247" y="0"/>
                  <a:pt x="1322" y="76"/>
                  <a:pt x="1322" y="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9616" tIns="44809" rIns="89616" bIns="44809" numCol="1" anchor="t" anchorCtr="0" compatLnSpc="1">
            <a:prstTxWarp prst="textNoShape">
              <a:avLst/>
            </a:prstTxWarp>
          </a:bodyPr>
          <a:lstStyle/>
          <a:p>
            <a:pPr defTabSz="914015">
              <a:defRPr/>
            </a:pPr>
            <a:endParaRPr lang="en-US" sz="1763" kern="0" dirty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9972FD-3542-4D0F-8CB1-BB4CD2310E2F}"/>
              </a:ext>
            </a:extLst>
          </p:cNvPr>
          <p:cNvGrpSpPr/>
          <p:nvPr/>
        </p:nvGrpSpPr>
        <p:grpSpPr>
          <a:xfrm>
            <a:off x="6341165" y="1816421"/>
            <a:ext cx="1919695" cy="1457342"/>
            <a:chOff x="1048985" y="2628900"/>
            <a:chExt cx="1920240" cy="145775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177811C-4581-47E1-A9DC-E35D67AC8E05}"/>
                </a:ext>
              </a:extLst>
            </p:cNvPr>
            <p:cNvSpPr/>
            <p:nvPr/>
          </p:nvSpPr>
          <p:spPr>
            <a:xfrm>
              <a:off x="1048985" y="3501879"/>
              <a:ext cx="192024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algn="ctr" defTabSz="932384"/>
              <a:r>
                <a:rPr lang="en-US" sz="1598" dirty="0">
                  <a:gradFill>
                    <a:gsLst>
                      <a:gs pos="2917">
                        <a:srgbClr val="353535"/>
                      </a:gs>
                      <a:gs pos="93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 Semilight" panose="020B0402040204020203" pitchFamily="34" charset="0"/>
                </a:rPr>
                <a:t>Network </a:t>
              </a:r>
              <a:br>
                <a:rPr lang="en-US" sz="1598" dirty="0">
                  <a:gradFill>
                    <a:gsLst>
                      <a:gs pos="2917">
                        <a:srgbClr val="353535"/>
                      </a:gs>
                      <a:gs pos="93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 Semilight" panose="020B0402040204020203" pitchFamily="34" charset="0"/>
                </a:rPr>
              </a:br>
              <a:r>
                <a:rPr lang="en-US" sz="1598" dirty="0">
                  <a:gradFill>
                    <a:gsLst>
                      <a:gs pos="2917">
                        <a:srgbClr val="353535"/>
                      </a:gs>
                      <a:gs pos="93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 Semilight" panose="020B0402040204020203" pitchFamily="34" charset="0"/>
                </a:rPr>
                <a:t>security groups</a:t>
              </a:r>
            </a:p>
          </p:txBody>
        </p:sp>
        <p:sp>
          <p:nvSpPr>
            <p:cNvPr id="65" name="people_12" title="Icon of three people">
              <a:extLst>
                <a:ext uri="{FF2B5EF4-FFF2-40B4-BE49-F238E27FC236}">
                  <a16:creationId xmlns:a16="http://schemas.microsoft.com/office/drawing/2014/main" id="{764E2360-F456-457A-AF2C-8F96D532FE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725608" y="2628900"/>
              <a:ext cx="566994" cy="483744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/>
              <a:endParaRPr lang="en-US" dirty="0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F0BDE5-1EFC-472D-967E-30482E09EE4A}"/>
              </a:ext>
            </a:extLst>
          </p:cNvPr>
          <p:cNvGrpSpPr/>
          <p:nvPr/>
        </p:nvGrpSpPr>
        <p:grpSpPr>
          <a:xfrm>
            <a:off x="9309246" y="4268213"/>
            <a:ext cx="1919695" cy="1244487"/>
            <a:chOff x="7089129" y="2590800"/>
            <a:chExt cx="1920240" cy="124484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81A4366-2969-49D4-808D-8AB2F072007A}"/>
                </a:ext>
              </a:extLst>
            </p:cNvPr>
            <p:cNvSpPr/>
            <p:nvPr/>
          </p:nvSpPr>
          <p:spPr>
            <a:xfrm>
              <a:off x="7089129" y="3501879"/>
              <a:ext cx="1920240" cy="333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algn="ctr" defTabSz="932384"/>
              <a:r>
                <a:rPr lang="en-US" sz="1598" dirty="0">
                  <a:gradFill>
                    <a:gsLst>
                      <a:gs pos="2917">
                        <a:srgbClr val="353535"/>
                      </a:gs>
                      <a:gs pos="93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 Semilight" panose="020B0402040204020203" pitchFamily="34" charset="0"/>
                </a:rPr>
                <a:t>DDoS Protection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0FCA20A-02C6-40A9-8ED5-F1E23C451545}"/>
                </a:ext>
              </a:extLst>
            </p:cNvPr>
            <p:cNvGrpSpPr/>
            <p:nvPr/>
          </p:nvGrpSpPr>
          <p:grpSpPr>
            <a:xfrm>
              <a:off x="7786282" y="2590800"/>
              <a:ext cx="525934" cy="559944"/>
              <a:chOff x="7393358" y="2639477"/>
              <a:chExt cx="545846" cy="581144"/>
            </a:xfrm>
          </p:grpSpPr>
          <p:sp>
            <p:nvSpPr>
              <p:cNvPr id="69" name="Shield_EA18" title="Icon of a shield">
                <a:extLst>
                  <a:ext uri="{FF2B5EF4-FFF2-40B4-BE49-F238E27FC236}">
                    <a16:creationId xmlns:a16="http://schemas.microsoft.com/office/drawing/2014/main" id="{486B1ABA-D5B5-4412-BF03-E021EB8632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93358" y="2639477"/>
                <a:ext cx="545846" cy="581144"/>
              </a:xfrm>
              <a:custGeom>
                <a:avLst/>
                <a:gdLst>
                  <a:gd name="T0" fmla="*/ 3500 w 3500"/>
                  <a:gd name="T1" fmla="*/ 1375 h 3725"/>
                  <a:gd name="T2" fmla="*/ 1750 w 3500"/>
                  <a:gd name="T3" fmla="*/ 3725 h 3725"/>
                  <a:gd name="T4" fmla="*/ 0 w 3500"/>
                  <a:gd name="T5" fmla="*/ 1375 h 3725"/>
                  <a:gd name="T6" fmla="*/ 0 w 3500"/>
                  <a:gd name="T7" fmla="*/ 500 h 3725"/>
                  <a:gd name="T8" fmla="*/ 1125 w 3500"/>
                  <a:gd name="T9" fmla="*/ 187 h 3725"/>
                  <a:gd name="T10" fmla="*/ 1750 w 3500"/>
                  <a:gd name="T11" fmla="*/ 0 h 3725"/>
                  <a:gd name="T12" fmla="*/ 2375 w 3500"/>
                  <a:gd name="T13" fmla="*/ 187 h 3725"/>
                  <a:gd name="T14" fmla="*/ 3500 w 3500"/>
                  <a:gd name="T15" fmla="*/ 500 h 3725"/>
                  <a:gd name="T16" fmla="*/ 3500 w 3500"/>
                  <a:gd name="T17" fmla="*/ 1375 h 3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00" h="3725">
                    <a:moveTo>
                      <a:pt x="3500" y="1375"/>
                    </a:moveTo>
                    <a:cubicBezTo>
                      <a:pt x="3500" y="2302"/>
                      <a:pt x="2831" y="3117"/>
                      <a:pt x="1750" y="3725"/>
                    </a:cubicBezTo>
                    <a:cubicBezTo>
                      <a:pt x="669" y="3117"/>
                      <a:pt x="0" y="2302"/>
                      <a:pt x="0" y="1375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440" y="500"/>
                      <a:pt x="837" y="380"/>
                      <a:pt x="1125" y="187"/>
                    </a:cubicBezTo>
                    <a:cubicBezTo>
                      <a:pt x="1285" y="71"/>
                      <a:pt x="1506" y="0"/>
                      <a:pt x="1750" y="0"/>
                    </a:cubicBezTo>
                    <a:cubicBezTo>
                      <a:pt x="1994" y="0"/>
                      <a:pt x="2215" y="71"/>
                      <a:pt x="2375" y="187"/>
                    </a:cubicBezTo>
                    <a:cubicBezTo>
                      <a:pt x="2663" y="380"/>
                      <a:pt x="3060" y="500"/>
                      <a:pt x="3500" y="500"/>
                    </a:cubicBezTo>
                    <a:lnTo>
                      <a:pt x="3500" y="1375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/>
                <a:endParaRPr lang="en-US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 Semilight"/>
                </a:endParaRPr>
              </a:p>
            </p:txBody>
          </p:sp>
          <p:sp>
            <p:nvSpPr>
              <p:cNvPr id="70" name="server" title="Icon of a server tower">
                <a:extLst>
                  <a:ext uri="{FF2B5EF4-FFF2-40B4-BE49-F238E27FC236}">
                    <a16:creationId xmlns:a16="http://schemas.microsoft.com/office/drawing/2014/main" id="{5A1DB739-4FA1-4EF6-81FC-1031D3BA4A2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585372" y="2776373"/>
                <a:ext cx="161818" cy="307352"/>
              </a:xfrm>
              <a:custGeom>
                <a:avLst/>
                <a:gdLst>
                  <a:gd name="T0" fmla="*/ 318 w 318"/>
                  <a:gd name="T1" fmla="*/ 283 h 604"/>
                  <a:gd name="T2" fmla="*/ 318 w 318"/>
                  <a:gd name="T3" fmla="*/ 604 h 604"/>
                  <a:gd name="T4" fmla="*/ 0 w 318"/>
                  <a:gd name="T5" fmla="*/ 604 h 604"/>
                  <a:gd name="T6" fmla="*/ 0 w 318"/>
                  <a:gd name="T7" fmla="*/ 0 h 604"/>
                  <a:gd name="T8" fmla="*/ 318 w 318"/>
                  <a:gd name="T9" fmla="*/ 0 h 604"/>
                  <a:gd name="T10" fmla="*/ 318 w 318"/>
                  <a:gd name="T11" fmla="*/ 283 h 604"/>
                  <a:gd name="T12" fmla="*/ 67 w 318"/>
                  <a:gd name="T13" fmla="*/ 97 h 604"/>
                  <a:gd name="T14" fmla="*/ 249 w 318"/>
                  <a:gd name="T15" fmla="*/ 97 h 604"/>
                  <a:gd name="T16" fmla="*/ 67 w 318"/>
                  <a:gd name="T17" fmla="*/ 414 h 604"/>
                  <a:gd name="T18" fmla="*/ 249 w 318"/>
                  <a:gd name="T19" fmla="*/ 414 h 604"/>
                  <a:gd name="T20" fmla="*/ 67 w 318"/>
                  <a:gd name="T21" fmla="*/ 504 h 604"/>
                  <a:gd name="T22" fmla="*/ 249 w 318"/>
                  <a:gd name="T23" fmla="*/ 5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8" h="604">
                    <a:moveTo>
                      <a:pt x="318" y="283"/>
                    </a:moveTo>
                    <a:lnTo>
                      <a:pt x="318" y="604"/>
                    </a:lnTo>
                    <a:lnTo>
                      <a:pt x="0" y="604"/>
                    </a:lnTo>
                    <a:lnTo>
                      <a:pt x="0" y="0"/>
                    </a:lnTo>
                    <a:lnTo>
                      <a:pt x="318" y="0"/>
                    </a:lnTo>
                    <a:lnTo>
                      <a:pt x="318" y="283"/>
                    </a:lnTo>
                    <a:moveTo>
                      <a:pt x="67" y="97"/>
                    </a:moveTo>
                    <a:lnTo>
                      <a:pt x="249" y="97"/>
                    </a:lnTo>
                    <a:moveTo>
                      <a:pt x="67" y="414"/>
                    </a:moveTo>
                    <a:lnTo>
                      <a:pt x="249" y="414"/>
                    </a:lnTo>
                    <a:moveTo>
                      <a:pt x="67" y="504"/>
                    </a:moveTo>
                    <a:lnTo>
                      <a:pt x="249" y="504"/>
                    </a:ln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/>
                <a:endParaRPr lang="en-US" sz="900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AED4DC8-503B-4B03-A357-3EF696D363DB}"/>
              </a:ext>
            </a:extLst>
          </p:cNvPr>
          <p:cNvGrpSpPr/>
          <p:nvPr/>
        </p:nvGrpSpPr>
        <p:grpSpPr>
          <a:xfrm>
            <a:off x="9884589" y="1772467"/>
            <a:ext cx="771121" cy="1323312"/>
            <a:chOff x="10109200" y="2516746"/>
            <a:chExt cx="771340" cy="132368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E01B60-960F-4AE9-9A43-41EADA586A51}"/>
                </a:ext>
              </a:extLst>
            </p:cNvPr>
            <p:cNvSpPr/>
            <p:nvPr/>
          </p:nvSpPr>
          <p:spPr>
            <a:xfrm>
              <a:off x="10109200" y="3501879"/>
              <a:ext cx="7713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algn="ctr" defTabSz="932384"/>
              <a:r>
                <a:rPr lang="en-US" sz="1598" dirty="0">
                  <a:gradFill>
                    <a:gsLst>
                      <a:gs pos="2917">
                        <a:srgbClr val="353535"/>
                      </a:gs>
                      <a:gs pos="93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 Semilight" panose="020B0402040204020203" pitchFamily="34" charset="0"/>
                </a:rPr>
                <a:t>VPN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BF5D1D2-5ED4-4D71-A64B-A377B51E97D6}"/>
                </a:ext>
              </a:extLst>
            </p:cNvPr>
            <p:cNvGrpSpPr/>
            <p:nvPr/>
          </p:nvGrpSpPr>
          <p:grpSpPr>
            <a:xfrm>
              <a:off x="10210800" y="2516746"/>
              <a:ext cx="568140" cy="708053"/>
              <a:chOff x="10210800" y="2516746"/>
              <a:chExt cx="568140" cy="708053"/>
            </a:xfrm>
          </p:grpSpPr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8E81D1AC-6982-4AFF-A41E-91B8D7F38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10800" y="2984741"/>
                <a:ext cx="568140" cy="240058"/>
              </a:xfrm>
              <a:prstGeom prst="rect">
                <a:avLst/>
              </a:prstGeom>
            </p:spPr>
          </p:pic>
          <p:sp>
            <p:nvSpPr>
              <p:cNvPr id="75" name="Lock" title="Icon of a padlock">
                <a:extLst>
                  <a:ext uri="{FF2B5EF4-FFF2-40B4-BE49-F238E27FC236}">
                    <a16:creationId xmlns:a16="http://schemas.microsoft.com/office/drawing/2014/main" id="{641A22A2-E64B-4B45-BB2A-984261A24BB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331309" y="2516746"/>
                <a:ext cx="327121" cy="457200"/>
              </a:xfrm>
              <a:custGeom>
                <a:avLst/>
                <a:gdLst>
                  <a:gd name="T0" fmla="*/ 239 w 239"/>
                  <a:gd name="T1" fmla="*/ 335 h 335"/>
                  <a:gd name="T2" fmla="*/ 0 w 239"/>
                  <a:gd name="T3" fmla="*/ 335 h 335"/>
                  <a:gd name="T4" fmla="*/ 0 w 239"/>
                  <a:gd name="T5" fmla="*/ 157 h 335"/>
                  <a:gd name="T6" fmla="*/ 239 w 239"/>
                  <a:gd name="T7" fmla="*/ 157 h 335"/>
                  <a:gd name="T8" fmla="*/ 239 w 239"/>
                  <a:gd name="T9" fmla="*/ 335 h 335"/>
                  <a:gd name="T10" fmla="*/ 196 w 239"/>
                  <a:gd name="T11" fmla="*/ 157 h 335"/>
                  <a:gd name="T12" fmla="*/ 196 w 239"/>
                  <a:gd name="T13" fmla="*/ 75 h 335"/>
                  <a:gd name="T14" fmla="*/ 121 w 239"/>
                  <a:gd name="T15" fmla="*/ 0 h 335"/>
                  <a:gd name="T16" fmla="*/ 46 w 239"/>
                  <a:gd name="T17" fmla="*/ 75 h 335"/>
                  <a:gd name="T18" fmla="*/ 46 w 239"/>
                  <a:gd name="T19" fmla="*/ 157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9" h="335">
                    <a:moveTo>
                      <a:pt x="239" y="335"/>
                    </a:moveTo>
                    <a:cubicBezTo>
                      <a:pt x="0" y="335"/>
                      <a:pt x="0" y="335"/>
                      <a:pt x="0" y="335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39" y="157"/>
                      <a:pt x="239" y="157"/>
                      <a:pt x="239" y="157"/>
                    </a:cubicBezTo>
                    <a:lnTo>
                      <a:pt x="239" y="335"/>
                    </a:lnTo>
                    <a:close/>
                    <a:moveTo>
                      <a:pt x="196" y="157"/>
                    </a:moveTo>
                    <a:cubicBezTo>
                      <a:pt x="196" y="75"/>
                      <a:pt x="196" y="75"/>
                      <a:pt x="196" y="75"/>
                    </a:cubicBezTo>
                    <a:cubicBezTo>
                      <a:pt x="196" y="34"/>
                      <a:pt x="163" y="0"/>
                      <a:pt x="121" y="0"/>
                    </a:cubicBezTo>
                    <a:cubicBezTo>
                      <a:pt x="79" y="0"/>
                      <a:pt x="46" y="34"/>
                      <a:pt x="46" y="75"/>
                    </a:cubicBezTo>
                    <a:cubicBezTo>
                      <a:pt x="46" y="157"/>
                      <a:pt x="46" y="157"/>
                      <a:pt x="46" y="157"/>
                    </a:cubicBezTo>
                  </a:path>
                </a:pathLst>
              </a:custGeom>
              <a:no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384"/>
                <a:endParaRPr lang="en-US">
                  <a:solidFill>
                    <a:srgbClr val="353535"/>
                  </a:solidFill>
                  <a:latin typeface="Segoe UI Semilight"/>
                </a:endParaRP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90A46E13-5B88-43F6-AB84-D81D9268F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10394399" y="2758978"/>
                <a:ext cx="198830" cy="194552"/>
              </a:xfrm>
              <a:prstGeom prst="rect">
                <a:avLst/>
              </a:prstGeom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914CEA9-3B24-4F7B-9C02-35C40A9EF915}"/>
              </a:ext>
            </a:extLst>
          </p:cNvPr>
          <p:cNvGrpSpPr/>
          <p:nvPr/>
        </p:nvGrpSpPr>
        <p:grpSpPr>
          <a:xfrm>
            <a:off x="6228280" y="4268216"/>
            <a:ext cx="2032579" cy="1494498"/>
            <a:chOff x="4069057" y="2591732"/>
            <a:chExt cx="2033156" cy="149492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03CFEB8-DB20-47F9-B93B-666D6CD967AC}"/>
                </a:ext>
              </a:extLst>
            </p:cNvPr>
            <p:cNvSpPr/>
            <p:nvPr/>
          </p:nvSpPr>
          <p:spPr>
            <a:xfrm>
              <a:off x="4069057" y="3501878"/>
              <a:ext cx="2033156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noAutofit/>
            </a:bodyPr>
            <a:lstStyle/>
            <a:p>
              <a:pPr algn="ctr" defTabSz="932384"/>
              <a:r>
                <a:rPr lang="en-US" sz="1598" dirty="0">
                  <a:gradFill>
                    <a:gsLst>
                      <a:gs pos="2917">
                        <a:srgbClr val="353535"/>
                      </a:gs>
                      <a:gs pos="93000">
                        <a:srgbClr val="353535"/>
                      </a:gs>
                    </a:gsLst>
                    <a:lin ang="5400000" scaled="0"/>
                  </a:gradFill>
                  <a:latin typeface="Segoe UI Semilight"/>
                  <a:cs typeface="Segoe UI Semilight" panose="020B0402040204020203" pitchFamily="34" charset="0"/>
                </a:rPr>
                <a:t>Web Application Firewall, Azure Firewall 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655BDF0-8232-418B-8ED3-D1B3D684BDAC}"/>
                </a:ext>
              </a:extLst>
            </p:cNvPr>
            <p:cNvGrpSpPr/>
            <p:nvPr/>
          </p:nvGrpSpPr>
          <p:grpSpPr>
            <a:xfrm>
              <a:off x="4628238" y="2591732"/>
              <a:ext cx="726020" cy="634165"/>
              <a:chOff x="4432023" y="2543339"/>
              <a:chExt cx="797701" cy="696777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87B751-5DEB-46B8-BE91-59CC4CB65833}"/>
                  </a:ext>
                </a:extLst>
              </p:cNvPr>
              <p:cNvSpPr/>
              <p:nvPr/>
            </p:nvSpPr>
            <p:spPr bwMode="auto">
              <a:xfrm>
                <a:off x="4611575" y="2624888"/>
                <a:ext cx="618149" cy="615228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11C2CDC-7257-45A5-B396-F4CD4FC2275F}"/>
                  </a:ext>
                </a:extLst>
              </p:cNvPr>
              <p:cNvSpPr/>
              <p:nvPr/>
            </p:nvSpPr>
            <p:spPr bwMode="auto">
              <a:xfrm>
                <a:off x="4432023" y="2543339"/>
                <a:ext cx="687224" cy="642510"/>
              </a:xfrm>
              <a:prstGeom prst="rect">
                <a:avLst/>
              </a:prstGeom>
              <a:solidFill>
                <a:schemeClr val="bg1"/>
              </a:solidFill>
              <a:ln w="15875" cap="rnd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98" dirty="0">
                    <a:gradFill>
                      <a:gsLst>
                        <a:gs pos="0">
                          <a:srgbClr val="353535"/>
                        </a:gs>
                        <a:gs pos="100000">
                          <a:srgbClr val="353535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Firewalls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13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3.95833E-6 0.09652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09653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44444E-6 L -2.29167E-6 0.09652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9" grpId="0"/>
      <p:bldP spid="39" grpId="1"/>
      <p:bldP spid="46" grpId="0"/>
      <p:bldP spid="46" grpId="1"/>
      <p:bldP spid="51" grpId="0"/>
      <p:bldP spid="5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1E0C94-D008-467D-91DB-B6530808364A}"/>
              </a:ext>
            </a:extLst>
          </p:cNvPr>
          <p:cNvSpPr/>
          <p:nvPr/>
        </p:nvSpPr>
        <p:spPr bwMode="auto">
          <a:xfrm>
            <a:off x="276327" y="1673480"/>
            <a:ext cx="2197461" cy="434755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41EEDF-F09F-463C-BAF1-9E7B9182172E}"/>
              </a:ext>
            </a:extLst>
          </p:cNvPr>
          <p:cNvSpPr/>
          <p:nvPr/>
        </p:nvSpPr>
        <p:spPr bwMode="auto">
          <a:xfrm>
            <a:off x="2623596" y="1673479"/>
            <a:ext cx="2197461" cy="4347551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86FD4-8DF0-4C1B-9A93-71EEF219FE48}"/>
              </a:ext>
            </a:extLst>
          </p:cNvPr>
          <p:cNvSpPr/>
          <p:nvPr/>
        </p:nvSpPr>
        <p:spPr bwMode="auto">
          <a:xfrm>
            <a:off x="4970865" y="1673479"/>
            <a:ext cx="2197461" cy="434754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B5EB0B-2B08-4E33-8E52-996174E3C69A}"/>
              </a:ext>
            </a:extLst>
          </p:cNvPr>
          <p:cNvSpPr/>
          <p:nvPr/>
        </p:nvSpPr>
        <p:spPr bwMode="auto">
          <a:xfrm>
            <a:off x="7314524" y="1689803"/>
            <a:ext cx="2221941" cy="433122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98BE7C-C8C9-413D-B25E-27820CE0959D}"/>
              </a:ext>
            </a:extLst>
          </p:cNvPr>
          <p:cNvSpPr/>
          <p:nvPr/>
        </p:nvSpPr>
        <p:spPr bwMode="auto">
          <a:xfrm>
            <a:off x="9671716" y="1689803"/>
            <a:ext cx="2197461" cy="433122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67CBE9-F91A-4710-B721-4CB6D6AA38CF}"/>
              </a:ext>
            </a:extLst>
          </p:cNvPr>
          <p:cNvCxnSpPr>
            <a:cxnSpLocks/>
          </p:cNvCxnSpPr>
          <p:nvPr/>
        </p:nvCxnSpPr>
        <p:spPr>
          <a:xfrm>
            <a:off x="1765" y="1673478"/>
            <a:ext cx="12432948" cy="0"/>
          </a:xfrm>
          <a:prstGeom prst="line">
            <a:avLst/>
          </a:prstGeom>
          <a:ln>
            <a:solidFill>
              <a:schemeClr val="tx2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6E5B9F-A2D7-49F5-93E6-A5114198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3" y="469403"/>
            <a:ext cx="11015395" cy="615251"/>
          </a:xfrm>
        </p:spPr>
        <p:txBody>
          <a:bodyPr/>
          <a:lstStyle/>
          <a:p>
            <a:r>
              <a:rPr lang="en-US" sz="3998"/>
              <a:t>Simplify security with Azure services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F00EF5-63E1-4325-8F4D-E4AEB8EDB222}"/>
              </a:ext>
            </a:extLst>
          </p:cNvPr>
          <p:cNvGrpSpPr/>
          <p:nvPr/>
        </p:nvGrpSpPr>
        <p:grpSpPr>
          <a:xfrm>
            <a:off x="9896055" y="1454167"/>
            <a:ext cx="1772721" cy="1378003"/>
            <a:chOff x="7682601" y="2015079"/>
            <a:chExt cx="1773225" cy="1378394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B34A1E89-ADC8-4FA7-8C79-F1CD7D3B613B}"/>
                </a:ext>
              </a:extLst>
            </p:cNvPr>
            <p:cNvSpPr txBox="1"/>
            <p:nvPr/>
          </p:nvSpPr>
          <p:spPr>
            <a:xfrm>
              <a:off x="7682601" y="2734181"/>
              <a:ext cx="1773225" cy="659292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 marR="0" lvl="0" indent="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200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a typeface="STXihei" panose="020B0503020204020204" pitchFamily="2" charset="-122"/>
                  <a:cs typeface="Segoe UI Semibold" panose="020B0702040204020203" pitchFamily="34" charset="0"/>
                </a:defRPr>
              </a:lvl1pPr>
              <a:lvl2pPr marL="457200" defTabSz="914400"/>
              <a:lvl3pPr marL="914400" defTabSz="914400"/>
              <a:lvl4pPr marL="1371600" defTabSz="914400"/>
              <a:lvl5pPr marL="1828800" defTabSz="914400"/>
              <a:lvl6pPr marL="2286000" defTabSz="914400"/>
              <a:lvl7pPr marL="2743200" defTabSz="914400"/>
              <a:lvl8pPr marL="3200400" defTabSz="914400"/>
              <a:lvl9pPr marL="3657600" defTabSz="914400"/>
            </a:lstStyle>
            <a:p>
              <a:pPr defTabSz="932293">
                <a:defRPr/>
              </a:pPr>
              <a:r>
                <a:rPr lang="en-US">
                  <a:solidFill>
                    <a:srgbClr val="0D0D0D"/>
                  </a:solidFill>
                  <a:latin typeface="Segoe UI"/>
                </a:rPr>
                <a:t>Security management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A1909A-DB5F-44FA-A667-1F479D1ABE4A}"/>
                </a:ext>
              </a:extLst>
            </p:cNvPr>
            <p:cNvGrpSpPr/>
            <p:nvPr/>
          </p:nvGrpSpPr>
          <p:grpSpPr>
            <a:xfrm>
              <a:off x="7873506" y="2015079"/>
              <a:ext cx="530532" cy="530532"/>
              <a:chOff x="460345" y="2225301"/>
              <a:chExt cx="530532" cy="53053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836B62F-BA95-4C18-997A-01142990C041}"/>
                  </a:ext>
                </a:extLst>
              </p:cNvPr>
              <p:cNvSpPr/>
              <p:nvPr/>
            </p:nvSpPr>
            <p:spPr bwMode="auto">
              <a:xfrm rot="5400000">
                <a:off x="460345" y="2225301"/>
                <a:ext cx="530532" cy="53053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24" name="desktop" title="a desktop PC">
                <a:extLst>
                  <a:ext uri="{FF2B5EF4-FFF2-40B4-BE49-F238E27FC236}">
                    <a16:creationId xmlns:a16="http://schemas.microsoft.com/office/drawing/2014/main" id="{3D8EFC28-AC65-46BE-8ED3-3A9B2D6C14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5843" y="2343728"/>
                <a:ext cx="312885" cy="307776"/>
              </a:xfrm>
              <a:custGeom>
                <a:avLst/>
                <a:gdLst>
                  <a:gd name="T0" fmla="*/ 245 w 245"/>
                  <a:gd name="T1" fmla="*/ 67 h 241"/>
                  <a:gd name="T2" fmla="*/ 245 w 245"/>
                  <a:gd name="T3" fmla="*/ 138 h 241"/>
                  <a:gd name="T4" fmla="*/ 0 w 245"/>
                  <a:gd name="T5" fmla="*/ 138 h 241"/>
                  <a:gd name="T6" fmla="*/ 0 w 245"/>
                  <a:gd name="T7" fmla="*/ 0 h 241"/>
                  <a:gd name="T8" fmla="*/ 245 w 245"/>
                  <a:gd name="T9" fmla="*/ 0 h 241"/>
                  <a:gd name="T10" fmla="*/ 245 w 245"/>
                  <a:gd name="T11" fmla="*/ 67 h 241"/>
                  <a:gd name="T12" fmla="*/ 224 w 245"/>
                  <a:gd name="T13" fmla="*/ 222 h 241"/>
                  <a:gd name="T14" fmla="*/ 212 w 245"/>
                  <a:gd name="T15" fmla="*/ 204 h 241"/>
                  <a:gd name="T16" fmla="*/ 33 w 245"/>
                  <a:gd name="T17" fmla="*/ 204 h 241"/>
                  <a:gd name="T18" fmla="*/ 7 w 245"/>
                  <a:gd name="T19" fmla="*/ 241 h 241"/>
                  <a:gd name="T20" fmla="*/ 238 w 245"/>
                  <a:gd name="T21" fmla="*/ 241 h 241"/>
                  <a:gd name="T22" fmla="*/ 224 w 245"/>
                  <a:gd name="T23" fmla="*/ 222 h 241"/>
                  <a:gd name="T24" fmla="*/ 79 w 245"/>
                  <a:gd name="T25" fmla="*/ 172 h 241"/>
                  <a:gd name="T26" fmla="*/ 165 w 245"/>
                  <a:gd name="T27" fmla="*/ 172 h 241"/>
                  <a:gd name="T28" fmla="*/ 123 w 245"/>
                  <a:gd name="T29" fmla="*/ 139 h 241"/>
                  <a:gd name="T30" fmla="*/ 123 w 245"/>
                  <a:gd name="T31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5" h="241">
                    <a:moveTo>
                      <a:pt x="245" y="67"/>
                    </a:moveTo>
                    <a:lnTo>
                      <a:pt x="245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5" y="0"/>
                    </a:lnTo>
                    <a:lnTo>
                      <a:pt x="245" y="67"/>
                    </a:lnTo>
                    <a:moveTo>
                      <a:pt x="224" y="222"/>
                    </a:moveTo>
                    <a:lnTo>
                      <a:pt x="212" y="204"/>
                    </a:lnTo>
                    <a:lnTo>
                      <a:pt x="33" y="204"/>
                    </a:lnTo>
                    <a:lnTo>
                      <a:pt x="7" y="241"/>
                    </a:lnTo>
                    <a:lnTo>
                      <a:pt x="238" y="241"/>
                    </a:lnTo>
                    <a:lnTo>
                      <a:pt x="224" y="222"/>
                    </a:lnTo>
                    <a:moveTo>
                      <a:pt x="79" y="172"/>
                    </a:moveTo>
                    <a:lnTo>
                      <a:pt x="165" y="172"/>
                    </a:lnTo>
                    <a:moveTo>
                      <a:pt x="123" y="139"/>
                    </a:moveTo>
                    <a:lnTo>
                      <a:pt x="123" y="171"/>
                    </a:ln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763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AFD3BB-DF48-4ADD-AEEC-FB8A8C6E5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398" y="2358184"/>
                <a:ext cx="133773" cy="183549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83A337-7E5C-48CA-9851-FA3A3431ECA4}"/>
              </a:ext>
            </a:extLst>
          </p:cNvPr>
          <p:cNvGrpSpPr/>
          <p:nvPr/>
        </p:nvGrpSpPr>
        <p:grpSpPr>
          <a:xfrm>
            <a:off x="2681697" y="1408288"/>
            <a:ext cx="1574004" cy="1381045"/>
            <a:chOff x="2783061" y="2015079"/>
            <a:chExt cx="1574450" cy="138143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18138CD8-4F36-4DE1-9CCC-4A83A375458A}"/>
                </a:ext>
              </a:extLst>
            </p:cNvPr>
            <p:cNvSpPr txBox="1"/>
            <p:nvPr/>
          </p:nvSpPr>
          <p:spPr>
            <a:xfrm>
              <a:off x="2783061" y="2737225"/>
              <a:ext cx="1574450" cy="65929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D0D0D"/>
                  </a:solidFill>
                  <a:latin typeface="Segoe UI"/>
                  <a:ea typeface="STXihei" panose="020B0503020204020204" pitchFamily="2" charset="-122"/>
                  <a:cs typeface="Segoe UI Semibold" panose="020B0702040204020203" pitchFamily="34" charset="0"/>
                </a:rPr>
                <a:t>Data protection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C1E57A8-BF8F-428E-845C-482DB6DFB4A9}"/>
                </a:ext>
              </a:extLst>
            </p:cNvPr>
            <p:cNvGrpSpPr/>
            <p:nvPr/>
          </p:nvGrpSpPr>
          <p:grpSpPr>
            <a:xfrm>
              <a:off x="2898153" y="2015079"/>
              <a:ext cx="530532" cy="530532"/>
              <a:chOff x="6873999" y="3404401"/>
              <a:chExt cx="781282" cy="78128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9069309-243F-4168-91FC-2DCD4124EA24}"/>
                  </a:ext>
                </a:extLst>
              </p:cNvPr>
              <p:cNvSpPr/>
              <p:nvPr/>
            </p:nvSpPr>
            <p:spPr bwMode="auto">
              <a:xfrm rot="3422427">
                <a:off x="6873999" y="3404401"/>
                <a:ext cx="781282" cy="78128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30" name="document_6">
                <a:extLst>
                  <a:ext uri="{FF2B5EF4-FFF2-40B4-BE49-F238E27FC236}">
                    <a16:creationId xmlns:a16="http://schemas.microsoft.com/office/drawing/2014/main" id="{944B82C1-BE32-47FF-9688-0C46C6A127B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18336" y="3612162"/>
                <a:ext cx="292608" cy="365760"/>
              </a:xfrm>
              <a:custGeom>
                <a:avLst/>
                <a:gdLst>
                  <a:gd name="T0" fmla="*/ 99 w 265"/>
                  <a:gd name="T1" fmla="*/ 332 h 332"/>
                  <a:gd name="T2" fmla="*/ 0 w 265"/>
                  <a:gd name="T3" fmla="*/ 332 h 332"/>
                  <a:gd name="T4" fmla="*/ 0 w 265"/>
                  <a:gd name="T5" fmla="*/ 49 h 332"/>
                  <a:gd name="T6" fmla="*/ 49 w 265"/>
                  <a:gd name="T7" fmla="*/ 0 h 332"/>
                  <a:gd name="T8" fmla="*/ 241 w 265"/>
                  <a:gd name="T9" fmla="*/ 0 h 332"/>
                  <a:gd name="T10" fmla="*/ 241 w 265"/>
                  <a:gd name="T11" fmla="*/ 127 h 332"/>
                  <a:gd name="T12" fmla="*/ 265 w 265"/>
                  <a:gd name="T13" fmla="*/ 219 h 332"/>
                  <a:gd name="T14" fmla="*/ 132 w 265"/>
                  <a:gd name="T15" fmla="*/ 219 h 332"/>
                  <a:gd name="T16" fmla="*/ 132 w 265"/>
                  <a:gd name="T17" fmla="*/ 332 h 332"/>
                  <a:gd name="T18" fmla="*/ 265 w 265"/>
                  <a:gd name="T19" fmla="*/ 332 h 332"/>
                  <a:gd name="T20" fmla="*/ 265 w 265"/>
                  <a:gd name="T21" fmla="*/ 219 h 332"/>
                  <a:gd name="T22" fmla="*/ 245 w 265"/>
                  <a:gd name="T23" fmla="*/ 219 h 332"/>
                  <a:gd name="T24" fmla="*/ 245 w 265"/>
                  <a:gd name="T25" fmla="*/ 198 h 332"/>
                  <a:gd name="T26" fmla="*/ 201 w 265"/>
                  <a:gd name="T27" fmla="*/ 153 h 332"/>
                  <a:gd name="T28" fmla="*/ 157 w 265"/>
                  <a:gd name="T29" fmla="*/ 198 h 332"/>
                  <a:gd name="T30" fmla="*/ 157 w 265"/>
                  <a:gd name="T31" fmla="*/ 21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5" h="332">
                    <a:moveTo>
                      <a:pt x="99" y="332"/>
                    </a:moveTo>
                    <a:cubicBezTo>
                      <a:pt x="0" y="332"/>
                      <a:pt x="0" y="332"/>
                      <a:pt x="0" y="332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241" y="127"/>
                      <a:pt x="241" y="127"/>
                      <a:pt x="241" y="127"/>
                    </a:cubicBezTo>
                    <a:moveTo>
                      <a:pt x="265" y="219"/>
                    </a:moveTo>
                    <a:cubicBezTo>
                      <a:pt x="132" y="219"/>
                      <a:pt x="132" y="219"/>
                      <a:pt x="132" y="219"/>
                    </a:cubicBezTo>
                    <a:cubicBezTo>
                      <a:pt x="132" y="332"/>
                      <a:pt x="132" y="332"/>
                      <a:pt x="132" y="332"/>
                    </a:cubicBezTo>
                    <a:cubicBezTo>
                      <a:pt x="265" y="332"/>
                      <a:pt x="265" y="332"/>
                      <a:pt x="265" y="332"/>
                    </a:cubicBezTo>
                    <a:lnTo>
                      <a:pt x="265" y="219"/>
                    </a:lnTo>
                    <a:close/>
                    <a:moveTo>
                      <a:pt x="245" y="219"/>
                    </a:moveTo>
                    <a:cubicBezTo>
                      <a:pt x="245" y="198"/>
                      <a:pt x="245" y="198"/>
                      <a:pt x="245" y="198"/>
                    </a:cubicBezTo>
                    <a:cubicBezTo>
                      <a:pt x="245" y="173"/>
                      <a:pt x="226" y="153"/>
                      <a:pt x="201" y="153"/>
                    </a:cubicBezTo>
                    <a:cubicBezTo>
                      <a:pt x="177" y="153"/>
                      <a:pt x="157" y="173"/>
                      <a:pt x="157" y="198"/>
                    </a:cubicBezTo>
                    <a:cubicBezTo>
                      <a:pt x="157" y="219"/>
                      <a:pt x="157" y="219"/>
                      <a:pt x="157" y="219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73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F902B7-D98F-427C-A4C9-0E12487AC93F}"/>
              </a:ext>
            </a:extLst>
          </p:cNvPr>
          <p:cNvGrpSpPr/>
          <p:nvPr/>
        </p:nvGrpSpPr>
        <p:grpSpPr>
          <a:xfrm>
            <a:off x="5147809" y="1408289"/>
            <a:ext cx="1664208" cy="1371146"/>
            <a:chOff x="5047812" y="2015079"/>
            <a:chExt cx="1664680" cy="1371535"/>
          </a:xfrm>
        </p:grpSpPr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8501492D-A6E6-479B-BC1C-CE2DDEA51474}"/>
                </a:ext>
              </a:extLst>
            </p:cNvPr>
            <p:cNvSpPr txBox="1"/>
            <p:nvPr/>
          </p:nvSpPr>
          <p:spPr>
            <a:xfrm>
              <a:off x="5047812" y="2727323"/>
              <a:ext cx="1664680" cy="65929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D0D0D"/>
                  </a:solidFill>
                  <a:latin typeface="Segoe UI"/>
                  <a:ea typeface="STXihei" panose="020B0503020204020204" pitchFamily="2" charset="-122"/>
                  <a:cs typeface="Segoe UI Semibold" panose="020B0702040204020203" pitchFamily="34" charset="0"/>
                </a:rPr>
                <a:t>Network security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E10FC2-CC85-4AA6-8DAB-DCB70CCED18F}"/>
                </a:ext>
              </a:extLst>
            </p:cNvPr>
            <p:cNvGrpSpPr/>
            <p:nvPr/>
          </p:nvGrpSpPr>
          <p:grpSpPr>
            <a:xfrm>
              <a:off x="5047812" y="2015079"/>
              <a:ext cx="530532" cy="530532"/>
              <a:chOff x="460346" y="5002577"/>
              <a:chExt cx="530532" cy="53053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7A8B61A-CFFE-4B75-83FE-804EF32C9314}"/>
                  </a:ext>
                </a:extLst>
              </p:cNvPr>
              <p:cNvSpPr/>
              <p:nvPr/>
            </p:nvSpPr>
            <p:spPr bwMode="auto">
              <a:xfrm>
                <a:off x="460346" y="5002577"/>
                <a:ext cx="530532" cy="53053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BF3F1DEA-75B1-4EE3-9252-1909DC725D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black">
              <a:xfrm>
                <a:off x="536398" y="5162059"/>
                <a:ext cx="336748" cy="244224"/>
              </a:xfrm>
              <a:custGeom>
                <a:avLst/>
                <a:gdLst>
                  <a:gd name="T0" fmla="*/ 274 w 1322"/>
                  <a:gd name="T1" fmla="*/ 483 h 958"/>
                  <a:gd name="T2" fmla="*/ 169 w 1322"/>
                  <a:gd name="T3" fmla="*/ 378 h 958"/>
                  <a:gd name="T4" fmla="*/ 64 w 1322"/>
                  <a:gd name="T5" fmla="*/ 483 h 958"/>
                  <a:gd name="T6" fmla="*/ 169 w 1322"/>
                  <a:gd name="T7" fmla="*/ 589 h 958"/>
                  <a:gd name="T8" fmla="*/ 274 w 1322"/>
                  <a:gd name="T9" fmla="*/ 483 h 958"/>
                  <a:gd name="T10" fmla="*/ 1259 w 1322"/>
                  <a:gd name="T11" fmla="*/ 790 h 958"/>
                  <a:gd name="T12" fmla="*/ 1154 w 1322"/>
                  <a:gd name="T13" fmla="*/ 684 h 958"/>
                  <a:gd name="T14" fmla="*/ 1049 w 1322"/>
                  <a:gd name="T15" fmla="*/ 790 h 958"/>
                  <a:gd name="T16" fmla="*/ 1154 w 1322"/>
                  <a:gd name="T17" fmla="*/ 895 h 958"/>
                  <a:gd name="T18" fmla="*/ 1259 w 1322"/>
                  <a:gd name="T19" fmla="*/ 790 h 958"/>
                  <a:gd name="T20" fmla="*/ 1259 w 1322"/>
                  <a:gd name="T21" fmla="*/ 169 h 958"/>
                  <a:gd name="T22" fmla="*/ 1154 w 1322"/>
                  <a:gd name="T23" fmla="*/ 64 h 958"/>
                  <a:gd name="T24" fmla="*/ 1049 w 1322"/>
                  <a:gd name="T25" fmla="*/ 169 h 958"/>
                  <a:gd name="T26" fmla="*/ 1154 w 1322"/>
                  <a:gd name="T27" fmla="*/ 274 h 958"/>
                  <a:gd name="T28" fmla="*/ 1259 w 1322"/>
                  <a:gd name="T29" fmla="*/ 169 h 958"/>
                  <a:gd name="T30" fmla="*/ 1322 w 1322"/>
                  <a:gd name="T31" fmla="*/ 790 h 958"/>
                  <a:gd name="T32" fmla="*/ 1154 w 1322"/>
                  <a:gd name="T33" fmla="*/ 958 h 958"/>
                  <a:gd name="T34" fmla="*/ 998 w 1322"/>
                  <a:gd name="T35" fmla="*/ 855 h 958"/>
                  <a:gd name="T36" fmla="*/ 991 w 1322"/>
                  <a:gd name="T37" fmla="*/ 830 h 958"/>
                  <a:gd name="T38" fmla="*/ 631 w 1322"/>
                  <a:gd name="T39" fmla="*/ 830 h 958"/>
                  <a:gd name="T40" fmla="*/ 631 w 1322"/>
                  <a:gd name="T41" fmla="*/ 761 h 958"/>
                  <a:gd name="T42" fmla="*/ 988 w 1322"/>
                  <a:gd name="T43" fmla="*/ 761 h 958"/>
                  <a:gd name="T44" fmla="*/ 989 w 1322"/>
                  <a:gd name="T45" fmla="*/ 756 h 958"/>
                  <a:gd name="T46" fmla="*/ 1154 w 1322"/>
                  <a:gd name="T47" fmla="*/ 621 h 958"/>
                  <a:gd name="T48" fmla="*/ 1322 w 1322"/>
                  <a:gd name="T49" fmla="*/ 790 h 958"/>
                  <a:gd name="T50" fmla="*/ 1322 w 1322"/>
                  <a:gd name="T51" fmla="*/ 169 h 958"/>
                  <a:gd name="T52" fmla="*/ 1154 w 1322"/>
                  <a:gd name="T53" fmla="*/ 338 h 958"/>
                  <a:gd name="T54" fmla="*/ 998 w 1322"/>
                  <a:gd name="T55" fmla="*/ 235 h 958"/>
                  <a:gd name="T56" fmla="*/ 991 w 1322"/>
                  <a:gd name="T57" fmla="*/ 210 h 958"/>
                  <a:gd name="T58" fmla="*/ 701 w 1322"/>
                  <a:gd name="T59" fmla="*/ 210 h 958"/>
                  <a:gd name="T60" fmla="*/ 701 w 1322"/>
                  <a:gd name="T61" fmla="*/ 448 h 958"/>
                  <a:gd name="T62" fmla="*/ 701 w 1322"/>
                  <a:gd name="T63" fmla="*/ 448 h 958"/>
                  <a:gd name="T64" fmla="*/ 701 w 1322"/>
                  <a:gd name="T65" fmla="*/ 518 h 958"/>
                  <a:gd name="T66" fmla="*/ 701 w 1322"/>
                  <a:gd name="T67" fmla="*/ 518 h 958"/>
                  <a:gd name="T68" fmla="*/ 701 w 1322"/>
                  <a:gd name="T69" fmla="*/ 761 h 958"/>
                  <a:gd name="T70" fmla="*/ 631 w 1322"/>
                  <a:gd name="T71" fmla="*/ 761 h 958"/>
                  <a:gd name="T72" fmla="*/ 631 w 1322"/>
                  <a:gd name="T73" fmla="*/ 518 h 958"/>
                  <a:gd name="T74" fmla="*/ 334 w 1322"/>
                  <a:gd name="T75" fmla="*/ 518 h 958"/>
                  <a:gd name="T76" fmla="*/ 324 w 1322"/>
                  <a:gd name="T77" fmla="*/ 549 h 958"/>
                  <a:gd name="T78" fmla="*/ 169 w 1322"/>
                  <a:gd name="T79" fmla="*/ 652 h 958"/>
                  <a:gd name="T80" fmla="*/ 0 w 1322"/>
                  <a:gd name="T81" fmla="*/ 483 h 958"/>
                  <a:gd name="T82" fmla="*/ 169 w 1322"/>
                  <a:gd name="T83" fmla="*/ 315 h 958"/>
                  <a:gd name="T84" fmla="*/ 324 w 1322"/>
                  <a:gd name="T85" fmla="*/ 418 h 958"/>
                  <a:gd name="T86" fmla="*/ 334 w 1322"/>
                  <a:gd name="T87" fmla="*/ 448 h 958"/>
                  <a:gd name="T88" fmla="*/ 631 w 1322"/>
                  <a:gd name="T89" fmla="*/ 448 h 958"/>
                  <a:gd name="T90" fmla="*/ 631 w 1322"/>
                  <a:gd name="T91" fmla="*/ 210 h 958"/>
                  <a:gd name="T92" fmla="*/ 631 w 1322"/>
                  <a:gd name="T93" fmla="*/ 140 h 958"/>
                  <a:gd name="T94" fmla="*/ 988 w 1322"/>
                  <a:gd name="T95" fmla="*/ 140 h 958"/>
                  <a:gd name="T96" fmla="*/ 989 w 1322"/>
                  <a:gd name="T97" fmla="*/ 135 h 958"/>
                  <a:gd name="T98" fmla="*/ 1154 w 1322"/>
                  <a:gd name="T99" fmla="*/ 0 h 958"/>
                  <a:gd name="T100" fmla="*/ 1322 w 1322"/>
                  <a:gd name="T101" fmla="*/ 169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2" h="958">
                    <a:moveTo>
                      <a:pt x="274" y="483"/>
                    </a:moveTo>
                    <a:cubicBezTo>
                      <a:pt x="274" y="425"/>
                      <a:pt x="227" y="378"/>
                      <a:pt x="169" y="378"/>
                    </a:cubicBezTo>
                    <a:cubicBezTo>
                      <a:pt x="111" y="378"/>
                      <a:pt x="64" y="425"/>
                      <a:pt x="64" y="483"/>
                    </a:cubicBezTo>
                    <a:cubicBezTo>
                      <a:pt x="64" y="541"/>
                      <a:pt x="111" y="589"/>
                      <a:pt x="169" y="589"/>
                    </a:cubicBezTo>
                    <a:cubicBezTo>
                      <a:pt x="227" y="589"/>
                      <a:pt x="274" y="541"/>
                      <a:pt x="274" y="483"/>
                    </a:cubicBezTo>
                    <a:close/>
                    <a:moveTo>
                      <a:pt x="1259" y="790"/>
                    </a:moveTo>
                    <a:cubicBezTo>
                      <a:pt x="1259" y="732"/>
                      <a:pt x="1212" y="684"/>
                      <a:pt x="1154" y="684"/>
                    </a:cubicBezTo>
                    <a:cubicBezTo>
                      <a:pt x="1096" y="684"/>
                      <a:pt x="1049" y="732"/>
                      <a:pt x="1049" y="790"/>
                    </a:cubicBezTo>
                    <a:cubicBezTo>
                      <a:pt x="1049" y="848"/>
                      <a:pt x="1096" y="895"/>
                      <a:pt x="1154" y="895"/>
                    </a:cubicBezTo>
                    <a:cubicBezTo>
                      <a:pt x="1212" y="895"/>
                      <a:pt x="1259" y="848"/>
                      <a:pt x="1259" y="790"/>
                    </a:cubicBezTo>
                    <a:close/>
                    <a:moveTo>
                      <a:pt x="1259" y="169"/>
                    </a:moveTo>
                    <a:cubicBezTo>
                      <a:pt x="1259" y="111"/>
                      <a:pt x="1212" y="64"/>
                      <a:pt x="1154" y="64"/>
                    </a:cubicBezTo>
                    <a:cubicBezTo>
                      <a:pt x="1096" y="64"/>
                      <a:pt x="1049" y="111"/>
                      <a:pt x="1049" y="169"/>
                    </a:cubicBezTo>
                    <a:cubicBezTo>
                      <a:pt x="1049" y="227"/>
                      <a:pt x="1096" y="274"/>
                      <a:pt x="1154" y="274"/>
                    </a:cubicBezTo>
                    <a:cubicBezTo>
                      <a:pt x="1212" y="274"/>
                      <a:pt x="1259" y="227"/>
                      <a:pt x="1259" y="169"/>
                    </a:cubicBezTo>
                    <a:close/>
                    <a:moveTo>
                      <a:pt x="1322" y="790"/>
                    </a:moveTo>
                    <a:cubicBezTo>
                      <a:pt x="1322" y="883"/>
                      <a:pt x="1247" y="958"/>
                      <a:pt x="1154" y="958"/>
                    </a:cubicBezTo>
                    <a:cubicBezTo>
                      <a:pt x="1084" y="958"/>
                      <a:pt x="1024" y="916"/>
                      <a:pt x="998" y="855"/>
                    </a:cubicBezTo>
                    <a:cubicBezTo>
                      <a:pt x="991" y="830"/>
                      <a:pt x="991" y="830"/>
                      <a:pt x="991" y="830"/>
                    </a:cubicBezTo>
                    <a:cubicBezTo>
                      <a:pt x="631" y="830"/>
                      <a:pt x="631" y="830"/>
                      <a:pt x="631" y="830"/>
                    </a:cubicBezTo>
                    <a:cubicBezTo>
                      <a:pt x="631" y="761"/>
                      <a:pt x="631" y="761"/>
                      <a:pt x="631" y="761"/>
                    </a:cubicBezTo>
                    <a:cubicBezTo>
                      <a:pt x="988" y="761"/>
                      <a:pt x="988" y="761"/>
                      <a:pt x="988" y="761"/>
                    </a:cubicBezTo>
                    <a:cubicBezTo>
                      <a:pt x="989" y="756"/>
                      <a:pt x="989" y="756"/>
                      <a:pt x="989" y="756"/>
                    </a:cubicBezTo>
                    <a:cubicBezTo>
                      <a:pt x="1004" y="679"/>
                      <a:pt x="1072" y="621"/>
                      <a:pt x="1154" y="621"/>
                    </a:cubicBezTo>
                    <a:cubicBezTo>
                      <a:pt x="1247" y="621"/>
                      <a:pt x="1322" y="696"/>
                      <a:pt x="1322" y="790"/>
                    </a:cubicBezTo>
                    <a:close/>
                    <a:moveTo>
                      <a:pt x="1322" y="169"/>
                    </a:moveTo>
                    <a:cubicBezTo>
                      <a:pt x="1322" y="262"/>
                      <a:pt x="1247" y="338"/>
                      <a:pt x="1154" y="338"/>
                    </a:cubicBezTo>
                    <a:cubicBezTo>
                      <a:pt x="1084" y="338"/>
                      <a:pt x="1024" y="295"/>
                      <a:pt x="998" y="235"/>
                    </a:cubicBezTo>
                    <a:cubicBezTo>
                      <a:pt x="991" y="210"/>
                      <a:pt x="991" y="210"/>
                      <a:pt x="991" y="210"/>
                    </a:cubicBezTo>
                    <a:cubicBezTo>
                      <a:pt x="701" y="210"/>
                      <a:pt x="701" y="210"/>
                      <a:pt x="701" y="210"/>
                    </a:cubicBezTo>
                    <a:cubicBezTo>
                      <a:pt x="701" y="448"/>
                      <a:pt x="701" y="448"/>
                      <a:pt x="701" y="448"/>
                    </a:cubicBezTo>
                    <a:cubicBezTo>
                      <a:pt x="701" y="448"/>
                      <a:pt x="701" y="448"/>
                      <a:pt x="701" y="448"/>
                    </a:cubicBezTo>
                    <a:cubicBezTo>
                      <a:pt x="701" y="518"/>
                      <a:pt x="701" y="518"/>
                      <a:pt x="701" y="518"/>
                    </a:cubicBezTo>
                    <a:cubicBezTo>
                      <a:pt x="701" y="518"/>
                      <a:pt x="701" y="518"/>
                      <a:pt x="701" y="518"/>
                    </a:cubicBezTo>
                    <a:cubicBezTo>
                      <a:pt x="701" y="761"/>
                      <a:pt x="701" y="761"/>
                      <a:pt x="701" y="761"/>
                    </a:cubicBezTo>
                    <a:cubicBezTo>
                      <a:pt x="631" y="761"/>
                      <a:pt x="631" y="761"/>
                      <a:pt x="631" y="761"/>
                    </a:cubicBezTo>
                    <a:cubicBezTo>
                      <a:pt x="631" y="518"/>
                      <a:pt x="631" y="518"/>
                      <a:pt x="631" y="518"/>
                    </a:cubicBezTo>
                    <a:cubicBezTo>
                      <a:pt x="334" y="518"/>
                      <a:pt x="334" y="518"/>
                      <a:pt x="334" y="518"/>
                    </a:cubicBezTo>
                    <a:cubicBezTo>
                      <a:pt x="324" y="549"/>
                      <a:pt x="324" y="549"/>
                      <a:pt x="324" y="549"/>
                    </a:cubicBezTo>
                    <a:cubicBezTo>
                      <a:pt x="298" y="610"/>
                      <a:pt x="239" y="652"/>
                      <a:pt x="169" y="652"/>
                    </a:cubicBezTo>
                    <a:cubicBezTo>
                      <a:pt x="76" y="652"/>
                      <a:pt x="0" y="577"/>
                      <a:pt x="0" y="483"/>
                    </a:cubicBezTo>
                    <a:cubicBezTo>
                      <a:pt x="0" y="390"/>
                      <a:pt x="76" y="315"/>
                      <a:pt x="169" y="315"/>
                    </a:cubicBezTo>
                    <a:cubicBezTo>
                      <a:pt x="239" y="315"/>
                      <a:pt x="298" y="357"/>
                      <a:pt x="324" y="418"/>
                    </a:cubicBezTo>
                    <a:cubicBezTo>
                      <a:pt x="334" y="448"/>
                      <a:pt x="334" y="448"/>
                      <a:pt x="334" y="448"/>
                    </a:cubicBezTo>
                    <a:cubicBezTo>
                      <a:pt x="631" y="448"/>
                      <a:pt x="631" y="448"/>
                      <a:pt x="631" y="448"/>
                    </a:cubicBezTo>
                    <a:cubicBezTo>
                      <a:pt x="631" y="210"/>
                      <a:pt x="631" y="210"/>
                      <a:pt x="631" y="210"/>
                    </a:cubicBezTo>
                    <a:cubicBezTo>
                      <a:pt x="631" y="140"/>
                      <a:pt x="631" y="140"/>
                      <a:pt x="631" y="140"/>
                    </a:cubicBezTo>
                    <a:cubicBezTo>
                      <a:pt x="988" y="140"/>
                      <a:pt x="988" y="140"/>
                      <a:pt x="988" y="140"/>
                    </a:cubicBezTo>
                    <a:cubicBezTo>
                      <a:pt x="989" y="135"/>
                      <a:pt x="989" y="135"/>
                      <a:pt x="989" y="135"/>
                    </a:cubicBezTo>
                    <a:cubicBezTo>
                      <a:pt x="1004" y="58"/>
                      <a:pt x="1072" y="0"/>
                      <a:pt x="1154" y="0"/>
                    </a:cubicBezTo>
                    <a:cubicBezTo>
                      <a:pt x="1247" y="0"/>
                      <a:pt x="1322" y="76"/>
                      <a:pt x="1322" y="16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89616" tIns="44809" rIns="89616" bIns="44809" numCol="1" anchor="t" anchorCtr="0" compatLnSpc="1">
                <a:prstTxWarp prst="textNoShape">
                  <a:avLst/>
                </a:prstTxWarp>
              </a:bodyPr>
              <a:lstStyle/>
              <a:p>
                <a:pPr defTabSz="914015">
                  <a:defRPr/>
                </a:pPr>
                <a:endParaRPr lang="en-US" sz="1763" kern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D21B74-4E75-4465-9C1E-2BBFDDD5279E}"/>
              </a:ext>
            </a:extLst>
          </p:cNvPr>
          <p:cNvGrpSpPr/>
          <p:nvPr/>
        </p:nvGrpSpPr>
        <p:grpSpPr>
          <a:xfrm>
            <a:off x="7318132" y="1408287"/>
            <a:ext cx="2099879" cy="1387601"/>
            <a:chOff x="9683834" y="2015079"/>
            <a:chExt cx="2100475" cy="1387995"/>
          </a:xfrm>
        </p:grpSpPr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482734DD-1F99-4076-8C6A-20EBA7657FBA}"/>
                </a:ext>
              </a:extLst>
            </p:cNvPr>
            <p:cNvSpPr txBox="1"/>
            <p:nvPr/>
          </p:nvSpPr>
          <p:spPr>
            <a:xfrm>
              <a:off x="9683834" y="2743689"/>
              <a:ext cx="2100475" cy="65938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 marR="0" lvl="0" indent="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2000">
                  <a:gradFill>
                    <a:gsLst>
                      <a:gs pos="0">
                        <a:srgbClr val="0078D7"/>
                      </a:gs>
                      <a:gs pos="100000">
                        <a:srgbClr val="0078D7"/>
                      </a:gs>
                    </a:gsLst>
                    <a:lin ang="5400000" scaled="0"/>
                  </a:gradFill>
                  <a:ea typeface="STXihei" panose="020B0503020204020204" pitchFamily="2" charset="-122"/>
                  <a:cs typeface="Segoe UI Semibold" panose="020B0702040204020203" pitchFamily="34" charset="0"/>
                </a:defRPr>
              </a:lvl1pPr>
              <a:lvl2pPr marL="457200" defTabSz="914400"/>
              <a:lvl3pPr marL="914400" defTabSz="914400"/>
              <a:lvl4pPr marL="1371600" defTabSz="914400"/>
              <a:lvl5pPr marL="1828800" defTabSz="914400"/>
              <a:lvl6pPr marL="2286000" defTabSz="914400"/>
              <a:lvl7pPr marL="2743200" defTabSz="914400"/>
              <a:lvl8pPr marL="3200400" defTabSz="914400"/>
              <a:lvl9pPr marL="3657600" defTabSz="914400"/>
            </a:lstStyle>
            <a:p>
              <a:pPr defTabSz="932293">
                <a:defRPr/>
              </a:pPr>
              <a:r>
                <a:rPr lang="en-US">
                  <a:solidFill>
                    <a:srgbClr val="0D0D0D"/>
                  </a:solidFill>
                  <a:latin typeface="Segoe UI"/>
                </a:rPr>
                <a:t>Threat protection</a:t>
              </a:r>
              <a:endParaRPr lang="en-US" baseline="30000">
                <a:solidFill>
                  <a:srgbClr val="0D0D0D"/>
                </a:solidFill>
                <a:latin typeface="Segoe UI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8663BF-6CCA-477B-83FA-034EA85F4546}"/>
                </a:ext>
              </a:extLst>
            </p:cNvPr>
            <p:cNvGrpSpPr/>
            <p:nvPr/>
          </p:nvGrpSpPr>
          <p:grpSpPr>
            <a:xfrm>
              <a:off x="9748606" y="2015079"/>
              <a:ext cx="530532" cy="530532"/>
              <a:chOff x="6621825" y="1828525"/>
              <a:chExt cx="781282" cy="78128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54E48C4-A03C-48CD-8589-29696A87F3EA}"/>
                  </a:ext>
                </a:extLst>
              </p:cNvPr>
              <p:cNvSpPr/>
              <p:nvPr/>
            </p:nvSpPr>
            <p:spPr bwMode="auto">
              <a:xfrm rot="1643308">
                <a:off x="6621825" y="1828525"/>
                <a:ext cx="781282" cy="78128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40" name="Shield_EA18">
                <a:extLst>
                  <a:ext uri="{FF2B5EF4-FFF2-40B4-BE49-F238E27FC236}">
                    <a16:creationId xmlns:a16="http://schemas.microsoft.com/office/drawing/2014/main" id="{D0E5BBE5-4C39-4052-A9A0-12120DDD65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40694" y="2036286"/>
                <a:ext cx="343544" cy="365760"/>
              </a:xfrm>
              <a:custGeom>
                <a:avLst/>
                <a:gdLst>
                  <a:gd name="T0" fmla="*/ 3500 w 3500"/>
                  <a:gd name="T1" fmla="*/ 1375 h 3725"/>
                  <a:gd name="T2" fmla="*/ 1750 w 3500"/>
                  <a:gd name="T3" fmla="*/ 3725 h 3725"/>
                  <a:gd name="T4" fmla="*/ 0 w 3500"/>
                  <a:gd name="T5" fmla="*/ 1375 h 3725"/>
                  <a:gd name="T6" fmla="*/ 0 w 3500"/>
                  <a:gd name="T7" fmla="*/ 500 h 3725"/>
                  <a:gd name="T8" fmla="*/ 1125 w 3500"/>
                  <a:gd name="T9" fmla="*/ 187 h 3725"/>
                  <a:gd name="T10" fmla="*/ 1750 w 3500"/>
                  <a:gd name="T11" fmla="*/ 0 h 3725"/>
                  <a:gd name="T12" fmla="*/ 2375 w 3500"/>
                  <a:gd name="T13" fmla="*/ 187 h 3725"/>
                  <a:gd name="T14" fmla="*/ 3500 w 3500"/>
                  <a:gd name="T15" fmla="*/ 500 h 3725"/>
                  <a:gd name="T16" fmla="*/ 3500 w 3500"/>
                  <a:gd name="T17" fmla="*/ 1375 h 3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00" h="3725">
                    <a:moveTo>
                      <a:pt x="3500" y="1375"/>
                    </a:moveTo>
                    <a:cubicBezTo>
                      <a:pt x="3500" y="2302"/>
                      <a:pt x="2831" y="3117"/>
                      <a:pt x="1750" y="3725"/>
                    </a:cubicBezTo>
                    <a:cubicBezTo>
                      <a:pt x="669" y="3117"/>
                      <a:pt x="0" y="2302"/>
                      <a:pt x="0" y="1375"/>
                    </a:cubicBezTo>
                    <a:cubicBezTo>
                      <a:pt x="0" y="500"/>
                      <a:pt x="0" y="500"/>
                      <a:pt x="0" y="500"/>
                    </a:cubicBezTo>
                    <a:cubicBezTo>
                      <a:pt x="440" y="500"/>
                      <a:pt x="837" y="380"/>
                      <a:pt x="1125" y="187"/>
                    </a:cubicBezTo>
                    <a:cubicBezTo>
                      <a:pt x="1285" y="71"/>
                      <a:pt x="1506" y="0"/>
                      <a:pt x="1750" y="0"/>
                    </a:cubicBezTo>
                    <a:cubicBezTo>
                      <a:pt x="1994" y="0"/>
                      <a:pt x="2215" y="71"/>
                      <a:pt x="2375" y="187"/>
                    </a:cubicBezTo>
                    <a:cubicBezTo>
                      <a:pt x="2663" y="380"/>
                      <a:pt x="3060" y="500"/>
                      <a:pt x="3500" y="500"/>
                    </a:cubicBezTo>
                    <a:lnTo>
                      <a:pt x="3500" y="1375"/>
                    </a:lnTo>
                    <a:close/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73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6ECC7D-E2E0-4B8A-B258-9B69F15DAEC0}"/>
              </a:ext>
            </a:extLst>
          </p:cNvPr>
          <p:cNvGrpSpPr/>
          <p:nvPr/>
        </p:nvGrpSpPr>
        <p:grpSpPr>
          <a:xfrm>
            <a:off x="345030" y="1408287"/>
            <a:ext cx="2078166" cy="1596243"/>
            <a:chOff x="343361" y="2015079"/>
            <a:chExt cx="2078756" cy="1596696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C9229EFE-51B2-4771-A5AF-95BEA19495D4}"/>
                </a:ext>
              </a:extLst>
            </p:cNvPr>
            <p:cNvSpPr txBox="1"/>
            <p:nvPr/>
          </p:nvSpPr>
          <p:spPr>
            <a:xfrm>
              <a:off x="343361" y="2669796"/>
              <a:ext cx="2078756" cy="941979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D0D0D"/>
                  </a:solidFill>
                  <a:latin typeface="Segoe UI"/>
                  <a:ea typeface="STXihei" panose="020B0503020204020204" pitchFamily="2" charset="-122"/>
                  <a:cs typeface="Segoe UI Semibold" panose="020B0702040204020203" pitchFamily="34" charset="0"/>
                </a:rPr>
                <a:t>Identity &amp; access management 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F88E607-4073-424B-9750-859F9C3F78BE}"/>
                </a:ext>
              </a:extLst>
            </p:cNvPr>
            <p:cNvGrpSpPr/>
            <p:nvPr/>
          </p:nvGrpSpPr>
          <p:grpSpPr>
            <a:xfrm>
              <a:off x="458298" y="2015079"/>
              <a:ext cx="530532" cy="530532"/>
              <a:chOff x="5625439" y="609860"/>
              <a:chExt cx="781282" cy="78128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40CA491-E39F-4A5B-942F-383D97CE1858}"/>
                  </a:ext>
                </a:extLst>
              </p:cNvPr>
              <p:cNvSpPr/>
              <p:nvPr/>
            </p:nvSpPr>
            <p:spPr bwMode="auto">
              <a:xfrm>
                <a:off x="5625439" y="609860"/>
                <a:ext cx="781282" cy="781282"/>
              </a:xfrm>
              <a:prstGeom prst="ellipse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23" rIns="0" bIns="4662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11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  <p:sp>
            <p:nvSpPr>
              <p:cNvPr id="45" name="ContactCard_EEBD">
                <a:extLst>
                  <a:ext uri="{FF2B5EF4-FFF2-40B4-BE49-F238E27FC236}">
                    <a16:creationId xmlns:a16="http://schemas.microsoft.com/office/drawing/2014/main" id="{3F01C6D6-9C02-4676-AC65-5165DA95B16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87480" y="832751"/>
                <a:ext cx="457200" cy="335501"/>
              </a:xfrm>
              <a:custGeom>
                <a:avLst/>
                <a:gdLst>
                  <a:gd name="T0" fmla="*/ 2121 w 3742"/>
                  <a:gd name="T1" fmla="*/ 998 h 2744"/>
                  <a:gd name="T2" fmla="*/ 3368 w 3742"/>
                  <a:gd name="T3" fmla="*/ 998 h 2744"/>
                  <a:gd name="T4" fmla="*/ 2121 w 3742"/>
                  <a:gd name="T5" fmla="*/ 1746 h 2744"/>
                  <a:gd name="T6" fmla="*/ 2869 w 3742"/>
                  <a:gd name="T7" fmla="*/ 1746 h 2744"/>
                  <a:gd name="T8" fmla="*/ 3742 w 3742"/>
                  <a:gd name="T9" fmla="*/ 0 h 2744"/>
                  <a:gd name="T10" fmla="*/ 0 w 3742"/>
                  <a:gd name="T11" fmla="*/ 0 h 2744"/>
                  <a:gd name="T12" fmla="*/ 0 w 3742"/>
                  <a:gd name="T13" fmla="*/ 2744 h 2744"/>
                  <a:gd name="T14" fmla="*/ 3742 w 3742"/>
                  <a:gd name="T15" fmla="*/ 2744 h 2744"/>
                  <a:gd name="T16" fmla="*/ 3742 w 3742"/>
                  <a:gd name="T17" fmla="*/ 0 h 2744"/>
                  <a:gd name="T18" fmla="*/ 1123 w 3742"/>
                  <a:gd name="T19" fmla="*/ 748 h 2744"/>
                  <a:gd name="T20" fmla="*/ 748 w 3742"/>
                  <a:gd name="T21" fmla="*/ 1123 h 2744"/>
                  <a:gd name="T22" fmla="*/ 1123 w 3742"/>
                  <a:gd name="T23" fmla="*/ 1497 h 2744"/>
                  <a:gd name="T24" fmla="*/ 1497 w 3742"/>
                  <a:gd name="T25" fmla="*/ 1123 h 2744"/>
                  <a:gd name="T26" fmla="*/ 1123 w 3742"/>
                  <a:gd name="T27" fmla="*/ 748 h 2744"/>
                  <a:gd name="T28" fmla="*/ 1746 w 3742"/>
                  <a:gd name="T29" fmla="*/ 2121 h 2744"/>
                  <a:gd name="T30" fmla="*/ 1123 w 3742"/>
                  <a:gd name="T31" fmla="*/ 1497 h 2744"/>
                  <a:gd name="T32" fmla="*/ 499 w 3742"/>
                  <a:gd name="T33" fmla="*/ 2121 h 2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42" h="2744">
                    <a:moveTo>
                      <a:pt x="2121" y="998"/>
                    </a:moveTo>
                    <a:cubicBezTo>
                      <a:pt x="3368" y="998"/>
                      <a:pt x="3368" y="998"/>
                      <a:pt x="3368" y="998"/>
                    </a:cubicBezTo>
                    <a:moveTo>
                      <a:pt x="2121" y="1746"/>
                    </a:moveTo>
                    <a:cubicBezTo>
                      <a:pt x="2869" y="1746"/>
                      <a:pt x="2869" y="1746"/>
                      <a:pt x="2869" y="1746"/>
                    </a:cubicBezTo>
                    <a:moveTo>
                      <a:pt x="374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44"/>
                      <a:pt x="0" y="2744"/>
                      <a:pt x="0" y="2744"/>
                    </a:cubicBezTo>
                    <a:cubicBezTo>
                      <a:pt x="3742" y="2744"/>
                      <a:pt x="3742" y="2744"/>
                      <a:pt x="3742" y="2744"/>
                    </a:cubicBezTo>
                    <a:lnTo>
                      <a:pt x="3742" y="0"/>
                    </a:lnTo>
                    <a:close/>
                    <a:moveTo>
                      <a:pt x="1123" y="748"/>
                    </a:moveTo>
                    <a:cubicBezTo>
                      <a:pt x="916" y="748"/>
                      <a:pt x="748" y="916"/>
                      <a:pt x="748" y="1123"/>
                    </a:cubicBezTo>
                    <a:cubicBezTo>
                      <a:pt x="748" y="1329"/>
                      <a:pt x="916" y="1497"/>
                      <a:pt x="1123" y="1497"/>
                    </a:cubicBezTo>
                    <a:cubicBezTo>
                      <a:pt x="1329" y="1497"/>
                      <a:pt x="1497" y="1329"/>
                      <a:pt x="1497" y="1123"/>
                    </a:cubicBezTo>
                    <a:cubicBezTo>
                      <a:pt x="1497" y="916"/>
                      <a:pt x="1329" y="748"/>
                      <a:pt x="1123" y="748"/>
                    </a:cubicBezTo>
                    <a:close/>
                    <a:moveTo>
                      <a:pt x="1746" y="2121"/>
                    </a:moveTo>
                    <a:cubicBezTo>
                      <a:pt x="1746" y="1776"/>
                      <a:pt x="1467" y="1497"/>
                      <a:pt x="1123" y="1497"/>
                    </a:cubicBezTo>
                    <a:cubicBezTo>
                      <a:pt x="778" y="1497"/>
                      <a:pt x="499" y="1776"/>
                      <a:pt x="499" y="2121"/>
                    </a:cubicBezTo>
                  </a:path>
                </a:pathLst>
              </a:custGeom>
              <a:noFill/>
              <a:ln w="158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73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FA43A9A-429F-417A-B4F9-609B48B49E4A}"/>
              </a:ext>
            </a:extLst>
          </p:cNvPr>
          <p:cNvSpPr txBox="1"/>
          <p:nvPr/>
        </p:nvSpPr>
        <p:spPr>
          <a:xfrm>
            <a:off x="286249" y="3032296"/>
            <a:ext cx="2177843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Azure Active Directory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49370A-7B54-44FA-A824-261D27508BD3}"/>
              </a:ext>
            </a:extLst>
          </p:cNvPr>
          <p:cNvSpPr txBox="1"/>
          <p:nvPr/>
        </p:nvSpPr>
        <p:spPr>
          <a:xfrm>
            <a:off x="286250" y="3784750"/>
            <a:ext cx="2178073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Multi-Factor 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Authentication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194BC0-9443-42A4-BE62-C36EF1B9CC7F}"/>
              </a:ext>
            </a:extLst>
          </p:cNvPr>
          <p:cNvSpPr txBox="1"/>
          <p:nvPr/>
        </p:nvSpPr>
        <p:spPr>
          <a:xfrm>
            <a:off x="286019" y="4578104"/>
            <a:ext cx="2177843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Role Based Access 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Control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DFCD60-29B0-4C96-8CD3-9DB45B6517C2}"/>
              </a:ext>
            </a:extLst>
          </p:cNvPr>
          <p:cNvSpPr txBox="1"/>
          <p:nvPr/>
        </p:nvSpPr>
        <p:spPr>
          <a:xfrm>
            <a:off x="2633519" y="3027537"/>
            <a:ext cx="2197461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Encryption 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(Disks, Storage, SQL)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F1F05B-D3FE-44F8-86D9-32BE3F068835}"/>
              </a:ext>
            </a:extLst>
          </p:cNvPr>
          <p:cNvSpPr txBox="1"/>
          <p:nvPr/>
        </p:nvSpPr>
        <p:spPr>
          <a:xfrm>
            <a:off x="2633519" y="3806023"/>
            <a:ext cx="2197461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Azure Key Vault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14E620-F7E5-470C-A391-E2166AFFE3C7}"/>
              </a:ext>
            </a:extLst>
          </p:cNvPr>
          <p:cNvSpPr txBox="1"/>
          <p:nvPr/>
        </p:nvSpPr>
        <p:spPr>
          <a:xfrm>
            <a:off x="4969062" y="3027536"/>
            <a:ext cx="2197461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VNET, VPN, NSG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C272B2-E6AE-4B96-902C-ECA121015248}"/>
              </a:ext>
            </a:extLst>
          </p:cNvPr>
          <p:cNvSpPr txBox="1"/>
          <p:nvPr/>
        </p:nvSpPr>
        <p:spPr>
          <a:xfrm>
            <a:off x="4980788" y="3806023"/>
            <a:ext cx="2197461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Application Gateway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(WAF), Azure Firewall</a:t>
            </a:r>
            <a:endParaRPr lang="en-US" sz="816" spc="120" baseline="30000" dirty="0">
              <a:solidFill>
                <a:srgbClr val="FFFFFF"/>
              </a:solidFill>
              <a:latin typeface="Segoe UI"/>
              <a:cs typeface="Segoe UI Semibold" panose="020B07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5F14D0-0D4D-4B0E-903C-27F0625628AC}"/>
              </a:ext>
            </a:extLst>
          </p:cNvPr>
          <p:cNvSpPr txBox="1"/>
          <p:nvPr/>
        </p:nvSpPr>
        <p:spPr>
          <a:xfrm>
            <a:off x="4969062" y="4608321"/>
            <a:ext cx="2197461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DDoS Protection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 Standard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9C26D2-6148-41FC-AF94-BB43DA289532}"/>
              </a:ext>
            </a:extLst>
          </p:cNvPr>
          <p:cNvSpPr txBox="1"/>
          <p:nvPr/>
        </p:nvSpPr>
        <p:spPr>
          <a:xfrm>
            <a:off x="4969061" y="5419839"/>
            <a:ext cx="2197461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ExpressRoute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C39AFD-32D0-41D1-B7FF-E22E91BAA784}"/>
              </a:ext>
            </a:extLst>
          </p:cNvPr>
          <p:cNvSpPr txBox="1"/>
          <p:nvPr/>
        </p:nvSpPr>
        <p:spPr>
          <a:xfrm>
            <a:off x="7314524" y="3016099"/>
            <a:ext cx="4564573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Azure Security Center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A7CBB9-9503-4DF2-A8B4-B842CF19D5AA}"/>
              </a:ext>
            </a:extLst>
          </p:cNvPr>
          <p:cNvSpPr txBox="1"/>
          <p:nvPr/>
        </p:nvSpPr>
        <p:spPr>
          <a:xfrm>
            <a:off x="9682663" y="3808809"/>
            <a:ext cx="2186515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Azure Log Analytics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CCEC9-ADE4-4A5B-B63A-721D810803EE}"/>
              </a:ext>
            </a:extLst>
          </p:cNvPr>
          <p:cNvSpPr/>
          <p:nvPr/>
        </p:nvSpPr>
        <p:spPr bwMode="auto">
          <a:xfrm>
            <a:off x="175246" y="6256455"/>
            <a:ext cx="11703850" cy="549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494" tIns="149196" rIns="186494" bIns="1491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5084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32">
                <a:solidFill>
                  <a:srgbClr val="1A1A1A"/>
                </a:solidFill>
                <a:latin typeface="Segoe UI"/>
                <a:ea typeface="Segoe UI" pitchFamily="34" charset="0"/>
                <a:cs typeface="Segoe UI" pitchFamily="34" charset="0"/>
              </a:rPr>
              <a:t>+ Partner Solutions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C664BE-B70E-4974-A4A4-27B44F4C1063}"/>
              </a:ext>
            </a:extLst>
          </p:cNvPr>
          <p:cNvSpPr/>
          <p:nvPr/>
        </p:nvSpPr>
        <p:spPr>
          <a:xfrm>
            <a:off x="188902" y="66170"/>
            <a:ext cx="2490323" cy="433125"/>
          </a:xfrm>
          <a:prstGeom prst="rect">
            <a:avLst/>
          </a:prstGeom>
          <a:noFill/>
        </p:spPr>
        <p:txBody>
          <a:bodyPr wrap="none" lIns="146262">
            <a:sp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ln w="3175">
                  <a:noFill/>
                </a:ln>
                <a:solidFill>
                  <a:srgbClr val="0078D4"/>
                </a:solidFill>
                <a:latin typeface="Segoe UI"/>
                <a:cs typeface="Segoe UI" pitchFamily="34" charset="0"/>
              </a:rPr>
              <a:t>Built-in Controls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C486C7-2168-44C4-AEA1-179595FC8579}"/>
              </a:ext>
            </a:extLst>
          </p:cNvPr>
          <p:cNvSpPr txBox="1"/>
          <p:nvPr/>
        </p:nvSpPr>
        <p:spPr>
          <a:xfrm>
            <a:off x="274523" y="5355071"/>
            <a:ext cx="2177843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Azure Active Directory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(Identity Protection)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93F492-53D8-4EF9-98F7-5B429EE194AE}"/>
              </a:ext>
            </a:extLst>
          </p:cNvPr>
          <p:cNvSpPr txBox="1"/>
          <p:nvPr/>
        </p:nvSpPr>
        <p:spPr>
          <a:xfrm>
            <a:off x="2599112" y="4608320"/>
            <a:ext cx="2197461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Confidential 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Computing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7AE445-6376-4184-8A46-1E49094D113B}"/>
              </a:ext>
            </a:extLst>
          </p:cNvPr>
          <p:cNvSpPr txBox="1"/>
          <p:nvPr/>
        </p:nvSpPr>
        <p:spPr>
          <a:xfrm>
            <a:off x="7339028" y="3814179"/>
            <a:ext cx="2186515" cy="6011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lIns="182828" tIns="146262" rIns="182828" bIns="146262" rtlCol="0" anchor="ctr">
            <a:noAutofit/>
          </a:bodyPr>
          <a:lstStyle/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Microsoft Antimalware</a:t>
            </a:r>
          </a:p>
          <a:p>
            <a:pPr algn="ctr" defTabSz="932509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98" spc="120" dirty="0">
                <a:solidFill>
                  <a:srgbClr val="FFFFFF"/>
                </a:solidFill>
                <a:latin typeface="Segoe UI"/>
                <a:cs typeface="Segoe UI Semibold" panose="020B0702040204020203" pitchFamily="34" charset="0"/>
              </a:rPr>
              <a:t> for Azure</a:t>
            </a:r>
          </a:p>
        </p:txBody>
      </p:sp>
    </p:spTree>
    <p:extLst>
      <p:ext uri="{BB962C8B-B14F-4D97-AF65-F5344CB8AC3E}">
        <p14:creationId xmlns:p14="http://schemas.microsoft.com/office/powerpoint/2010/main" val="9512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6D9-E67E-4DE6-A7E3-5AA96C3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9A453-7B75-4A92-B14A-617B94BAD7AA}"/>
              </a:ext>
            </a:extLst>
          </p:cNvPr>
          <p:cNvSpPr/>
          <p:nvPr/>
        </p:nvSpPr>
        <p:spPr>
          <a:xfrm>
            <a:off x="2038644" y="2227569"/>
            <a:ext cx="2599736" cy="1371600"/>
          </a:xfrm>
          <a:prstGeom prst="rect">
            <a:avLst/>
          </a:prstGeom>
          <a:solidFill>
            <a:srgbClr val="2359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F2F91-9243-42B6-BF92-B6850E201A12}"/>
              </a:ext>
            </a:extLst>
          </p:cNvPr>
          <p:cNvSpPr/>
          <p:nvPr/>
        </p:nvSpPr>
        <p:spPr>
          <a:xfrm>
            <a:off x="2088291" y="2294625"/>
            <a:ext cx="2545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1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1FB5D-9D1D-4C5C-AD85-A38CA25EBA69}"/>
              </a:ext>
            </a:extLst>
          </p:cNvPr>
          <p:cNvSpPr/>
          <p:nvPr/>
        </p:nvSpPr>
        <p:spPr>
          <a:xfrm>
            <a:off x="2038643" y="3738337"/>
            <a:ext cx="2599737" cy="1363654"/>
          </a:xfrm>
          <a:prstGeom prst="rect">
            <a:avLst/>
          </a:prstGeom>
          <a:solidFill>
            <a:srgbClr val="22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A3CA8-891C-492A-A9DE-C7291D538C0D}"/>
              </a:ext>
            </a:extLst>
          </p:cNvPr>
          <p:cNvSpPr/>
          <p:nvPr/>
        </p:nvSpPr>
        <p:spPr>
          <a:xfrm>
            <a:off x="2088291" y="3791568"/>
            <a:ext cx="2346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4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E7924-63B6-4AC7-AEB6-E902D435D908}"/>
              </a:ext>
            </a:extLst>
          </p:cNvPr>
          <p:cNvSpPr/>
          <p:nvPr/>
        </p:nvSpPr>
        <p:spPr>
          <a:xfrm>
            <a:off x="7560841" y="2227569"/>
            <a:ext cx="2596896" cy="1371600"/>
          </a:xfrm>
          <a:prstGeom prst="rect">
            <a:avLst/>
          </a:prstGeom>
          <a:solidFill>
            <a:srgbClr val="3F9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07F5A6-0DFD-4101-AE96-5B68D254B418}"/>
              </a:ext>
            </a:extLst>
          </p:cNvPr>
          <p:cNvGrpSpPr/>
          <p:nvPr/>
        </p:nvGrpSpPr>
        <p:grpSpPr>
          <a:xfrm>
            <a:off x="4719061" y="2125662"/>
            <a:ext cx="2761098" cy="3080637"/>
            <a:chOff x="3132869" y="1149927"/>
            <a:chExt cx="2761098" cy="13716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7E00BD-2A4F-41B4-9C4E-11B88A4EE54F}"/>
                </a:ext>
              </a:extLst>
            </p:cNvPr>
            <p:cNvCxnSpPr/>
            <p:nvPr/>
          </p:nvCxnSpPr>
          <p:spPr>
            <a:xfrm>
              <a:off x="3132869" y="1149927"/>
              <a:ext cx="0" cy="13716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13112E-85F1-43A9-B790-63C856E17DD9}"/>
                </a:ext>
              </a:extLst>
            </p:cNvPr>
            <p:cNvCxnSpPr/>
            <p:nvPr/>
          </p:nvCxnSpPr>
          <p:spPr>
            <a:xfrm>
              <a:off x="5893967" y="1149927"/>
              <a:ext cx="0" cy="137160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6A25C-1CCD-4B2A-9193-49EA8EC9BE9C}"/>
              </a:ext>
            </a:extLst>
          </p:cNvPr>
          <p:cNvSpPr/>
          <p:nvPr/>
        </p:nvSpPr>
        <p:spPr>
          <a:xfrm>
            <a:off x="7617041" y="2294625"/>
            <a:ext cx="1988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3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87A1F-A1E7-4EC1-9637-9D5773D9FB8F}"/>
              </a:ext>
            </a:extLst>
          </p:cNvPr>
          <p:cNvSpPr/>
          <p:nvPr/>
        </p:nvSpPr>
        <p:spPr>
          <a:xfrm>
            <a:off x="4807382" y="2227569"/>
            <a:ext cx="2599733" cy="1363654"/>
          </a:xfrm>
          <a:prstGeom prst="rect">
            <a:avLst/>
          </a:prstGeom>
          <a:solidFill>
            <a:srgbClr val="F56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DAECE-C2CD-456F-A393-FE0D143B02BB}"/>
              </a:ext>
            </a:extLst>
          </p:cNvPr>
          <p:cNvSpPr/>
          <p:nvPr/>
        </p:nvSpPr>
        <p:spPr>
          <a:xfrm>
            <a:off x="7557048" y="3757005"/>
            <a:ext cx="2596896" cy="1363654"/>
          </a:xfrm>
          <a:prstGeom prst="rect">
            <a:avLst/>
          </a:prstGeom>
          <a:solidFill>
            <a:srgbClr val="163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D89994-5A21-4DAF-B4AF-A25F134CB7D8}"/>
              </a:ext>
            </a:extLst>
          </p:cNvPr>
          <p:cNvCxnSpPr/>
          <p:nvPr/>
        </p:nvCxnSpPr>
        <p:spPr>
          <a:xfrm>
            <a:off x="1966129" y="3660594"/>
            <a:ext cx="8267834" cy="107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CEA26-1A9B-4FC3-94B9-2B7C6A165A1E}"/>
              </a:ext>
            </a:extLst>
          </p:cNvPr>
          <p:cNvSpPr/>
          <p:nvPr/>
        </p:nvSpPr>
        <p:spPr>
          <a:xfrm>
            <a:off x="1951037" y="2125662"/>
            <a:ext cx="8282926" cy="308063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EAC0CE-6F85-4E18-9C19-8A171C1274BD}"/>
              </a:ext>
            </a:extLst>
          </p:cNvPr>
          <p:cNvGrpSpPr/>
          <p:nvPr/>
        </p:nvGrpSpPr>
        <p:grpSpPr>
          <a:xfrm>
            <a:off x="6730752" y="4439619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DD820730-763F-45AB-B7F4-EC9AE7F68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6F9B66C7-667D-410B-B9D2-5C47A04A7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E6CDAA46-D81C-40C5-9ECC-39900EA39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8FAFA9-535D-4904-BC3D-59E4C1EAC6CE}"/>
              </a:ext>
            </a:extLst>
          </p:cNvPr>
          <p:cNvGrpSpPr/>
          <p:nvPr/>
        </p:nvGrpSpPr>
        <p:grpSpPr>
          <a:xfrm>
            <a:off x="9495138" y="4439619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2B1296EB-3C30-4774-9994-1C260321B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B2E56CA8-893F-4C8F-9EE9-77A6C8385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F795FEA0-E757-4A29-9FA1-F1736CDE6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5B3614-D503-4166-9A0D-814E64D4B640}"/>
              </a:ext>
            </a:extLst>
          </p:cNvPr>
          <p:cNvSpPr/>
          <p:nvPr/>
        </p:nvSpPr>
        <p:spPr>
          <a:xfrm>
            <a:off x="7621499" y="3874534"/>
            <a:ext cx="1984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6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3986A7-77B3-4CEA-A609-98EA73F7E0E9}"/>
              </a:ext>
            </a:extLst>
          </p:cNvPr>
          <p:cNvSpPr/>
          <p:nvPr/>
        </p:nvSpPr>
        <p:spPr>
          <a:xfrm>
            <a:off x="4818976" y="2294625"/>
            <a:ext cx="1661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Presenter 2</a:t>
            </a:r>
          </a:p>
          <a:p>
            <a:pPr lvl="0"/>
            <a:r>
              <a:rPr lang="en-US" sz="1400" dirty="0">
                <a:solidFill>
                  <a:schemeClr val="bg1"/>
                </a:solidFill>
              </a:rPr>
              <a:t>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0FD94D-1F11-45FA-9A47-F5BFE2104142}"/>
              </a:ext>
            </a:extLst>
          </p:cNvPr>
          <p:cNvGrpSpPr/>
          <p:nvPr/>
        </p:nvGrpSpPr>
        <p:grpSpPr>
          <a:xfrm>
            <a:off x="9495138" y="2925052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AAEDBDF7-EC71-404D-B1C3-41F30624FC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9033E0EC-CA81-4B9F-9C1E-7FE7C03CC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4549C00-E8E9-40A4-B12D-2E5C49AA3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70B811-CB9A-4E6A-950B-4349985B7133}"/>
              </a:ext>
            </a:extLst>
          </p:cNvPr>
          <p:cNvGrpSpPr/>
          <p:nvPr/>
        </p:nvGrpSpPr>
        <p:grpSpPr>
          <a:xfrm>
            <a:off x="6627564" y="2906001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0047E1-D1AC-4A5F-9CD4-A8CD9DC33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7E6C1C9-F1A6-4D9D-8235-C8D6925F9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B7804BCF-BA22-44CF-AE42-814344EF5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C767AA-9508-4EC4-845E-84CA19F01ABA}"/>
              </a:ext>
            </a:extLst>
          </p:cNvPr>
          <p:cNvGrpSpPr/>
          <p:nvPr/>
        </p:nvGrpSpPr>
        <p:grpSpPr>
          <a:xfrm>
            <a:off x="3934279" y="2900558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7CFEC01B-01FD-47D9-8010-4C933899FB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159AA4D-FDDE-49D3-9D5E-9B376BD3F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FFAC59B6-8100-4057-931C-400A3F10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DEF79B-045D-498B-B1CC-7A8B31E5263F}"/>
              </a:ext>
            </a:extLst>
          </p:cNvPr>
          <p:cNvGrpSpPr/>
          <p:nvPr/>
        </p:nvGrpSpPr>
        <p:grpSpPr>
          <a:xfrm>
            <a:off x="3918445" y="4379928"/>
            <a:ext cx="576263" cy="576263"/>
            <a:chOff x="1771651" y="2722563"/>
            <a:chExt cx="576263" cy="576263"/>
          </a:xfrm>
          <a:solidFill>
            <a:schemeClr val="bg1">
              <a:alpha val="65000"/>
            </a:schemeClr>
          </a:solidFill>
        </p:grpSpPr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590A20E7-6F71-4930-9B27-3D8BC2085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1651" y="2722563"/>
              <a:ext cx="369888" cy="538163"/>
            </a:xfrm>
            <a:custGeom>
              <a:avLst/>
              <a:gdLst>
                <a:gd name="T0" fmla="*/ 154 w 154"/>
                <a:gd name="T1" fmla="*/ 65 h 224"/>
                <a:gd name="T2" fmla="*/ 100 w 154"/>
                <a:gd name="T3" fmla="*/ 0 h 224"/>
                <a:gd name="T4" fmla="*/ 45 w 154"/>
                <a:gd name="T5" fmla="*/ 65 h 224"/>
                <a:gd name="T6" fmla="*/ 72 w 154"/>
                <a:gd name="T7" fmla="*/ 120 h 224"/>
                <a:gd name="T8" fmla="*/ 72 w 154"/>
                <a:gd name="T9" fmla="*/ 141 h 224"/>
                <a:gd name="T10" fmla="*/ 23 w 154"/>
                <a:gd name="T11" fmla="*/ 159 h 224"/>
                <a:gd name="T12" fmla="*/ 0 w 154"/>
                <a:gd name="T13" fmla="*/ 192 h 224"/>
                <a:gd name="T14" fmla="*/ 0 w 154"/>
                <a:gd name="T15" fmla="*/ 224 h 224"/>
                <a:gd name="T16" fmla="*/ 112 w 154"/>
                <a:gd name="T17" fmla="*/ 224 h 224"/>
                <a:gd name="T18" fmla="*/ 112 w 154"/>
                <a:gd name="T19" fmla="*/ 216 h 224"/>
                <a:gd name="T20" fmla="*/ 8 w 154"/>
                <a:gd name="T21" fmla="*/ 216 h 224"/>
                <a:gd name="T22" fmla="*/ 8 w 154"/>
                <a:gd name="T23" fmla="*/ 192 h 224"/>
                <a:gd name="T24" fmla="*/ 25 w 154"/>
                <a:gd name="T25" fmla="*/ 167 h 224"/>
                <a:gd name="T26" fmla="*/ 80 w 154"/>
                <a:gd name="T27" fmla="*/ 147 h 224"/>
                <a:gd name="T28" fmla="*/ 80 w 154"/>
                <a:gd name="T29" fmla="*/ 125 h 224"/>
                <a:gd name="T30" fmla="*/ 100 w 154"/>
                <a:gd name="T31" fmla="*/ 129 h 224"/>
                <a:gd name="T32" fmla="*/ 120 w 154"/>
                <a:gd name="T33" fmla="*/ 124 h 224"/>
                <a:gd name="T34" fmla="*/ 120 w 154"/>
                <a:gd name="T35" fmla="*/ 144 h 224"/>
                <a:gd name="T36" fmla="*/ 128 w 154"/>
                <a:gd name="T37" fmla="*/ 144 h 224"/>
                <a:gd name="T38" fmla="*/ 128 w 154"/>
                <a:gd name="T39" fmla="*/ 120 h 224"/>
                <a:gd name="T40" fmla="*/ 154 w 154"/>
                <a:gd name="T41" fmla="*/ 65 h 224"/>
                <a:gd name="T42" fmla="*/ 100 w 154"/>
                <a:gd name="T43" fmla="*/ 8 h 224"/>
                <a:gd name="T44" fmla="*/ 145 w 154"/>
                <a:gd name="T45" fmla="*/ 55 h 224"/>
                <a:gd name="T46" fmla="*/ 144 w 154"/>
                <a:gd name="T47" fmla="*/ 56 h 224"/>
                <a:gd name="T48" fmla="*/ 111 w 154"/>
                <a:gd name="T49" fmla="*/ 38 h 224"/>
                <a:gd name="T50" fmla="*/ 107 w 154"/>
                <a:gd name="T51" fmla="*/ 32 h 224"/>
                <a:gd name="T52" fmla="*/ 104 w 154"/>
                <a:gd name="T53" fmla="*/ 38 h 224"/>
                <a:gd name="T54" fmla="*/ 69 w 154"/>
                <a:gd name="T55" fmla="*/ 55 h 224"/>
                <a:gd name="T56" fmla="*/ 54 w 154"/>
                <a:gd name="T57" fmla="*/ 52 h 224"/>
                <a:gd name="T58" fmla="*/ 100 w 154"/>
                <a:gd name="T59" fmla="*/ 8 h 224"/>
                <a:gd name="T60" fmla="*/ 100 w 154"/>
                <a:gd name="T61" fmla="*/ 121 h 224"/>
                <a:gd name="T62" fmla="*/ 53 w 154"/>
                <a:gd name="T63" fmla="*/ 65 h 224"/>
                <a:gd name="T64" fmla="*/ 53 w 154"/>
                <a:gd name="T65" fmla="*/ 61 h 224"/>
                <a:gd name="T66" fmla="*/ 69 w 154"/>
                <a:gd name="T67" fmla="*/ 63 h 224"/>
                <a:gd name="T68" fmla="*/ 107 w 154"/>
                <a:gd name="T69" fmla="*/ 47 h 224"/>
                <a:gd name="T70" fmla="*/ 137 w 154"/>
                <a:gd name="T71" fmla="*/ 64 h 224"/>
                <a:gd name="T72" fmla="*/ 146 w 154"/>
                <a:gd name="T73" fmla="*/ 63 h 224"/>
                <a:gd name="T74" fmla="*/ 146 w 154"/>
                <a:gd name="T75" fmla="*/ 63 h 224"/>
                <a:gd name="T76" fmla="*/ 146 w 154"/>
                <a:gd name="T77" fmla="*/ 65 h 224"/>
                <a:gd name="T78" fmla="*/ 100 w 154"/>
                <a:gd name="T79" fmla="*/ 1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224">
                  <a:moveTo>
                    <a:pt x="154" y="65"/>
                  </a:moveTo>
                  <a:cubicBezTo>
                    <a:pt x="154" y="29"/>
                    <a:pt x="130" y="0"/>
                    <a:pt x="100" y="0"/>
                  </a:cubicBezTo>
                  <a:cubicBezTo>
                    <a:pt x="70" y="0"/>
                    <a:pt x="45" y="29"/>
                    <a:pt x="45" y="65"/>
                  </a:cubicBezTo>
                  <a:cubicBezTo>
                    <a:pt x="45" y="88"/>
                    <a:pt x="56" y="109"/>
                    <a:pt x="72" y="120"/>
                  </a:cubicBezTo>
                  <a:cubicBezTo>
                    <a:pt x="72" y="141"/>
                    <a:pt x="72" y="141"/>
                    <a:pt x="72" y="141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9" y="164"/>
                    <a:pt x="0" y="177"/>
                    <a:pt x="0" y="192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112" y="224"/>
                    <a:pt x="112" y="224"/>
                    <a:pt x="112" y="224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8" y="192"/>
                    <a:pt x="8" y="192"/>
                    <a:pt x="8" y="192"/>
                  </a:cubicBezTo>
                  <a:cubicBezTo>
                    <a:pt x="8" y="181"/>
                    <a:pt x="15" y="171"/>
                    <a:pt x="25" y="167"/>
                  </a:cubicBezTo>
                  <a:cubicBezTo>
                    <a:pt x="80" y="147"/>
                    <a:pt x="80" y="147"/>
                    <a:pt x="80" y="147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86" y="127"/>
                    <a:pt x="93" y="129"/>
                    <a:pt x="100" y="129"/>
                  </a:cubicBezTo>
                  <a:cubicBezTo>
                    <a:pt x="107" y="129"/>
                    <a:pt x="114" y="127"/>
                    <a:pt x="120" y="124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44" y="108"/>
                    <a:pt x="154" y="88"/>
                    <a:pt x="154" y="65"/>
                  </a:cubicBezTo>
                  <a:close/>
                  <a:moveTo>
                    <a:pt x="100" y="8"/>
                  </a:moveTo>
                  <a:cubicBezTo>
                    <a:pt x="123" y="8"/>
                    <a:pt x="142" y="29"/>
                    <a:pt x="145" y="55"/>
                  </a:cubicBezTo>
                  <a:cubicBezTo>
                    <a:pt x="145" y="55"/>
                    <a:pt x="145" y="55"/>
                    <a:pt x="144" y="56"/>
                  </a:cubicBezTo>
                  <a:cubicBezTo>
                    <a:pt x="129" y="58"/>
                    <a:pt x="120" y="54"/>
                    <a:pt x="111" y="3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9" y="47"/>
                    <a:pt x="83" y="55"/>
                    <a:pt x="69" y="55"/>
                  </a:cubicBezTo>
                  <a:cubicBezTo>
                    <a:pt x="64" y="55"/>
                    <a:pt x="59" y="54"/>
                    <a:pt x="54" y="52"/>
                  </a:cubicBezTo>
                  <a:cubicBezTo>
                    <a:pt x="59" y="27"/>
                    <a:pt x="78" y="8"/>
                    <a:pt x="100" y="8"/>
                  </a:cubicBezTo>
                  <a:close/>
                  <a:moveTo>
                    <a:pt x="100" y="121"/>
                  </a:moveTo>
                  <a:cubicBezTo>
                    <a:pt x="74" y="121"/>
                    <a:pt x="53" y="96"/>
                    <a:pt x="53" y="65"/>
                  </a:cubicBezTo>
                  <a:cubicBezTo>
                    <a:pt x="53" y="63"/>
                    <a:pt x="53" y="62"/>
                    <a:pt x="53" y="61"/>
                  </a:cubicBezTo>
                  <a:cubicBezTo>
                    <a:pt x="58" y="63"/>
                    <a:pt x="64" y="63"/>
                    <a:pt x="69" y="63"/>
                  </a:cubicBezTo>
                  <a:cubicBezTo>
                    <a:pt x="84" y="63"/>
                    <a:pt x="99" y="57"/>
                    <a:pt x="107" y="47"/>
                  </a:cubicBezTo>
                  <a:cubicBezTo>
                    <a:pt x="115" y="59"/>
                    <a:pt x="125" y="64"/>
                    <a:pt x="137" y="64"/>
                  </a:cubicBezTo>
                  <a:cubicBezTo>
                    <a:pt x="140" y="64"/>
                    <a:pt x="143" y="64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6" y="64"/>
                    <a:pt x="146" y="64"/>
                    <a:pt x="146" y="65"/>
                  </a:cubicBezTo>
                  <a:cubicBezTo>
                    <a:pt x="146" y="96"/>
                    <a:pt x="125" y="121"/>
                    <a:pt x="10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A616BE1-473C-464B-8AB6-801DF7807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6" y="3049588"/>
              <a:ext cx="249238" cy="24923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52 w 104"/>
                <a:gd name="T11" fmla="*/ 96 h 104"/>
                <a:gd name="T12" fmla="*/ 8 w 104"/>
                <a:gd name="T13" fmla="*/ 52 h 104"/>
                <a:gd name="T14" fmla="*/ 52 w 104"/>
                <a:gd name="T15" fmla="*/ 8 h 104"/>
                <a:gd name="T16" fmla="*/ 96 w 104"/>
                <a:gd name="T17" fmla="*/ 52 h 104"/>
                <a:gd name="T18" fmla="*/ 52 w 104"/>
                <a:gd name="T19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52" y="96"/>
                  </a:moveTo>
                  <a:cubicBezTo>
                    <a:pt x="28" y="96"/>
                    <a:pt x="8" y="76"/>
                    <a:pt x="8" y="52"/>
                  </a:cubicBezTo>
                  <a:cubicBezTo>
                    <a:pt x="8" y="28"/>
                    <a:pt x="28" y="8"/>
                    <a:pt x="52" y="8"/>
                  </a:cubicBezTo>
                  <a:cubicBezTo>
                    <a:pt x="76" y="8"/>
                    <a:pt x="96" y="28"/>
                    <a:pt x="96" y="52"/>
                  </a:cubicBezTo>
                  <a:cubicBezTo>
                    <a:pt x="96" y="76"/>
                    <a:pt x="76" y="96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C22C095-2886-4E2D-8DCE-D08FAC14A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2651" y="3105151"/>
              <a:ext cx="139700" cy="138113"/>
            </a:xfrm>
            <a:custGeom>
              <a:avLst/>
              <a:gdLst>
                <a:gd name="T0" fmla="*/ 54 w 58"/>
                <a:gd name="T1" fmla="*/ 25 h 58"/>
                <a:gd name="T2" fmla="*/ 33 w 58"/>
                <a:gd name="T3" fmla="*/ 25 h 58"/>
                <a:gd name="T4" fmla="*/ 33 w 58"/>
                <a:gd name="T5" fmla="*/ 4 h 58"/>
                <a:gd name="T6" fmla="*/ 29 w 58"/>
                <a:gd name="T7" fmla="*/ 0 h 58"/>
                <a:gd name="T8" fmla="*/ 25 w 58"/>
                <a:gd name="T9" fmla="*/ 4 h 58"/>
                <a:gd name="T10" fmla="*/ 25 w 58"/>
                <a:gd name="T11" fmla="*/ 25 h 58"/>
                <a:gd name="T12" fmla="*/ 4 w 58"/>
                <a:gd name="T13" fmla="*/ 25 h 58"/>
                <a:gd name="T14" fmla="*/ 0 w 58"/>
                <a:gd name="T15" fmla="*/ 29 h 58"/>
                <a:gd name="T16" fmla="*/ 4 w 58"/>
                <a:gd name="T17" fmla="*/ 33 h 58"/>
                <a:gd name="T18" fmla="*/ 25 w 58"/>
                <a:gd name="T19" fmla="*/ 33 h 58"/>
                <a:gd name="T20" fmla="*/ 25 w 58"/>
                <a:gd name="T21" fmla="*/ 54 h 58"/>
                <a:gd name="T22" fmla="*/ 29 w 58"/>
                <a:gd name="T23" fmla="*/ 58 h 58"/>
                <a:gd name="T24" fmla="*/ 33 w 58"/>
                <a:gd name="T25" fmla="*/ 54 h 58"/>
                <a:gd name="T26" fmla="*/ 33 w 58"/>
                <a:gd name="T27" fmla="*/ 33 h 58"/>
                <a:gd name="T28" fmla="*/ 54 w 58"/>
                <a:gd name="T29" fmla="*/ 33 h 58"/>
                <a:gd name="T30" fmla="*/ 58 w 58"/>
                <a:gd name="T31" fmla="*/ 29 h 58"/>
                <a:gd name="T32" fmla="*/ 54 w 58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54" y="25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2"/>
                    <a:pt x="31" y="0"/>
                    <a:pt x="29" y="0"/>
                  </a:cubicBezTo>
                  <a:cubicBezTo>
                    <a:pt x="27" y="0"/>
                    <a:pt x="25" y="2"/>
                    <a:pt x="25" y="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0" y="27"/>
                    <a:pt x="0" y="29"/>
                  </a:cubicBezTo>
                  <a:cubicBezTo>
                    <a:pt x="0" y="31"/>
                    <a:pt x="2" y="33"/>
                    <a:pt x="4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6"/>
                    <a:pt x="27" y="58"/>
                    <a:pt x="29" y="58"/>
                  </a:cubicBezTo>
                  <a:cubicBezTo>
                    <a:pt x="31" y="58"/>
                    <a:pt x="33" y="56"/>
                    <a:pt x="33" y="5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3"/>
                    <a:pt x="58" y="31"/>
                    <a:pt x="58" y="29"/>
                  </a:cubicBezTo>
                  <a:cubicBezTo>
                    <a:pt x="58" y="27"/>
                    <a:pt x="56" y="25"/>
                    <a:pt x="5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2199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67" y="290080"/>
            <a:ext cx="10724938" cy="935781"/>
          </a:xfrm>
        </p:spPr>
        <p:txBody>
          <a:bodyPr/>
          <a:lstStyle/>
          <a:p>
            <a:r>
              <a:rPr lang="en-US" dirty="0"/>
              <a:t>Microsoft privacy statement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572368" y="1351736"/>
            <a:ext cx="11220765" cy="3249106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56" dirty="0"/>
              <a:t>Explains what personal data Microsoft processes, how Microsoft processes it, and for what purposes.</a:t>
            </a:r>
          </a:p>
          <a:p>
            <a:r>
              <a:rPr lang="en-IE" sz="2856" dirty="0"/>
              <a:t>Applies to the interactions Microsoft has with users and Microsoft products such as Microsoft services, websites, apps, software, servers, and devices.</a:t>
            </a:r>
          </a:p>
          <a:p>
            <a:r>
              <a:rPr lang="en-IE" sz="2856" dirty="0"/>
              <a:t>Is intended to provide openness and honesty about how Microsoft deals with personal data in its products and services.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9E39687-3F97-492F-9685-D755FF0CB21F}"/>
              </a:ext>
            </a:extLst>
          </p:cNvPr>
          <p:cNvSpPr txBox="1">
            <a:spLocks/>
          </p:cNvSpPr>
          <p:nvPr/>
        </p:nvSpPr>
        <p:spPr>
          <a:xfrm>
            <a:off x="1445443" y="5252374"/>
            <a:ext cx="8298168" cy="1452071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856"/>
              <a:t>For more information, review the privacy statement at </a:t>
            </a:r>
            <a:r>
              <a:rPr lang="en-IE" sz="2856">
                <a:hlinkClick r:id="rId3"/>
              </a:rPr>
              <a:t>Microsoft Privacy Statement</a:t>
            </a:r>
            <a:r>
              <a:rPr lang="en-IE" sz="2856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41554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67" y="290080"/>
            <a:ext cx="10724938" cy="935781"/>
          </a:xfrm>
        </p:spPr>
        <p:txBody>
          <a:bodyPr/>
          <a:lstStyle/>
          <a:p>
            <a:r>
              <a:rPr lang="en-US"/>
              <a:t>Trust Center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572368" y="1351736"/>
            <a:ext cx="11220765" cy="4747489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56" b="1" i="1" dirty="0">
                <a:solidFill>
                  <a:srgbClr val="0078D7"/>
                </a:solidFill>
              </a:rPr>
              <a:t>Trust Center </a:t>
            </a:r>
            <a:r>
              <a:rPr lang="en-IE" sz="2856" dirty="0"/>
              <a:t>is a website resource containing information and details about how Microsoft implements and supports security, privacy, compliance, and transparency in all our cloud products and services. </a:t>
            </a:r>
          </a:p>
          <a:p>
            <a:r>
              <a:rPr lang="en-IE" sz="2856" dirty="0"/>
              <a:t>The Trust Center site provides:</a:t>
            </a:r>
          </a:p>
          <a:p>
            <a:pPr lvl="1"/>
            <a:r>
              <a:rPr lang="en-IE" sz="2448" dirty="0"/>
              <a:t>In-depth information about security, privacy, compliance offerings, policies, features, and practices across Microsoft cloud products.</a:t>
            </a:r>
          </a:p>
          <a:p>
            <a:pPr lvl="1"/>
            <a:r>
              <a:rPr lang="en-IE" sz="2448" dirty="0"/>
              <a:t>Recommended resources in the form of a curated list of the most applicable and widely-used resources for each topic.</a:t>
            </a:r>
          </a:p>
          <a:p>
            <a:pPr lvl="1"/>
            <a:r>
              <a:rPr lang="en-IE" sz="2448" dirty="0"/>
              <a:t>Information specific to key organizational roles, including business managers, tenant admins or data security teams, risk assessment and privacy officers, and legal compliance teams.</a:t>
            </a:r>
          </a:p>
        </p:txBody>
      </p:sp>
    </p:spTree>
    <p:extLst>
      <p:ext uri="{BB962C8B-B14F-4D97-AF65-F5344CB8AC3E}">
        <p14:creationId xmlns:p14="http://schemas.microsoft.com/office/powerpoint/2010/main" val="36258623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67" y="290080"/>
            <a:ext cx="10724938" cy="935781"/>
          </a:xfrm>
        </p:spPr>
        <p:txBody>
          <a:bodyPr/>
          <a:lstStyle/>
          <a:p>
            <a:r>
              <a:rPr lang="en-US" dirty="0"/>
              <a:t>Service Trust Portal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572367" y="1393730"/>
            <a:ext cx="10724938" cy="4556279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56" dirty="0"/>
              <a:t>The </a:t>
            </a:r>
            <a:r>
              <a:rPr lang="en-IE" sz="2856" b="1" dirty="0">
                <a:solidFill>
                  <a:srgbClr val="0078D7"/>
                </a:solidFill>
              </a:rPr>
              <a:t>Service Trust Portal (STP) </a:t>
            </a:r>
            <a:r>
              <a:rPr lang="en-IE" sz="2856" dirty="0"/>
              <a:t>is the Microsoft public site for publishing audit reports and other compliance-related information related to Microsoft’s cloud services. </a:t>
            </a:r>
          </a:p>
          <a:p>
            <a:r>
              <a:rPr lang="en-IE" sz="2856" dirty="0"/>
              <a:t>It also hosts the Compliance Manager service.</a:t>
            </a:r>
          </a:p>
          <a:p>
            <a:r>
              <a:rPr lang="en-IE" sz="2856" dirty="0"/>
              <a:t>STP is a companion feature to the </a:t>
            </a:r>
            <a:r>
              <a:rPr lang="en-IE" sz="2856" b="1" dirty="0"/>
              <a:t>Trust Center</a:t>
            </a:r>
            <a:r>
              <a:rPr lang="en-IE" sz="2856" dirty="0"/>
              <a:t>, and allows you to:</a:t>
            </a:r>
          </a:p>
          <a:p>
            <a:pPr lvl="1"/>
            <a:r>
              <a:rPr lang="en-IE" sz="2448" dirty="0"/>
              <a:t>Access audit reports across Microsoft cloud services on a single page.</a:t>
            </a:r>
          </a:p>
          <a:p>
            <a:pPr lvl="1"/>
            <a:r>
              <a:rPr lang="en-IE" sz="2448" dirty="0"/>
              <a:t>Access compliance guides to help you understand how can you use Microsoft cloud service features to manage compliance with various regulations.</a:t>
            </a:r>
          </a:p>
          <a:p>
            <a:pPr lvl="1"/>
            <a:r>
              <a:rPr lang="en-IE" sz="2448" dirty="0"/>
              <a:t>Access trust documents to help you understand how Microsoft cloud services help protect your data.</a:t>
            </a:r>
          </a:p>
        </p:txBody>
      </p:sp>
    </p:spTree>
    <p:extLst>
      <p:ext uri="{BB962C8B-B14F-4D97-AF65-F5344CB8AC3E}">
        <p14:creationId xmlns:p14="http://schemas.microsoft.com/office/powerpoint/2010/main" val="35248246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67" y="290080"/>
            <a:ext cx="10724938" cy="935781"/>
          </a:xfrm>
        </p:spPr>
        <p:txBody>
          <a:bodyPr/>
          <a:lstStyle/>
          <a:p>
            <a:r>
              <a:rPr lang="en-US"/>
              <a:t>Compliance Manager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2D5180-5E98-4780-A225-59A15326F967}"/>
              </a:ext>
            </a:extLst>
          </p:cNvPr>
          <p:cNvSpPr txBox="1">
            <a:spLocks/>
          </p:cNvSpPr>
          <p:nvPr/>
        </p:nvSpPr>
        <p:spPr>
          <a:xfrm>
            <a:off x="572368" y="1351736"/>
            <a:ext cx="11220765" cy="5352709"/>
          </a:xfrm>
          <a:prstGeom prst="rect">
            <a:avLst/>
          </a:prstGeom>
        </p:spPr>
        <p:txBody>
          <a:bodyPr vert="horz" lIns="93260" tIns="46630" rIns="93260" bIns="4663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856" b="1" i="1" dirty="0">
                <a:solidFill>
                  <a:srgbClr val="0078D7"/>
                </a:solidFill>
              </a:rPr>
              <a:t>Compliance Manager </a:t>
            </a:r>
            <a:r>
              <a:rPr lang="en-IE" sz="2856" dirty="0"/>
              <a:t>is a workflow-based risk assessment in the Trust Portal that enables you to track, assign, and verify your organization's regulatory compliance activities </a:t>
            </a:r>
          </a:p>
          <a:p>
            <a:r>
              <a:rPr lang="en-IE" sz="2856" dirty="0"/>
              <a:t>It provide details related to Microsoft professional services and Microsoft cloud services such as Microsoft Office 365, Microsoft Dynamics 365, and Azure.</a:t>
            </a:r>
          </a:p>
          <a:p>
            <a:r>
              <a:rPr lang="en-IE" sz="2856" i="1" dirty="0"/>
              <a:t>Compliance Manager </a:t>
            </a:r>
            <a:r>
              <a:rPr lang="en-IE" sz="2856" dirty="0"/>
              <a:t>provides the following features:</a:t>
            </a:r>
          </a:p>
          <a:p>
            <a:pPr lvl="1"/>
            <a:r>
              <a:rPr lang="en-IE" sz="2448" dirty="0"/>
              <a:t>Enables you to assign, track, and record compliance and assessment-related activities.</a:t>
            </a:r>
          </a:p>
          <a:p>
            <a:pPr lvl="1"/>
            <a:r>
              <a:rPr lang="en-IE" sz="2448" dirty="0"/>
              <a:t>Provides a compliance score to help you track your progress and prioritize auditing.</a:t>
            </a:r>
          </a:p>
          <a:p>
            <a:pPr lvl="1"/>
            <a:r>
              <a:rPr lang="en-IE" sz="2448" dirty="0"/>
              <a:t>Provides a secure repository in which to upload and manage evidence and other </a:t>
            </a:r>
            <a:r>
              <a:rPr lang="en-IE" sz="2448" dirty="0" err="1"/>
              <a:t>artifacts</a:t>
            </a:r>
            <a:r>
              <a:rPr lang="en-IE" sz="2448" dirty="0"/>
              <a:t> related to compliance activities.</a:t>
            </a:r>
          </a:p>
          <a:p>
            <a:pPr marL="0" indent="0">
              <a:buNone/>
            </a:pPr>
            <a:endParaRPr lang="en-IE" sz="2856" dirty="0"/>
          </a:p>
          <a:p>
            <a:pPr marL="0" indent="0">
              <a:buNone/>
            </a:pPr>
            <a:endParaRPr lang="en-IE" sz="2856" dirty="0"/>
          </a:p>
        </p:txBody>
      </p:sp>
    </p:spTree>
    <p:extLst>
      <p:ext uri="{BB962C8B-B14F-4D97-AF65-F5344CB8AC3E}">
        <p14:creationId xmlns:p14="http://schemas.microsoft.com/office/powerpoint/2010/main" val="17215440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True or False? </a:t>
            </a:r>
            <a:r>
              <a:rPr lang="en-US" sz="3200" dirty="0"/>
              <a:t>When implementing IaaS solutions, network security controls are typically addressed entirely by the cloud solution provider?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5301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True or False? </a:t>
            </a:r>
            <a:r>
              <a:rPr lang="en-US" sz="3200" dirty="0"/>
              <a:t>When implementing IaaS solutions, network security controls are typically addressed entirely by the cloud solution provider?</a:t>
            </a: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False</a:t>
            </a:r>
            <a:r>
              <a:rPr lang="en-US" sz="3200" dirty="0"/>
              <a:t> – If you’re implementing an IaaS solution you have partial responsibility to make sure that you’re implementing sufficient security controls ( NSG, Firewall, etc. ).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724162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You’re looking to leverage Azure Security Center to provide just-in-time access control for ports, reducing your attack surface by ensuring the network only allows traffic that you require. What tier(s) of Azure Security Center can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dirty="0"/>
              <a:t>Free Tier</a:t>
            </a:r>
          </a:p>
          <a:p>
            <a:pPr marL="514350" indent="-514350">
              <a:buAutoNum type="alphaLcPeriod"/>
            </a:pPr>
            <a:r>
              <a:rPr lang="en-US" sz="3200" dirty="0"/>
              <a:t>Standard Tier</a:t>
            </a:r>
          </a:p>
          <a:p>
            <a:pPr marL="514350" indent="-514350">
              <a:buAutoNum type="alphaLcPeriod"/>
            </a:pPr>
            <a:r>
              <a:rPr lang="en-US" sz="3200" dirty="0"/>
              <a:t>Both Free and Standard support this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92556159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You’re looking to leverage Azure Security Center to provide just-in-time access control for ports, reducing your attack surface by ensuring the network only allows traffic that you require. What tier(s) of Azure Security Center can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dirty="0"/>
              <a:t>Free Tier</a:t>
            </a:r>
          </a:p>
          <a:p>
            <a:pPr marL="514350" indent="-514350">
              <a:buAutoNum type="alphaLcPeriod"/>
            </a:pPr>
            <a:r>
              <a:rPr lang="en-US" sz="3200" b="1" u="sng" dirty="0"/>
              <a:t>Standard Tier</a:t>
            </a:r>
          </a:p>
          <a:p>
            <a:pPr marL="514350" indent="-514350">
              <a:buAutoNum type="alphaLcPeriod"/>
            </a:pPr>
            <a:r>
              <a:rPr lang="en-US" sz="3200" dirty="0"/>
              <a:t>Both Free and Standard support this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6506142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Multifactor authentication requires that you present two or more of the following elements to authenticate: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dirty="0"/>
              <a:t>Something you (1.know, 2.posses, 3.are)</a:t>
            </a:r>
          </a:p>
          <a:p>
            <a:pPr marL="514350" indent="-514350">
              <a:buFont typeface="Wingdings" panose="05000000000000000000" pitchFamily="2" charset="2"/>
              <a:buAutoNum type="alphaLcPeriod"/>
            </a:pPr>
            <a:r>
              <a:rPr lang="en-US" sz="3200" dirty="0"/>
              <a:t>Something you (1.know, 2.see, 3.do)</a:t>
            </a:r>
          </a:p>
          <a:p>
            <a:pPr marL="514350" indent="-514350">
              <a:buFont typeface="Wingdings" panose="05000000000000000000" pitchFamily="2" charset="2"/>
              <a:buAutoNum type="alphaLcPeriod"/>
            </a:pPr>
            <a:r>
              <a:rPr lang="en-US" sz="3200" dirty="0"/>
              <a:t>Something you (1.know, 2.posses, 3.show)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99731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Multifactor authentication requires that you present two or more of the following elements to authenticate: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u="sng" dirty="0"/>
              <a:t>Something you (1.know, 2.posses, 3.are)</a:t>
            </a:r>
          </a:p>
          <a:p>
            <a:pPr marL="514350" indent="-514350">
              <a:buFont typeface="Wingdings" panose="05000000000000000000" pitchFamily="2" charset="2"/>
              <a:buAutoNum type="alphaLcPeriod"/>
            </a:pPr>
            <a:r>
              <a:rPr lang="en-US" sz="3200" dirty="0"/>
              <a:t>Something you (1.know, 2.see, 3.do)</a:t>
            </a:r>
          </a:p>
          <a:p>
            <a:pPr marL="514350" indent="-514350">
              <a:buFont typeface="Wingdings" panose="05000000000000000000" pitchFamily="2" charset="2"/>
              <a:buAutoNum type="alphaLcPeriod"/>
            </a:pPr>
            <a:r>
              <a:rPr lang="en-US" sz="3200" dirty="0"/>
              <a:t>Something you (1.know, 2.posses, 3.show)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78424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772A-37B6-46D4-85B5-3A587195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Specific intro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8330-28EF-4BFD-8AA4-166A46597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6037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Slides Covering: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Customer specific learning management system links.</a:t>
            </a:r>
          </a:p>
          <a:p>
            <a:pPr lvl="1"/>
            <a:r>
              <a:rPr lang="en-US" dirty="0"/>
              <a:t>Survey information</a:t>
            </a:r>
          </a:p>
          <a:p>
            <a:pPr lvl="1"/>
            <a:r>
              <a:rPr lang="en-US" dirty="0"/>
              <a:t>Guidance on study group format</a:t>
            </a:r>
          </a:p>
        </p:txBody>
      </p:sp>
    </p:spTree>
    <p:extLst>
      <p:ext uri="{BB962C8B-B14F-4D97-AF65-F5344CB8AC3E}">
        <p14:creationId xmlns:p14="http://schemas.microsoft.com/office/powerpoint/2010/main" val="173856823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Which of the below scenarios can Azure Key Vault be used for?: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dirty="0"/>
              <a:t>Securely store access to tokens, passwords, certificates and other secrets</a:t>
            </a:r>
          </a:p>
          <a:p>
            <a:pPr marL="514350" indent="-514350">
              <a:buAutoNum type="alphaLcPeriod"/>
            </a:pPr>
            <a:r>
              <a:rPr lang="en-US" sz="3200" dirty="0"/>
              <a:t>Securely store encryption keys</a:t>
            </a:r>
          </a:p>
          <a:p>
            <a:pPr marL="514350" indent="-514350">
              <a:buAutoNum type="alphaLcPeriod"/>
            </a:pPr>
            <a:r>
              <a:rPr lang="en-US" sz="3200" dirty="0"/>
              <a:t>Provision and store SSL / TLS certificates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638091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Which of the below scenarios can Azure Key Vault be used for?: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u="sng" dirty="0"/>
              <a:t>Securely store access to tokens, passwords, certificates and other secrets</a:t>
            </a:r>
          </a:p>
          <a:p>
            <a:pPr marL="514350" indent="-514350">
              <a:buAutoNum type="alphaLcPeriod"/>
            </a:pPr>
            <a:r>
              <a:rPr lang="en-US" sz="3200" b="1" u="sng" dirty="0"/>
              <a:t>Securely store encryption keys</a:t>
            </a:r>
          </a:p>
          <a:p>
            <a:pPr marL="514350" indent="-514350">
              <a:buAutoNum type="alphaLcPeriod"/>
            </a:pPr>
            <a:r>
              <a:rPr lang="en-US" sz="3200" b="1" u="sng" dirty="0"/>
              <a:t>Provision and store SSL / TLS certificates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275012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You’re migrating your companies applications to Azure and you need to understand the difference between authentication and authorization on the platform. Which of the following statements are true?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dirty="0"/>
              <a:t>Authorization only uses passwords</a:t>
            </a:r>
          </a:p>
          <a:p>
            <a:pPr marL="514350" indent="-514350">
              <a:buAutoNum type="alphaLcPeriod"/>
            </a:pPr>
            <a:r>
              <a:rPr lang="en-US" sz="3200" dirty="0"/>
              <a:t>Authentication uses usernames and passwords</a:t>
            </a:r>
          </a:p>
          <a:p>
            <a:pPr marL="514350" indent="-514350">
              <a:buAutoNum type="alphaLcPeriod"/>
            </a:pPr>
            <a:r>
              <a:rPr lang="en-US" sz="3200" dirty="0"/>
              <a:t>Authentication uses certificates</a:t>
            </a:r>
          </a:p>
          <a:p>
            <a:pPr marL="514350" indent="-514350">
              <a:buAutoNum type="alphaLcPeriod"/>
            </a:pPr>
            <a:r>
              <a:rPr lang="en-US" sz="3200" dirty="0"/>
              <a:t>Authorization is used to control access to a resource.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855445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You’re migrating your companies applications to Azure and you need to understand the difference between authentication and authorization on the platform. Which of the following statements are true?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dirty="0"/>
              <a:t>Authorization only uses passwords – </a:t>
            </a:r>
            <a:r>
              <a:rPr lang="en-US" sz="3200" b="1" u="sng" dirty="0"/>
              <a:t>False</a:t>
            </a:r>
          </a:p>
          <a:p>
            <a:pPr marL="514350" indent="-514350">
              <a:buAutoNum type="alphaLcPeriod"/>
            </a:pPr>
            <a:r>
              <a:rPr lang="en-US" sz="3200" dirty="0"/>
              <a:t>Authentication uses usernames and passwords - </a:t>
            </a:r>
            <a:r>
              <a:rPr lang="en-US" sz="3200" b="1" u="sng" dirty="0"/>
              <a:t>True</a:t>
            </a:r>
          </a:p>
          <a:p>
            <a:pPr marL="514350" indent="-514350">
              <a:buAutoNum type="alphaLcPeriod"/>
            </a:pPr>
            <a:r>
              <a:rPr lang="en-US" sz="3200" dirty="0"/>
              <a:t>Authentication uses certificates - </a:t>
            </a:r>
            <a:r>
              <a:rPr lang="en-US" sz="3200" b="1" u="sng" dirty="0"/>
              <a:t>True</a:t>
            </a:r>
          </a:p>
          <a:p>
            <a:pPr marL="514350" indent="-514350">
              <a:buAutoNum type="alphaLcPeriod"/>
            </a:pPr>
            <a:r>
              <a:rPr lang="en-US" sz="3200" dirty="0"/>
              <a:t>Authorization is used to control access to a resource. - </a:t>
            </a:r>
            <a:r>
              <a:rPr lang="en-US" sz="3200" b="1" u="sng" dirty="0"/>
              <a:t>True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726686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EB118-D513-4101-A89F-F414F909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3176254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Apply and monitor infrastructure standards with Azure Policy </a:t>
            </a:r>
          </a:p>
        </p:txBody>
      </p:sp>
    </p:spTree>
    <p:extLst>
      <p:ext uri="{BB962C8B-B14F-4D97-AF65-F5344CB8AC3E}">
        <p14:creationId xmlns:p14="http://schemas.microsoft.com/office/powerpoint/2010/main" val="178717497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4D0AB11-AA6A-4B9C-BBE9-ECF4D4732996}"/>
              </a:ext>
            </a:extLst>
          </p:cNvPr>
          <p:cNvSpPr/>
          <p:nvPr/>
        </p:nvSpPr>
        <p:spPr bwMode="auto">
          <a:xfrm>
            <a:off x="2607" y="2034940"/>
            <a:ext cx="12433868" cy="179177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0" tIns="46637" rIns="0" bIns="466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chemeClr val="tx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855FC9-0CCF-4381-97B7-0DC97AEA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5568"/>
          </a:xfrm>
        </p:spPr>
        <p:txBody>
          <a:bodyPr/>
          <a:lstStyle/>
          <a:p>
            <a:r>
              <a:rPr lang="en-US" sz="4400" dirty="0"/>
              <a:t>Azure Governance Services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4162F6-59A0-487D-8F26-122E7AC1B69B}"/>
              </a:ext>
            </a:extLst>
          </p:cNvPr>
          <p:cNvGrpSpPr/>
          <p:nvPr/>
        </p:nvGrpSpPr>
        <p:grpSpPr>
          <a:xfrm>
            <a:off x="364073" y="3218612"/>
            <a:ext cx="2393842" cy="2702652"/>
            <a:chOff x="7145208" y="3231557"/>
            <a:chExt cx="2393842" cy="2702652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E1F4DC8-AB65-4B88-B97D-FCABEA6AC5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145208" y="3231557"/>
              <a:ext cx="2393842" cy="447641"/>
            </a:xfrm>
            <a:prstGeom prst="rect">
              <a:avLst/>
            </a:prstGeom>
            <a:noFill/>
          </p:spPr>
          <p:txBody>
            <a:bodyPr wrap="none" lIns="93260" tIns="93260" rIns="93260" bIns="93260" rtlCol="0">
              <a:spAutoFit/>
            </a:bodyPr>
            <a:lstStyle>
              <a:defPPr>
                <a:defRPr lang="en-US"/>
              </a:defPPr>
              <a:lvl1pPr marR="0" lvl="0" indent="0" algn="ctr" defTabSz="914367" fontAlgn="auto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 kumimoji="0" b="1" i="0" u="none" strike="noStrike" kern="0" cap="none" spc="0" normalizeH="0" baseline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l" defTabSz="932563">
                <a:spcAft>
                  <a:spcPts val="600"/>
                </a:spcAft>
                <a:defRPr/>
              </a:pPr>
              <a:r>
                <a:rPr lang="en-US" sz="1836" b="0" dirty="0">
                  <a:solidFill>
                    <a:srgbClr val="0D0D0D"/>
                  </a:solidFill>
                  <a:latin typeface="Segoe UI Semibold"/>
                </a:rPr>
                <a:t>Management Group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D78E007-94AA-4441-96BB-A6DED33D285F}"/>
                </a:ext>
              </a:extLst>
            </p:cNvPr>
            <p:cNvSpPr txBox="1"/>
            <p:nvPr/>
          </p:nvSpPr>
          <p:spPr>
            <a:xfrm>
              <a:off x="7145208" y="4004171"/>
              <a:ext cx="2263111" cy="866412"/>
            </a:xfrm>
            <a:prstGeom prst="rect">
              <a:avLst/>
            </a:prstGeom>
            <a:noFill/>
          </p:spPr>
          <p:txBody>
            <a:bodyPr wrap="square" lIns="93260" tIns="93260" rIns="93260" bIns="93260" rtlCol="0">
              <a:spAutoFit/>
            </a:bodyPr>
            <a:lstStyle/>
            <a:p>
              <a:pPr defTabSz="950938">
                <a:lnSpc>
                  <a:spcPct val="90000"/>
                </a:lnSpc>
                <a:defRPr/>
              </a:pPr>
              <a:r>
                <a:rPr lang="en-US" sz="1632">
                  <a:solidFill>
                    <a:srgbClr val="0D0D0D"/>
                  </a:solidFill>
                  <a:latin typeface="Segoe UI" charset="0"/>
                  <a:cs typeface="Segoe UI" charset="0"/>
                </a:rPr>
                <a:t>Define </a:t>
              </a:r>
              <a:br>
                <a:rPr lang="en-US" sz="1632">
                  <a:solidFill>
                    <a:srgbClr val="0D0D0D"/>
                  </a:solidFill>
                  <a:latin typeface="Segoe UI" charset="0"/>
                  <a:cs typeface="Segoe UI" charset="0"/>
                </a:rPr>
              </a:br>
              <a:r>
                <a:rPr lang="en-US" sz="1632">
                  <a:solidFill>
                    <a:srgbClr val="0D0D0D"/>
                  </a:solidFill>
                  <a:latin typeface="Segoe UI" charset="0"/>
                  <a:cs typeface="Segoe UI" charset="0"/>
                </a:rPr>
                <a:t>organizational hierarchy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DDCABC-8CA3-40AC-BE33-C9872AE9C56E}"/>
                </a:ext>
              </a:extLst>
            </p:cNvPr>
            <p:cNvSpPr txBox="1"/>
            <p:nvPr/>
          </p:nvSpPr>
          <p:spPr>
            <a:xfrm>
              <a:off x="7207143" y="5478526"/>
              <a:ext cx="2136639" cy="455683"/>
            </a:xfrm>
            <a:prstGeom prst="rect">
              <a:avLst/>
            </a:prstGeom>
            <a:noFill/>
          </p:spPr>
          <p:txBody>
            <a:bodyPr wrap="square" lIns="93260" tIns="93260" rIns="93260" bIns="93260" rtlCol="0">
              <a:spAutoFit/>
            </a:bodyPr>
            <a:lstStyle/>
            <a:p>
              <a:pPr defTabSz="950938">
                <a:lnSpc>
                  <a:spcPct val="114000"/>
                </a:lnSpc>
                <a:spcBef>
                  <a:spcPts val="294"/>
                </a:spcBef>
                <a:defRPr/>
              </a:pPr>
              <a:r>
                <a:rPr lang="en-US" sz="1600">
                  <a:solidFill>
                    <a:schemeClr val="tx2"/>
                  </a:solidFill>
                  <a:latin typeface="+mj-lt"/>
                  <a:cs typeface="Segoe UI" charset="0"/>
                </a:rPr>
                <a:t>Hierarchy</a:t>
              </a:r>
            </a:p>
          </p:txBody>
        </p:sp>
      </p:grpSp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665F1F48-4474-4B90-9697-36D2C82A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6" y="2412949"/>
            <a:ext cx="640848" cy="6408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92226B-587E-440E-8913-27E58537C829}"/>
              </a:ext>
            </a:extLst>
          </p:cNvPr>
          <p:cNvGrpSpPr/>
          <p:nvPr/>
        </p:nvGrpSpPr>
        <p:grpSpPr>
          <a:xfrm>
            <a:off x="2993431" y="2410668"/>
            <a:ext cx="2136639" cy="3510598"/>
            <a:chOff x="2993431" y="2410668"/>
            <a:chExt cx="2136639" cy="3510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514A634-365E-4544-9933-E61D9C5711BE}"/>
                </a:ext>
              </a:extLst>
            </p:cNvPr>
            <p:cNvGrpSpPr/>
            <p:nvPr/>
          </p:nvGrpSpPr>
          <p:grpSpPr>
            <a:xfrm>
              <a:off x="2993431" y="3218612"/>
              <a:ext cx="2136639" cy="2702654"/>
              <a:chOff x="416226" y="3218612"/>
              <a:chExt cx="2136639" cy="2702654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77616BE-EE5A-48AE-BAC7-2DE32CC5E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16226" y="3218612"/>
                <a:ext cx="832499" cy="447641"/>
              </a:xfrm>
              <a:prstGeom prst="rect">
                <a:avLst/>
              </a:prstGeom>
              <a:noFill/>
            </p:spPr>
            <p:txBody>
              <a:bodyPr wrap="none" lIns="93260" tIns="93260" rIns="93260" bIns="93260" rtlCol="0">
                <a:spAutoFit/>
              </a:bodyPr>
              <a:lstStyle>
                <a:defPPr>
                  <a:defRPr lang="en-US"/>
                </a:defPPr>
                <a:lvl1pPr marR="0" lvl="0" indent="0" algn="ctr" defTabSz="914367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pPr algn="l" defTabSz="932563">
                  <a:spcAft>
                    <a:spcPts val="600"/>
                  </a:spcAft>
                  <a:defRPr/>
                </a:pPr>
                <a:r>
                  <a:rPr lang="en-US" sz="1836" b="0" dirty="0">
                    <a:solidFill>
                      <a:srgbClr val="0D0D0D"/>
                    </a:solidFill>
                    <a:latin typeface="Segoe UI Semibold"/>
                  </a:rPr>
                  <a:t>Policy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A7BC790-D8AC-4E17-8F64-D641E3D56C18}"/>
                  </a:ext>
                </a:extLst>
              </p:cNvPr>
              <p:cNvSpPr txBox="1"/>
              <p:nvPr/>
            </p:nvSpPr>
            <p:spPr>
              <a:xfrm>
                <a:off x="416226" y="3991227"/>
                <a:ext cx="2136639" cy="1318459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90000"/>
                  </a:lnSpc>
                  <a:defRPr/>
                </a:pPr>
                <a:r>
                  <a:rPr lang="en-US" sz="1632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  <a:t>Real-time enforcement, compliance assessment and remediation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1D7D66-F396-4195-8ABD-8B5CD25B9640}"/>
                  </a:ext>
                </a:extLst>
              </p:cNvPr>
              <p:cNvSpPr txBox="1"/>
              <p:nvPr/>
            </p:nvSpPr>
            <p:spPr>
              <a:xfrm>
                <a:off x="416226" y="5465583"/>
                <a:ext cx="2136639" cy="455683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114000"/>
                  </a:lnSpc>
                  <a:spcBef>
                    <a:spcPts val="294"/>
                  </a:spcBef>
                  <a:defRPr/>
                </a:pPr>
                <a:r>
                  <a:rPr lang="en-US" sz="1600">
                    <a:solidFill>
                      <a:schemeClr val="tx2"/>
                    </a:solidFill>
                    <a:latin typeface="+mj-lt"/>
                    <a:cs typeface="Segoe UI" charset="0"/>
                  </a:rPr>
                  <a:t>Control</a:t>
                </a:r>
              </a:p>
            </p:txBody>
          </p:sp>
        </p:grpSp>
        <p:pic>
          <p:nvPicPr>
            <p:cNvPr id="37" name="Picture 3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01D6E46F-2A45-4187-AAD6-C957173D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3481" y="2410668"/>
              <a:ext cx="627848" cy="62784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04B51F-B267-4938-AAB3-3C1484987690}"/>
              </a:ext>
            </a:extLst>
          </p:cNvPr>
          <p:cNvGrpSpPr/>
          <p:nvPr/>
        </p:nvGrpSpPr>
        <p:grpSpPr>
          <a:xfrm>
            <a:off x="9735214" y="2511898"/>
            <a:ext cx="2263111" cy="3409365"/>
            <a:chOff x="9735214" y="2511898"/>
            <a:chExt cx="2263111" cy="34093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AD2805E-F1E0-4906-A090-A1647D401C2D}"/>
                </a:ext>
              </a:extLst>
            </p:cNvPr>
            <p:cNvGrpSpPr/>
            <p:nvPr/>
          </p:nvGrpSpPr>
          <p:grpSpPr>
            <a:xfrm>
              <a:off x="9735214" y="3218612"/>
              <a:ext cx="2263111" cy="2702651"/>
              <a:chOff x="9735214" y="3236026"/>
              <a:chExt cx="2263111" cy="27026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5D993-E837-4C98-92E6-FF8FAB1D1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735846" y="3236026"/>
                <a:ext cx="2191113" cy="447640"/>
              </a:xfrm>
              <a:prstGeom prst="rect">
                <a:avLst/>
              </a:prstGeom>
              <a:noFill/>
            </p:spPr>
            <p:txBody>
              <a:bodyPr wrap="none" lIns="93260" tIns="93260" rIns="93260" bIns="93260" rtlCol="0">
                <a:spAutoFit/>
              </a:bodyPr>
              <a:lstStyle>
                <a:defPPr>
                  <a:defRPr lang="en-US"/>
                </a:defPPr>
                <a:lvl1pPr marR="0" lvl="0" indent="0" algn="ctr" defTabSz="914367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pPr algn="l" defTabSz="932563">
                  <a:spcAft>
                    <a:spcPts val="600"/>
                  </a:spcAft>
                  <a:defRPr/>
                </a:pPr>
                <a:r>
                  <a:rPr lang="en-US" sz="1836" b="0">
                    <a:solidFill>
                      <a:srgbClr val="0D0D0D"/>
                    </a:solidFill>
                    <a:latin typeface="Segoe UI Semibold"/>
                  </a:rPr>
                  <a:t>Cost Management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78027B-D40D-42BF-A736-21ABA81529EB}"/>
                  </a:ext>
                </a:extLst>
              </p:cNvPr>
              <p:cNvSpPr txBox="1"/>
              <p:nvPr/>
            </p:nvSpPr>
            <p:spPr>
              <a:xfrm>
                <a:off x="9735214" y="4008945"/>
                <a:ext cx="2263111" cy="866412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90000"/>
                  </a:lnSpc>
                  <a:defRPr/>
                </a:pPr>
                <a:r>
                  <a:rPr lang="en-US" sz="1632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  <a:t>Monitor cloud </a:t>
                </a:r>
                <a:br>
                  <a:rPr lang="en-US" sz="1632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</a:br>
                <a:r>
                  <a:rPr lang="en-US" sz="1632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  <a:t>spend and </a:t>
                </a:r>
                <a:br>
                  <a:rPr lang="en-US" sz="1632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</a:br>
                <a:r>
                  <a:rPr lang="en-US" sz="1632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  <a:t>optimize resources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ACC074-E790-47E8-95B1-BB3E50C1461E}"/>
                  </a:ext>
                </a:extLst>
              </p:cNvPr>
              <p:cNvSpPr txBox="1"/>
              <p:nvPr/>
            </p:nvSpPr>
            <p:spPr>
              <a:xfrm>
                <a:off x="9735214" y="5482994"/>
                <a:ext cx="2136639" cy="455683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114000"/>
                  </a:lnSpc>
                  <a:spcBef>
                    <a:spcPts val="294"/>
                  </a:spcBef>
                  <a:defRPr/>
                </a:pPr>
                <a:r>
                  <a:rPr lang="en-US" sz="1600">
                    <a:solidFill>
                      <a:schemeClr val="tx2"/>
                    </a:solidFill>
                    <a:latin typeface="+mj-lt"/>
                    <a:cs typeface="Segoe UI" charset="0"/>
                  </a:rPr>
                  <a:t>Consumption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A13F46-1230-48E6-BBC5-57B9450BD922}"/>
                </a:ext>
              </a:extLst>
            </p:cNvPr>
            <p:cNvSpPr txBox="1"/>
            <p:nvPr/>
          </p:nvSpPr>
          <p:spPr>
            <a:xfrm>
              <a:off x="10441856" y="2809093"/>
              <a:ext cx="805859" cy="2241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563">
                <a:defRPr/>
              </a:pPr>
              <a:r>
                <a:rPr lang="en-US" sz="1428" kern="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NEW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7AC1B65-F30A-4B9C-80F7-5E49FD3BC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35214" y="2511898"/>
              <a:ext cx="641069" cy="64106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2AC037-E8C8-4C01-9914-4BB32BDAB369}"/>
              </a:ext>
            </a:extLst>
          </p:cNvPr>
          <p:cNvGrpSpPr/>
          <p:nvPr/>
        </p:nvGrpSpPr>
        <p:grpSpPr>
          <a:xfrm>
            <a:off x="5095599" y="2452463"/>
            <a:ext cx="2167209" cy="3468803"/>
            <a:chOff x="5095599" y="2452463"/>
            <a:chExt cx="2167209" cy="34688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33413D-446A-4DD9-8CB5-379F9F20D565}"/>
                </a:ext>
              </a:extLst>
            </p:cNvPr>
            <p:cNvSpPr txBox="1"/>
            <p:nvPr/>
          </p:nvSpPr>
          <p:spPr>
            <a:xfrm>
              <a:off x="5960842" y="2809093"/>
              <a:ext cx="805859" cy="2241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563">
                <a:defRPr/>
              </a:pPr>
              <a:r>
                <a:rPr lang="en-US" sz="1428" kern="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NEW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40DC4E-AFB3-43BF-B841-C9A7272B6482}"/>
                </a:ext>
              </a:extLst>
            </p:cNvPr>
            <p:cNvGrpSpPr/>
            <p:nvPr/>
          </p:nvGrpSpPr>
          <p:grpSpPr>
            <a:xfrm>
              <a:off x="5095599" y="3218612"/>
              <a:ext cx="2167209" cy="2702654"/>
              <a:chOff x="2518394" y="3218612"/>
              <a:chExt cx="2167209" cy="27026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5258081-E33F-474A-9964-FCA95B979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18394" y="3218612"/>
                <a:ext cx="1290275" cy="447641"/>
              </a:xfrm>
              <a:prstGeom prst="rect">
                <a:avLst/>
              </a:prstGeom>
              <a:noFill/>
            </p:spPr>
            <p:txBody>
              <a:bodyPr wrap="none" lIns="93260" tIns="93260" rIns="93260" bIns="93260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90000"/>
                  </a:lnSpc>
                  <a:spcAft>
                    <a:spcPts val="600"/>
                  </a:spcAft>
                  <a:defRPr sz="2000">
                    <a:gradFill>
                      <a:gsLst>
                        <a:gs pos="2917">
                          <a:srgbClr val="000000"/>
                        </a:gs>
                        <a:gs pos="84000">
                          <a:srgbClr val="000000"/>
                        </a:gs>
                      </a:gsLst>
                      <a:lin ang="5400000" scaled="0"/>
                    </a:gradFill>
                    <a:latin typeface="Segoe Pro Semibold" panose="020B0702040504020203" pitchFamily="34" charset="0"/>
                  </a:defRPr>
                </a:lvl1pPr>
              </a:lstStyle>
              <a:p>
                <a:pPr defTabSz="914191">
                  <a:spcAft>
                    <a:spcPts val="587"/>
                  </a:spcAft>
                  <a:defRPr/>
                </a:pPr>
                <a:r>
                  <a:rPr lang="en-US" sz="1836" kern="0">
                    <a:solidFill>
                      <a:srgbClr val="0D0D0D"/>
                    </a:solidFill>
                    <a:latin typeface="Segoe UI Semibold"/>
                    <a:cs typeface="Segoe UI" panose="020B0502040204020203" pitchFamily="34" charset="0"/>
                  </a:rPr>
                  <a:t>Blueprints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2F0ADB-A398-41DB-B6A4-C07AB8D72DAF}"/>
                  </a:ext>
                </a:extLst>
              </p:cNvPr>
              <p:cNvSpPr txBox="1"/>
              <p:nvPr/>
            </p:nvSpPr>
            <p:spPr>
              <a:xfrm>
                <a:off x="2518394" y="3991227"/>
                <a:ext cx="2094971" cy="1318459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90000"/>
                  </a:lnSpc>
                  <a:defRPr/>
                </a:pPr>
                <a:r>
                  <a:rPr lang="en-US" sz="1632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  <a:t>Deploy and update cloud environments in a repeatable manner using composable artifacts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11B0740-B1A2-4BE3-983C-26F10E2093FF}"/>
                  </a:ext>
                </a:extLst>
              </p:cNvPr>
              <p:cNvSpPr txBox="1"/>
              <p:nvPr/>
            </p:nvSpPr>
            <p:spPr>
              <a:xfrm>
                <a:off x="2548964" y="5465583"/>
                <a:ext cx="2136639" cy="455683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114000"/>
                  </a:lnSpc>
                  <a:spcBef>
                    <a:spcPts val="294"/>
                  </a:spcBef>
                  <a:defRPr/>
                </a:pPr>
                <a:r>
                  <a:rPr lang="en-US" sz="1600">
                    <a:solidFill>
                      <a:schemeClr val="tx2"/>
                    </a:solidFill>
                    <a:latin typeface="+mj-lt"/>
                    <a:cs typeface="Segoe UI" charset="0"/>
                  </a:rPr>
                  <a:t>Environment</a:t>
                </a:r>
              </a:p>
            </p:txBody>
          </p:sp>
        </p:grp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56E5DB64-C32D-4EF8-A50F-3958F5941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02389" y="2452463"/>
              <a:ext cx="661608" cy="66160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28FAA4-F5F9-4978-AB9C-8E0D6AAF6B61}"/>
              </a:ext>
            </a:extLst>
          </p:cNvPr>
          <p:cNvGrpSpPr/>
          <p:nvPr/>
        </p:nvGrpSpPr>
        <p:grpSpPr>
          <a:xfrm>
            <a:off x="7362695" y="2516179"/>
            <a:ext cx="2010421" cy="3405086"/>
            <a:chOff x="7362695" y="2516179"/>
            <a:chExt cx="2010421" cy="34050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D17496-A2AC-49A8-A43A-29D6FECF4D05}"/>
                </a:ext>
              </a:extLst>
            </p:cNvPr>
            <p:cNvSpPr txBox="1"/>
            <p:nvPr/>
          </p:nvSpPr>
          <p:spPr>
            <a:xfrm>
              <a:off x="8189585" y="2809093"/>
              <a:ext cx="805859" cy="2241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563">
                <a:defRPr/>
              </a:pPr>
              <a:r>
                <a:rPr lang="en-US" sz="1428" kern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NEW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082FC1-43F9-4CD2-86FB-D1C355AE72B7}"/>
                </a:ext>
              </a:extLst>
            </p:cNvPr>
            <p:cNvGrpSpPr/>
            <p:nvPr/>
          </p:nvGrpSpPr>
          <p:grpSpPr>
            <a:xfrm>
              <a:off x="7362695" y="3218612"/>
              <a:ext cx="2010421" cy="2702653"/>
              <a:chOff x="4785490" y="3218613"/>
              <a:chExt cx="2010421" cy="2702653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43861FB-DE0E-40B7-93F9-B729C2596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785490" y="3218613"/>
                <a:ext cx="1911542" cy="447640"/>
              </a:xfrm>
              <a:prstGeom prst="rect">
                <a:avLst/>
              </a:prstGeom>
              <a:noFill/>
            </p:spPr>
            <p:txBody>
              <a:bodyPr wrap="none" lIns="93260" tIns="93260" rIns="93260" bIns="93260" rtlCol="0">
                <a:spAutoFit/>
              </a:bodyPr>
              <a:lstStyle>
                <a:defPPr>
                  <a:defRPr lang="en-US"/>
                </a:defPPr>
                <a:lvl1pPr marR="0" lvl="0" indent="0" algn="ctr" defTabSz="914367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pPr algn="l" defTabSz="932563">
                  <a:spcAft>
                    <a:spcPts val="600"/>
                  </a:spcAft>
                  <a:defRPr/>
                </a:pPr>
                <a:r>
                  <a:rPr lang="en-US" sz="1836" b="0" dirty="0">
                    <a:solidFill>
                      <a:srgbClr val="0D0D0D"/>
                    </a:solidFill>
                    <a:latin typeface="Segoe UI Semibold"/>
                  </a:rPr>
                  <a:t>Resource Graph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307FB88-D5D8-4089-AF47-D88AEE0E1881}"/>
                  </a:ext>
                </a:extLst>
              </p:cNvPr>
              <p:cNvSpPr/>
              <p:nvPr/>
            </p:nvSpPr>
            <p:spPr>
              <a:xfrm>
                <a:off x="4785490" y="3991227"/>
                <a:ext cx="2010421" cy="866412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90000"/>
                  </a:lnSpc>
                  <a:defRPr/>
                </a:pPr>
                <a:r>
                  <a:rPr lang="en-US" sz="1632" dirty="0">
                    <a:solidFill>
                      <a:srgbClr val="0D0D0D"/>
                    </a:solidFill>
                    <a:latin typeface="Segoe UI" charset="0"/>
                    <a:cs typeface="Segoe UI" charset="0"/>
                  </a:rPr>
                  <a:t>Query, explore &amp; analyze cloud resources at scale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4E4218-1D5F-49D7-9235-CFCC93F12ACF}"/>
                  </a:ext>
                </a:extLst>
              </p:cNvPr>
              <p:cNvSpPr txBox="1"/>
              <p:nvPr/>
            </p:nvSpPr>
            <p:spPr>
              <a:xfrm>
                <a:off x="4811488" y="5465583"/>
                <a:ext cx="1984423" cy="455683"/>
              </a:xfrm>
              <a:prstGeom prst="rect">
                <a:avLst/>
              </a:prstGeom>
              <a:noFill/>
            </p:spPr>
            <p:txBody>
              <a:bodyPr wrap="square" lIns="93260" tIns="93260" rIns="93260" bIns="93260" rtlCol="0">
                <a:spAutoFit/>
              </a:bodyPr>
              <a:lstStyle/>
              <a:p>
                <a:pPr defTabSz="950938">
                  <a:lnSpc>
                    <a:spcPct val="114000"/>
                  </a:lnSpc>
                  <a:spcBef>
                    <a:spcPts val="294"/>
                  </a:spcBef>
                  <a:defRPr/>
                </a:pPr>
                <a:r>
                  <a:rPr lang="en-US" sz="1600">
                    <a:solidFill>
                      <a:schemeClr val="tx2"/>
                    </a:solidFill>
                    <a:latin typeface="+mj-lt"/>
                    <a:cs typeface="Segoe UI" charset="0"/>
                  </a:rPr>
                  <a:t>Visibility</a:t>
                </a:r>
              </a:p>
            </p:txBody>
          </p:sp>
        </p:grp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84D4C6A-179F-4A94-9D1E-0CABBB47E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517" y="2516179"/>
              <a:ext cx="545392" cy="545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436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D835616-D009-4781-9CCA-21442B7CCCE4}"/>
              </a:ext>
            </a:extLst>
          </p:cNvPr>
          <p:cNvSpPr/>
          <p:nvPr/>
        </p:nvSpPr>
        <p:spPr bwMode="auto">
          <a:xfrm>
            <a:off x="7865296" y="1828800"/>
            <a:ext cx="3379749" cy="4609463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8D5073-D0B6-4D71-8C54-4E29ED5B405E}"/>
              </a:ext>
            </a:extLst>
          </p:cNvPr>
          <p:cNvSpPr/>
          <p:nvPr/>
        </p:nvSpPr>
        <p:spPr bwMode="auto">
          <a:xfrm>
            <a:off x="4165217" y="1828800"/>
            <a:ext cx="3379749" cy="4609463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CABCE9-1C64-4710-9754-8CA6E580AA7C}"/>
              </a:ext>
            </a:extLst>
          </p:cNvPr>
          <p:cNvSpPr/>
          <p:nvPr/>
        </p:nvSpPr>
        <p:spPr bwMode="auto">
          <a:xfrm>
            <a:off x="465138" y="1828800"/>
            <a:ext cx="3379749" cy="4609463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51" name="Title 3">
            <a:extLst>
              <a:ext uri="{FF2B5EF4-FFF2-40B4-BE49-F238E27FC236}">
                <a16:creationId xmlns:a16="http://schemas.microsoft.com/office/drawing/2014/main" id="{2EC81DD8-F9BF-4187-B296-E5E63679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9789E3-A7C5-4FB2-B993-38C470606BA7}"/>
              </a:ext>
            </a:extLst>
          </p:cNvPr>
          <p:cNvSpPr txBox="1"/>
          <p:nvPr/>
        </p:nvSpPr>
        <p:spPr>
          <a:xfrm>
            <a:off x="465138" y="1073259"/>
            <a:ext cx="8253399" cy="447640"/>
          </a:xfrm>
          <a:prstGeom prst="rect">
            <a:avLst/>
          </a:prstGeom>
          <a:noFill/>
        </p:spPr>
        <p:txBody>
          <a:bodyPr wrap="square" lIns="0" tIns="93260" rIns="93260" bIns="93260" rtlCol="0">
            <a:spAutoFit/>
          </a:bodyPr>
          <a:lstStyle>
            <a:defPPr>
              <a:defRPr lang="en-US"/>
            </a:defPPr>
            <a:lvl1pPr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kern="0">
                <a:gradFill>
                  <a:gsLst>
                    <a:gs pos="78761">
                      <a:schemeClr val="accent1"/>
                    </a:gs>
                    <a:gs pos="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defTabSz="457200"/>
            <a:lvl3pPr marL="914400" defTabSz="457200"/>
            <a:lvl4pPr marL="1371600" defTabSz="457200"/>
            <a:lvl5pPr marL="1828800" defTabSz="457200"/>
            <a:lvl6pPr marL="2286000" defTabSz="457200"/>
            <a:lvl7pPr marL="2743200" defTabSz="457200"/>
            <a:lvl8pPr marL="3200400" defTabSz="457200"/>
            <a:lvl9pPr marL="3657600" defTabSz="457200"/>
          </a:lstStyle>
          <a:p>
            <a:pPr defTabSz="969581">
              <a:defRPr/>
            </a:pPr>
            <a:r>
              <a:rPr lang="en-US" sz="1836">
                <a:solidFill>
                  <a:srgbClr val="0078D4"/>
                </a:solidFill>
              </a:rPr>
              <a:t>Active control and governance at scale for your Azure resources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950868-B3AE-4604-AD18-57A4CF5A94DA}"/>
              </a:ext>
            </a:extLst>
          </p:cNvPr>
          <p:cNvGrpSpPr/>
          <p:nvPr/>
        </p:nvGrpSpPr>
        <p:grpSpPr>
          <a:xfrm>
            <a:off x="7835858" y="2603331"/>
            <a:ext cx="3400775" cy="2906734"/>
            <a:chOff x="8647992" y="1934882"/>
            <a:chExt cx="3108961" cy="290673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7ED6F87-F14E-412B-B997-965AD4A009F1}"/>
                </a:ext>
              </a:extLst>
            </p:cNvPr>
            <p:cNvSpPr txBox="1"/>
            <p:nvPr/>
          </p:nvSpPr>
          <p:spPr>
            <a:xfrm>
              <a:off x="8647993" y="2804135"/>
              <a:ext cx="3108960" cy="2037481"/>
            </a:xfrm>
            <a:prstGeom prst="rect">
              <a:avLst/>
            </a:prstGeom>
            <a:noFill/>
          </p:spPr>
          <p:txBody>
            <a:bodyPr wrap="square" lIns="182880" tIns="91440" rIns="91440" bIns="0" rtlCol="0">
              <a:spAutoFit/>
            </a:bodyPr>
            <a:lstStyle/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/>
                <a:t>Remediate existing resources at scale (</a:t>
              </a:r>
              <a:r>
                <a:rPr lang="en-US" sz="1600" kern="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NEW</a:t>
              </a:r>
              <a:r>
                <a:rPr lang="en-US" sz="1600" dirty="0"/>
                <a:t>)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/>
                <a:t>Automatic remediation </a:t>
              </a:r>
              <a:r>
                <a:rPr lang="en-US" sz="1600" dirty="0"/>
                <a:t>resources at deployment time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/>
                <a:t>Trigger alerts when a resource is out of compliance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A988B57-35F6-4D06-A6C3-33801E92E596}"/>
                </a:ext>
              </a:extLst>
            </p:cNvPr>
            <p:cNvSpPr/>
            <p:nvPr/>
          </p:nvSpPr>
          <p:spPr bwMode="auto">
            <a:xfrm>
              <a:off x="8647992" y="1934882"/>
              <a:ext cx="3108960" cy="910936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0" dirty="0">
                  <a:solidFill>
                    <a:schemeClr val="tx2"/>
                  </a:solidFill>
                  <a:latin typeface="+mj-lt"/>
                </a:rPr>
                <a:t>Remediate &amp; automate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48337F-E987-46A7-B8F6-89AEC5B2AF93}"/>
              </a:ext>
            </a:extLst>
          </p:cNvPr>
          <p:cNvGrpSpPr/>
          <p:nvPr/>
        </p:nvGrpSpPr>
        <p:grpSpPr>
          <a:xfrm>
            <a:off x="448736" y="2610286"/>
            <a:ext cx="3425471" cy="3657221"/>
            <a:chOff x="448736" y="1934882"/>
            <a:chExt cx="3131538" cy="36572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E7FFB2E-7B18-45C8-A2F8-9F0CCD570378}"/>
                </a:ext>
              </a:extLst>
            </p:cNvPr>
            <p:cNvSpPr txBox="1"/>
            <p:nvPr/>
          </p:nvSpPr>
          <p:spPr>
            <a:xfrm>
              <a:off x="448738" y="2803647"/>
              <a:ext cx="2881780" cy="2788456"/>
            </a:xfrm>
            <a:prstGeom prst="rect">
              <a:avLst/>
            </a:prstGeom>
            <a:noFill/>
          </p:spPr>
          <p:txBody>
            <a:bodyPr wrap="square" lIns="182880" tIns="91440" rIns="91440" bIns="0" rtlCol="0">
              <a:spAutoFit/>
            </a:bodyPr>
            <a:lstStyle/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/>
                <a:t>Turn on built-in policies or build custom ones for all resource types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Real-time policy evaluation </a:t>
              </a:r>
              <a:br>
                <a:rPr lang="en-US" sz="160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and enforcement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Periodic &amp; on-demand compliance evaluation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VM In-Guest Policy (</a:t>
              </a:r>
              <a:r>
                <a:rPr lang="en-US" sz="1600" kern="0" dirty="0"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NEW</a:t>
              </a:r>
              <a:r>
                <a:rPr lang="en-US" sz="1600" dirty="0">
                  <a:solidFill>
                    <a:srgbClr val="35353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12213E3-8B24-4A35-8579-DC3F3454E6D7}"/>
                </a:ext>
              </a:extLst>
            </p:cNvPr>
            <p:cNvSpPr/>
            <p:nvPr/>
          </p:nvSpPr>
          <p:spPr bwMode="auto">
            <a:xfrm>
              <a:off x="448736" y="1934882"/>
              <a:ext cx="3131538" cy="910936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0" dirty="0">
                  <a:solidFill>
                    <a:schemeClr val="tx2"/>
                  </a:solidFill>
                  <a:latin typeface="+mj-lt"/>
                </a:rPr>
                <a:t>Enforcement &amp; compliance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173EB1-72AF-403B-BB65-3E9A0083460C}"/>
              </a:ext>
            </a:extLst>
          </p:cNvPr>
          <p:cNvGrpSpPr/>
          <p:nvPr/>
        </p:nvGrpSpPr>
        <p:grpSpPr>
          <a:xfrm>
            <a:off x="4165099" y="2603331"/>
            <a:ext cx="3425470" cy="3127845"/>
            <a:chOff x="4630136" y="1934882"/>
            <a:chExt cx="3131537" cy="31278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40635D-ABEC-422A-AE04-ED563E3DB34B}"/>
                </a:ext>
              </a:extLst>
            </p:cNvPr>
            <p:cNvSpPr txBox="1"/>
            <p:nvPr/>
          </p:nvSpPr>
          <p:spPr>
            <a:xfrm>
              <a:off x="4630136" y="2803647"/>
              <a:ext cx="2969908" cy="2259080"/>
            </a:xfrm>
            <a:prstGeom prst="rect">
              <a:avLst/>
            </a:prstGeom>
            <a:noFill/>
          </p:spPr>
          <p:txBody>
            <a:bodyPr wrap="square" lIns="182880" tIns="91440" rIns="91440" bIns="0" rtlCol="0">
              <a:spAutoFit/>
            </a:bodyPr>
            <a:lstStyle/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/>
                <a:t>Apply policies to a Management Group with control across your </a:t>
              </a:r>
              <a:br>
                <a:rPr lang="en-US" sz="1600" dirty="0"/>
              </a:br>
              <a:r>
                <a:rPr lang="en-US" sz="1600" dirty="0"/>
                <a:t>entire organization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/>
                <a:t>Apply multiple policies and &amp; aggregate policy states with </a:t>
              </a:r>
              <a:br>
                <a:rPr lang="en-US" sz="1600" dirty="0"/>
              </a:br>
              <a:r>
                <a:rPr lang="en-US" sz="1600" dirty="0"/>
                <a:t>policy initiatives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/>
                <a:t>Exclusion Scope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473AFF-6A95-433C-B9DC-1920A9B06AF9}"/>
                </a:ext>
              </a:extLst>
            </p:cNvPr>
            <p:cNvSpPr/>
            <p:nvPr/>
          </p:nvSpPr>
          <p:spPr bwMode="auto">
            <a:xfrm>
              <a:off x="4652713" y="1934882"/>
              <a:ext cx="3108960" cy="910936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0" dirty="0">
                  <a:solidFill>
                    <a:schemeClr val="tx2"/>
                  </a:solidFill>
                  <a:latin typeface="+mj-lt"/>
                </a:rPr>
                <a:t>Apply policies at scale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7736990-3C3A-440F-B7C7-9F0442A2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9" y="2052251"/>
            <a:ext cx="594360" cy="5943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EF57D2-EBBA-4251-A85A-DAD1A7A78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637" y="2052251"/>
            <a:ext cx="542636" cy="5426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6369EE-7C71-4075-B8C5-F2ABE9FB9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903" y="2008971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4924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8269-CB91-40DB-85D4-EBCE2EA8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vs Azure RBAC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6D223-0CBB-4DE1-A7B6-62F8A6005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575354"/>
            <a:ext cx="5486399" cy="321934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RBAC</a:t>
            </a:r>
            <a:r>
              <a:rPr lang="en-US" sz="2800" dirty="0"/>
              <a:t>	</a:t>
            </a:r>
          </a:p>
          <a:p>
            <a:r>
              <a:rPr lang="en-US" sz="2000" dirty="0"/>
              <a:t>Control actions at different scopes</a:t>
            </a:r>
            <a:br>
              <a:rPr lang="en-US" sz="2000" dirty="0"/>
            </a:br>
            <a:r>
              <a:rPr lang="en-US" sz="2000" dirty="0"/>
              <a:t>(Mgmt. Group, Subscription, RG, Resource)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B0E3"/>
                </a:solidFill>
              </a:rPr>
              <a:t>Example:</a:t>
            </a:r>
            <a:br>
              <a:rPr lang="en-US" sz="2000" dirty="0">
                <a:solidFill>
                  <a:srgbClr val="00B0E3"/>
                </a:solidFill>
              </a:rPr>
            </a:br>
            <a:r>
              <a:rPr lang="en-US" sz="2000" dirty="0">
                <a:solidFill>
                  <a:srgbClr val="00B0E3"/>
                </a:solidFill>
              </a:rPr>
              <a:t>I want to grant network engineers access to a specific subscription. They only need access to create and manage network resources so I assign them the </a:t>
            </a:r>
            <a:r>
              <a:rPr lang="en-US" sz="2000" b="1" dirty="0">
                <a:solidFill>
                  <a:srgbClr val="00B0E3"/>
                </a:solidFill>
              </a:rPr>
              <a:t>“Networking Contributor” </a:t>
            </a:r>
            <a:r>
              <a:rPr lang="en-US" sz="2000" dirty="0">
                <a:solidFill>
                  <a:srgbClr val="00B0E3"/>
                </a:solidFill>
              </a:rPr>
              <a:t>built-in role.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B964C-FB88-40EB-9475-A7F0CC800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5439" y="1575354"/>
            <a:ext cx="5486399" cy="392722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Policy</a:t>
            </a:r>
          </a:p>
          <a:p>
            <a:r>
              <a:rPr lang="en-US" sz="2000" dirty="0"/>
              <a:t>Control Resource properties during deployment / modification at different scopes</a:t>
            </a:r>
            <a:br>
              <a:rPr lang="en-US" sz="2000" dirty="0"/>
            </a:br>
            <a:r>
              <a:rPr lang="en-US" sz="2000" dirty="0"/>
              <a:t>(Mgmt. Group, Subscription, RG)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B0E3"/>
                </a:solidFill>
              </a:rPr>
              <a:t>Example:</a:t>
            </a:r>
            <a:br>
              <a:rPr lang="en-US" sz="2000" dirty="0">
                <a:solidFill>
                  <a:srgbClr val="00B0E3"/>
                </a:solidFill>
              </a:rPr>
            </a:br>
            <a:r>
              <a:rPr lang="en-US" sz="2000" dirty="0">
                <a:solidFill>
                  <a:srgbClr val="00B0E3"/>
                </a:solidFill>
              </a:rPr>
              <a:t>I only want them to be able to provision network resources in the </a:t>
            </a:r>
            <a:r>
              <a:rPr lang="en-US" sz="2000" b="1" dirty="0">
                <a:solidFill>
                  <a:srgbClr val="00B0E3"/>
                </a:solidFill>
              </a:rPr>
              <a:t>East US 2</a:t>
            </a:r>
            <a:r>
              <a:rPr lang="en-US" sz="2000" dirty="0">
                <a:solidFill>
                  <a:srgbClr val="00B0E3"/>
                </a:solidFill>
              </a:rPr>
              <a:t> region. And all of those resources must be tagged with a standard set of tags.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4DE40-874E-4477-A330-F029DEE25FC9}"/>
              </a:ext>
            </a:extLst>
          </p:cNvPr>
          <p:cNvSpPr txBox="1"/>
          <p:nvPr/>
        </p:nvSpPr>
        <p:spPr>
          <a:xfrm>
            <a:off x="272724" y="5963417"/>
            <a:ext cx="11893901" cy="8494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Initiative:  Group of Policies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107300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D312-657D-4B0F-A04D-E929E9F4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Policy Initiatives (partial)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515EDB0-BA3D-4D8A-AA8A-795E65FD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3" y="1208702"/>
            <a:ext cx="11741189" cy="56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883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793-8B32-434E-8432-71B714BB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Demo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264C-30F3-499B-8F30-FD7E08920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62126-76B8-4352-A07F-F5A1ADB313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81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EB118-D513-4101-A89F-F414F909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012859"/>
          </a:xfrm>
        </p:spPr>
        <p:txBody>
          <a:bodyPr/>
          <a:lstStyle/>
          <a:p>
            <a:r>
              <a:rPr lang="en-US" sz="6600" dirty="0"/>
              <a:t>Azure Fundamentals Certification and the AZ-900 Exam</a:t>
            </a:r>
          </a:p>
        </p:txBody>
      </p:sp>
    </p:spTree>
    <p:extLst>
      <p:ext uri="{BB962C8B-B14F-4D97-AF65-F5344CB8AC3E}">
        <p14:creationId xmlns:p14="http://schemas.microsoft.com/office/powerpoint/2010/main" val="373023721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4052-3ECD-4B16-BC17-9AA1E910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1E70F-8402-4030-81B4-2D2EE9A9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74" y="1779574"/>
            <a:ext cx="9176325" cy="4919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FE5B6-8F47-4E75-8FB2-C2104FFD05A4}"/>
              </a:ext>
            </a:extLst>
          </p:cNvPr>
          <p:cNvSpPr txBox="1"/>
          <p:nvPr/>
        </p:nvSpPr>
        <p:spPr>
          <a:xfrm>
            <a:off x="2108200" y="1181098"/>
            <a:ext cx="768389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Restrict resource creation to a specific region / location.</a:t>
            </a:r>
          </a:p>
        </p:txBody>
      </p:sp>
    </p:spTree>
    <p:extLst>
      <p:ext uri="{BB962C8B-B14F-4D97-AF65-F5344CB8AC3E}">
        <p14:creationId xmlns:p14="http://schemas.microsoft.com/office/powerpoint/2010/main" val="377681036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1C989E9-B0C8-4F4B-9B21-97B53FD8A063}"/>
              </a:ext>
            </a:extLst>
          </p:cNvPr>
          <p:cNvSpPr/>
          <p:nvPr/>
        </p:nvSpPr>
        <p:spPr bwMode="auto">
          <a:xfrm>
            <a:off x="7865296" y="1817224"/>
            <a:ext cx="3379749" cy="479112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D39A35-9CE3-476F-A32E-DCC839F2FA12}"/>
              </a:ext>
            </a:extLst>
          </p:cNvPr>
          <p:cNvSpPr/>
          <p:nvPr/>
        </p:nvSpPr>
        <p:spPr bwMode="auto">
          <a:xfrm>
            <a:off x="4165217" y="1817224"/>
            <a:ext cx="3379749" cy="479112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`2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E6FD8-6196-4980-BCDE-581E7208604F}"/>
              </a:ext>
            </a:extLst>
          </p:cNvPr>
          <p:cNvSpPr/>
          <p:nvPr/>
        </p:nvSpPr>
        <p:spPr bwMode="auto">
          <a:xfrm>
            <a:off x="465138" y="1817224"/>
            <a:ext cx="3379749" cy="4791126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</a:rPr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7A7564-8722-4930-9D1F-C9596EA9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632779"/>
            <a:ext cx="8481922" cy="411162"/>
          </a:xfrm>
        </p:spPr>
        <p:txBody>
          <a:bodyPr/>
          <a:lstStyle/>
          <a:p>
            <a:r>
              <a:rPr lang="en-US" dirty="0"/>
              <a:t>Introducing Azure Management Groups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A9260D-BE85-4142-9827-A4FD3E9399C5}"/>
              </a:ext>
            </a:extLst>
          </p:cNvPr>
          <p:cNvGrpSpPr/>
          <p:nvPr/>
        </p:nvGrpSpPr>
        <p:grpSpPr>
          <a:xfrm>
            <a:off x="7865296" y="2494715"/>
            <a:ext cx="3400774" cy="3428187"/>
            <a:chOff x="8647992" y="1934882"/>
            <a:chExt cx="3108960" cy="34281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3F1F43-2800-4643-9DBD-CB282986484E}"/>
                </a:ext>
              </a:extLst>
            </p:cNvPr>
            <p:cNvSpPr txBox="1"/>
            <p:nvPr/>
          </p:nvSpPr>
          <p:spPr>
            <a:xfrm>
              <a:off x="8647993" y="2722346"/>
              <a:ext cx="3108959" cy="2640723"/>
            </a:xfrm>
            <a:prstGeom prst="rect">
              <a:avLst/>
            </a:prstGeom>
            <a:noFill/>
          </p:spPr>
          <p:txBody>
            <a:bodyPr wrap="square" lIns="182880" tIns="91440" rIns="91440" bIns="0" rtlCol="0">
              <a:spAutoFit/>
            </a:bodyPr>
            <a:lstStyle/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"/>
                </a:rPr>
                <a:t>Leverage Azure Resource Manager (ARM) objects that integrate with other Azure </a:t>
              </a:r>
              <a:r>
                <a:rPr lang="en-US" sz="1600">
                  <a:latin typeface="Segoe UI"/>
                </a:rPr>
                <a:t>services </a:t>
              </a:r>
              <a:endParaRPr lang="en-US" sz="1600" dirty="0">
                <a:latin typeface="Segoe UI"/>
              </a:endParaRP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services: </a:t>
              </a:r>
            </a:p>
            <a:p>
              <a:pPr indent="-90" defTabSz="932563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sz="1400" dirty="0">
                  <a:latin typeface="Segoe UI"/>
                </a:rPr>
                <a:t>Azure Policy</a:t>
              </a:r>
            </a:p>
            <a:p>
              <a:pPr indent="-90" defTabSz="932563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sz="1400" dirty="0" err="1">
                  <a:latin typeface="Segoe UI"/>
                </a:rPr>
                <a:t>RBAC</a:t>
              </a:r>
              <a:endParaRPr lang="en-US" sz="1400" dirty="0">
                <a:latin typeface="Segoe UI"/>
              </a:endParaRPr>
            </a:p>
            <a:p>
              <a:pPr indent="-90" defTabSz="932563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sz="1400" dirty="0">
                  <a:latin typeface="Segoe UI"/>
                </a:rPr>
                <a:t>Azure Cost Management</a:t>
              </a:r>
            </a:p>
            <a:p>
              <a:pPr indent="-90" defTabSz="932563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sz="1400" dirty="0">
                  <a:latin typeface="Segoe UI"/>
                </a:rPr>
                <a:t>Azure Blueprints</a:t>
              </a:r>
            </a:p>
            <a:p>
              <a:pPr indent="-90" defTabSz="932563">
                <a:lnSpc>
                  <a:spcPct val="90000"/>
                </a:lnSpc>
                <a:spcBef>
                  <a:spcPts val="600"/>
                </a:spcBef>
                <a:defRPr/>
              </a:pPr>
              <a:r>
                <a:rPr lang="en-US" sz="1400" dirty="0">
                  <a:latin typeface="Segoe UI"/>
                </a:rPr>
                <a:t>Azure Security Center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2512AA-4E36-409A-94F3-E195583A27B9}"/>
                </a:ext>
              </a:extLst>
            </p:cNvPr>
            <p:cNvSpPr/>
            <p:nvPr/>
          </p:nvSpPr>
          <p:spPr bwMode="auto">
            <a:xfrm>
              <a:off x="8647992" y="1934882"/>
              <a:ext cx="2540958" cy="726961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</a:ln>
            <a:effectLst/>
          </p:spPr>
          <p:txBody>
            <a:bodyPr vert="horz" wrap="square" lIns="182880" tIns="91440" rIns="91440" bIns="91440" numCol="1" rtlCol="0" anchor="b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0" dirty="0">
                  <a:solidFill>
                    <a:schemeClr val="tx2"/>
                  </a:solidFill>
                  <a:latin typeface="+mj-lt"/>
                </a:rPr>
                <a:t>Apply controls at scale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196CC5-EAA8-4E3A-AFAF-6412A7B4CFFF}"/>
              </a:ext>
            </a:extLst>
          </p:cNvPr>
          <p:cNvGrpSpPr/>
          <p:nvPr/>
        </p:nvGrpSpPr>
        <p:grpSpPr>
          <a:xfrm>
            <a:off x="465137" y="2755111"/>
            <a:ext cx="3130617" cy="2824945"/>
            <a:chOff x="448737" y="1934882"/>
            <a:chExt cx="2752966" cy="28249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A446E4-CB8D-4EEF-8F85-79117312FA10}"/>
                </a:ext>
              </a:extLst>
            </p:cNvPr>
            <p:cNvSpPr txBox="1"/>
            <p:nvPr/>
          </p:nvSpPr>
          <p:spPr>
            <a:xfrm>
              <a:off x="448738" y="2722346"/>
              <a:ext cx="2549436" cy="2037481"/>
            </a:xfrm>
            <a:prstGeom prst="rect">
              <a:avLst/>
            </a:prstGeom>
            <a:noFill/>
          </p:spPr>
          <p:txBody>
            <a:bodyPr wrap="square" lIns="182880" tIns="91440" rIns="91440" bIns="0" rtlCol="0">
              <a:spAutoFit/>
            </a:bodyPr>
            <a:lstStyle/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"/>
                </a:rPr>
                <a:t>Group subscriptions into </a:t>
              </a:r>
              <a:br>
                <a:rPr lang="en-US" sz="1600" dirty="0">
                  <a:latin typeface="Segoe UI"/>
                </a:rPr>
              </a:br>
              <a:r>
                <a:rPr lang="en-US" sz="1600" dirty="0">
                  <a:latin typeface="Segoe UI"/>
                </a:rPr>
                <a:t>logical groups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"/>
                </a:rPr>
                <a:t>Inherit properties that apply to all subscriptions   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"/>
                </a:rPr>
                <a:t>View aggregated information above the subscription level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C7F2E0-2D60-41F7-9AAD-3EC2A6C88A5F}"/>
                </a:ext>
              </a:extLst>
            </p:cNvPr>
            <p:cNvSpPr/>
            <p:nvPr/>
          </p:nvSpPr>
          <p:spPr bwMode="auto">
            <a:xfrm>
              <a:off x="448737" y="1934882"/>
              <a:ext cx="2752966" cy="691394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82880" tIns="91440" rIns="91440" bIns="91440" numCol="1" rtlCol="0" anchor="b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0" dirty="0">
                  <a:solidFill>
                    <a:schemeClr val="tx2"/>
                  </a:solidFill>
                  <a:latin typeface="+mj-lt"/>
                </a:rPr>
                <a:t>Simplify subscription management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F7781A-C42F-4D4B-8320-FC9024F93BA6}"/>
              </a:ext>
            </a:extLst>
          </p:cNvPr>
          <p:cNvGrpSpPr/>
          <p:nvPr/>
        </p:nvGrpSpPr>
        <p:grpSpPr>
          <a:xfrm>
            <a:off x="4165216" y="2494715"/>
            <a:ext cx="3090538" cy="3663455"/>
            <a:chOff x="4630136" y="1934882"/>
            <a:chExt cx="2825345" cy="36634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7DEBED-22A7-4E05-A424-37C2FAAD36DB}"/>
                </a:ext>
              </a:extLst>
            </p:cNvPr>
            <p:cNvSpPr txBox="1"/>
            <p:nvPr/>
          </p:nvSpPr>
          <p:spPr>
            <a:xfrm>
              <a:off x="4630136" y="2726782"/>
              <a:ext cx="2825345" cy="2871555"/>
            </a:xfrm>
            <a:prstGeom prst="rect">
              <a:avLst/>
            </a:prstGeom>
            <a:noFill/>
          </p:spPr>
          <p:txBody>
            <a:bodyPr wrap="square" lIns="182880" tIns="91440" rIns="91440" bIns="0" rtlCol="0">
              <a:spAutoFit/>
            </a:bodyPr>
            <a:lstStyle/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"/>
                </a:rPr>
                <a:t>Create a flexible hierarchy that can be updated quickly 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"/>
                </a:rPr>
                <a:t>Mirror the hierarchy to the organizational model that works for you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r>
                <a:rPr lang="en-US" sz="1600" dirty="0">
                  <a:latin typeface="Segoe UI"/>
                </a:rPr>
                <a:t>Scale up or down depending on the organizational needs </a:t>
              </a:r>
            </a:p>
            <a:p>
              <a:pPr defTabSz="932563">
                <a:lnSpc>
                  <a:spcPct val="90000"/>
                </a:lnSpc>
                <a:spcBef>
                  <a:spcPts val="2400"/>
                </a:spcBef>
                <a:defRPr/>
              </a:pPr>
              <a:endParaRPr lang="en-US" sz="1600" dirty="0">
                <a:latin typeface="Segoe U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C0AB41-73B1-475F-B4B5-9CB70849EA78}"/>
                </a:ext>
              </a:extLst>
            </p:cNvPr>
            <p:cNvSpPr/>
            <p:nvPr/>
          </p:nvSpPr>
          <p:spPr bwMode="auto">
            <a:xfrm>
              <a:off x="4652713" y="1934882"/>
              <a:ext cx="2714843" cy="709769"/>
            </a:xfrm>
            <a:prstGeom prst="rect">
              <a:avLst/>
            </a:prstGeom>
            <a:noFill/>
            <a:ln w="10795" cap="flat" cmpd="sng" algn="ctr">
              <a:noFill/>
              <a:prstDash val="solid"/>
            </a:ln>
            <a:effectLst/>
          </p:spPr>
          <p:txBody>
            <a:bodyPr vert="horz" wrap="square" lIns="182880" tIns="91440" rIns="91440" bIns="91440" numCol="1" rtlCol="0" anchor="b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0" dirty="0">
                  <a:solidFill>
                    <a:schemeClr val="tx2"/>
                  </a:solidFill>
                  <a:latin typeface="+mj-lt"/>
                </a:rPr>
                <a:t>Fit your organization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4D8594A-BC5C-49F4-82F7-B42DEBEE87EA}"/>
              </a:ext>
            </a:extLst>
          </p:cNvPr>
          <p:cNvSpPr txBox="1"/>
          <p:nvPr/>
        </p:nvSpPr>
        <p:spPr>
          <a:xfrm>
            <a:off x="465138" y="1073259"/>
            <a:ext cx="8809470" cy="447640"/>
          </a:xfrm>
          <a:prstGeom prst="rect">
            <a:avLst/>
          </a:prstGeom>
          <a:noFill/>
        </p:spPr>
        <p:txBody>
          <a:bodyPr wrap="square" lIns="0" tIns="93260" rIns="93260" bIns="93260" rtlCol="0">
            <a:spAutoFit/>
          </a:bodyPr>
          <a:lstStyle>
            <a:defPPr>
              <a:defRPr lang="en-US"/>
            </a:defPPr>
            <a:lvl1pPr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kern="0">
                <a:gradFill>
                  <a:gsLst>
                    <a:gs pos="78761">
                      <a:schemeClr val="accent1"/>
                    </a:gs>
                    <a:gs pos="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defTabSz="457200"/>
            <a:lvl3pPr marL="914400" defTabSz="457200"/>
            <a:lvl4pPr marL="1371600" defTabSz="457200"/>
            <a:lvl5pPr marL="1828800" defTabSz="457200"/>
            <a:lvl6pPr marL="2286000" defTabSz="457200"/>
            <a:lvl7pPr marL="2743200" defTabSz="457200"/>
            <a:lvl8pPr marL="3200400" defTabSz="457200"/>
            <a:lvl9pPr marL="3657600" defTabSz="457200"/>
          </a:lstStyle>
          <a:p>
            <a:pPr defTabSz="969581">
              <a:defRPr/>
            </a:pPr>
            <a:r>
              <a:rPr lang="en-US" sz="1836" dirty="0">
                <a:solidFill>
                  <a:srgbClr val="0078D4"/>
                </a:solidFill>
              </a:rPr>
              <a:t>Efficiently apply governance controls and manage groups of Azure subscriptions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7E3FFA4B-15E5-45E6-9265-37DCE9E471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0131" y="1973489"/>
            <a:ext cx="538163" cy="593725"/>
            <a:chOff x="6026" y="1337"/>
            <a:chExt cx="339" cy="374"/>
          </a:xfrm>
        </p:grpSpPr>
        <p:sp>
          <p:nvSpPr>
            <p:cNvPr id="20" name="AutoShape 10">
              <a:extLst>
                <a:ext uri="{FF2B5EF4-FFF2-40B4-BE49-F238E27FC236}">
                  <a16:creationId xmlns:a16="http://schemas.microsoft.com/office/drawing/2014/main" id="{DC814147-360C-41A4-89D5-499D149023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26" y="1337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44CF9548-75CA-41F0-9BF6-E5E54F86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" y="1337"/>
              <a:ext cx="6" cy="37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B8754726-2F6D-419C-BB5C-B9EF2445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" y="1337"/>
              <a:ext cx="5" cy="37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5503D0DD-98E3-4965-A641-DCCABDA2F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" y="1337"/>
              <a:ext cx="6" cy="374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EFB756E9-6A7F-4EE5-A20D-9AA17417B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" y="1413"/>
              <a:ext cx="70" cy="7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A69F8EDC-98D5-4441-B50D-76E95AA3E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1" y="1575"/>
              <a:ext cx="70" cy="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246E5227-38FE-48B6-AAF8-639699494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" y="1395"/>
              <a:ext cx="70" cy="7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9F469569-C6CD-4231-9654-204A588C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9" y="1938173"/>
            <a:ext cx="602820" cy="60282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C73479A9-2D9F-4910-B289-A202EE510674}"/>
              </a:ext>
            </a:extLst>
          </p:cNvPr>
          <p:cNvGrpSpPr/>
          <p:nvPr/>
        </p:nvGrpSpPr>
        <p:grpSpPr>
          <a:xfrm>
            <a:off x="4299107" y="1933464"/>
            <a:ext cx="595622" cy="603847"/>
            <a:chOff x="4299107" y="2030773"/>
            <a:chExt cx="915168" cy="92780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B26EEA-E089-44DB-B3C8-8D2AD5EE67D6}"/>
                </a:ext>
              </a:extLst>
            </p:cNvPr>
            <p:cNvSpPr/>
            <p:nvPr/>
          </p:nvSpPr>
          <p:spPr bwMode="auto">
            <a:xfrm>
              <a:off x="4650152" y="2030773"/>
              <a:ext cx="213078" cy="213078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A07D53-6C05-413D-BC9D-543ADEBEF5CA}"/>
                </a:ext>
              </a:extLst>
            </p:cNvPr>
            <p:cNvSpPr/>
            <p:nvPr/>
          </p:nvSpPr>
          <p:spPr bwMode="auto">
            <a:xfrm>
              <a:off x="4650152" y="2390410"/>
              <a:ext cx="213078" cy="213078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535D2C-526B-411B-9767-D1A7A5365785}"/>
                </a:ext>
              </a:extLst>
            </p:cNvPr>
            <p:cNvSpPr/>
            <p:nvPr/>
          </p:nvSpPr>
          <p:spPr bwMode="auto">
            <a:xfrm>
              <a:off x="5001197" y="2390410"/>
              <a:ext cx="213078" cy="213078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6263C7A-21F9-4347-8E6B-E765071A0502}"/>
                </a:ext>
              </a:extLst>
            </p:cNvPr>
            <p:cNvSpPr/>
            <p:nvPr/>
          </p:nvSpPr>
          <p:spPr bwMode="auto">
            <a:xfrm>
              <a:off x="4299107" y="2390410"/>
              <a:ext cx="213078" cy="213078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E4C0F9-43CC-419D-B7F2-76A8438FA5D2}"/>
                </a:ext>
              </a:extLst>
            </p:cNvPr>
            <p:cNvSpPr/>
            <p:nvPr/>
          </p:nvSpPr>
          <p:spPr bwMode="auto">
            <a:xfrm>
              <a:off x="4998108" y="2745501"/>
              <a:ext cx="213078" cy="213078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2D1EF7-C3C1-4BB9-9B0C-1CC689199A68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4756691" y="2243851"/>
              <a:ext cx="0" cy="14655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Bracket 63">
              <a:extLst>
                <a:ext uri="{FF2B5EF4-FFF2-40B4-BE49-F238E27FC236}">
                  <a16:creationId xmlns:a16="http://schemas.microsoft.com/office/drawing/2014/main" id="{1D4130DA-DAA9-4231-B9D5-A13218B9FB05}"/>
                </a:ext>
              </a:extLst>
            </p:cNvPr>
            <p:cNvSpPr/>
            <p:nvPr/>
          </p:nvSpPr>
          <p:spPr>
            <a:xfrm rot="16200000">
              <a:off x="4750238" y="2009246"/>
              <a:ext cx="63093" cy="699236"/>
            </a:xfrm>
            <a:prstGeom prst="rightBracket">
              <a:avLst>
                <a:gd name="adj" fmla="val 0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5DD9ED6-ACED-45F2-9F2F-5D57A12089F0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 flipH="1">
              <a:off x="5104647" y="2603488"/>
              <a:ext cx="3089" cy="14201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77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F0A0F-BA93-448F-B0F2-650D394C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Blueprints</a:t>
            </a:r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F5AD74AA-11A7-468E-8908-6A8493C7BA2F}"/>
              </a:ext>
            </a:extLst>
          </p:cNvPr>
          <p:cNvSpPr/>
          <p:nvPr/>
        </p:nvSpPr>
        <p:spPr bwMode="auto">
          <a:xfrm>
            <a:off x="4333476" y="2861240"/>
            <a:ext cx="3042911" cy="1319546"/>
          </a:xfrm>
          <a:prstGeom prst="homePlate">
            <a:avLst>
              <a:gd name="adj" fmla="val 23479"/>
            </a:avLst>
          </a:prstGeom>
          <a:solidFill>
            <a:schemeClr val="tx2"/>
          </a:solidFill>
          <a:ln w="10795" cap="flat" cmpd="sng" algn="ctr">
            <a:noFill/>
            <a:prstDash val="solid"/>
          </a:ln>
          <a:effectLst>
            <a:outerShdw blurRad="254000" dist="50800" dir="2700000" algn="tl" rotWithShape="0">
              <a:prstClr val="black">
                <a:alpha val="24000"/>
              </a:prstClr>
            </a:outerShdw>
          </a:effectLst>
        </p:spPr>
        <p:txBody>
          <a:bodyPr rot="0" spcFirstLastPara="0" vertOverflow="overflow" horzOverflow="overflow" vert="horz" wrap="square" lIns="18288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2400" kern="0">
                <a:solidFill>
                  <a:schemeClr val="bg1"/>
                </a:solidFill>
                <a:latin typeface="+mj-lt"/>
              </a:rPr>
              <a:t>Azure Blueprints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962C06-5874-45DB-B4D6-CF674C34C989}"/>
              </a:ext>
            </a:extLst>
          </p:cNvPr>
          <p:cNvGrpSpPr/>
          <p:nvPr/>
        </p:nvGrpSpPr>
        <p:grpSpPr>
          <a:xfrm>
            <a:off x="8991853" y="2220903"/>
            <a:ext cx="2973773" cy="552719"/>
            <a:chOff x="8991853" y="2220903"/>
            <a:chExt cx="2973773" cy="552719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CFE63643-FA35-4FFA-B6A3-81533C66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1853" y="2220903"/>
              <a:ext cx="552720" cy="55271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C8FBDA-310F-461A-8986-5CC2D96FA711}"/>
                </a:ext>
              </a:extLst>
            </p:cNvPr>
            <p:cNvSpPr txBox="1"/>
            <p:nvPr/>
          </p:nvSpPr>
          <p:spPr>
            <a:xfrm>
              <a:off x="9350349" y="2221351"/>
              <a:ext cx="2615277" cy="499107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>
                  <a:latin typeface="+mj-lt"/>
                </a:rPr>
                <a:t>Subscription 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223025-D14D-44A2-AD67-B11EF174AF62}"/>
              </a:ext>
            </a:extLst>
          </p:cNvPr>
          <p:cNvGrpSpPr/>
          <p:nvPr/>
        </p:nvGrpSpPr>
        <p:grpSpPr>
          <a:xfrm>
            <a:off x="8991853" y="2853612"/>
            <a:ext cx="2973773" cy="552719"/>
            <a:chOff x="8991853" y="2745602"/>
            <a:chExt cx="2973773" cy="552719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AEB83800-C09B-4B49-9F30-97121C5A6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1853" y="2745602"/>
              <a:ext cx="552720" cy="552719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B8766E-85B6-4B7E-A33F-9F0E666E0AD8}"/>
                </a:ext>
              </a:extLst>
            </p:cNvPr>
            <p:cNvSpPr txBox="1"/>
            <p:nvPr/>
          </p:nvSpPr>
          <p:spPr>
            <a:xfrm>
              <a:off x="9350349" y="2746050"/>
              <a:ext cx="2615277" cy="499107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>
                  <a:latin typeface="+mj-lt"/>
                </a:rPr>
                <a:t>Subscription B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6CAF0-583F-4783-A63C-20E98FFCD298}"/>
              </a:ext>
            </a:extLst>
          </p:cNvPr>
          <p:cNvGrpSpPr/>
          <p:nvPr/>
        </p:nvGrpSpPr>
        <p:grpSpPr>
          <a:xfrm>
            <a:off x="8991853" y="3486321"/>
            <a:ext cx="2973773" cy="552719"/>
            <a:chOff x="8991853" y="3298322"/>
            <a:chExt cx="2973773" cy="552719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ED1B9D8D-2FCF-4BE5-AC53-A99AE6AB1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1853" y="3298322"/>
              <a:ext cx="552720" cy="55271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E39479-9687-437A-A1A6-7094DAB434F9}"/>
                </a:ext>
              </a:extLst>
            </p:cNvPr>
            <p:cNvSpPr txBox="1"/>
            <p:nvPr/>
          </p:nvSpPr>
          <p:spPr>
            <a:xfrm>
              <a:off x="9350349" y="3298770"/>
              <a:ext cx="2615277" cy="499107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>
                  <a:latin typeface="+mj-lt"/>
                </a:rPr>
                <a:t>Subscription 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D2BA9C-E3C1-4B70-977B-171DD86602B4}"/>
              </a:ext>
            </a:extLst>
          </p:cNvPr>
          <p:cNvGrpSpPr/>
          <p:nvPr/>
        </p:nvGrpSpPr>
        <p:grpSpPr>
          <a:xfrm>
            <a:off x="8991853" y="4119029"/>
            <a:ext cx="2991368" cy="580971"/>
            <a:chOff x="8991853" y="3851041"/>
            <a:chExt cx="2991368" cy="580971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8C5D45C2-35C5-47C5-BB72-ADF20431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1853" y="3851041"/>
              <a:ext cx="552719" cy="55272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E62F27-BD5E-4DD1-ABDB-C24A30652BA8}"/>
                </a:ext>
              </a:extLst>
            </p:cNvPr>
            <p:cNvSpPr txBox="1"/>
            <p:nvPr/>
          </p:nvSpPr>
          <p:spPr>
            <a:xfrm>
              <a:off x="9367945" y="3932905"/>
              <a:ext cx="2615276" cy="499107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1400">
                  <a:latin typeface="+mj-lt"/>
                </a:rPr>
                <a:t>…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1BD061-5548-4F40-8DF1-9538CD876A14}"/>
              </a:ext>
            </a:extLst>
          </p:cNvPr>
          <p:cNvGrpSpPr/>
          <p:nvPr/>
        </p:nvGrpSpPr>
        <p:grpSpPr>
          <a:xfrm>
            <a:off x="0" y="5220706"/>
            <a:ext cx="12436475" cy="1117982"/>
            <a:chOff x="0" y="4921956"/>
            <a:chExt cx="12541956" cy="1117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1F361E-2397-4368-9A1A-349516C2F65C}"/>
                </a:ext>
              </a:extLst>
            </p:cNvPr>
            <p:cNvSpPr/>
            <p:nvPr/>
          </p:nvSpPr>
          <p:spPr bwMode="auto">
            <a:xfrm>
              <a:off x="0" y="4921956"/>
              <a:ext cx="12541956" cy="1117982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</a:ln>
            <a:effectLst>
              <a:outerShdw blurRad="254000" dist="50800" dir="2700000" algn="tl" rotWithShape="0">
                <a:prstClr val="black">
                  <a:alpha val="24000"/>
                </a:prstClr>
              </a:outerShdw>
            </a:effectLst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pPr defTabSz="932114" fontAlgn="base">
                <a:spcBef>
                  <a:spcPct val="0"/>
                </a:spcBef>
                <a:spcAft>
                  <a:spcPct val="0"/>
                </a:spcAft>
              </a:pPr>
              <a:endParaRPr lang="en-US" kern="0" err="1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43F4F3C-1AFD-40E8-BE66-196404DD847C}"/>
                </a:ext>
              </a:extLst>
            </p:cNvPr>
            <p:cNvSpPr txBox="1"/>
            <p:nvPr/>
          </p:nvSpPr>
          <p:spPr>
            <a:xfrm>
              <a:off x="1163113" y="5157365"/>
              <a:ext cx="2615276" cy="6471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2448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+mj-lt"/>
                </a:rPr>
                <a:t>Compose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4BE2A9-5DB8-4D48-8E13-AA9D2FD0188C}"/>
                </a:ext>
              </a:extLst>
            </p:cNvPr>
            <p:cNvCxnSpPr/>
            <p:nvPr/>
          </p:nvCxnSpPr>
          <p:spPr>
            <a:xfrm>
              <a:off x="4293541" y="5086815"/>
              <a:ext cx="0" cy="788265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B492B9-7AEF-42FD-9DAC-FD120B2B3E6E}"/>
                </a:ext>
              </a:extLst>
            </p:cNvPr>
            <p:cNvSpPr txBox="1"/>
            <p:nvPr/>
          </p:nvSpPr>
          <p:spPr>
            <a:xfrm>
              <a:off x="4808693" y="5157365"/>
              <a:ext cx="2615276" cy="6471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2448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+mj-lt"/>
                </a:rPr>
                <a:t>Manage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E0B63BC-9C53-4961-AB84-52F06BC6BE9A}"/>
                </a:ext>
              </a:extLst>
            </p:cNvPr>
            <p:cNvCxnSpPr/>
            <p:nvPr/>
          </p:nvCxnSpPr>
          <p:spPr>
            <a:xfrm>
              <a:off x="7939121" y="5086815"/>
              <a:ext cx="0" cy="788265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CAE637-E2AB-4D2B-AFDF-8D1D5E0DB795}"/>
                </a:ext>
              </a:extLst>
            </p:cNvPr>
            <p:cNvSpPr txBox="1"/>
            <p:nvPr/>
          </p:nvSpPr>
          <p:spPr>
            <a:xfrm>
              <a:off x="8454272" y="5157365"/>
              <a:ext cx="2615276" cy="6471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algn="ctr" defTabSz="932597">
                <a:lnSpc>
                  <a:spcPct val="90000"/>
                </a:lnSpc>
                <a:spcAft>
                  <a:spcPts val="612"/>
                </a:spcAft>
                <a:defRPr/>
              </a:pPr>
              <a:r>
                <a:rPr lang="en-US" sz="2448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+mj-lt"/>
                </a:rPr>
                <a:t>Scale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D01EBF-F95F-421C-8BC4-9269AFC88EFD}"/>
              </a:ext>
            </a:extLst>
          </p:cNvPr>
          <p:cNvGrpSpPr/>
          <p:nvPr/>
        </p:nvGrpSpPr>
        <p:grpSpPr>
          <a:xfrm>
            <a:off x="622951" y="2190619"/>
            <a:ext cx="3710525" cy="2660788"/>
            <a:chOff x="622951" y="2190619"/>
            <a:chExt cx="3710525" cy="2660788"/>
          </a:xfrm>
        </p:grpSpPr>
        <p:sp>
          <p:nvSpPr>
            <p:cNvPr id="47" name="Double Bracket 46">
              <a:extLst>
                <a:ext uri="{FF2B5EF4-FFF2-40B4-BE49-F238E27FC236}">
                  <a16:creationId xmlns:a16="http://schemas.microsoft.com/office/drawing/2014/main" id="{C5CC0AA6-D96C-4D2F-B8AB-509553CD866F}"/>
                </a:ext>
              </a:extLst>
            </p:cNvPr>
            <p:cNvSpPr/>
            <p:nvPr/>
          </p:nvSpPr>
          <p:spPr>
            <a:xfrm>
              <a:off x="622951" y="2190619"/>
              <a:ext cx="3710525" cy="2660788"/>
            </a:xfrm>
            <a:prstGeom prst="bracketPair">
              <a:avLst>
                <a:gd name="adj" fmla="val 9432"/>
              </a:avLst>
            </a:prstGeom>
            <a:ln w="19050">
              <a:solidFill>
                <a:schemeClr val="accent2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91">
                <a:defRPr/>
              </a:pPr>
              <a:endParaRPr lang="nb-NO" sz="1764" kern="0">
                <a:solidFill>
                  <a:srgbClr val="1A1A1A"/>
                </a:solidFill>
                <a:latin typeface="Segoe UI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F5E40C-FEE0-4BB9-8B7F-A58E3EF08961}"/>
                </a:ext>
              </a:extLst>
            </p:cNvPr>
            <p:cNvGrpSpPr/>
            <p:nvPr/>
          </p:nvGrpSpPr>
          <p:grpSpPr>
            <a:xfrm>
              <a:off x="1036163" y="2350799"/>
              <a:ext cx="2884101" cy="2340429"/>
              <a:chOff x="1059369" y="2273209"/>
              <a:chExt cx="2884101" cy="242914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D30FE53-7034-43E4-AF7B-EC456682641E}"/>
                  </a:ext>
                </a:extLst>
              </p:cNvPr>
              <p:cNvGrpSpPr/>
              <p:nvPr/>
            </p:nvGrpSpPr>
            <p:grpSpPr>
              <a:xfrm>
                <a:off x="1059369" y="2273209"/>
                <a:ext cx="2884101" cy="679116"/>
                <a:chOff x="1059369" y="2273209"/>
                <a:chExt cx="2884101" cy="679116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5F5C86B-8CAB-4FD2-AD8E-C7BC81B224E3}"/>
                    </a:ext>
                  </a:extLst>
                </p:cNvPr>
                <p:cNvSpPr/>
                <p:nvPr/>
              </p:nvSpPr>
              <p:spPr bwMode="auto">
                <a:xfrm rot="5400000">
                  <a:off x="2263894" y="1272749"/>
                  <a:ext cx="575860" cy="278329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179260" tIns="143408" rIns="179260" bIns="143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>
                    <a:solidFill>
                      <a:srgbClr val="353535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0FB718B-B29E-4BA5-9525-13DB94B12E91}"/>
                    </a:ext>
                  </a:extLst>
                </p:cNvPr>
                <p:cNvSpPr/>
                <p:nvPr/>
              </p:nvSpPr>
              <p:spPr bwMode="auto">
                <a:xfrm rot="5400000">
                  <a:off x="2163085" y="1169493"/>
                  <a:ext cx="575860" cy="278329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179260" tIns="143408" rIns="179260" bIns="143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353535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Role-based access controls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2C270FC-23C2-47DB-BF09-5B5B4722E94C}"/>
                  </a:ext>
                </a:extLst>
              </p:cNvPr>
              <p:cNvGrpSpPr/>
              <p:nvPr/>
            </p:nvGrpSpPr>
            <p:grpSpPr>
              <a:xfrm>
                <a:off x="1059369" y="3148225"/>
                <a:ext cx="2884101" cy="679116"/>
                <a:chOff x="1059369" y="3034916"/>
                <a:chExt cx="2884101" cy="67911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C928755-DFBD-4499-9632-23B33BC4175E}"/>
                    </a:ext>
                  </a:extLst>
                </p:cNvPr>
                <p:cNvSpPr/>
                <p:nvPr/>
              </p:nvSpPr>
              <p:spPr bwMode="auto">
                <a:xfrm rot="5400000">
                  <a:off x="2263894" y="2034456"/>
                  <a:ext cx="575860" cy="278329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179260" tIns="143408" rIns="179260" bIns="143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>
                    <a:solidFill>
                      <a:srgbClr val="353535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AACA630-81D8-4D99-A9B5-8578B33CBA98}"/>
                    </a:ext>
                  </a:extLst>
                </p:cNvPr>
                <p:cNvSpPr/>
                <p:nvPr/>
              </p:nvSpPr>
              <p:spPr bwMode="auto">
                <a:xfrm rot="5400000">
                  <a:off x="2163085" y="1931200"/>
                  <a:ext cx="575860" cy="278329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179260" tIns="143408" rIns="179260" bIns="143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353535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Policy Definitions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E27C37A-742B-4036-880F-7C4E0B04249A}"/>
                  </a:ext>
                </a:extLst>
              </p:cNvPr>
              <p:cNvGrpSpPr/>
              <p:nvPr/>
            </p:nvGrpSpPr>
            <p:grpSpPr>
              <a:xfrm>
                <a:off x="1059369" y="4023241"/>
                <a:ext cx="2884101" cy="679116"/>
                <a:chOff x="1059369" y="3775434"/>
                <a:chExt cx="2884101" cy="679116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D3C8897-2761-4ED7-BD6E-7C433CC9325A}"/>
                    </a:ext>
                  </a:extLst>
                </p:cNvPr>
                <p:cNvSpPr/>
                <p:nvPr/>
              </p:nvSpPr>
              <p:spPr bwMode="auto">
                <a:xfrm rot="5400000">
                  <a:off x="2263894" y="2774974"/>
                  <a:ext cx="575860" cy="278329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179260" tIns="143408" rIns="179260" bIns="143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600">
                    <a:solidFill>
                      <a:srgbClr val="353535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401662C-76A7-4795-AD36-AC5D17A05AE8}"/>
                    </a:ext>
                  </a:extLst>
                </p:cNvPr>
                <p:cNvSpPr/>
                <p:nvPr/>
              </p:nvSpPr>
              <p:spPr bwMode="auto">
                <a:xfrm rot="5400000">
                  <a:off x="2163085" y="2671718"/>
                  <a:ext cx="575860" cy="2783292"/>
                </a:xfrm>
                <a:prstGeom prst="rect">
                  <a:avLst/>
                </a:prstGeom>
                <a:solidFill>
                  <a:schemeClr val="bg2"/>
                </a:solidFill>
                <a:ln w="19050"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179260" tIns="143408" rIns="179260" bIns="1434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9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353535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ARM Templates</a:t>
                  </a:r>
                </a:p>
              </p:txBody>
            </p:sp>
          </p:grp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D458CFD-4A57-4871-B41E-4EBE360B8CC2}"/>
              </a:ext>
            </a:extLst>
          </p:cNvPr>
          <p:cNvSpPr txBox="1"/>
          <p:nvPr/>
        </p:nvSpPr>
        <p:spPr>
          <a:xfrm>
            <a:off x="465138" y="1073259"/>
            <a:ext cx="7918031" cy="696814"/>
          </a:xfrm>
          <a:prstGeom prst="rect">
            <a:avLst/>
          </a:prstGeom>
          <a:noFill/>
        </p:spPr>
        <p:txBody>
          <a:bodyPr wrap="square" lIns="0" tIns="93260" rIns="93260" bIns="93260" rtlCol="0">
            <a:spAutoFit/>
          </a:bodyPr>
          <a:lstStyle>
            <a:defPPr>
              <a:defRPr lang="en-US"/>
            </a:defPPr>
            <a:lvl1pPr defTabSz="9506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kern="0">
                <a:gradFill>
                  <a:gsLst>
                    <a:gs pos="78761">
                      <a:schemeClr val="accent1"/>
                    </a:gs>
                    <a:gs pos="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defTabSz="457200"/>
            <a:lvl3pPr marL="914400" defTabSz="457200"/>
            <a:lvl4pPr marL="1371600" defTabSz="457200"/>
            <a:lvl5pPr marL="1828800" defTabSz="457200"/>
            <a:lvl6pPr marL="2286000" defTabSz="457200"/>
            <a:lvl7pPr marL="2743200" defTabSz="457200"/>
            <a:lvl8pPr marL="3200400" defTabSz="457200"/>
            <a:lvl9pPr marL="3657600" defTabSz="457200"/>
          </a:lstStyle>
          <a:p>
            <a:pPr defTabSz="969581">
              <a:defRPr/>
            </a:pPr>
            <a:r>
              <a:rPr lang="en-US" sz="1836">
                <a:solidFill>
                  <a:srgbClr val="0078D4"/>
                </a:solidFill>
              </a:rPr>
              <a:t>deploy and update cloud environments in a repeatable manner </a:t>
            </a:r>
            <a:br>
              <a:rPr lang="en-US" sz="1836">
                <a:solidFill>
                  <a:srgbClr val="0078D4"/>
                </a:solidFill>
              </a:rPr>
            </a:br>
            <a:r>
              <a:rPr lang="en-US" sz="1836">
                <a:solidFill>
                  <a:srgbClr val="0078D4"/>
                </a:solidFill>
              </a:rPr>
              <a:t>using composable artifacts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D6F2D4-97B5-40D2-8068-D205215D2FEE}"/>
              </a:ext>
            </a:extLst>
          </p:cNvPr>
          <p:cNvGrpSpPr/>
          <p:nvPr/>
        </p:nvGrpSpPr>
        <p:grpSpPr>
          <a:xfrm>
            <a:off x="7376387" y="2389835"/>
            <a:ext cx="1489821" cy="2211109"/>
            <a:chOff x="7376387" y="2220903"/>
            <a:chExt cx="1489821" cy="2211109"/>
          </a:xfrm>
        </p:grpSpPr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72F32060-4E42-41ED-BDCD-B51F063A1989}"/>
                </a:ext>
              </a:extLst>
            </p:cNvPr>
            <p:cNvSpPr/>
            <p:nvPr/>
          </p:nvSpPr>
          <p:spPr>
            <a:xfrm>
              <a:off x="8477832" y="2220903"/>
              <a:ext cx="388376" cy="2211109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accent2"/>
              </a:solidFill>
              <a:prstDash val="sysDot"/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91"/>
              <a:endParaRPr lang="en-US" sz="1764" kern="0">
                <a:solidFill>
                  <a:srgbClr val="1A1A1A"/>
                </a:solidFill>
                <a:latin typeface="Segoe UI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531614-B605-422A-A2FD-DE71224607B8}"/>
                </a:ext>
              </a:extLst>
            </p:cNvPr>
            <p:cNvCxnSpPr/>
            <p:nvPr/>
          </p:nvCxnSpPr>
          <p:spPr>
            <a:xfrm>
              <a:off x="7376387" y="3326457"/>
              <a:ext cx="107788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7336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1ED43A-848B-468B-9FCF-A2C71E669C90}"/>
              </a:ext>
            </a:extLst>
          </p:cNvPr>
          <p:cNvGrpSpPr/>
          <p:nvPr/>
        </p:nvGrpSpPr>
        <p:grpSpPr>
          <a:xfrm>
            <a:off x="557044" y="654773"/>
            <a:ext cx="11451132" cy="6010930"/>
            <a:chOff x="557044" y="654773"/>
            <a:chExt cx="11451132" cy="6010930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E365318-4570-4B31-B821-73CD4E6935D5}"/>
                </a:ext>
              </a:extLst>
            </p:cNvPr>
            <p:cNvSpPr/>
            <p:nvPr/>
          </p:nvSpPr>
          <p:spPr bwMode="auto">
            <a:xfrm>
              <a:off x="3551450" y="654773"/>
              <a:ext cx="8456726" cy="6010930"/>
            </a:xfrm>
            <a:prstGeom prst="roundRect">
              <a:avLst>
                <a:gd name="adj" fmla="val 1624"/>
              </a:avLst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547190C-79D3-4AC3-A312-FE5A472473DA}"/>
                </a:ext>
              </a:extLst>
            </p:cNvPr>
            <p:cNvSpPr/>
            <p:nvPr/>
          </p:nvSpPr>
          <p:spPr bwMode="auto">
            <a:xfrm>
              <a:off x="3464159" y="3515718"/>
              <a:ext cx="174584" cy="147103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8A923ADC-B956-4291-8127-9BDDD1224177}"/>
                </a:ext>
              </a:extLst>
            </p:cNvPr>
            <p:cNvSpPr/>
            <p:nvPr/>
          </p:nvSpPr>
          <p:spPr bwMode="auto">
            <a:xfrm>
              <a:off x="7407609" y="5436249"/>
              <a:ext cx="4289663" cy="1009049"/>
            </a:xfrm>
            <a:prstGeom prst="roundRect">
              <a:avLst>
                <a:gd name="adj" fmla="val 7706"/>
              </a:avLst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1ABF465-BC3E-4C13-A5E0-9245908A5B11}"/>
                </a:ext>
              </a:extLst>
            </p:cNvPr>
            <p:cNvSpPr/>
            <p:nvPr/>
          </p:nvSpPr>
          <p:spPr bwMode="auto">
            <a:xfrm>
              <a:off x="7407609" y="3152591"/>
              <a:ext cx="4289663" cy="1009049"/>
            </a:xfrm>
            <a:prstGeom prst="roundRect">
              <a:avLst>
                <a:gd name="adj" fmla="val 7706"/>
              </a:avLst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78B698C-8F14-4698-A6DC-CB91A78690DB}"/>
                </a:ext>
              </a:extLst>
            </p:cNvPr>
            <p:cNvSpPr/>
            <p:nvPr/>
          </p:nvSpPr>
          <p:spPr bwMode="auto">
            <a:xfrm>
              <a:off x="7407609" y="4294420"/>
              <a:ext cx="4289663" cy="1009049"/>
            </a:xfrm>
            <a:prstGeom prst="roundRect">
              <a:avLst>
                <a:gd name="adj" fmla="val 7706"/>
              </a:avLst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6DE21E-5D0B-4DBF-B119-4F914C2F9DA0}"/>
                </a:ext>
              </a:extLst>
            </p:cNvPr>
            <p:cNvSpPr/>
            <p:nvPr/>
          </p:nvSpPr>
          <p:spPr bwMode="auto">
            <a:xfrm>
              <a:off x="7407609" y="2010762"/>
              <a:ext cx="4289663" cy="1009049"/>
            </a:xfrm>
            <a:prstGeom prst="roundRect">
              <a:avLst>
                <a:gd name="adj" fmla="val 7706"/>
              </a:avLst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FBFD77E-D803-48CB-86E1-797BB432DB08}"/>
                </a:ext>
              </a:extLst>
            </p:cNvPr>
            <p:cNvSpPr/>
            <p:nvPr/>
          </p:nvSpPr>
          <p:spPr bwMode="auto">
            <a:xfrm>
              <a:off x="4036870" y="2153980"/>
              <a:ext cx="1607947" cy="2725250"/>
            </a:xfrm>
            <a:prstGeom prst="roundRect">
              <a:avLst>
                <a:gd name="adj" fmla="val 542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FA73AAB-823D-4BC6-A4CC-508E40849264}"/>
                </a:ext>
              </a:extLst>
            </p:cNvPr>
            <p:cNvSpPr/>
            <p:nvPr/>
          </p:nvSpPr>
          <p:spPr bwMode="auto">
            <a:xfrm>
              <a:off x="7407609" y="868932"/>
              <a:ext cx="4289663" cy="1009049"/>
            </a:xfrm>
            <a:prstGeom prst="roundRect">
              <a:avLst>
                <a:gd name="adj" fmla="val 7706"/>
              </a:avLst>
            </a:prstGeom>
            <a:noFill/>
            <a:ln w="1905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05C82CD-FEBF-4395-8296-F81DCA63EFBB}"/>
                </a:ext>
              </a:extLst>
            </p:cNvPr>
            <p:cNvGrpSpPr/>
            <p:nvPr/>
          </p:nvGrpSpPr>
          <p:grpSpPr>
            <a:xfrm>
              <a:off x="7826443" y="995645"/>
              <a:ext cx="1005698" cy="747075"/>
              <a:chOff x="7595189" y="412152"/>
              <a:chExt cx="1005840" cy="747180"/>
            </a:xfrm>
          </p:grpSpPr>
          <p:pic>
            <p:nvPicPr>
              <p:cNvPr id="205" name="Graphic 204">
                <a:extLst>
                  <a:ext uri="{FF2B5EF4-FFF2-40B4-BE49-F238E27FC236}">
                    <a16:creationId xmlns:a16="http://schemas.microsoft.com/office/drawing/2014/main" id="{B272C3CA-62D1-4B52-8636-34D0F5D2D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06422" y="412152"/>
                <a:ext cx="383374" cy="383374"/>
              </a:xfrm>
              <a:prstGeom prst="rect">
                <a:avLst/>
              </a:prstGeom>
            </p:spPr>
          </p:pic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8282856-B075-4C63-A906-9462E484E559}"/>
                  </a:ext>
                </a:extLst>
              </p:cNvPr>
              <p:cNvSpPr txBox="1"/>
              <p:nvPr/>
            </p:nvSpPr>
            <p:spPr>
              <a:xfrm>
                <a:off x="7595189" y="808467"/>
                <a:ext cx="1005840" cy="350865"/>
              </a:xfrm>
              <a:prstGeom prst="rect">
                <a:avLst/>
              </a:prstGeom>
              <a:noFill/>
            </p:spPr>
            <p:txBody>
              <a:bodyPr wrap="square" lIns="91427" tIns="91427" rIns="91427" bIns="91427" rtlCol="0">
                <a:spAutoFit/>
              </a:bodyPr>
              <a:lstStyle/>
              <a:p>
                <a:pPr marL="0" marR="0" lvl="0" indent="0" algn="ctr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Application 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3DBC83B-08A0-4B88-8617-CC32686C72DA}"/>
                </a:ext>
              </a:extLst>
            </p:cNvPr>
            <p:cNvGrpSpPr/>
            <p:nvPr/>
          </p:nvGrpSpPr>
          <p:grpSpPr>
            <a:xfrm>
              <a:off x="8832150" y="951764"/>
              <a:ext cx="1005697" cy="790955"/>
              <a:chOff x="8601046" y="368265"/>
              <a:chExt cx="1005840" cy="791067"/>
            </a:xfrm>
          </p:grpSpPr>
          <p:pic>
            <p:nvPicPr>
              <p:cNvPr id="203" name="Graphic 202">
                <a:extLst>
                  <a:ext uri="{FF2B5EF4-FFF2-40B4-BE49-F238E27FC236}">
                    <a16:creationId xmlns:a16="http://schemas.microsoft.com/office/drawing/2014/main" id="{DC088F19-32D8-4F45-AF6D-3F06B575F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868392" y="368265"/>
                <a:ext cx="471148" cy="471148"/>
              </a:xfrm>
              <a:prstGeom prst="rect">
                <a:avLst/>
              </a:prstGeom>
            </p:spPr>
          </p:pic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063F77F-7559-4C24-9732-FCE0F0CAEB1D}"/>
                  </a:ext>
                </a:extLst>
              </p:cNvPr>
              <p:cNvSpPr txBox="1"/>
              <p:nvPr/>
            </p:nvSpPr>
            <p:spPr>
              <a:xfrm>
                <a:off x="8601046" y="808467"/>
                <a:ext cx="1005840" cy="350865"/>
              </a:xfrm>
              <a:prstGeom prst="rect">
                <a:avLst/>
              </a:prstGeom>
              <a:noFill/>
            </p:spPr>
            <p:txBody>
              <a:bodyPr wrap="square" lIns="91427" tIns="91427" rIns="91427" bIns="91427" rtlCol="0">
                <a:spAutoFit/>
              </a:bodyPr>
              <a:lstStyle/>
              <a:p>
                <a:pPr marL="0" marR="0" lvl="0" indent="0" algn="ctr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Container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8745517-D791-48AA-8ED6-C3A64897BAE7}"/>
                </a:ext>
              </a:extLst>
            </p:cNvPr>
            <p:cNvGrpSpPr/>
            <p:nvPr/>
          </p:nvGrpSpPr>
          <p:grpSpPr>
            <a:xfrm>
              <a:off x="9837864" y="951764"/>
              <a:ext cx="807527" cy="790955"/>
              <a:chOff x="9606903" y="368265"/>
              <a:chExt cx="807642" cy="791067"/>
            </a:xfrm>
          </p:grpSpPr>
          <p:pic>
            <p:nvPicPr>
              <p:cNvPr id="201" name="Graphic 200">
                <a:extLst>
                  <a:ext uri="{FF2B5EF4-FFF2-40B4-BE49-F238E27FC236}">
                    <a16:creationId xmlns:a16="http://schemas.microsoft.com/office/drawing/2014/main" id="{27786AC2-BDEB-4369-9B2F-EA44183E0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75150" y="368265"/>
                <a:ext cx="471148" cy="471148"/>
              </a:xfrm>
              <a:prstGeom prst="rect">
                <a:avLst/>
              </a:prstGeom>
            </p:spPr>
          </p:pic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D921616-595A-4B83-AD1A-DB45265C2D95}"/>
                  </a:ext>
                </a:extLst>
              </p:cNvPr>
              <p:cNvSpPr txBox="1"/>
              <p:nvPr/>
            </p:nvSpPr>
            <p:spPr>
              <a:xfrm>
                <a:off x="9606903" y="808467"/>
                <a:ext cx="807642" cy="350865"/>
              </a:xfrm>
              <a:prstGeom prst="rect">
                <a:avLst/>
              </a:prstGeom>
              <a:noFill/>
            </p:spPr>
            <p:txBody>
              <a:bodyPr wrap="square" lIns="91427" tIns="91427" rIns="91427" bIns="91427" rtlCol="0">
                <a:spAutoFit/>
              </a:bodyPr>
              <a:lstStyle/>
              <a:p>
                <a:pPr marL="0" marR="0" lvl="0" indent="0" algn="ctr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VM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AF6E16F-588B-4269-830A-05A7C2FEA38C}"/>
                </a:ext>
              </a:extLst>
            </p:cNvPr>
            <p:cNvGrpSpPr/>
            <p:nvPr/>
          </p:nvGrpSpPr>
          <p:grpSpPr>
            <a:xfrm>
              <a:off x="10645407" y="951764"/>
              <a:ext cx="1005697" cy="963532"/>
              <a:chOff x="10414561" y="368265"/>
              <a:chExt cx="1005840" cy="963669"/>
            </a:xfrm>
          </p:grpSpPr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1844193D-4BBC-458E-8CEF-6D2593648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681907" y="368265"/>
                <a:ext cx="471148" cy="471148"/>
              </a:xfrm>
              <a:prstGeom prst="rect">
                <a:avLst/>
              </a:prstGeom>
            </p:spPr>
          </p:pic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FCA7163-D0F5-4A52-99D9-9384D248F60C}"/>
                  </a:ext>
                </a:extLst>
              </p:cNvPr>
              <p:cNvSpPr txBox="1"/>
              <p:nvPr/>
            </p:nvSpPr>
            <p:spPr>
              <a:xfrm>
                <a:off x="10414561" y="808467"/>
                <a:ext cx="1005840" cy="523467"/>
              </a:xfrm>
              <a:prstGeom prst="rect">
                <a:avLst/>
              </a:prstGeom>
              <a:noFill/>
            </p:spPr>
            <p:txBody>
              <a:bodyPr wrap="square" lIns="91427" tIns="91427" rIns="91427" bIns="91427" rtlCol="0">
                <a:spAutoFit/>
              </a:bodyPr>
              <a:lstStyle/>
              <a:p>
                <a:pPr marL="0" marR="0" lvl="0" indent="0" algn="ctr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Monitoring Solutions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7BD43A2-BE40-4940-8826-FD74027258D3}"/>
                </a:ext>
              </a:extLst>
            </p:cNvPr>
            <p:cNvSpPr txBox="1"/>
            <p:nvPr/>
          </p:nvSpPr>
          <p:spPr>
            <a:xfrm>
              <a:off x="7031552" y="1230361"/>
              <a:ext cx="738111" cy="289947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lIns="45713" tIns="45713" rIns="45713" bIns="45713" rtlCol="0">
              <a:spAutoFit/>
            </a:bodyPr>
            <a:lstStyle/>
            <a:p>
              <a:pPr marL="0" marR="0" lvl="0" indent="0" algn="l" defTabSz="93250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99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Insights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EC922D05-41A9-40A2-9208-17768612FEA2}"/>
                </a:ext>
              </a:extLst>
            </p:cNvPr>
            <p:cNvGrpSpPr/>
            <p:nvPr/>
          </p:nvGrpSpPr>
          <p:grpSpPr>
            <a:xfrm>
              <a:off x="7031547" y="2120066"/>
              <a:ext cx="4619551" cy="820460"/>
              <a:chOff x="7031667" y="1956872"/>
              <a:chExt cx="4620208" cy="820577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C3F88CBB-B2C7-48F9-80AB-69DF7E4EB1C1}"/>
                  </a:ext>
                </a:extLst>
              </p:cNvPr>
              <p:cNvGrpSpPr/>
              <p:nvPr/>
            </p:nvGrpSpPr>
            <p:grpSpPr>
              <a:xfrm>
                <a:off x="7826663" y="1956872"/>
                <a:ext cx="1005840" cy="820473"/>
                <a:chOff x="7800981" y="1749888"/>
                <a:chExt cx="1005840" cy="820473"/>
              </a:xfrm>
            </p:grpSpPr>
            <p:pic>
              <p:nvPicPr>
                <p:cNvPr id="197" name="Graphic 196">
                  <a:extLst>
                    <a:ext uri="{FF2B5EF4-FFF2-40B4-BE49-F238E27FC236}">
                      <a16:creationId xmlns:a16="http://schemas.microsoft.com/office/drawing/2014/main" id="{BCE00207-C53C-461E-8D8B-CFC8CC261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68327" y="1749888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0C63D1B-AA04-4B78-A233-54AB5CAD38BD}"/>
                    </a:ext>
                  </a:extLst>
                </p:cNvPr>
                <p:cNvSpPr txBox="1"/>
                <p:nvPr/>
              </p:nvSpPr>
              <p:spPr>
                <a:xfrm>
                  <a:off x="7800981" y="2219600"/>
                  <a:ext cx="1005840" cy="350761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Dashboards</a:t>
                  </a:r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48F44B5-498A-44BC-BA59-A7549E51FD9D}"/>
                  </a:ext>
                </a:extLst>
              </p:cNvPr>
              <p:cNvGrpSpPr/>
              <p:nvPr/>
            </p:nvGrpSpPr>
            <p:grpSpPr>
              <a:xfrm>
                <a:off x="8832520" y="1956872"/>
                <a:ext cx="1005840" cy="820577"/>
                <a:chOff x="8591257" y="1749888"/>
                <a:chExt cx="1005840" cy="820577"/>
              </a:xfrm>
            </p:grpSpPr>
            <p:pic>
              <p:nvPicPr>
                <p:cNvPr id="195" name="Graphic 194">
                  <a:extLst>
                    <a:ext uri="{FF2B5EF4-FFF2-40B4-BE49-F238E27FC236}">
                      <a16:creationId xmlns:a16="http://schemas.microsoft.com/office/drawing/2014/main" id="{5BE715F2-4A5B-4315-AB1E-11D0F2FCB0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58603" y="1749888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BB4BF4B8-9B31-4EFB-809C-31F9FCBFF16D}"/>
                    </a:ext>
                  </a:extLst>
                </p:cNvPr>
                <p:cNvSpPr txBox="1"/>
                <p:nvPr/>
              </p:nvSpPr>
              <p:spPr>
                <a:xfrm>
                  <a:off x="8591257" y="2219600"/>
                  <a:ext cx="1005840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Views</a:t>
                  </a: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F5A5FB9E-52B6-4775-84D9-09CDB193BEB8}"/>
                  </a:ext>
                </a:extLst>
              </p:cNvPr>
              <p:cNvGrpSpPr/>
              <p:nvPr/>
            </p:nvGrpSpPr>
            <p:grpSpPr>
              <a:xfrm>
                <a:off x="9838377" y="1956872"/>
                <a:ext cx="807642" cy="820577"/>
                <a:chOff x="9497397" y="1749888"/>
                <a:chExt cx="807642" cy="820577"/>
              </a:xfrm>
            </p:grpSpPr>
            <p:pic>
              <p:nvPicPr>
                <p:cNvPr id="193" name="Graphic 192">
                  <a:extLst>
                    <a:ext uri="{FF2B5EF4-FFF2-40B4-BE49-F238E27FC236}">
                      <a16:creationId xmlns:a16="http://schemas.microsoft.com/office/drawing/2014/main" id="{2BC22E2E-FB74-4BCA-A782-5A6FD6CDD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5644" y="1749888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80A5F75-0D03-4507-8FB8-E8A8733C8670}"/>
                    </a:ext>
                  </a:extLst>
                </p:cNvPr>
                <p:cNvSpPr txBox="1"/>
                <p:nvPr/>
              </p:nvSpPr>
              <p:spPr>
                <a:xfrm>
                  <a:off x="9497397" y="2219600"/>
                  <a:ext cx="807642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Power BI</a:t>
                  </a:r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F5275D87-1344-40A3-AD6B-C25191274848}"/>
                  </a:ext>
                </a:extLst>
              </p:cNvPr>
              <p:cNvGrpSpPr/>
              <p:nvPr/>
            </p:nvGrpSpPr>
            <p:grpSpPr>
              <a:xfrm>
                <a:off x="10646035" y="1956872"/>
                <a:ext cx="1005840" cy="820577"/>
                <a:chOff x="10325683" y="1749888"/>
                <a:chExt cx="1005840" cy="820577"/>
              </a:xfrm>
            </p:grpSpPr>
            <p:pic>
              <p:nvPicPr>
                <p:cNvPr id="191" name="Graphic 190">
                  <a:extLst>
                    <a:ext uri="{FF2B5EF4-FFF2-40B4-BE49-F238E27FC236}">
                      <a16:creationId xmlns:a16="http://schemas.microsoft.com/office/drawing/2014/main" id="{188D525C-E891-457E-BB92-A4C547B67D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93029" y="1749888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411D6FF-9960-4792-85DE-959065ECC868}"/>
                    </a:ext>
                  </a:extLst>
                </p:cNvPr>
                <p:cNvSpPr txBox="1"/>
                <p:nvPr/>
              </p:nvSpPr>
              <p:spPr>
                <a:xfrm>
                  <a:off x="10325683" y="2219600"/>
                  <a:ext cx="1005840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Workbooks</a:t>
                  </a:r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32CCCCD-84C8-46DE-8E3B-B840B5D17F0C}"/>
                  </a:ext>
                </a:extLst>
              </p:cNvPr>
              <p:cNvSpPr txBox="1"/>
              <p:nvPr/>
            </p:nvSpPr>
            <p:spPr>
              <a:xfrm>
                <a:off x="7031667" y="2199759"/>
                <a:ext cx="813433" cy="28998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45713" tIns="45713" rIns="45713" bIns="45713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99" b="0" i="0" u="none" strike="noStrike" kern="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Visualize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8C35181-8FED-4D45-99B6-21740B8D2220}"/>
                </a:ext>
              </a:extLst>
            </p:cNvPr>
            <p:cNvGrpSpPr/>
            <p:nvPr/>
          </p:nvGrpSpPr>
          <p:grpSpPr>
            <a:xfrm>
              <a:off x="7031550" y="3254494"/>
              <a:ext cx="3916084" cy="803458"/>
              <a:chOff x="7031667" y="3091461"/>
              <a:chExt cx="3916641" cy="803572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E09A6DED-0F1A-4460-A1FF-58AEBC6CB22B}"/>
                  </a:ext>
                </a:extLst>
              </p:cNvPr>
              <p:cNvGrpSpPr/>
              <p:nvPr/>
            </p:nvGrpSpPr>
            <p:grpSpPr>
              <a:xfrm>
                <a:off x="8227358" y="3091461"/>
                <a:ext cx="1428296" cy="803572"/>
                <a:chOff x="8433984" y="2998661"/>
                <a:chExt cx="1428296" cy="803572"/>
              </a:xfrm>
            </p:grpSpPr>
            <p:pic>
              <p:nvPicPr>
                <p:cNvPr id="184" name="Graphic 183">
                  <a:extLst>
                    <a:ext uri="{FF2B5EF4-FFF2-40B4-BE49-F238E27FC236}">
                      <a16:creationId xmlns:a16="http://schemas.microsoft.com/office/drawing/2014/main" id="{B613084D-A55D-4854-9C21-94986875E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12557" y="2998661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FEA9419-C8D6-4CC2-9769-F87C83945C1B}"/>
                    </a:ext>
                  </a:extLst>
                </p:cNvPr>
                <p:cNvSpPr txBox="1"/>
                <p:nvPr/>
              </p:nvSpPr>
              <p:spPr>
                <a:xfrm>
                  <a:off x="8433984" y="3451368"/>
                  <a:ext cx="1428296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Metrics Explorer</a:t>
                  </a: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00CB0759-A204-4918-9B57-E2E2BF6DA652}"/>
                  </a:ext>
                </a:extLst>
              </p:cNvPr>
              <p:cNvGrpSpPr/>
              <p:nvPr/>
            </p:nvGrpSpPr>
            <p:grpSpPr>
              <a:xfrm>
                <a:off x="9801454" y="3091461"/>
                <a:ext cx="1146854" cy="803572"/>
                <a:chOff x="9711646" y="2998661"/>
                <a:chExt cx="1146854" cy="803572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FF3B2499-E5A0-4321-9CCE-CF4CE9044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49499" y="2998661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57A9515-F7C5-4915-AF54-D801A396286E}"/>
                    </a:ext>
                  </a:extLst>
                </p:cNvPr>
                <p:cNvSpPr txBox="1"/>
                <p:nvPr/>
              </p:nvSpPr>
              <p:spPr>
                <a:xfrm>
                  <a:off x="9711646" y="3451368"/>
                  <a:ext cx="1146854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Log Analytics</a:t>
                  </a:r>
                </a:p>
              </p:txBody>
            </p:sp>
          </p:grp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5DD7B00-9298-40A8-9E33-63C2164BC7A4}"/>
                  </a:ext>
                </a:extLst>
              </p:cNvPr>
              <p:cNvSpPr txBox="1"/>
              <p:nvPr/>
            </p:nvSpPr>
            <p:spPr>
              <a:xfrm>
                <a:off x="7031667" y="3350131"/>
                <a:ext cx="738216" cy="28998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45713" tIns="45713" rIns="45713" bIns="45713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99" b="0" i="0" u="none" strike="noStrike" kern="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Analyze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CFAC11E-FB91-4EF6-AFF8-783F4B7F333F}"/>
                </a:ext>
              </a:extLst>
            </p:cNvPr>
            <p:cNvGrpSpPr/>
            <p:nvPr/>
          </p:nvGrpSpPr>
          <p:grpSpPr>
            <a:xfrm>
              <a:off x="7031550" y="4409492"/>
              <a:ext cx="3797399" cy="789723"/>
              <a:chOff x="7031667" y="4246623"/>
              <a:chExt cx="3797939" cy="789834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F21609FA-9789-46C3-8817-3C8B254A007C}"/>
                  </a:ext>
                </a:extLst>
              </p:cNvPr>
              <p:cNvGrpSpPr/>
              <p:nvPr/>
            </p:nvGrpSpPr>
            <p:grpSpPr>
              <a:xfrm>
                <a:off x="8438585" y="4288920"/>
                <a:ext cx="1005840" cy="747537"/>
                <a:chOff x="8571481" y="4442358"/>
                <a:chExt cx="1005840" cy="747537"/>
              </a:xfrm>
            </p:grpSpPr>
            <p:pic>
              <p:nvPicPr>
                <p:cNvPr id="177" name="Graphic 176">
                  <a:extLst>
                    <a:ext uri="{FF2B5EF4-FFF2-40B4-BE49-F238E27FC236}">
                      <a16:creationId xmlns:a16="http://schemas.microsoft.com/office/drawing/2014/main" id="{7D8E274B-8A42-45B9-9E27-23CCCC4101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1124" y="4442358"/>
                  <a:ext cx="386554" cy="386554"/>
                </a:xfrm>
                <a:prstGeom prst="rect">
                  <a:avLst/>
                </a:prstGeom>
              </p:spPr>
            </p:pic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7F775F3D-9922-46A5-850B-E9303677DC03}"/>
                    </a:ext>
                  </a:extLst>
                </p:cNvPr>
                <p:cNvSpPr txBox="1"/>
                <p:nvPr/>
              </p:nvSpPr>
              <p:spPr>
                <a:xfrm>
                  <a:off x="8571481" y="4839030"/>
                  <a:ext cx="1005840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Alerts</a:t>
                  </a: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2F3F154-8966-4978-A32F-7085EC40B90C}"/>
                  </a:ext>
                </a:extLst>
              </p:cNvPr>
              <p:cNvGrpSpPr/>
              <p:nvPr/>
            </p:nvGrpSpPr>
            <p:grpSpPr>
              <a:xfrm>
                <a:off x="9920155" y="4246623"/>
                <a:ext cx="909451" cy="789834"/>
                <a:chOff x="9549685" y="4400061"/>
                <a:chExt cx="909451" cy="789834"/>
              </a:xfrm>
            </p:grpSpPr>
            <p:pic>
              <p:nvPicPr>
                <p:cNvPr id="175" name="Graphic 174">
                  <a:extLst>
                    <a:ext uri="{FF2B5EF4-FFF2-40B4-BE49-F238E27FC236}">
                      <a16:creationId xmlns:a16="http://schemas.microsoft.com/office/drawing/2014/main" id="{69386EB0-BDAD-43AD-A7AE-B6CF8EE693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8836" y="4400061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FC67EE85-45F3-485E-8DE0-AC5E690F7478}"/>
                    </a:ext>
                  </a:extLst>
                </p:cNvPr>
                <p:cNvSpPr txBox="1"/>
                <p:nvPr/>
              </p:nvSpPr>
              <p:spPr>
                <a:xfrm>
                  <a:off x="9549685" y="4839030"/>
                  <a:ext cx="909451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Autoscale</a:t>
                  </a:r>
                </a:p>
              </p:txBody>
            </p: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458ECB2-F752-47BE-8153-7B7659D1B030}"/>
                  </a:ext>
                </a:extLst>
              </p:cNvPr>
              <p:cNvSpPr txBox="1"/>
              <p:nvPr/>
            </p:nvSpPr>
            <p:spPr>
              <a:xfrm>
                <a:off x="7031667" y="4491676"/>
                <a:ext cx="816703" cy="2899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45713" tIns="45713" rIns="45713" bIns="45713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99" b="0" i="0" u="none" strike="noStrike" kern="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Respond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A669597-C4AB-4B8A-A516-30D3DC24F811}"/>
                </a:ext>
              </a:extLst>
            </p:cNvPr>
            <p:cNvGrpSpPr/>
            <p:nvPr/>
          </p:nvGrpSpPr>
          <p:grpSpPr>
            <a:xfrm>
              <a:off x="7031553" y="5501244"/>
              <a:ext cx="4316668" cy="956705"/>
              <a:chOff x="7031667" y="5338525"/>
              <a:chExt cx="4317281" cy="956840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53C838E-D820-4FBA-B993-04CF2C9A2A28}"/>
                  </a:ext>
                </a:extLst>
              </p:cNvPr>
              <p:cNvGrpSpPr/>
              <p:nvPr/>
            </p:nvGrpSpPr>
            <p:grpSpPr>
              <a:xfrm>
                <a:off x="8011892" y="5338525"/>
                <a:ext cx="1005840" cy="784238"/>
                <a:chOff x="8101273" y="5698577"/>
                <a:chExt cx="1005840" cy="784238"/>
              </a:xfrm>
            </p:grpSpPr>
            <p:pic>
              <p:nvPicPr>
                <p:cNvPr id="170" name="Graphic 169">
                  <a:extLst>
                    <a:ext uri="{FF2B5EF4-FFF2-40B4-BE49-F238E27FC236}">
                      <a16:creationId xmlns:a16="http://schemas.microsoft.com/office/drawing/2014/main" id="{F55F27E1-B36A-4D6D-9D83-A15C9EFE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8619" y="5698577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56B7F58-C54F-4DD2-9CC5-1E414F18A00B}"/>
                    </a:ext>
                  </a:extLst>
                </p:cNvPr>
                <p:cNvSpPr txBox="1"/>
                <p:nvPr/>
              </p:nvSpPr>
              <p:spPr>
                <a:xfrm>
                  <a:off x="8101273" y="6131950"/>
                  <a:ext cx="1005840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Event Hubs</a:t>
                  </a:r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B4EF8D4-7280-42C3-827A-3320AC86680F}"/>
                  </a:ext>
                </a:extLst>
              </p:cNvPr>
              <p:cNvGrpSpPr/>
              <p:nvPr/>
            </p:nvGrpSpPr>
            <p:grpSpPr>
              <a:xfrm>
                <a:off x="10343108" y="5338525"/>
                <a:ext cx="1005840" cy="956840"/>
                <a:chOff x="9857130" y="5698577"/>
                <a:chExt cx="1005840" cy="956840"/>
              </a:xfrm>
            </p:grpSpPr>
            <p:pic>
              <p:nvPicPr>
                <p:cNvPr id="168" name="Graphic 167">
                  <a:extLst>
                    <a:ext uri="{FF2B5EF4-FFF2-40B4-BE49-F238E27FC236}">
                      <a16:creationId xmlns:a16="http://schemas.microsoft.com/office/drawing/2014/main" id="{266E0238-DB23-49A4-B903-6D913BD9BE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4476" y="5698577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6BDE176-7C84-47B7-9424-7A873204E109}"/>
                    </a:ext>
                  </a:extLst>
                </p:cNvPr>
                <p:cNvSpPr txBox="1"/>
                <p:nvPr/>
              </p:nvSpPr>
              <p:spPr>
                <a:xfrm>
                  <a:off x="9857130" y="6131950"/>
                  <a:ext cx="1005840" cy="523467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Ingest &amp; Export APIs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2681D19-1A17-4383-BEE1-E605C43CF293}"/>
                  </a:ext>
                </a:extLst>
              </p:cNvPr>
              <p:cNvGrpSpPr/>
              <p:nvPr/>
            </p:nvGrpSpPr>
            <p:grpSpPr>
              <a:xfrm>
                <a:off x="9217316" y="5338525"/>
                <a:ext cx="995659" cy="784238"/>
                <a:chOff x="8945500" y="5698577"/>
                <a:chExt cx="995659" cy="784238"/>
              </a:xfrm>
            </p:grpSpPr>
            <p:pic>
              <p:nvPicPr>
                <p:cNvPr id="166" name="Graphic 165">
                  <a:extLst>
                    <a:ext uri="{FF2B5EF4-FFF2-40B4-BE49-F238E27FC236}">
                      <a16:creationId xmlns:a16="http://schemas.microsoft.com/office/drawing/2014/main" id="{2F485847-11F6-4A55-8557-1D3DC615B8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7755" y="5698577"/>
                  <a:ext cx="471148" cy="471148"/>
                </a:xfrm>
                <a:prstGeom prst="rect">
                  <a:avLst/>
                </a:prstGeom>
              </p:spPr>
            </p:pic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0C07CCAC-8727-488A-B779-3964A36D5358}"/>
                    </a:ext>
                  </a:extLst>
                </p:cNvPr>
                <p:cNvSpPr txBox="1"/>
                <p:nvPr/>
              </p:nvSpPr>
              <p:spPr>
                <a:xfrm>
                  <a:off x="8945500" y="6131950"/>
                  <a:ext cx="995659" cy="350865"/>
                </a:xfrm>
                <a:prstGeom prst="rect">
                  <a:avLst/>
                </a:prstGeom>
                <a:noFill/>
              </p:spPr>
              <p:txBody>
                <a:bodyPr wrap="square" lIns="91427" tIns="91427" rIns="91427" bIns="91427" rtlCol="0">
                  <a:spAutoFit/>
                </a:bodyPr>
                <a:lstStyle/>
                <a:p>
                  <a:pPr marL="0" marR="0" lvl="0" indent="0" algn="ctr" defTabSz="932509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99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Logic Apps</a:t>
                  </a:r>
                </a:p>
              </p:txBody>
            </p:sp>
          </p:grp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E1E666F-8FE9-4E3D-B331-8A49AC9F41F3}"/>
                  </a:ext>
                </a:extLst>
              </p:cNvPr>
              <p:cNvSpPr txBox="1"/>
              <p:nvPr/>
            </p:nvSpPr>
            <p:spPr>
              <a:xfrm>
                <a:off x="7031667" y="5628173"/>
                <a:ext cx="980225" cy="28998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45713" tIns="45713" rIns="45713" bIns="45713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99" b="0" i="0" u="none" strike="noStrike" kern="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Integrate</a:t>
                </a:r>
              </a:p>
            </p:txBody>
          </p: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3FC59DD-2372-45F0-8C36-C316C82EF19E}"/>
                </a:ext>
              </a:extLst>
            </p:cNvPr>
            <p:cNvCxnSpPr>
              <a:cxnSpLocks/>
            </p:cNvCxnSpPr>
            <p:nvPr/>
          </p:nvCxnSpPr>
          <p:spPr>
            <a:xfrm>
              <a:off x="5644818" y="3595970"/>
              <a:ext cx="108982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133" name="Right Bracket 132">
              <a:extLst>
                <a:ext uri="{FF2B5EF4-FFF2-40B4-BE49-F238E27FC236}">
                  <a16:creationId xmlns:a16="http://schemas.microsoft.com/office/drawing/2014/main" id="{32FD6C51-6274-41F1-8253-A82773F8B935}"/>
                </a:ext>
              </a:extLst>
            </p:cNvPr>
            <p:cNvSpPr/>
            <p:nvPr/>
          </p:nvSpPr>
          <p:spPr>
            <a:xfrm flipH="1">
              <a:off x="6734646" y="825844"/>
              <a:ext cx="199460" cy="5697332"/>
            </a:xfrm>
            <a:prstGeom prst="rightBracket">
              <a:avLst>
                <a:gd name="adj" fmla="val 85370"/>
              </a:avLst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3CBDC61-ABCC-49C5-BD45-A405062BB354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3366714" y="3587715"/>
              <a:ext cx="670157" cy="1144"/>
            </a:xfrm>
            <a:prstGeom prst="straightConnector1">
              <a:avLst/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135" name="Right Bracket 134">
              <a:extLst>
                <a:ext uri="{FF2B5EF4-FFF2-40B4-BE49-F238E27FC236}">
                  <a16:creationId xmlns:a16="http://schemas.microsoft.com/office/drawing/2014/main" id="{ADB39A3B-38F4-4984-82D7-A8D3057FD56E}"/>
                </a:ext>
              </a:extLst>
            </p:cNvPr>
            <p:cNvSpPr/>
            <p:nvPr/>
          </p:nvSpPr>
          <p:spPr>
            <a:xfrm>
              <a:off x="3251852" y="1798950"/>
              <a:ext cx="114862" cy="3577527"/>
            </a:xfrm>
            <a:prstGeom prst="rightBracket">
              <a:avLst>
                <a:gd name="adj" fmla="val 95959"/>
              </a:avLst>
            </a:prstGeom>
            <a:noFill/>
            <a:ln w="19050" cap="flat" cmpd="sng" algn="ctr">
              <a:solidFill>
                <a:srgbClr val="FFFFFF">
                  <a:lumMod val="6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32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98FA747-1683-4CAE-A3FD-9D8827272A60}"/>
                </a:ext>
              </a:extLst>
            </p:cNvPr>
            <p:cNvGrpSpPr/>
            <p:nvPr/>
          </p:nvGrpSpPr>
          <p:grpSpPr>
            <a:xfrm>
              <a:off x="557045" y="4879227"/>
              <a:ext cx="2630635" cy="411738"/>
              <a:chOff x="556242" y="4352782"/>
              <a:chExt cx="2631008" cy="411796"/>
            </a:xfrm>
            <a:noFill/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4FFCC745-0A7C-4359-A1C3-DD4636B3C3E2}"/>
                  </a:ext>
                </a:extLst>
              </p:cNvPr>
              <p:cNvSpPr/>
              <p:nvPr/>
            </p:nvSpPr>
            <p:spPr bwMode="auto">
              <a:xfrm>
                <a:off x="556242" y="4352782"/>
                <a:ext cx="2631008" cy="408702"/>
              </a:xfrm>
              <a:prstGeom prst="roundRect">
                <a:avLst/>
              </a:prstGeom>
              <a:grp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C463721-6557-48E0-B799-C5ADA73F63B3}"/>
                  </a:ext>
                </a:extLst>
              </p:cNvPr>
              <p:cNvSpPr txBox="1"/>
              <p:nvPr/>
            </p:nvSpPr>
            <p:spPr>
              <a:xfrm>
                <a:off x="618086" y="4354001"/>
                <a:ext cx="1705352" cy="410577"/>
              </a:xfrm>
              <a:prstGeom prst="rect">
                <a:avLst/>
              </a:prstGeom>
              <a:grpFill/>
              <a:ln w="28575">
                <a:noFill/>
              </a:ln>
            </p:spPr>
            <p:txBody>
              <a:bodyPr wrap="none" lIns="91427" tIns="91427" rIns="91427" bIns="91427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Custom Sources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D830EDC-597A-4CA4-A36E-B68A6442A2DD}"/>
                </a:ext>
              </a:extLst>
            </p:cNvPr>
            <p:cNvGrpSpPr/>
            <p:nvPr/>
          </p:nvGrpSpPr>
          <p:grpSpPr>
            <a:xfrm>
              <a:off x="557044" y="1890955"/>
              <a:ext cx="2630634" cy="414403"/>
              <a:chOff x="556241" y="2073340"/>
              <a:chExt cx="2631007" cy="414462"/>
            </a:xfrm>
            <a:solidFill>
              <a:schemeClr val="bg1">
                <a:lumMod val="75000"/>
              </a:schemeClr>
            </a:solidFill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8E55774E-3A62-4710-91BA-4E918BA1FCB0}"/>
                  </a:ext>
                </a:extLst>
              </p:cNvPr>
              <p:cNvSpPr/>
              <p:nvPr/>
            </p:nvSpPr>
            <p:spPr bwMode="auto">
              <a:xfrm>
                <a:off x="556241" y="2073340"/>
                <a:ext cx="2631007" cy="40870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6CF6F05-48AE-4367-BAA0-8F7DE11DAD1B}"/>
                  </a:ext>
                </a:extLst>
              </p:cNvPr>
              <p:cNvSpPr txBox="1"/>
              <p:nvPr/>
            </p:nvSpPr>
            <p:spPr>
              <a:xfrm>
                <a:off x="618086" y="2077225"/>
                <a:ext cx="1268767" cy="410577"/>
              </a:xfrm>
              <a:prstGeom prst="rect">
                <a:avLst/>
              </a:prstGeom>
              <a:noFill/>
            </p:spPr>
            <p:txBody>
              <a:bodyPr wrap="none" lIns="91427" tIns="91427" rIns="91427" bIns="91427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Application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F3F9E5C-EF5A-4608-9158-8B83690F4548}"/>
                </a:ext>
              </a:extLst>
            </p:cNvPr>
            <p:cNvGrpSpPr/>
            <p:nvPr/>
          </p:nvGrpSpPr>
          <p:grpSpPr>
            <a:xfrm>
              <a:off x="557045" y="2474222"/>
              <a:ext cx="2630635" cy="411738"/>
              <a:chOff x="556242" y="2656689"/>
              <a:chExt cx="2631008" cy="4117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E1E79554-AF06-4FF1-8AB0-790E8C699DF0}"/>
                  </a:ext>
                </a:extLst>
              </p:cNvPr>
              <p:cNvSpPr/>
              <p:nvPr/>
            </p:nvSpPr>
            <p:spPr bwMode="auto">
              <a:xfrm>
                <a:off x="556242" y="2656689"/>
                <a:ext cx="2631008" cy="40870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1D2AFED-D6ED-4EFA-A19F-F3E5241924FF}"/>
                  </a:ext>
                </a:extLst>
              </p:cNvPr>
              <p:cNvSpPr txBox="1"/>
              <p:nvPr/>
            </p:nvSpPr>
            <p:spPr>
              <a:xfrm>
                <a:off x="618086" y="2657908"/>
                <a:ext cx="1883582" cy="410577"/>
              </a:xfrm>
              <a:prstGeom prst="rect">
                <a:avLst/>
              </a:prstGeom>
              <a:noFill/>
            </p:spPr>
            <p:txBody>
              <a:bodyPr wrap="none" lIns="91427" tIns="91427" rIns="91427" bIns="91427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Operating System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5E26169-FADF-42ED-901B-DB1AF723408A}"/>
                </a:ext>
              </a:extLst>
            </p:cNvPr>
            <p:cNvGrpSpPr/>
            <p:nvPr/>
          </p:nvGrpSpPr>
          <p:grpSpPr>
            <a:xfrm>
              <a:off x="557045" y="3039506"/>
              <a:ext cx="2630637" cy="411738"/>
              <a:chOff x="556242" y="3222053"/>
              <a:chExt cx="2631010" cy="411796"/>
            </a:xfrm>
            <a:solidFill>
              <a:schemeClr val="bg1">
                <a:lumMod val="75000"/>
              </a:schemeClr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896CC66F-B64B-4E3A-8D3D-FBBB3DDE3C92}"/>
                  </a:ext>
                </a:extLst>
              </p:cNvPr>
              <p:cNvSpPr/>
              <p:nvPr/>
            </p:nvSpPr>
            <p:spPr bwMode="auto">
              <a:xfrm>
                <a:off x="556242" y="3222053"/>
                <a:ext cx="2631010" cy="40870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BEA9480-ED6B-4B73-81BC-54928158E941}"/>
                  </a:ext>
                </a:extLst>
              </p:cNvPr>
              <p:cNvSpPr txBox="1"/>
              <p:nvPr/>
            </p:nvSpPr>
            <p:spPr>
              <a:xfrm>
                <a:off x="618086" y="3223272"/>
                <a:ext cx="1744595" cy="410577"/>
              </a:xfrm>
              <a:prstGeom prst="rect">
                <a:avLst/>
              </a:prstGeom>
              <a:noFill/>
            </p:spPr>
            <p:txBody>
              <a:bodyPr wrap="none" lIns="91427" tIns="91427" rIns="91427" bIns="91427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Azure Resources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B374720-6697-4D5B-A5E3-2B5DDEBA02B4}"/>
                </a:ext>
              </a:extLst>
            </p:cNvPr>
            <p:cNvGrpSpPr/>
            <p:nvPr/>
          </p:nvGrpSpPr>
          <p:grpSpPr>
            <a:xfrm>
              <a:off x="557044" y="3604788"/>
              <a:ext cx="2630636" cy="411738"/>
              <a:chOff x="556241" y="3787417"/>
              <a:chExt cx="2631009" cy="411796"/>
            </a:xfrm>
            <a:solidFill>
              <a:schemeClr val="bg1">
                <a:lumMod val="75000"/>
              </a:schemeClr>
            </a:solidFill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7F06902A-1C92-4A46-B955-B1DAAD28A14A}"/>
                  </a:ext>
                </a:extLst>
              </p:cNvPr>
              <p:cNvSpPr/>
              <p:nvPr/>
            </p:nvSpPr>
            <p:spPr bwMode="auto">
              <a:xfrm>
                <a:off x="556241" y="3787417"/>
                <a:ext cx="2631009" cy="40870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DD99A8D-BF55-489A-8A1E-EF8C8EAC8378}"/>
                  </a:ext>
                </a:extLst>
              </p:cNvPr>
              <p:cNvSpPr txBox="1"/>
              <p:nvPr/>
            </p:nvSpPr>
            <p:spPr>
              <a:xfrm>
                <a:off x="618086" y="3788636"/>
                <a:ext cx="1973515" cy="410577"/>
              </a:xfrm>
              <a:prstGeom prst="rect">
                <a:avLst/>
              </a:prstGeom>
              <a:noFill/>
            </p:spPr>
            <p:txBody>
              <a:bodyPr wrap="none" lIns="91427" tIns="91427" rIns="91427" bIns="91427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Azure Subscription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A0D7EB4-6F5B-43A4-9398-1A0B6441B690}"/>
                </a:ext>
              </a:extLst>
            </p:cNvPr>
            <p:cNvGrpSpPr/>
            <p:nvPr/>
          </p:nvGrpSpPr>
          <p:grpSpPr>
            <a:xfrm>
              <a:off x="557045" y="4170073"/>
              <a:ext cx="2630635" cy="411738"/>
              <a:chOff x="556242" y="4352782"/>
              <a:chExt cx="2631008" cy="411796"/>
            </a:xfrm>
            <a:solidFill>
              <a:schemeClr val="bg1">
                <a:lumMod val="75000"/>
              </a:schemeClr>
            </a:solidFill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0B8F76EE-6085-4182-BF57-A997E23C56F1}"/>
                  </a:ext>
                </a:extLst>
              </p:cNvPr>
              <p:cNvSpPr/>
              <p:nvPr/>
            </p:nvSpPr>
            <p:spPr bwMode="auto">
              <a:xfrm>
                <a:off x="556242" y="4352782"/>
                <a:ext cx="2631008" cy="40870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0AB10D6-6EC9-40FD-BC8D-32172D9AC36E}"/>
                  </a:ext>
                </a:extLst>
              </p:cNvPr>
              <p:cNvSpPr txBox="1"/>
              <p:nvPr/>
            </p:nvSpPr>
            <p:spPr>
              <a:xfrm>
                <a:off x="618086" y="4354001"/>
                <a:ext cx="1446998" cy="410577"/>
              </a:xfrm>
              <a:prstGeom prst="rect">
                <a:avLst/>
              </a:prstGeom>
              <a:noFill/>
            </p:spPr>
            <p:txBody>
              <a:bodyPr wrap="none" lIns="91427" tIns="91427" rIns="91427" bIns="91427" rtlCol="0">
                <a:spAutoFit/>
              </a:bodyPr>
              <a:lstStyle/>
              <a:p>
                <a:pPr marL="0" marR="0" lvl="0" indent="0" algn="l" defTabSz="932509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Azure Tenant</a:t>
                </a:r>
              </a:p>
            </p:txBody>
          </p:sp>
        </p:grp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C5B6CFE-88B4-440D-982F-AA2EDFD5C175}"/>
                </a:ext>
              </a:extLst>
            </p:cNvPr>
            <p:cNvCxnSpPr>
              <a:cxnSpLocks/>
            </p:cNvCxnSpPr>
            <p:nvPr/>
          </p:nvCxnSpPr>
          <p:spPr>
            <a:xfrm>
              <a:off x="776025" y="2272752"/>
              <a:ext cx="0" cy="2086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8ACF559-3C2F-4DDF-8078-89CFA7442B3C}"/>
                </a:ext>
              </a:extLst>
            </p:cNvPr>
            <p:cNvCxnSpPr/>
            <p:nvPr/>
          </p:nvCxnSpPr>
          <p:spPr>
            <a:xfrm>
              <a:off x="776025" y="2867981"/>
              <a:ext cx="0" cy="181816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0550504-5585-4566-AA73-3F22A6D5789A}"/>
                </a:ext>
              </a:extLst>
            </p:cNvPr>
            <p:cNvCxnSpPr/>
            <p:nvPr/>
          </p:nvCxnSpPr>
          <p:spPr>
            <a:xfrm>
              <a:off x="776025" y="3428924"/>
              <a:ext cx="0" cy="181816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BDFF8EA-A05C-4689-95F2-17029021E60F}"/>
                </a:ext>
              </a:extLst>
            </p:cNvPr>
            <p:cNvCxnSpPr/>
            <p:nvPr/>
          </p:nvCxnSpPr>
          <p:spPr>
            <a:xfrm>
              <a:off x="776025" y="4012217"/>
              <a:ext cx="0" cy="181816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D26E8D-6898-43FA-BAB3-4BC6620D5599}"/>
                </a:ext>
              </a:extLst>
            </p:cNvPr>
            <p:cNvGrpSpPr/>
            <p:nvPr/>
          </p:nvGrpSpPr>
          <p:grpSpPr>
            <a:xfrm>
              <a:off x="4473453" y="2435586"/>
              <a:ext cx="734781" cy="2162039"/>
              <a:chOff x="4343441" y="2428470"/>
              <a:chExt cx="734781" cy="2162039"/>
            </a:xfrm>
          </p:grpSpPr>
          <p:sp>
            <p:nvSpPr>
              <p:cNvPr id="210" name="Cylinder 209">
                <a:extLst>
                  <a:ext uri="{FF2B5EF4-FFF2-40B4-BE49-F238E27FC236}">
                    <a16:creationId xmlns:a16="http://schemas.microsoft.com/office/drawing/2014/main" id="{78224567-32C9-466B-BF46-DDA8C9CE99BB}"/>
                  </a:ext>
                </a:extLst>
              </p:cNvPr>
              <p:cNvSpPr/>
              <p:nvPr/>
            </p:nvSpPr>
            <p:spPr bwMode="auto">
              <a:xfrm>
                <a:off x="4343441" y="2428470"/>
                <a:ext cx="734781" cy="948412"/>
              </a:xfrm>
              <a:prstGeom prst="can">
                <a:avLst/>
              </a:prstGeom>
              <a:solidFill>
                <a:schemeClr val="tx2"/>
              </a:solidFill>
              <a:ln w="28575" cap="flat" cmpd="sng" algn="ctr">
                <a:solidFill>
                  <a:srgbClr val="F2F2F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kern="0" err="1">
                  <a:solidFill>
                    <a:srgbClr val="000000"/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1619580-F3AC-4811-B37A-696B94ED2B4D}"/>
                  </a:ext>
                </a:extLst>
              </p:cNvPr>
              <p:cNvSpPr txBox="1"/>
              <p:nvPr/>
            </p:nvSpPr>
            <p:spPr>
              <a:xfrm>
                <a:off x="4360415" y="2607841"/>
                <a:ext cx="700833" cy="350865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 marL="0" marR="0" lvl="0" indent="0" algn="ctr" defTabSz="932688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Segoe UI Semibold"/>
                  </a:rPr>
                  <a:t>Metrics</a:t>
                </a:r>
              </a:p>
            </p:txBody>
          </p:sp>
          <p:pic>
            <p:nvPicPr>
              <p:cNvPr id="221" name="Graphic 220">
                <a:extLst>
                  <a:ext uri="{FF2B5EF4-FFF2-40B4-BE49-F238E27FC236}">
                    <a16:creationId xmlns:a16="http://schemas.microsoft.com/office/drawing/2014/main" id="{30A0B669-C1FF-49AE-9B46-88F52ABF2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4474773" y="2850701"/>
                <a:ext cx="472117" cy="472117"/>
              </a:xfrm>
              <a:prstGeom prst="rect">
                <a:avLst/>
              </a:prstGeom>
              <a:effectLst/>
            </p:spPr>
          </p:pic>
          <p:sp>
            <p:nvSpPr>
              <p:cNvPr id="222" name="Cylinder 221">
                <a:extLst>
                  <a:ext uri="{FF2B5EF4-FFF2-40B4-BE49-F238E27FC236}">
                    <a16:creationId xmlns:a16="http://schemas.microsoft.com/office/drawing/2014/main" id="{87740B25-9B2C-481A-91AA-42C4C6ABE43B}"/>
                  </a:ext>
                </a:extLst>
              </p:cNvPr>
              <p:cNvSpPr/>
              <p:nvPr/>
            </p:nvSpPr>
            <p:spPr bwMode="auto">
              <a:xfrm>
                <a:off x="4343441" y="3642097"/>
                <a:ext cx="734781" cy="948412"/>
              </a:xfrm>
              <a:prstGeom prst="can">
                <a:avLst/>
              </a:prstGeom>
              <a:solidFill>
                <a:schemeClr val="tx2"/>
              </a:solidFill>
              <a:ln w="28575" cap="flat" cmpd="sng" algn="ctr">
                <a:solidFill>
                  <a:srgbClr val="F2F2F2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48" kern="0" err="1">
                  <a:solidFill>
                    <a:srgbClr val="000000"/>
                  </a:solidFill>
                  <a:latin typeface="Segoe UI"/>
                  <a:cs typeface="Segoe UI" pitchFamily="34" charset="0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452F3A1-A29B-4BC4-A238-8252833BEC4B}"/>
                  </a:ext>
                </a:extLst>
              </p:cNvPr>
              <p:cNvSpPr txBox="1"/>
              <p:nvPr/>
            </p:nvSpPr>
            <p:spPr>
              <a:xfrm>
                <a:off x="4455793" y="3813686"/>
                <a:ext cx="510076" cy="350865"/>
              </a:xfrm>
              <a:prstGeom prst="rect">
                <a:avLst/>
              </a:prstGeom>
              <a:noFill/>
            </p:spPr>
            <p:txBody>
              <a:bodyPr wrap="none" lIns="91440" tIns="91440" rIns="91440" bIns="91440" rtlCol="0">
                <a:spAutoFit/>
              </a:bodyPr>
              <a:lstStyle/>
              <a:p>
                <a:pPr marL="0" marR="0" lvl="0" indent="0" algn="ctr" defTabSz="932688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Segoe UI Semibold"/>
                  </a:rPr>
                  <a:t>Logs</a:t>
                </a:r>
              </a:p>
            </p:txBody>
          </p:sp>
          <p:pic>
            <p:nvPicPr>
              <p:cNvPr id="224" name="Graphic 223">
                <a:extLst>
                  <a:ext uri="{FF2B5EF4-FFF2-40B4-BE49-F238E27FC236}">
                    <a16:creationId xmlns:a16="http://schemas.microsoft.com/office/drawing/2014/main" id="{4B713DAD-348F-43C7-883D-B245BDE02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494073" y="4072479"/>
                <a:ext cx="465943" cy="465943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D2DF7E-9AAB-45DB-BEB8-60F9CF98C4E9}"/>
              </a:ext>
            </a:extLst>
          </p:cNvPr>
          <p:cNvSpPr/>
          <p:nvPr/>
        </p:nvSpPr>
        <p:spPr bwMode="auto">
          <a:xfrm>
            <a:off x="3678540" y="526825"/>
            <a:ext cx="2343067" cy="191213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C4C1BB-EE59-4FA7-8F65-50EF1213C451}"/>
              </a:ext>
            </a:extLst>
          </p:cNvPr>
          <p:cNvSpPr/>
          <p:nvPr/>
        </p:nvSpPr>
        <p:spPr bwMode="auto">
          <a:xfrm>
            <a:off x="3625345" y="328329"/>
            <a:ext cx="579064" cy="579062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 err="1">
              <a:solidFill>
                <a:srgbClr val="0078D4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E9AFCF03-0596-4E34-BCB7-B54718BF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04" y="413806"/>
            <a:ext cx="7720021" cy="411162"/>
          </a:xfrm>
        </p:spPr>
        <p:txBody>
          <a:bodyPr/>
          <a:lstStyle/>
          <a:p>
            <a:r>
              <a:rPr lang="en-US" sz="2000" kern="0" spc="0" dirty="0">
                <a:latin typeface="Segoe UI Semibold"/>
                <a:cs typeface="+mn-cs"/>
              </a:rPr>
              <a:t>Azure Monitor</a:t>
            </a:r>
          </a:p>
        </p:txBody>
      </p:sp>
      <p:pic>
        <p:nvPicPr>
          <p:cNvPr id="105" name="Picture 4" descr="Azure Monitor">
            <a:extLst>
              <a:ext uri="{FF2B5EF4-FFF2-40B4-BE49-F238E27FC236}">
                <a16:creationId xmlns:a16="http://schemas.microsoft.com/office/drawing/2014/main" id="{537F412A-D1C1-44CE-84B5-CABCEF67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40" y="384739"/>
            <a:ext cx="466161" cy="466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66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You’re trying to implement a control to prevent users from deleting critical networking resources in your subscriptions. What Azure governance technology should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dirty="0"/>
              <a:t>Azure Advisor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Locks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Policy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RBAC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758450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You’re trying to implement a control to prevent users from deleting critical networking resources in your subscriptions. What Azure governance technology should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dirty="0"/>
              <a:t>Azure Advisor</a:t>
            </a:r>
          </a:p>
          <a:p>
            <a:pPr marL="514350" indent="-514350">
              <a:buAutoNum type="alphaLcPeriod"/>
            </a:pPr>
            <a:r>
              <a:rPr lang="en-US" sz="3200" b="1" u="sng" dirty="0"/>
              <a:t>Azure Locks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Policy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RBAC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2879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 need to define a set of policies that together will ensure compliance for a variety of resources in a resource group. What Azure governance technology should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dirty="0"/>
              <a:t>Azure Advisor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Locks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Policy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Initiative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586762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 need to define a set of policies that together will ensure compliance for a variety of resources in a resource group. What Azure governance technology should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dirty="0"/>
              <a:t>Azure Advisor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Locks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Policy</a:t>
            </a:r>
          </a:p>
          <a:p>
            <a:pPr marL="514350" indent="-514350">
              <a:buAutoNum type="alphaLcPeriod"/>
            </a:pPr>
            <a:r>
              <a:rPr lang="en-US" sz="3200" b="1" u="sng" dirty="0"/>
              <a:t>Azure Initiative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514872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Your rolling out a new solution on Azure and you want to be able to granularly limit access to specific sets of users at the resource level. What should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dirty="0"/>
              <a:t>Azure Advisor</a:t>
            </a:r>
          </a:p>
          <a:p>
            <a:pPr marL="514350" indent="-514350">
              <a:buFont typeface="Wingdings" panose="05000000000000000000" pitchFamily="2" charset="2"/>
              <a:buAutoNum type="alphaLcPeriod"/>
            </a:pPr>
            <a:r>
              <a:rPr lang="en-US" sz="3200" b="1" dirty="0"/>
              <a:t>Azure RBAC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Locks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Policy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696328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Your rolling out a new solution on Azure and you want to be able to granularly limit access to specific sets of users at the resource level. What should you use?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dirty="0"/>
              <a:t>Azure Advisor</a:t>
            </a:r>
          </a:p>
          <a:p>
            <a:pPr marL="514350" indent="-514350">
              <a:buFont typeface="Wingdings" panose="05000000000000000000" pitchFamily="2" charset="2"/>
              <a:buAutoNum type="alphaLcPeriod"/>
            </a:pPr>
            <a:r>
              <a:rPr lang="en-US" sz="3200" b="1" u="sng" dirty="0"/>
              <a:t>Azure RBAC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Locks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Azure Policy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91154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1A92-47FD-4DC3-A0F8-ABE58372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Certified – Azure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532F-7B98-4B8E-9098-AC5691CD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8" y="2125662"/>
            <a:ext cx="3429000" cy="342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6B9197-7B9C-4FDD-A04E-7397F0AE726B}"/>
              </a:ext>
            </a:extLst>
          </p:cNvPr>
          <p:cNvSpPr/>
          <p:nvPr/>
        </p:nvSpPr>
        <p:spPr>
          <a:xfrm>
            <a:off x="4618037" y="2049462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Goal: </a:t>
            </a:r>
            <a:r>
              <a:rPr lang="en-US" sz="2400" dirty="0"/>
              <a:t>Prove that you understand cloud concepts, core Azure Services, Azure pricing and support, the fundamentals of cloud security, privacy, compliance and trust.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Value: </a:t>
            </a:r>
            <a:r>
              <a:rPr lang="en-US" sz="2400" dirty="0"/>
              <a:t>The knowledge gained by acquiring this certification will provide a valuable foundation for working with the platform and continuing on to more advanced role based Azure certifications.</a:t>
            </a:r>
          </a:p>
        </p:txBody>
      </p:sp>
    </p:spTree>
    <p:extLst>
      <p:ext uri="{BB962C8B-B14F-4D97-AF65-F5344CB8AC3E}">
        <p14:creationId xmlns:p14="http://schemas.microsoft.com/office/powerpoint/2010/main" val="114938273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EB118-D513-4101-A89F-F414F909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3176254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Control and organize Azure resources with Azure Resource Manager</a:t>
            </a:r>
          </a:p>
        </p:txBody>
      </p:sp>
    </p:spTree>
    <p:extLst>
      <p:ext uri="{BB962C8B-B14F-4D97-AF65-F5344CB8AC3E}">
        <p14:creationId xmlns:p14="http://schemas.microsoft.com/office/powerpoint/2010/main" val="153972518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A0E1-39CD-48F6-8C5A-5A9626D4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A07-FA50-4B9F-95D9-D70246490B6B}"/>
              </a:ext>
            </a:extLst>
          </p:cNvPr>
          <p:cNvSpPr txBox="1">
            <a:spLocks/>
          </p:cNvSpPr>
          <p:nvPr/>
        </p:nvSpPr>
        <p:spPr>
          <a:xfrm>
            <a:off x="4919140" y="2316629"/>
            <a:ext cx="5834646" cy="201285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377" indent="-382377">
              <a:buFont typeface="Wingdings" panose="05000000000000000000" pitchFamily="2" charset="2"/>
              <a:buChar char="à"/>
            </a:pPr>
            <a:r>
              <a:rPr lang="en-US" sz="2294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US" sz="2294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ontainer for multiple resources</a:t>
            </a:r>
          </a:p>
          <a:p>
            <a:pPr marL="382377" indent="-382377">
              <a:buFont typeface="Wingdings" panose="05000000000000000000" pitchFamily="2" charset="2"/>
              <a:buChar char="à"/>
            </a:pPr>
            <a:r>
              <a:rPr lang="en-US" sz="2294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294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esources exist in one* resource group</a:t>
            </a:r>
          </a:p>
          <a:p>
            <a:pPr marL="382377" indent="-382377">
              <a:buFont typeface="Wingdings" panose="05000000000000000000" pitchFamily="2" charset="2"/>
              <a:buChar char="à"/>
            </a:pPr>
            <a:r>
              <a:rPr lang="en-US" sz="2294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294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esource groups can span regions</a:t>
            </a:r>
          </a:p>
          <a:p>
            <a:pPr marL="382377" indent="-382377">
              <a:buFont typeface="Wingdings" panose="05000000000000000000" pitchFamily="2" charset="2"/>
              <a:buChar char="à"/>
            </a:pPr>
            <a:r>
              <a:rPr lang="en-US" sz="2294" dirty="0">
                <a:latin typeface="Segoe UI Light" panose="020B0502040204020203" pitchFamily="34" charset="0"/>
                <a:cs typeface="Segoe UI Light" panose="020B0502040204020203" pitchFamily="34" charset="0"/>
              </a:rPr>
              <a:t>R</a:t>
            </a:r>
            <a:r>
              <a:rPr lang="en-US" sz="2294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esource groups can span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31FD28BA-EE92-4069-8766-E0FD34BBAE4F}"/>
              </a:ext>
            </a:extLst>
          </p:cNvPr>
          <p:cNvSpPr>
            <a:spLocks/>
          </p:cNvSpPr>
          <p:nvPr/>
        </p:nvSpPr>
        <p:spPr bwMode="auto">
          <a:xfrm>
            <a:off x="883918" y="2092244"/>
            <a:ext cx="2925348" cy="2923834"/>
          </a:xfrm>
          <a:custGeom>
            <a:avLst/>
            <a:gdLst>
              <a:gd name="T0" fmla="*/ 878 w 1647"/>
              <a:gd name="T1" fmla="*/ 19 h 1645"/>
              <a:gd name="T2" fmla="*/ 1628 w 1647"/>
              <a:gd name="T3" fmla="*/ 821 h 1645"/>
              <a:gd name="T4" fmla="*/ 1392 w 1647"/>
              <a:gd name="T5" fmla="*/ 1390 h 1645"/>
              <a:gd name="T6" fmla="*/ 823 w 1647"/>
              <a:gd name="T7" fmla="*/ 1626 h 1645"/>
              <a:gd name="T8" fmla="*/ 255 w 1647"/>
              <a:gd name="T9" fmla="*/ 1390 h 1645"/>
              <a:gd name="T10" fmla="*/ 19 w 1647"/>
              <a:gd name="T11" fmla="*/ 821 h 1645"/>
              <a:gd name="T12" fmla="*/ 54 w 1647"/>
              <a:gd name="T13" fmla="*/ 587 h 1645"/>
              <a:gd name="T14" fmla="*/ 35 w 1647"/>
              <a:gd name="T15" fmla="*/ 581 h 1645"/>
              <a:gd name="T16" fmla="*/ 0 w 1647"/>
              <a:gd name="T17" fmla="*/ 821 h 1645"/>
              <a:gd name="T18" fmla="*/ 823 w 1647"/>
              <a:gd name="T19" fmla="*/ 1645 h 1645"/>
              <a:gd name="T20" fmla="*/ 1647 w 1647"/>
              <a:gd name="T21" fmla="*/ 821 h 1645"/>
              <a:gd name="T22" fmla="*/ 879 w 1647"/>
              <a:gd name="T23" fmla="*/ 0 h 1645"/>
              <a:gd name="T24" fmla="*/ 878 w 1647"/>
              <a:gd name="T25" fmla="*/ 19 h 1645"/>
              <a:gd name="T26" fmla="*/ 878 w 1647"/>
              <a:gd name="T27" fmla="*/ 19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7" h="1645">
                <a:moveTo>
                  <a:pt x="878" y="19"/>
                </a:moveTo>
                <a:cubicBezTo>
                  <a:pt x="1297" y="46"/>
                  <a:pt x="1628" y="395"/>
                  <a:pt x="1628" y="821"/>
                </a:cubicBezTo>
                <a:cubicBezTo>
                  <a:pt x="1628" y="1043"/>
                  <a:pt x="1538" y="1245"/>
                  <a:pt x="1392" y="1390"/>
                </a:cubicBezTo>
                <a:cubicBezTo>
                  <a:pt x="1247" y="1536"/>
                  <a:pt x="1046" y="1626"/>
                  <a:pt x="823" y="1626"/>
                </a:cubicBezTo>
                <a:cubicBezTo>
                  <a:pt x="601" y="1626"/>
                  <a:pt x="400" y="1536"/>
                  <a:pt x="255" y="1390"/>
                </a:cubicBezTo>
                <a:cubicBezTo>
                  <a:pt x="109" y="1245"/>
                  <a:pt x="19" y="1043"/>
                  <a:pt x="19" y="821"/>
                </a:cubicBezTo>
                <a:cubicBezTo>
                  <a:pt x="19" y="740"/>
                  <a:pt x="31" y="661"/>
                  <a:pt x="54" y="587"/>
                </a:cubicBezTo>
                <a:cubicBezTo>
                  <a:pt x="35" y="581"/>
                  <a:pt x="35" y="581"/>
                  <a:pt x="35" y="581"/>
                </a:cubicBezTo>
                <a:cubicBezTo>
                  <a:pt x="12" y="657"/>
                  <a:pt x="0" y="738"/>
                  <a:pt x="0" y="821"/>
                </a:cubicBezTo>
                <a:cubicBezTo>
                  <a:pt x="0" y="1276"/>
                  <a:pt x="369" y="1645"/>
                  <a:pt x="823" y="1645"/>
                </a:cubicBezTo>
                <a:cubicBezTo>
                  <a:pt x="1278" y="1645"/>
                  <a:pt x="1647" y="1276"/>
                  <a:pt x="1647" y="821"/>
                </a:cubicBezTo>
                <a:cubicBezTo>
                  <a:pt x="1647" y="385"/>
                  <a:pt x="1308" y="28"/>
                  <a:pt x="879" y="0"/>
                </a:cubicBezTo>
                <a:cubicBezTo>
                  <a:pt x="878" y="19"/>
                  <a:pt x="878" y="19"/>
                  <a:pt x="878" y="19"/>
                </a:cubicBezTo>
                <a:cubicBezTo>
                  <a:pt x="878" y="19"/>
                  <a:pt x="878" y="19"/>
                  <a:pt x="878" y="19"/>
                </a:cubicBezTo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13199620-4935-4932-BB33-D43A154B3551}"/>
              </a:ext>
            </a:extLst>
          </p:cNvPr>
          <p:cNvSpPr>
            <a:spLocks/>
          </p:cNvSpPr>
          <p:nvPr/>
        </p:nvSpPr>
        <p:spPr bwMode="auto">
          <a:xfrm>
            <a:off x="2574917" y="2069486"/>
            <a:ext cx="121384" cy="135040"/>
          </a:xfrm>
          <a:custGeom>
            <a:avLst/>
            <a:gdLst>
              <a:gd name="T0" fmla="*/ 76 w 80"/>
              <a:gd name="T1" fmla="*/ 89 h 89"/>
              <a:gd name="T2" fmla="*/ 0 w 80"/>
              <a:gd name="T3" fmla="*/ 41 h 89"/>
              <a:gd name="T4" fmla="*/ 80 w 80"/>
              <a:gd name="T5" fmla="*/ 0 h 89"/>
              <a:gd name="T6" fmla="*/ 76 w 80"/>
              <a:gd name="T7" fmla="*/ 8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89">
                <a:moveTo>
                  <a:pt x="76" y="89"/>
                </a:moveTo>
                <a:lnTo>
                  <a:pt x="0" y="41"/>
                </a:lnTo>
                <a:lnTo>
                  <a:pt x="80" y="0"/>
                </a:lnTo>
                <a:lnTo>
                  <a:pt x="76" y="89"/>
                </a:ln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1F702024-C423-4EEE-AD11-F5937BE80BCF}"/>
              </a:ext>
            </a:extLst>
          </p:cNvPr>
          <p:cNvSpPr>
            <a:spLocks/>
          </p:cNvSpPr>
          <p:nvPr/>
        </p:nvSpPr>
        <p:spPr bwMode="auto">
          <a:xfrm>
            <a:off x="1119830" y="3089111"/>
            <a:ext cx="142626" cy="141110"/>
          </a:xfrm>
          <a:custGeom>
            <a:avLst/>
            <a:gdLst>
              <a:gd name="T0" fmla="*/ 74 w 80"/>
              <a:gd name="T1" fmla="*/ 51 h 80"/>
              <a:gd name="T2" fmla="*/ 51 w 80"/>
              <a:gd name="T3" fmla="*/ 6 h 80"/>
              <a:gd name="T4" fmla="*/ 6 w 80"/>
              <a:gd name="T5" fmla="*/ 29 h 80"/>
              <a:gd name="T6" fmla="*/ 29 w 80"/>
              <a:gd name="T7" fmla="*/ 74 h 80"/>
              <a:gd name="T8" fmla="*/ 74 w 80"/>
              <a:gd name="T9" fmla="*/ 5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80">
                <a:moveTo>
                  <a:pt x="74" y="51"/>
                </a:moveTo>
                <a:cubicBezTo>
                  <a:pt x="80" y="32"/>
                  <a:pt x="70" y="12"/>
                  <a:pt x="51" y="6"/>
                </a:cubicBezTo>
                <a:cubicBezTo>
                  <a:pt x="32" y="0"/>
                  <a:pt x="12" y="10"/>
                  <a:pt x="6" y="29"/>
                </a:cubicBezTo>
                <a:cubicBezTo>
                  <a:pt x="0" y="47"/>
                  <a:pt x="10" y="68"/>
                  <a:pt x="29" y="74"/>
                </a:cubicBezTo>
                <a:cubicBezTo>
                  <a:pt x="48" y="80"/>
                  <a:pt x="68" y="70"/>
                  <a:pt x="74" y="51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88DDED19-93CD-42F1-B867-DE5695EB5E20}"/>
              </a:ext>
            </a:extLst>
          </p:cNvPr>
          <p:cNvSpPr>
            <a:spLocks/>
          </p:cNvSpPr>
          <p:nvPr/>
        </p:nvSpPr>
        <p:spPr bwMode="auto">
          <a:xfrm>
            <a:off x="746575" y="1926861"/>
            <a:ext cx="1250253" cy="1104593"/>
          </a:xfrm>
          <a:custGeom>
            <a:avLst/>
            <a:gdLst>
              <a:gd name="T0" fmla="*/ 540 w 703"/>
              <a:gd name="T1" fmla="*/ 558 h 622"/>
              <a:gd name="T2" fmla="*/ 352 w 703"/>
              <a:gd name="T3" fmla="*/ 622 h 622"/>
              <a:gd name="T4" fmla="*/ 104 w 703"/>
              <a:gd name="T5" fmla="*/ 500 h 622"/>
              <a:gd name="T6" fmla="*/ 162 w 703"/>
              <a:gd name="T7" fmla="*/ 64 h 622"/>
              <a:gd name="T8" fmla="*/ 351 w 703"/>
              <a:gd name="T9" fmla="*/ 0 h 622"/>
              <a:gd name="T10" fmla="*/ 598 w 703"/>
              <a:gd name="T11" fmla="*/ 122 h 622"/>
              <a:gd name="T12" fmla="*/ 540 w 703"/>
              <a:gd name="T13" fmla="*/ 558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622">
                <a:moveTo>
                  <a:pt x="540" y="558"/>
                </a:moveTo>
                <a:cubicBezTo>
                  <a:pt x="484" y="601"/>
                  <a:pt x="418" y="622"/>
                  <a:pt x="352" y="622"/>
                </a:cubicBezTo>
                <a:cubicBezTo>
                  <a:pt x="258" y="622"/>
                  <a:pt x="166" y="580"/>
                  <a:pt x="104" y="500"/>
                </a:cubicBezTo>
                <a:cubicBezTo>
                  <a:pt x="0" y="364"/>
                  <a:pt x="26" y="169"/>
                  <a:pt x="162" y="64"/>
                </a:cubicBezTo>
                <a:cubicBezTo>
                  <a:pt x="219" y="21"/>
                  <a:pt x="285" y="0"/>
                  <a:pt x="351" y="0"/>
                </a:cubicBezTo>
                <a:cubicBezTo>
                  <a:pt x="445" y="0"/>
                  <a:pt x="537" y="42"/>
                  <a:pt x="598" y="122"/>
                </a:cubicBezTo>
                <a:cubicBezTo>
                  <a:pt x="703" y="259"/>
                  <a:pt x="677" y="454"/>
                  <a:pt x="540" y="558"/>
                </a:cubicBez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C641322-00B6-4551-9072-E19C93027CDE}"/>
              </a:ext>
            </a:extLst>
          </p:cNvPr>
          <p:cNvSpPr>
            <a:spLocks/>
          </p:cNvSpPr>
          <p:nvPr/>
        </p:nvSpPr>
        <p:spPr bwMode="auto">
          <a:xfrm>
            <a:off x="746575" y="1926861"/>
            <a:ext cx="1250253" cy="1104593"/>
          </a:xfrm>
          <a:custGeom>
            <a:avLst/>
            <a:gdLst>
              <a:gd name="T0" fmla="*/ 540 w 703"/>
              <a:gd name="T1" fmla="*/ 558 h 622"/>
              <a:gd name="T2" fmla="*/ 352 w 703"/>
              <a:gd name="T3" fmla="*/ 622 h 622"/>
              <a:gd name="T4" fmla="*/ 104 w 703"/>
              <a:gd name="T5" fmla="*/ 500 h 622"/>
              <a:gd name="T6" fmla="*/ 162 w 703"/>
              <a:gd name="T7" fmla="*/ 64 h 622"/>
              <a:gd name="T8" fmla="*/ 351 w 703"/>
              <a:gd name="T9" fmla="*/ 0 h 622"/>
              <a:gd name="T10" fmla="*/ 598 w 703"/>
              <a:gd name="T11" fmla="*/ 122 h 622"/>
              <a:gd name="T12" fmla="*/ 540 w 703"/>
              <a:gd name="T13" fmla="*/ 558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3" h="622">
                <a:moveTo>
                  <a:pt x="540" y="558"/>
                </a:moveTo>
                <a:cubicBezTo>
                  <a:pt x="484" y="601"/>
                  <a:pt x="418" y="622"/>
                  <a:pt x="352" y="622"/>
                </a:cubicBezTo>
                <a:cubicBezTo>
                  <a:pt x="258" y="622"/>
                  <a:pt x="166" y="580"/>
                  <a:pt x="104" y="500"/>
                </a:cubicBezTo>
                <a:cubicBezTo>
                  <a:pt x="0" y="364"/>
                  <a:pt x="26" y="169"/>
                  <a:pt x="162" y="64"/>
                </a:cubicBezTo>
                <a:cubicBezTo>
                  <a:pt x="219" y="21"/>
                  <a:pt x="285" y="0"/>
                  <a:pt x="351" y="0"/>
                </a:cubicBezTo>
                <a:cubicBezTo>
                  <a:pt x="445" y="0"/>
                  <a:pt x="537" y="42"/>
                  <a:pt x="598" y="122"/>
                </a:cubicBezTo>
                <a:cubicBezTo>
                  <a:pt x="703" y="259"/>
                  <a:pt x="677" y="454"/>
                  <a:pt x="540" y="558"/>
                </a:cubicBez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4C21E57-5D4F-47D4-8053-CDCFB41E2590}"/>
              </a:ext>
            </a:extLst>
          </p:cNvPr>
          <p:cNvSpPr>
            <a:spLocks/>
          </p:cNvSpPr>
          <p:nvPr/>
        </p:nvSpPr>
        <p:spPr bwMode="auto">
          <a:xfrm>
            <a:off x="898305" y="2092244"/>
            <a:ext cx="150212" cy="397532"/>
          </a:xfrm>
          <a:custGeom>
            <a:avLst/>
            <a:gdLst>
              <a:gd name="T0" fmla="*/ 54 w 85"/>
              <a:gd name="T1" fmla="*/ 224 h 224"/>
              <a:gd name="T2" fmla="*/ 85 w 85"/>
              <a:gd name="T3" fmla="*/ 172 h 224"/>
              <a:gd name="T4" fmla="*/ 44 w 85"/>
              <a:gd name="T5" fmla="*/ 0 h 224"/>
              <a:gd name="T6" fmla="*/ 10 w 85"/>
              <a:gd name="T7" fmla="*/ 41 h 224"/>
              <a:gd name="T8" fmla="*/ 54 w 85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224">
                <a:moveTo>
                  <a:pt x="54" y="224"/>
                </a:moveTo>
                <a:cubicBezTo>
                  <a:pt x="63" y="207"/>
                  <a:pt x="73" y="189"/>
                  <a:pt x="85" y="172"/>
                </a:cubicBezTo>
                <a:cubicBezTo>
                  <a:pt x="36" y="94"/>
                  <a:pt x="38" y="30"/>
                  <a:pt x="44" y="0"/>
                </a:cubicBezTo>
                <a:cubicBezTo>
                  <a:pt x="31" y="13"/>
                  <a:pt x="20" y="27"/>
                  <a:pt x="10" y="41"/>
                </a:cubicBezTo>
                <a:cubicBezTo>
                  <a:pt x="0" y="81"/>
                  <a:pt x="0" y="146"/>
                  <a:pt x="54" y="2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565C734-A141-463D-AAC8-068D5D3ACB9C}"/>
              </a:ext>
            </a:extLst>
          </p:cNvPr>
          <p:cNvSpPr>
            <a:spLocks/>
          </p:cNvSpPr>
          <p:nvPr/>
        </p:nvSpPr>
        <p:spPr bwMode="auto">
          <a:xfrm>
            <a:off x="1084930" y="2507986"/>
            <a:ext cx="743476" cy="368703"/>
          </a:xfrm>
          <a:custGeom>
            <a:avLst/>
            <a:gdLst>
              <a:gd name="T0" fmla="*/ 88 w 419"/>
              <a:gd name="T1" fmla="*/ 54 h 208"/>
              <a:gd name="T2" fmla="*/ 29 w 419"/>
              <a:gd name="T3" fmla="*/ 0 h 208"/>
              <a:gd name="T4" fmla="*/ 0 w 419"/>
              <a:gd name="T5" fmla="*/ 49 h 208"/>
              <a:gd name="T6" fmla="*/ 54 w 419"/>
              <a:gd name="T7" fmla="*/ 97 h 208"/>
              <a:gd name="T8" fmla="*/ 379 w 419"/>
              <a:gd name="T9" fmla="*/ 208 h 208"/>
              <a:gd name="T10" fmla="*/ 419 w 419"/>
              <a:gd name="T11" fmla="*/ 159 h 208"/>
              <a:gd name="T12" fmla="*/ 88 w 419"/>
              <a:gd name="T13" fmla="*/ 5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208">
                <a:moveTo>
                  <a:pt x="88" y="54"/>
                </a:moveTo>
                <a:cubicBezTo>
                  <a:pt x="65" y="36"/>
                  <a:pt x="46" y="17"/>
                  <a:pt x="29" y="0"/>
                </a:cubicBezTo>
                <a:cubicBezTo>
                  <a:pt x="18" y="16"/>
                  <a:pt x="8" y="33"/>
                  <a:pt x="0" y="49"/>
                </a:cubicBezTo>
                <a:cubicBezTo>
                  <a:pt x="15" y="65"/>
                  <a:pt x="33" y="81"/>
                  <a:pt x="54" y="97"/>
                </a:cubicBezTo>
                <a:cubicBezTo>
                  <a:pt x="181" y="198"/>
                  <a:pt x="308" y="208"/>
                  <a:pt x="379" y="208"/>
                </a:cubicBezTo>
                <a:cubicBezTo>
                  <a:pt x="384" y="208"/>
                  <a:pt x="406" y="177"/>
                  <a:pt x="419" y="159"/>
                </a:cubicBezTo>
                <a:cubicBezTo>
                  <a:pt x="387" y="165"/>
                  <a:pt x="251" y="183"/>
                  <a:pt x="8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621CC357-A805-4BEC-B423-19C80EDF70C6}"/>
              </a:ext>
            </a:extLst>
          </p:cNvPr>
          <p:cNvSpPr>
            <a:spLocks/>
          </p:cNvSpPr>
          <p:nvPr/>
        </p:nvSpPr>
        <p:spPr bwMode="auto">
          <a:xfrm>
            <a:off x="1380805" y="2228802"/>
            <a:ext cx="528019" cy="443051"/>
          </a:xfrm>
          <a:custGeom>
            <a:avLst/>
            <a:gdLst>
              <a:gd name="T0" fmla="*/ 0 w 297"/>
              <a:gd name="T1" fmla="*/ 26 h 249"/>
              <a:gd name="T2" fmla="*/ 289 w 297"/>
              <a:gd name="T3" fmla="*/ 249 h 249"/>
              <a:gd name="T4" fmla="*/ 297 w 297"/>
              <a:gd name="T5" fmla="*/ 223 h 249"/>
              <a:gd name="T6" fmla="*/ 43 w 297"/>
              <a:gd name="T7" fmla="*/ 0 h 249"/>
              <a:gd name="T8" fmla="*/ 0 w 297"/>
              <a:gd name="T9" fmla="*/ 2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49">
                <a:moveTo>
                  <a:pt x="0" y="26"/>
                </a:moveTo>
                <a:cubicBezTo>
                  <a:pt x="116" y="134"/>
                  <a:pt x="254" y="225"/>
                  <a:pt x="289" y="249"/>
                </a:cubicBezTo>
                <a:cubicBezTo>
                  <a:pt x="293" y="240"/>
                  <a:pt x="295" y="232"/>
                  <a:pt x="297" y="223"/>
                </a:cubicBezTo>
                <a:cubicBezTo>
                  <a:pt x="260" y="195"/>
                  <a:pt x="161" y="118"/>
                  <a:pt x="43" y="0"/>
                </a:cubicBezTo>
                <a:cubicBezTo>
                  <a:pt x="29" y="8"/>
                  <a:pt x="15" y="16"/>
                  <a:pt x="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99FC0B32-485B-41CB-8439-C1AC636C8845}"/>
              </a:ext>
            </a:extLst>
          </p:cNvPr>
          <p:cNvSpPr>
            <a:spLocks/>
          </p:cNvSpPr>
          <p:nvPr/>
        </p:nvSpPr>
        <p:spPr bwMode="auto">
          <a:xfrm>
            <a:off x="1127416" y="1951137"/>
            <a:ext cx="227595" cy="220008"/>
          </a:xfrm>
          <a:custGeom>
            <a:avLst/>
            <a:gdLst>
              <a:gd name="T0" fmla="*/ 128 w 128"/>
              <a:gd name="T1" fmla="*/ 96 h 124"/>
              <a:gd name="T2" fmla="*/ 41 w 128"/>
              <a:gd name="T3" fmla="*/ 0 h 124"/>
              <a:gd name="T4" fmla="*/ 0 w 128"/>
              <a:gd name="T5" fmla="*/ 17 h 124"/>
              <a:gd name="T6" fmla="*/ 84 w 128"/>
              <a:gd name="T7" fmla="*/ 124 h 124"/>
              <a:gd name="T8" fmla="*/ 128 w 128"/>
              <a:gd name="T9" fmla="*/ 9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24">
                <a:moveTo>
                  <a:pt x="128" y="96"/>
                </a:moveTo>
                <a:cubicBezTo>
                  <a:pt x="100" y="67"/>
                  <a:pt x="71" y="35"/>
                  <a:pt x="41" y="0"/>
                </a:cubicBezTo>
                <a:cubicBezTo>
                  <a:pt x="27" y="5"/>
                  <a:pt x="13" y="11"/>
                  <a:pt x="0" y="17"/>
                </a:cubicBezTo>
                <a:cubicBezTo>
                  <a:pt x="22" y="53"/>
                  <a:pt x="51" y="89"/>
                  <a:pt x="84" y="124"/>
                </a:cubicBezTo>
                <a:cubicBezTo>
                  <a:pt x="99" y="113"/>
                  <a:pt x="113" y="104"/>
                  <a:pt x="128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13F48A0-1441-4A7B-BDF4-A0638BD18359}"/>
              </a:ext>
            </a:extLst>
          </p:cNvPr>
          <p:cNvSpPr>
            <a:spLocks/>
          </p:cNvSpPr>
          <p:nvPr/>
        </p:nvSpPr>
        <p:spPr bwMode="auto">
          <a:xfrm>
            <a:off x="918028" y="2489777"/>
            <a:ext cx="166902" cy="420291"/>
          </a:xfrm>
          <a:custGeom>
            <a:avLst/>
            <a:gdLst>
              <a:gd name="T0" fmla="*/ 43 w 94"/>
              <a:gd name="T1" fmla="*/ 0 h 236"/>
              <a:gd name="T2" fmla="*/ 0 w 94"/>
              <a:gd name="T3" fmla="*/ 173 h 236"/>
              <a:gd name="T4" fmla="*/ 6 w 94"/>
              <a:gd name="T5" fmla="*/ 185 h 236"/>
              <a:gd name="T6" fmla="*/ 58 w 94"/>
              <a:gd name="T7" fmla="*/ 236 h 236"/>
              <a:gd name="T8" fmla="*/ 94 w 94"/>
              <a:gd name="T9" fmla="*/ 59 h 236"/>
              <a:gd name="T10" fmla="*/ 43 w 94"/>
              <a:gd name="T11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236">
                <a:moveTo>
                  <a:pt x="43" y="0"/>
                </a:moveTo>
                <a:cubicBezTo>
                  <a:pt x="13" y="61"/>
                  <a:pt x="3" y="123"/>
                  <a:pt x="0" y="173"/>
                </a:cubicBezTo>
                <a:cubicBezTo>
                  <a:pt x="3" y="177"/>
                  <a:pt x="3" y="181"/>
                  <a:pt x="6" y="185"/>
                </a:cubicBezTo>
                <a:cubicBezTo>
                  <a:pt x="21" y="204"/>
                  <a:pt x="40" y="222"/>
                  <a:pt x="58" y="236"/>
                </a:cubicBezTo>
                <a:cubicBezTo>
                  <a:pt x="55" y="195"/>
                  <a:pt x="59" y="129"/>
                  <a:pt x="94" y="59"/>
                </a:cubicBezTo>
                <a:cubicBezTo>
                  <a:pt x="73" y="39"/>
                  <a:pt x="57" y="19"/>
                  <a:pt x="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DA968942-8864-4D87-BCB7-89FE9A6900BC}"/>
              </a:ext>
            </a:extLst>
          </p:cNvPr>
          <p:cNvSpPr>
            <a:spLocks/>
          </p:cNvSpPr>
          <p:nvPr/>
        </p:nvSpPr>
        <p:spPr bwMode="auto">
          <a:xfrm>
            <a:off x="993895" y="2171145"/>
            <a:ext cx="386910" cy="423327"/>
          </a:xfrm>
          <a:custGeom>
            <a:avLst/>
            <a:gdLst>
              <a:gd name="T0" fmla="*/ 159 w 218"/>
              <a:gd name="T1" fmla="*/ 0 h 238"/>
              <a:gd name="T2" fmla="*/ 73 w 218"/>
              <a:gd name="T3" fmla="*/ 75 h 238"/>
              <a:gd name="T4" fmla="*/ 31 w 218"/>
              <a:gd name="T5" fmla="*/ 127 h 238"/>
              <a:gd name="T6" fmla="*/ 31 w 218"/>
              <a:gd name="T7" fmla="*/ 127 h 238"/>
              <a:gd name="T8" fmla="*/ 0 w 218"/>
              <a:gd name="T9" fmla="*/ 179 h 238"/>
              <a:gd name="T10" fmla="*/ 51 w 218"/>
              <a:gd name="T11" fmla="*/ 238 h 238"/>
              <a:gd name="T12" fmla="*/ 80 w 218"/>
              <a:gd name="T13" fmla="*/ 189 h 238"/>
              <a:gd name="T14" fmla="*/ 80 w 218"/>
              <a:gd name="T15" fmla="*/ 189 h 238"/>
              <a:gd name="T16" fmla="*/ 137 w 218"/>
              <a:gd name="T17" fmla="*/ 124 h 238"/>
              <a:gd name="T18" fmla="*/ 218 w 218"/>
              <a:gd name="T19" fmla="*/ 58 h 238"/>
              <a:gd name="T20" fmla="*/ 159 w 218"/>
              <a:gd name="T21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8" h="238">
                <a:moveTo>
                  <a:pt x="159" y="0"/>
                </a:moveTo>
                <a:cubicBezTo>
                  <a:pt x="131" y="19"/>
                  <a:pt x="102" y="44"/>
                  <a:pt x="73" y="75"/>
                </a:cubicBezTo>
                <a:cubicBezTo>
                  <a:pt x="57" y="92"/>
                  <a:pt x="43" y="109"/>
                  <a:pt x="31" y="127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19" y="144"/>
                  <a:pt x="9" y="162"/>
                  <a:pt x="0" y="179"/>
                </a:cubicBezTo>
                <a:cubicBezTo>
                  <a:pt x="14" y="198"/>
                  <a:pt x="30" y="218"/>
                  <a:pt x="51" y="238"/>
                </a:cubicBezTo>
                <a:cubicBezTo>
                  <a:pt x="59" y="222"/>
                  <a:pt x="69" y="205"/>
                  <a:pt x="80" y="189"/>
                </a:cubicBezTo>
                <a:cubicBezTo>
                  <a:pt x="80" y="189"/>
                  <a:pt x="80" y="189"/>
                  <a:pt x="80" y="189"/>
                </a:cubicBezTo>
                <a:cubicBezTo>
                  <a:pt x="96" y="167"/>
                  <a:pt x="114" y="145"/>
                  <a:pt x="137" y="124"/>
                </a:cubicBezTo>
                <a:cubicBezTo>
                  <a:pt x="166" y="97"/>
                  <a:pt x="193" y="76"/>
                  <a:pt x="218" y="58"/>
                </a:cubicBezTo>
                <a:cubicBezTo>
                  <a:pt x="198" y="39"/>
                  <a:pt x="178" y="20"/>
                  <a:pt x="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A84E171F-2338-42BD-AE03-B8104B3524E0}"/>
              </a:ext>
            </a:extLst>
          </p:cNvPr>
          <p:cNvSpPr>
            <a:spLocks/>
          </p:cNvSpPr>
          <p:nvPr/>
        </p:nvSpPr>
        <p:spPr bwMode="auto">
          <a:xfrm>
            <a:off x="1276112" y="2040658"/>
            <a:ext cx="528019" cy="233664"/>
          </a:xfrm>
          <a:custGeom>
            <a:avLst/>
            <a:gdLst>
              <a:gd name="T0" fmla="*/ 252 w 297"/>
              <a:gd name="T1" fmla="*/ 8 h 132"/>
              <a:gd name="T2" fmla="*/ 44 w 297"/>
              <a:gd name="T3" fmla="*/ 47 h 132"/>
              <a:gd name="T4" fmla="*/ 44 w 297"/>
              <a:gd name="T5" fmla="*/ 46 h 132"/>
              <a:gd name="T6" fmla="*/ 0 w 297"/>
              <a:gd name="T7" fmla="*/ 74 h 132"/>
              <a:gd name="T8" fmla="*/ 59 w 297"/>
              <a:gd name="T9" fmla="*/ 132 h 132"/>
              <a:gd name="T10" fmla="*/ 102 w 297"/>
              <a:gd name="T11" fmla="*/ 106 h 132"/>
              <a:gd name="T12" fmla="*/ 102 w 297"/>
              <a:gd name="T13" fmla="*/ 106 h 132"/>
              <a:gd name="T14" fmla="*/ 297 w 297"/>
              <a:gd name="T15" fmla="*/ 54 h 132"/>
              <a:gd name="T16" fmla="*/ 252 w 297"/>
              <a:gd name="T17" fmla="*/ 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32">
                <a:moveTo>
                  <a:pt x="252" y="8"/>
                </a:moveTo>
                <a:cubicBezTo>
                  <a:pt x="204" y="0"/>
                  <a:pt x="130" y="1"/>
                  <a:pt x="44" y="47"/>
                </a:cubicBezTo>
                <a:cubicBezTo>
                  <a:pt x="44" y="46"/>
                  <a:pt x="44" y="46"/>
                  <a:pt x="44" y="46"/>
                </a:cubicBezTo>
                <a:cubicBezTo>
                  <a:pt x="30" y="54"/>
                  <a:pt x="15" y="63"/>
                  <a:pt x="0" y="74"/>
                </a:cubicBezTo>
                <a:cubicBezTo>
                  <a:pt x="19" y="94"/>
                  <a:pt x="39" y="113"/>
                  <a:pt x="59" y="132"/>
                </a:cubicBezTo>
                <a:cubicBezTo>
                  <a:pt x="74" y="122"/>
                  <a:pt x="88" y="114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216" y="45"/>
                  <a:pt x="297" y="54"/>
                  <a:pt x="297" y="54"/>
                </a:cubicBezTo>
                <a:cubicBezTo>
                  <a:pt x="284" y="36"/>
                  <a:pt x="268" y="21"/>
                  <a:pt x="2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6144B203-CE95-41AE-98B6-4AAD78A99648}"/>
              </a:ext>
            </a:extLst>
          </p:cNvPr>
          <p:cNvSpPr>
            <a:spLocks/>
          </p:cNvSpPr>
          <p:nvPr/>
        </p:nvSpPr>
        <p:spPr bwMode="auto">
          <a:xfrm>
            <a:off x="1565914" y="2371428"/>
            <a:ext cx="268561" cy="267044"/>
          </a:xfrm>
          <a:custGeom>
            <a:avLst/>
            <a:gdLst>
              <a:gd name="T0" fmla="*/ 35 w 151"/>
              <a:gd name="T1" fmla="*/ 22 h 151"/>
              <a:gd name="T2" fmla="*/ 22 w 151"/>
              <a:gd name="T3" fmla="*/ 116 h 151"/>
              <a:gd name="T4" fmla="*/ 116 w 151"/>
              <a:gd name="T5" fmla="*/ 128 h 151"/>
              <a:gd name="T6" fmla="*/ 129 w 151"/>
              <a:gd name="T7" fmla="*/ 35 h 151"/>
              <a:gd name="T8" fmla="*/ 35 w 151"/>
              <a:gd name="T9" fmla="*/ 2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151">
                <a:moveTo>
                  <a:pt x="35" y="22"/>
                </a:moveTo>
                <a:cubicBezTo>
                  <a:pt x="6" y="45"/>
                  <a:pt x="0" y="86"/>
                  <a:pt x="22" y="116"/>
                </a:cubicBezTo>
                <a:cubicBezTo>
                  <a:pt x="45" y="145"/>
                  <a:pt x="87" y="151"/>
                  <a:pt x="116" y="128"/>
                </a:cubicBezTo>
                <a:cubicBezTo>
                  <a:pt x="145" y="106"/>
                  <a:pt x="151" y="64"/>
                  <a:pt x="129" y="35"/>
                </a:cubicBezTo>
                <a:cubicBezTo>
                  <a:pt x="106" y="5"/>
                  <a:pt x="64" y="0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94BCD8B6-2DD9-4E34-9865-2127822797E5}"/>
              </a:ext>
            </a:extLst>
          </p:cNvPr>
          <p:cNvSpPr>
            <a:spLocks/>
          </p:cNvSpPr>
          <p:nvPr/>
        </p:nvSpPr>
        <p:spPr bwMode="auto">
          <a:xfrm>
            <a:off x="1326181" y="2668820"/>
            <a:ext cx="247320" cy="248837"/>
          </a:xfrm>
          <a:custGeom>
            <a:avLst/>
            <a:gdLst>
              <a:gd name="T0" fmla="*/ 32 w 139"/>
              <a:gd name="T1" fmla="*/ 21 h 140"/>
              <a:gd name="T2" fmla="*/ 20 w 139"/>
              <a:gd name="T3" fmla="*/ 108 h 140"/>
              <a:gd name="T4" fmla="*/ 107 w 139"/>
              <a:gd name="T5" fmla="*/ 119 h 140"/>
              <a:gd name="T6" fmla="*/ 119 w 139"/>
              <a:gd name="T7" fmla="*/ 33 h 140"/>
              <a:gd name="T8" fmla="*/ 32 w 139"/>
              <a:gd name="T9" fmla="*/ 2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140">
                <a:moveTo>
                  <a:pt x="32" y="21"/>
                </a:moveTo>
                <a:cubicBezTo>
                  <a:pt x="5" y="42"/>
                  <a:pt x="0" y="81"/>
                  <a:pt x="20" y="108"/>
                </a:cubicBezTo>
                <a:cubicBezTo>
                  <a:pt x="41" y="135"/>
                  <a:pt x="80" y="140"/>
                  <a:pt x="107" y="119"/>
                </a:cubicBezTo>
                <a:cubicBezTo>
                  <a:pt x="134" y="98"/>
                  <a:pt x="139" y="60"/>
                  <a:pt x="119" y="33"/>
                </a:cubicBezTo>
                <a:cubicBezTo>
                  <a:pt x="98" y="5"/>
                  <a:pt x="59" y="0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4BDDCA16-0F4E-4506-972F-35E407BE19CC}"/>
              </a:ext>
            </a:extLst>
          </p:cNvPr>
          <p:cNvSpPr>
            <a:spLocks/>
          </p:cNvSpPr>
          <p:nvPr/>
        </p:nvSpPr>
        <p:spPr bwMode="auto">
          <a:xfrm>
            <a:off x="881612" y="2300115"/>
            <a:ext cx="377807" cy="377808"/>
          </a:xfrm>
          <a:custGeom>
            <a:avLst/>
            <a:gdLst>
              <a:gd name="T0" fmla="*/ 49 w 212"/>
              <a:gd name="T1" fmla="*/ 32 h 213"/>
              <a:gd name="T2" fmla="*/ 31 w 212"/>
              <a:gd name="T3" fmla="*/ 163 h 213"/>
              <a:gd name="T4" fmla="*/ 163 w 212"/>
              <a:gd name="T5" fmla="*/ 181 h 213"/>
              <a:gd name="T6" fmla="*/ 181 w 212"/>
              <a:gd name="T7" fmla="*/ 49 h 213"/>
              <a:gd name="T8" fmla="*/ 49 w 212"/>
              <a:gd name="T9" fmla="*/ 3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" h="213">
                <a:moveTo>
                  <a:pt x="49" y="32"/>
                </a:moveTo>
                <a:cubicBezTo>
                  <a:pt x="8" y="63"/>
                  <a:pt x="0" y="122"/>
                  <a:pt x="31" y="163"/>
                </a:cubicBezTo>
                <a:cubicBezTo>
                  <a:pt x="63" y="205"/>
                  <a:pt x="122" y="213"/>
                  <a:pt x="163" y="181"/>
                </a:cubicBezTo>
                <a:cubicBezTo>
                  <a:pt x="204" y="149"/>
                  <a:pt x="212" y="91"/>
                  <a:pt x="181" y="49"/>
                </a:cubicBezTo>
                <a:cubicBezTo>
                  <a:pt x="149" y="8"/>
                  <a:pt x="90" y="0"/>
                  <a:pt x="49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EBFD58CE-CC26-4664-AB83-8B04AC9F61EE}"/>
              </a:ext>
            </a:extLst>
          </p:cNvPr>
          <p:cNvSpPr>
            <a:spLocks/>
          </p:cNvSpPr>
          <p:nvPr/>
        </p:nvSpPr>
        <p:spPr bwMode="auto">
          <a:xfrm>
            <a:off x="3281976" y="2083141"/>
            <a:ext cx="412705" cy="943760"/>
          </a:xfrm>
          <a:custGeom>
            <a:avLst/>
            <a:gdLst>
              <a:gd name="T0" fmla="*/ 0 w 232"/>
              <a:gd name="T1" fmla="*/ 0 h 531"/>
              <a:gd name="T2" fmla="*/ 0 w 232"/>
              <a:gd name="T3" fmla="*/ 447 h 531"/>
              <a:gd name="T4" fmla="*/ 232 w 232"/>
              <a:gd name="T5" fmla="*/ 531 h 531"/>
              <a:gd name="T6" fmla="*/ 232 w 232"/>
              <a:gd name="T7" fmla="*/ 0 h 531"/>
              <a:gd name="T8" fmla="*/ 0 w 232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531">
                <a:moveTo>
                  <a:pt x="0" y="0"/>
                </a:moveTo>
                <a:cubicBezTo>
                  <a:pt x="0" y="447"/>
                  <a:pt x="0" y="447"/>
                  <a:pt x="0" y="447"/>
                </a:cubicBezTo>
                <a:cubicBezTo>
                  <a:pt x="0" y="493"/>
                  <a:pt x="104" y="531"/>
                  <a:pt x="232" y="531"/>
                </a:cubicBezTo>
                <a:cubicBezTo>
                  <a:pt x="232" y="0"/>
                  <a:pt x="232" y="0"/>
                  <a:pt x="23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BD250539-9F60-4FE3-A6A4-CF767A772381}"/>
              </a:ext>
            </a:extLst>
          </p:cNvPr>
          <p:cNvSpPr>
            <a:spLocks/>
          </p:cNvSpPr>
          <p:nvPr/>
        </p:nvSpPr>
        <p:spPr bwMode="auto">
          <a:xfrm>
            <a:off x="3690130" y="2083141"/>
            <a:ext cx="417257" cy="943760"/>
          </a:xfrm>
          <a:custGeom>
            <a:avLst/>
            <a:gdLst>
              <a:gd name="T0" fmla="*/ 0 w 235"/>
              <a:gd name="T1" fmla="*/ 531 h 531"/>
              <a:gd name="T2" fmla="*/ 3 w 235"/>
              <a:gd name="T3" fmla="*/ 531 h 531"/>
              <a:gd name="T4" fmla="*/ 235 w 235"/>
              <a:gd name="T5" fmla="*/ 447 h 531"/>
              <a:gd name="T6" fmla="*/ 235 w 235"/>
              <a:gd name="T7" fmla="*/ 0 h 531"/>
              <a:gd name="T8" fmla="*/ 0 w 235"/>
              <a:gd name="T9" fmla="*/ 0 h 531"/>
              <a:gd name="T10" fmla="*/ 0 w 235"/>
              <a:gd name="T11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531">
                <a:moveTo>
                  <a:pt x="0" y="531"/>
                </a:moveTo>
                <a:cubicBezTo>
                  <a:pt x="3" y="531"/>
                  <a:pt x="3" y="531"/>
                  <a:pt x="3" y="531"/>
                </a:cubicBezTo>
                <a:cubicBezTo>
                  <a:pt x="131" y="531"/>
                  <a:pt x="235" y="493"/>
                  <a:pt x="235" y="447"/>
                </a:cubicBezTo>
                <a:cubicBezTo>
                  <a:pt x="235" y="0"/>
                  <a:pt x="235" y="0"/>
                  <a:pt x="235" y="0"/>
                </a:cubicBezTo>
                <a:cubicBezTo>
                  <a:pt x="0" y="0"/>
                  <a:pt x="0" y="0"/>
                  <a:pt x="0" y="0"/>
                </a:cubicBezTo>
                <a:lnTo>
                  <a:pt x="0" y="531"/>
                </a:ln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1" name="Oval 24">
            <a:extLst>
              <a:ext uri="{FF2B5EF4-FFF2-40B4-BE49-F238E27FC236}">
                <a16:creationId xmlns:a16="http://schemas.microsoft.com/office/drawing/2014/main" id="{F079E8A9-C24A-460B-888A-D92A4EC32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976" y="1934446"/>
            <a:ext cx="825410" cy="29739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2" name="Oval 25">
            <a:extLst>
              <a:ext uri="{FF2B5EF4-FFF2-40B4-BE49-F238E27FC236}">
                <a16:creationId xmlns:a16="http://schemas.microsoft.com/office/drawing/2014/main" id="{CBDE7A64-7E11-40AE-BAEA-E4F7AF321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429" y="1973895"/>
            <a:ext cx="658507" cy="197249"/>
          </a:xfrm>
          <a:prstGeom prst="ellipse">
            <a:avLst/>
          </a:prstGeom>
          <a:solidFill>
            <a:srgbClr val="85B3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01706027-273A-464D-A236-317DBFE68362}"/>
              </a:ext>
            </a:extLst>
          </p:cNvPr>
          <p:cNvSpPr>
            <a:spLocks/>
          </p:cNvSpPr>
          <p:nvPr/>
        </p:nvSpPr>
        <p:spPr bwMode="auto">
          <a:xfrm>
            <a:off x="3365429" y="1973897"/>
            <a:ext cx="658507" cy="160833"/>
          </a:xfrm>
          <a:custGeom>
            <a:avLst/>
            <a:gdLst>
              <a:gd name="T0" fmla="*/ 331 w 370"/>
              <a:gd name="T1" fmla="*/ 90 h 90"/>
              <a:gd name="T2" fmla="*/ 370 w 370"/>
              <a:gd name="T3" fmla="*/ 56 h 90"/>
              <a:gd name="T4" fmla="*/ 185 w 370"/>
              <a:gd name="T5" fmla="*/ 0 h 90"/>
              <a:gd name="T6" fmla="*/ 0 w 370"/>
              <a:gd name="T7" fmla="*/ 56 h 90"/>
              <a:gd name="T8" fmla="*/ 39 w 370"/>
              <a:gd name="T9" fmla="*/ 90 h 90"/>
              <a:gd name="T10" fmla="*/ 185 w 370"/>
              <a:gd name="T11" fmla="*/ 68 h 90"/>
              <a:gd name="T12" fmla="*/ 331 w 370"/>
              <a:gd name="T13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0" h="90">
                <a:moveTo>
                  <a:pt x="331" y="90"/>
                </a:moveTo>
                <a:cubicBezTo>
                  <a:pt x="355" y="80"/>
                  <a:pt x="370" y="69"/>
                  <a:pt x="370" y="56"/>
                </a:cubicBezTo>
                <a:cubicBezTo>
                  <a:pt x="370" y="25"/>
                  <a:pt x="287" y="0"/>
                  <a:pt x="185" y="0"/>
                </a:cubicBezTo>
                <a:cubicBezTo>
                  <a:pt x="83" y="0"/>
                  <a:pt x="0" y="25"/>
                  <a:pt x="0" y="56"/>
                </a:cubicBezTo>
                <a:cubicBezTo>
                  <a:pt x="0" y="69"/>
                  <a:pt x="15" y="80"/>
                  <a:pt x="39" y="90"/>
                </a:cubicBezTo>
                <a:cubicBezTo>
                  <a:pt x="73" y="77"/>
                  <a:pt x="125" y="68"/>
                  <a:pt x="185" y="68"/>
                </a:cubicBezTo>
                <a:cubicBezTo>
                  <a:pt x="244" y="68"/>
                  <a:pt x="297" y="77"/>
                  <a:pt x="331" y="90"/>
                </a:cubicBezTo>
                <a:close/>
              </a:path>
            </a:pathLst>
          </a:custGeom>
          <a:solidFill>
            <a:srgbClr val="BAC8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6B2CCA25-A323-48CD-98FB-6020912D4AD5}"/>
              </a:ext>
            </a:extLst>
          </p:cNvPr>
          <p:cNvSpPr>
            <a:spLocks noEditPoints="1"/>
          </p:cNvSpPr>
          <p:nvPr/>
        </p:nvSpPr>
        <p:spPr bwMode="auto">
          <a:xfrm>
            <a:off x="3394256" y="2416946"/>
            <a:ext cx="600849" cy="338357"/>
          </a:xfrm>
          <a:custGeom>
            <a:avLst/>
            <a:gdLst>
              <a:gd name="T0" fmla="*/ 319 w 338"/>
              <a:gd name="T1" fmla="*/ 174 h 190"/>
              <a:gd name="T2" fmla="*/ 268 w 338"/>
              <a:gd name="T3" fmla="*/ 190 h 190"/>
              <a:gd name="T4" fmla="*/ 195 w 338"/>
              <a:gd name="T5" fmla="*/ 190 h 190"/>
              <a:gd name="T6" fmla="*/ 195 w 338"/>
              <a:gd name="T7" fmla="*/ 0 h 190"/>
              <a:gd name="T8" fmla="*/ 264 w 338"/>
              <a:gd name="T9" fmla="*/ 0 h 190"/>
              <a:gd name="T10" fmla="*/ 314 w 338"/>
              <a:gd name="T11" fmla="*/ 12 h 190"/>
              <a:gd name="T12" fmla="*/ 330 w 338"/>
              <a:gd name="T13" fmla="*/ 44 h 190"/>
              <a:gd name="T14" fmla="*/ 318 w 338"/>
              <a:gd name="T15" fmla="*/ 73 h 190"/>
              <a:gd name="T16" fmla="*/ 293 w 338"/>
              <a:gd name="T17" fmla="*/ 87 h 190"/>
              <a:gd name="T18" fmla="*/ 293 w 338"/>
              <a:gd name="T19" fmla="*/ 87 h 190"/>
              <a:gd name="T20" fmla="*/ 326 w 338"/>
              <a:gd name="T21" fmla="*/ 103 h 190"/>
              <a:gd name="T22" fmla="*/ 338 w 338"/>
              <a:gd name="T23" fmla="*/ 133 h 190"/>
              <a:gd name="T24" fmla="*/ 319 w 338"/>
              <a:gd name="T25" fmla="*/ 174 h 190"/>
              <a:gd name="T26" fmla="*/ 141 w 338"/>
              <a:gd name="T27" fmla="*/ 163 h 190"/>
              <a:gd name="T28" fmla="*/ 68 w 338"/>
              <a:gd name="T29" fmla="*/ 190 h 190"/>
              <a:gd name="T30" fmla="*/ 0 w 338"/>
              <a:gd name="T31" fmla="*/ 190 h 190"/>
              <a:gd name="T32" fmla="*/ 0 w 338"/>
              <a:gd name="T33" fmla="*/ 0 h 190"/>
              <a:gd name="T34" fmla="*/ 68 w 338"/>
              <a:gd name="T35" fmla="*/ 0 h 190"/>
              <a:gd name="T36" fmla="*/ 169 w 338"/>
              <a:gd name="T37" fmla="*/ 92 h 190"/>
              <a:gd name="T38" fmla="*/ 141 w 338"/>
              <a:gd name="T39" fmla="*/ 16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8" h="190">
                <a:moveTo>
                  <a:pt x="319" y="174"/>
                </a:moveTo>
                <a:cubicBezTo>
                  <a:pt x="306" y="185"/>
                  <a:pt x="290" y="190"/>
                  <a:pt x="268" y="190"/>
                </a:cubicBezTo>
                <a:cubicBezTo>
                  <a:pt x="195" y="190"/>
                  <a:pt x="195" y="190"/>
                  <a:pt x="195" y="190"/>
                </a:cubicBezTo>
                <a:cubicBezTo>
                  <a:pt x="195" y="0"/>
                  <a:pt x="195" y="0"/>
                  <a:pt x="195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86" y="0"/>
                  <a:pt x="302" y="3"/>
                  <a:pt x="314" y="12"/>
                </a:cubicBezTo>
                <a:cubicBezTo>
                  <a:pt x="325" y="19"/>
                  <a:pt x="330" y="30"/>
                  <a:pt x="330" y="44"/>
                </a:cubicBezTo>
                <a:cubicBezTo>
                  <a:pt x="330" y="55"/>
                  <a:pt x="326" y="64"/>
                  <a:pt x="318" y="73"/>
                </a:cubicBezTo>
                <a:cubicBezTo>
                  <a:pt x="311" y="79"/>
                  <a:pt x="303" y="84"/>
                  <a:pt x="293" y="87"/>
                </a:cubicBezTo>
                <a:cubicBezTo>
                  <a:pt x="293" y="87"/>
                  <a:pt x="293" y="87"/>
                  <a:pt x="293" y="87"/>
                </a:cubicBezTo>
                <a:cubicBezTo>
                  <a:pt x="307" y="89"/>
                  <a:pt x="318" y="94"/>
                  <a:pt x="326" y="103"/>
                </a:cubicBezTo>
                <a:cubicBezTo>
                  <a:pt x="334" y="111"/>
                  <a:pt x="338" y="121"/>
                  <a:pt x="338" y="133"/>
                </a:cubicBezTo>
                <a:cubicBezTo>
                  <a:pt x="338" y="150"/>
                  <a:pt x="331" y="164"/>
                  <a:pt x="319" y="174"/>
                </a:cubicBezTo>
                <a:close/>
                <a:moveTo>
                  <a:pt x="141" y="163"/>
                </a:moveTo>
                <a:cubicBezTo>
                  <a:pt x="123" y="181"/>
                  <a:pt x="98" y="190"/>
                  <a:pt x="68" y="19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135" y="0"/>
                  <a:pt x="169" y="30"/>
                  <a:pt x="169" y="92"/>
                </a:cubicBezTo>
                <a:cubicBezTo>
                  <a:pt x="169" y="122"/>
                  <a:pt x="160" y="145"/>
                  <a:pt x="141" y="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6C5C2A7B-D018-4847-8A59-A31C3267738E}"/>
              </a:ext>
            </a:extLst>
          </p:cNvPr>
          <p:cNvSpPr>
            <a:spLocks/>
          </p:cNvSpPr>
          <p:nvPr/>
        </p:nvSpPr>
        <p:spPr bwMode="auto">
          <a:xfrm>
            <a:off x="3470122" y="2477640"/>
            <a:ext cx="144144" cy="215457"/>
          </a:xfrm>
          <a:custGeom>
            <a:avLst/>
            <a:gdLst>
              <a:gd name="T0" fmla="*/ 21 w 81"/>
              <a:gd name="T1" fmla="*/ 0 h 121"/>
              <a:gd name="T2" fmla="*/ 0 w 81"/>
              <a:gd name="T3" fmla="*/ 0 h 121"/>
              <a:gd name="T4" fmla="*/ 0 w 81"/>
              <a:gd name="T5" fmla="*/ 121 h 121"/>
              <a:gd name="T6" fmla="*/ 21 w 81"/>
              <a:gd name="T7" fmla="*/ 121 h 121"/>
              <a:gd name="T8" fmla="*/ 65 w 81"/>
              <a:gd name="T9" fmla="*/ 104 h 121"/>
              <a:gd name="T10" fmla="*/ 81 w 81"/>
              <a:gd name="T11" fmla="*/ 59 h 121"/>
              <a:gd name="T12" fmla="*/ 66 w 81"/>
              <a:gd name="T13" fmla="*/ 16 h 121"/>
              <a:gd name="T14" fmla="*/ 21 w 81"/>
              <a:gd name="T1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121">
                <a:moveTo>
                  <a:pt x="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21" y="121"/>
                  <a:pt x="21" y="121"/>
                  <a:pt x="21" y="121"/>
                </a:cubicBezTo>
                <a:cubicBezTo>
                  <a:pt x="40" y="121"/>
                  <a:pt x="55" y="115"/>
                  <a:pt x="65" y="104"/>
                </a:cubicBezTo>
                <a:cubicBezTo>
                  <a:pt x="76" y="93"/>
                  <a:pt x="81" y="78"/>
                  <a:pt x="81" y="59"/>
                </a:cubicBezTo>
                <a:cubicBezTo>
                  <a:pt x="81" y="41"/>
                  <a:pt x="76" y="27"/>
                  <a:pt x="66" y="16"/>
                </a:cubicBezTo>
                <a:cubicBezTo>
                  <a:pt x="55" y="6"/>
                  <a:pt x="40" y="0"/>
                  <a:pt x="21" y="0"/>
                </a:cubicBezTo>
                <a:close/>
              </a:path>
            </a:pathLst>
          </a:custGeom>
          <a:solidFill>
            <a:srgbClr val="00BC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3AED65FF-2CD9-45D3-A116-F47763B30338}"/>
              </a:ext>
            </a:extLst>
          </p:cNvPr>
          <p:cNvSpPr>
            <a:spLocks/>
          </p:cNvSpPr>
          <p:nvPr/>
        </p:nvSpPr>
        <p:spPr bwMode="auto">
          <a:xfrm>
            <a:off x="3817582" y="2471570"/>
            <a:ext cx="83452" cy="80416"/>
          </a:xfrm>
          <a:custGeom>
            <a:avLst/>
            <a:gdLst>
              <a:gd name="T0" fmla="*/ 39 w 47"/>
              <a:gd name="T1" fmla="*/ 39 h 45"/>
              <a:gd name="T2" fmla="*/ 47 w 47"/>
              <a:gd name="T3" fmla="*/ 21 h 45"/>
              <a:gd name="T4" fmla="*/ 16 w 47"/>
              <a:gd name="T5" fmla="*/ 0 h 45"/>
              <a:gd name="T6" fmla="*/ 0 w 47"/>
              <a:gd name="T7" fmla="*/ 0 h 45"/>
              <a:gd name="T8" fmla="*/ 0 w 47"/>
              <a:gd name="T9" fmla="*/ 45 h 45"/>
              <a:gd name="T10" fmla="*/ 19 w 47"/>
              <a:gd name="T11" fmla="*/ 45 h 45"/>
              <a:gd name="T12" fmla="*/ 39 w 47"/>
              <a:gd name="T13" fmla="*/ 3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45">
                <a:moveTo>
                  <a:pt x="39" y="39"/>
                </a:moveTo>
                <a:cubicBezTo>
                  <a:pt x="44" y="34"/>
                  <a:pt x="47" y="28"/>
                  <a:pt x="47" y="21"/>
                </a:cubicBezTo>
                <a:cubicBezTo>
                  <a:pt x="47" y="7"/>
                  <a:pt x="37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27" y="45"/>
                  <a:pt x="34" y="43"/>
                  <a:pt x="39" y="39"/>
                </a:cubicBez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6343F176-49ED-438A-BB68-A832B694871B}"/>
              </a:ext>
            </a:extLst>
          </p:cNvPr>
          <p:cNvSpPr>
            <a:spLocks/>
          </p:cNvSpPr>
          <p:nvPr/>
        </p:nvSpPr>
        <p:spPr bwMode="auto">
          <a:xfrm>
            <a:off x="3816065" y="2609642"/>
            <a:ext cx="98624" cy="88003"/>
          </a:xfrm>
          <a:custGeom>
            <a:avLst/>
            <a:gdLst>
              <a:gd name="T0" fmla="*/ 47 w 56"/>
              <a:gd name="T1" fmla="*/ 6 h 50"/>
              <a:gd name="T2" fmla="*/ 24 w 56"/>
              <a:gd name="T3" fmla="*/ 0 h 50"/>
              <a:gd name="T4" fmla="*/ 0 w 56"/>
              <a:gd name="T5" fmla="*/ 0 h 50"/>
              <a:gd name="T6" fmla="*/ 0 w 56"/>
              <a:gd name="T7" fmla="*/ 50 h 50"/>
              <a:gd name="T8" fmla="*/ 24 w 56"/>
              <a:gd name="T9" fmla="*/ 50 h 50"/>
              <a:gd name="T10" fmla="*/ 47 w 56"/>
              <a:gd name="T11" fmla="*/ 43 h 50"/>
              <a:gd name="T12" fmla="*/ 56 w 56"/>
              <a:gd name="T13" fmla="*/ 24 h 50"/>
              <a:gd name="T14" fmla="*/ 47 w 56"/>
              <a:gd name="T1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50">
                <a:moveTo>
                  <a:pt x="47" y="6"/>
                </a:moveTo>
                <a:cubicBezTo>
                  <a:pt x="42" y="2"/>
                  <a:pt x="34" y="0"/>
                  <a:pt x="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0"/>
                  <a:pt x="0" y="50"/>
                  <a:pt x="0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34" y="50"/>
                  <a:pt x="42" y="48"/>
                  <a:pt x="47" y="43"/>
                </a:cubicBezTo>
                <a:cubicBezTo>
                  <a:pt x="53" y="38"/>
                  <a:pt x="56" y="32"/>
                  <a:pt x="56" y="24"/>
                </a:cubicBezTo>
                <a:cubicBezTo>
                  <a:pt x="56" y="17"/>
                  <a:pt x="53" y="11"/>
                  <a:pt x="47" y="6"/>
                </a:cubicBezTo>
                <a:close/>
              </a:path>
            </a:pathLst>
          </a:custGeom>
          <a:solidFill>
            <a:srgbClr val="29C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CBEC83C3-14E2-4246-8CE7-B1D71DC2FC59}"/>
              </a:ext>
            </a:extLst>
          </p:cNvPr>
          <p:cNvSpPr>
            <a:spLocks/>
          </p:cNvSpPr>
          <p:nvPr/>
        </p:nvSpPr>
        <p:spPr bwMode="auto">
          <a:xfrm>
            <a:off x="3330530" y="4489576"/>
            <a:ext cx="726785" cy="212421"/>
          </a:xfrm>
          <a:custGeom>
            <a:avLst/>
            <a:gdLst>
              <a:gd name="T0" fmla="*/ 298 w 409"/>
              <a:gd name="T1" fmla="*/ 0 h 120"/>
              <a:gd name="T2" fmla="*/ 283 w 409"/>
              <a:gd name="T3" fmla="*/ 0 h 120"/>
              <a:gd name="T4" fmla="*/ 135 w 409"/>
              <a:gd name="T5" fmla="*/ 0 h 120"/>
              <a:gd name="T6" fmla="*/ 128 w 409"/>
              <a:gd name="T7" fmla="*/ 0 h 120"/>
              <a:gd name="T8" fmla="*/ 0 w 409"/>
              <a:gd name="T9" fmla="*/ 82 h 120"/>
              <a:gd name="T10" fmla="*/ 0 w 409"/>
              <a:gd name="T11" fmla="*/ 120 h 120"/>
              <a:gd name="T12" fmla="*/ 153 w 409"/>
              <a:gd name="T13" fmla="*/ 120 h 120"/>
              <a:gd name="T14" fmla="*/ 265 w 409"/>
              <a:gd name="T15" fmla="*/ 120 h 120"/>
              <a:gd name="T16" fmla="*/ 409 w 409"/>
              <a:gd name="T17" fmla="*/ 120 h 120"/>
              <a:gd name="T18" fmla="*/ 409 w 409"/>
              <a:gd name="T19" fmla="*/ 82 h 120"/>
              <a:gd name="T20" fmla="*/ 298 w 409"/>
              <a:gd name="T21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9" h="120">
                <a:moveTo>
                  <a:pt x="298" y="0"/>
                </a:moveTo>
                <a:cubicBezTo>
                  <a:pt x="283" y="0"/>
                  <a:pt x="283" y="0"/>
                  <a:pt x="283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48" y="72"/>
                  <a:pt x="121" y="82"/>
                  <a:pt x="0" y="82"/>
                </a:cubicBezTo>
                <a:cubicBezTo>
                  <a:pt x="0" y="120"/>
                  <a:pt x="0" y="120"/>
                  <a:pt x="0" y="120"/>
                </a:cubicBezTo>
                <a:cubicBezTo>
                  <a:pt x="153" y="120"/>
                  <a:pt x="153" y="120"/>
                  <a:pt x="153" y="120"/>
                </a:cubicBezTo>
                <a:cubicBezTo>
                  <a:pt x="265" y="120"/>
                  <a:pt x="265" y="120"/>
                  <a:pt x="265" y="120"/>
                </a:cubicBezTo>
                <a:cubicBezTo>
                  <a:pt x="409" y="120"/>
                  <a:pt x="409" y="120"/>
                  <a:pt x="409" y="120"/>
                </a:cubicBezTo>
                <a:cubicBezTo>
                  <a:pt x="409" y="82"/>
                  <a:pt x="409" y="82"/>
                  <a:pt x="409" y="82"/>
                </a:cubicBezTo>
                <a:cubicBezTo>
                  <a:pt x="289" y="82"/>
                  <a:pt x="277" y="72"/>
                  <a:pt x="298" y="0"/>
                </a:cubicBez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607B9A27-117D-455D-9FA7-6AC5A9C3D565}"/>
              </a:ext>
            </a:extLst>
          </p:cNvPr>
          <p:cNvSpPr>
            <a:spLocks noEditPoints="1"/>
          </p:cNvSpPr>
          <p:nvPr/>
        </p:nvSpPr>
        <p:spPr bwMode="auto">
          <a:xfrm>
            <a:off x="3139351" y="3676304"/>
            <a:ext cx="1112178" cy="813272"/>
          </a:xfrm>
          <a:custGeom>
            <a:avLst/>
            <a:gdLst>
              <a:gd name="T0" fmla="*/ 588 w 626"/>
              <a:gd name="T1" fmla="*/ 0 h 457"/>
              <a:gd name="T2" fmla="*/ 34 w 626"/>
              <a:gd name="T3" fmla="*/ 0 h 457"/>
              <a:gd name="T4" fmla="*/ 0 w 626"/>
              <a:gd name="T5" fmla="*/ 35 h 457"/>
              <a:gd name="T6" fmla="*/ 0 w 626"/>
              <a:gd name="T7" fmla="*/ 422 h 457"/>
              <a:gd name="T8" fmla="*/ 34 w 626"/>
              <a:gd name="T9" fmla="*/ 457 h 457"/>
              <a:gd name="T10" fmla="*/ 588 w 626"/>
              <a:gd name="T11" fmla="*/ 457 h 457"/>
              <a:gd name="T12" fmla="*/ 626 w 626"/>
              <a:gd name="T13" fmla="*/ 422 h 457"/>
              <a:gd name="T14" fmla="*/ 626 w 626"/>
              <a:gd name="T15" fmla="*/ 35 h 457"/>
              <a:gd name="T16" fmla="*/ 588 w 626"/>
              <a:gd name="T17" fmla="*/ 0 h 457"/>
              <a:gd name="T18" fmla="*/ 578 w 626"/>
              <a:gd name="T19" fmla="*/ 48 h 457"/>
              <a:gd name="T20" fmla="*/ 578 w 626"/>
              <a:gd name="T21" fmla="*/ 409 h 457"/>
              <a:gd name="T22" fmla="*/ 48 w 626"/>
              <a:gd name="T23" fmla="*/ 409 h 457"/>
              <a:gd name="T24" fmla="*/ 48 w 626"/>
              <a:gd name="T25" fmla="*/ 48 h 457"/>
              <a:gd name="T26" fmla="*/ 579 w 626"/>
              <a:gd name="T27" fmla="*/ 47 h 457"/>
              <a:gd name="T28" fmla="*/ 578 w 626"/>
              <a:gd name="T29" fmla="*/ 48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6" h="457">
                <a:moveTo>
                  <a:pt x="58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0"/>
                  <a:pt x="15" y="457"/>
                  <a:pt x="34" y="457"/>
                </a:cubicBezTo>
                <a:cubicBezTo>
                  <a:pt x="588" y="457"/>
                  <a:pt x="588" y="457"/>
                  <a:pt x="588" y="457"/>
                </a:cubicBezTo>
                <a:cubicBezTo>
                  <a:pt x="607" y="457"/>
                  <a:pt x="626" y="440"/>
                  <a:pt x="626" y="422"/>
                </a:cubicBezTo>
                <a:cubicBezTo>
                  <a:pt x="626" y="35"/>
                  <a:pt x="626" y="35"/>
                  <a:pt x="626" y="35"/>
                </a:cubicBezTo>
                <a:cubicBezTo>
                  <a:pt x="626" y="16"/>
                  <a:pt x="607" y="0"/>
                  <a:pt x="588" y="0"/>
                </a:cubicBezTo>
                <a:close/>
                <a:moveTo>
                  <a:pt x="578" y="48"/>
                </a:moveTo>
                <a:cubicBezTo>
                  <a:pt x="578" y="409"/>
                  <a:pt x="578" y="409"/>
                  <a:pt x="578" y="409"/>
                </a:cubicBezTo>
                <a:cubicBezTo>
                  <a:pt x="48" y="409"/>
                  <a:pt x="48" y="409"/>
                  <a:pt x="48" y="409"/>
                </a:cubicBezTo>
                <a:cubicBezTo>
                  <a:pt x="48" y="48"/>
                  <a:pt x="48" y="48"/>
                  <a:pt x="48" y="48"/>
                </a:cubicBezTo>
                <a:cubicBezTo>
                  <a:pt x="579" y="47"/>
                  <a:pt x="579" y="47"/>
                  <a:pt x="579" y="47"/>
                </a:cubicBezTo>
                <a:lnTo>
                  <a:pt x="578" y="48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0" name="Freeform 33">
            <a:extLst>
              <a:ext uri="{FF2B5EF4-FFF2-40B4-BE49-F238E27FC236}">
                <a16:creationId xmlns:a16="http://schemas.microsoft.com/office/drawing/2014/main" id="{815B6EB3-15EB-4FFB-BD63-3FD90A15DAC1}"/>
              </a:ext>
            </a:extLst>
          </p:cNvPr>
          <p:cNvSpPr>
            <a:spLocks/>
          </p:cNvSpPr>
          <p:nvPr/>
        </p:nvSpPr>
        <p:spPr bwMode="auto">
          <a:xfrm>
            <a:off x="3222802" y="3761272"/>
            <a:ext cx="942241" cy="641817"/>
          </a:xfrm>
          <a:custGeom>
            <a:avLst/>
            <a:gdLst>
              <a:gd name="T0" fmla="*/ 620 w 621"/>
              <a:gd name="T1" fmla="*/ 1 h 423"/>
              <a:gd name="T2" fmla="*/ 620 w 621"/>
              <a:gd name="T3" fmla="*/ 423 h 423"/>
              <a:gd name="T4" fmla="*/ 0 w 621"/>
              <a:gd name="T5" fmla="*/ 423 h 423"/>
              <a:gd name="T6" fmla="*/ 0 w 621"/>
              <a:gd name="T7" fmla="*/ 1 h 423"/>
              <a:gd name="T8" fmla="*/ 621 w 621"/>
              <a:gd name="T9" fmla="*/ 0 h 423"/>
              <a:gd name="T10" fmla="*/ 620 w 621"/>
              <a:gd name="T11" fmla="*/ 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423">
                <a:moveTo>
                  <a:pt x="620" y="1"/>
                </a:moveTo>
                <a:lnTo>
                  <a:pt x="620" y="423"/>
                </a:lnTo>
                <a:lnTo>
                  <a:pt x="0" y="423"/>
                </a:lnTo>
                <a:lnTo>
                  <a:pt x="0" y="1"/>
                </a:lnTo>
                <a:lnTo>
                  <a:pt x="621" y="0"/>
                </a:lnTo>
                <a:lnTo>
                  <a:pt x="620" y="1"/>
                </a:lnTo>
                <a:close/>
              </a:path>
            </a:pathLst>
          </a:custGeom>
          <a:solidFill>
            <a:srgbClr val="00B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1" name="Freeform 34">
            <a:extLst>
              <a:ext uri="{FF2B5EF4-FFF2-40B4-BE49-F238E27FC236}">
                <a16:creationId xmlns:a16="http://schemas.microsoft.com/office/drawing/2014/main" id="{512C82B6-82B5-4FC6-B049-2C58BB045A16}"/>
              </a:ext>
            </a:extLst>
          </p:cNvPr>
          <p:cNvSpPr>
            <a:spLocks/>
          </p:cNvSpPr>
          <p:nvPr/>
        </p:nvSpPr>
        <p:spPr bwMode="auto">
          <a:xfrm>
            <a:off x="3222802" y="3761272"/>
            <a:ext cx="942241" cy="641817"/>
          </a:xfrm>
          <a:custGeom>
            <a:avLst/>
            <a:gdLst>
              <a:gd name="T0" fmla="*/ 620 w 621"/>
              <a:gd name="T1" fmla="*/ 1 h 423"/>
              <a:gd name="T2" fmla="*/ 620 w 621"/>
              <a:gd name="T3" fmla="*/ 423 h 423"/>
              <a:gd name="T4" fmla="*/ 0 w 621"/>
              <a:gd name="T5" fmla="*/ 423 h 423"/>
              <a:gd name="T6" fmla="*/ 0 w 621"/>
              <a:gd name="T7" fmla="*/ 1 h 423"/>
              <a:gd name="T8" fmla="*/ 621 w 621"/>
              <a:gd name="T9" fmla="*/ 0 h 423"/>
              <a:gd name="T10" fmla="*/ 620 w 621"/>
              <a:gd name="T11" fmla="*/ 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1" h="423">
                <a:moveTo>
                  <a:pt x="620" y="1"/>
                </a:moveTo>
                <a:lnTo>
                  <a:pt x="620" y="423"/>
                </a:lnTo>
                <a:lnTo>
                  <a:pt x="0" y="423"/>
                </a:lnTo>
                <a:lnTo>
                  <a:pt x="0" y="1"/>
                </a:lnTo>
                <a:lnTo>
                  <a:pt x="621" y="0"/>
                </a:lnTo>
                <a:lnTo>
                  <a:pt x="620" y="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2" name="Freeform 35">
            <a:extLst>
              <a:ext uri="{FF2B5EF4-FFF2-40B4-BE49-F238E27FC236}">
                <a16:creationId xmlns:a16="http://schemas.microsoft.com/office/drawing/2014/main" id="{6EBA4A16-56FF-497B-BC36-9336ECA5132E}"/>
              </a:ext>
            </a:extLst>
          </p:cNvPr>
          <p:cNvSpPr>
            <a:spLocks/>
          </p:cNvSpPr>
          <p:nvPr/>
        </p:nvSpPr>
        <p:spPr bwMode="auto">
          <a:xfrm>
            <a:off x="3139351" y="3676304"/>
            <a:ext cx="1043901" cy="813272"/>
          </a:xfrm>
          <a:custGeom>
            <a:avLst/>
            <a:gdLst>
              <a:gd name="T0" fmla="*/ 48 w 588"/>
              <a:gd name="T1" fmla="*/ 409 h 457"/>
              <a:gd name="T2" fmla="*/ 47 w 588"/>
              <a:gd name="T3" fmla="*/ 409 h 457"/>
              <a:gd name="T4" fmla="*/ 47 w 588"/>
              <a:gd name="T5" fmla="*/ 48 h 457"/>
              <a:gd name="T6" fmla="*/ 532 w 588"/>
              <a:gd name="T7" fmla="*/ 47 h 457"/>
              <a:gd name="T8" fmla="*/ 588 w 588"/>
              <a:gd name="T9" fmla="*/ 0 h 457"/>
              <a:gd name="T10" fmla="*/ 588 w 588"/>
              <a:gd name="T11" fmla="*/ 0 h 457"/>
              <a:gd name="T12" fmla="*/ 34 w 588"/>
              <a:gd name="T13" fmla="*/ 0 h 457"/>
              <a:gd name="T14" fmla="*/ 0 w 588"/>
              <a:gd name="T15" fmla="*/ 35 h 457"/>
              <a:gd name="T16" fmla="*/ 0 w 588"/>
              <a:gd name="T17" fmla="*/ 422 h 457"/>
              <a:gd name="T18" fmla="*/ 34 w 588"/>
              <a:gd name="T19" fmla="*/ 457 h 457"/>
              <a:gd name="T20" fmla="*/ 47 w 588"/>
              <a:gd name="T21" fmla="*/ 457 h 457"/>
              <a:gd name="T22" fmla="*/ 104 w 588"/>
              <a:gd name="T23" fmla="*/ 409 h 457"/>
              <a:gd name="T24" fmla="*/ 48 w 588"/>
              <a:gd name="T25" fmla="*/ 409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8" h="457">
                <a:moveTo>
                  <a:pt x="48" y="409"/>
                </a:moveTo>
                <a:cubicBezTo>
                  <a:pt x="47" y="409"/>
                  <a:pt x="47" y="409"/>
                  <a:pt x="47" y="409"/>
                </a:cubicBezTo>
                <a:cubicBezTo>
                  <a:pt x="47" y="48"/>
                  <a:pt x="47" y="48"/>
                  <a:pt x="47" y="48"/>
                </a:cubicBezTo>
                <a:cubicBezTo>
                  <a:pt x="532" y="47"/>
                  <a:pt x="532" y="47"/>
                  <a:pt x="532" y="47"/>
                </a:cubicBezTo>
                <a:cubicBezTo>
                  <a:pt x="588" y="0"/>
                  <a:pt x="588" y="0"/>
                  <a:pt x="588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6"/>
                  <a:pt x="0" y="35"/>
                </a:cubicBezTo>
                <a:cubicBezTo>
                  <a:pt x="0" y="422"/>
                  <a:pt x="0" y="422"/>
                  <a:pt x="0" y="422"/>
                </a:cubicBezTo>
                <a:cubicBezTo>
                  <a:pt x="0" y="440"/>
                  <a:pt x="15" y="457"/>
                  <a:pt x="34" y="457"/>
                </a:cubicBezTo>
                <a:cubicBezTo>
                  <a:pt x="47" y="457"/>
                  <a:pt x="47" y="457"/>
                  <a:pt x="47" y="457"/>
                </a:cubicBezTo>
                <a:cubicBezTo>
                  <a:pt x="104" y="409"/>
                  <a:pt x="104" y="409"/>
                  <a:pt x="104" y="409"/>
                </a:cubicBezTo>
                <a:lnTo>
                  <a:pt x="48" y="409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BEFC2E96-1785-4281-9349-7730F84D50BA}"/>
              </a:ext>
            </a:extLst>
          </p:cNvPr>
          <p:cNvSpPr>
            <a:spLocks/>
          </p:cNvSpPr>
          <p:nvPr/>
        </p:nvSpPr>
        <p:spPr bwMode="auto">
          <a:xfrm>
            <a:off x="3222803" y="3761272"/>
            <a:ext cx="861825" cy="641817"/>
          </a:xfrm>
          <a:custGeom>
            <a:avLst/>
            <a:gdLst>
              <a:gd name="T0" fmla="*/ 0 w 568"/>
              <a:gd name="T1" fmla="*/ 423 h 423"/>
              <a:gd name="T2" fmla="*/ 1 w 568"/>
              <a:gd name="T3" fmla="*/ 423 h 423"/>
              <a:gd name="T4" fmla="*/ 1 w 568"/>
              <a:gd name="T5" fmla="*/ 1 h 423"/>
              <a:gd name="T6" fmla="*/ 568 w 568"/>
              <a:gd name="T7" fmla="*/ 0 h 423"/>
              <a:gd name="T8" fmla="*/ 568 w 568"/>
              <a:gd name="T9" fmla="*/ 0 h 423"/>
              <a:gd name="T10" fmla="*/ 0 w 568"/>
              <a:gd name="T11" fmla="*/ 1 h 423"/>
              <a:gd name="T12" fmla="*/ 0 w 568"/>
              <a:gd name="T13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8" h="423">
                <a:moveTo>
                  <a:pt x="0" y="423"/>
                </a:moveTo>
                <a:lnTo>
                  <a:pt x="1" y="423"/>
                </a:lnTo>
                <a:lnTo>
                  <a:pt x="1" y="1"/>
                </a:lnTo>
                <a:lnTo>
                  <a:pt x="568" y="0"/>
                </a:lnTo>
                <a:lnTo>
                  <a:pt x="568" y="0"/>
                </a:lnTo>
                <a:lnTo>
                  <a:pt x="0" y="1"/>
                </a:lnTo>
                <a:lnTo>
                  <a:pt x="0" y="423"/>
                </a:lnTo>
                <a:close/>
              </a:path>
            </a:pathLst>
          </a:custGeom>
          <a:solidFill>
            <a:srgbClr val="59B4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9FDCAC54-5F64-42FA-8E6F-9F139C14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30" y="4635237"/>
            <a:ext cx="726785" cy="66761"/>
          </a:xfrm>
          <a:prstGeom prst="rect">
            <a:avLst/>
          </a:pr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5" name="Oval 38">
            <a:extLst>
              <a:ext uri="{FF2B5EF4-FFF2-40B4-BE49-F238E27FC236}">
                <a16:creationId xmlns:a16="http://schemas.microsoft.com/office/drawing/2014/main" id="{5726A844-34A4-4814-A71C-35BA038F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958" y="3706650"/>
            <a:ext cx="30346" cy="31863"/>
          </a:xfrm>
          <a:prstGeom prst="ellipse">
            <a:avLst/>
          </a:prstGeom>
          <a:solidFill>
            <a:srgbClr val="BAC8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12BEAAF2-0583-4BF8-AB67-74C06C6C2A64}"/>
              </a:ext>
            </a:extLst>
          </p:cNvPr>
          <p:cNvSpPr>
            <a:spLocks/>
          </p:cNvSpPr>
          <p:nvPr/>
        </p:nvSpPr>
        <p:spPr bwMode="auto">
          <a:xfrm>
            <a:off x="3492882" y="3835619"/>
            <a:ext cx="400566" cy="235182"/>
          </a:xfrm>
          <a:custGeom>
            <a:avLst/>
            <a:gdLst>
              <a:gd name="T0" fmla="*/ 113 w 226"/>
              <a:gd name="T1" fmla="*/ 0 h 133"/>
              <a:gd name="T2" fmla="*/ 111 w 226"/>
              <a:gd name="T3" fmla="*/ 0 h 133"/>
              <a:gd name="T4" fmla="*/ 2 w 226"/>
              <a:gd name="T5" fmla="*/ 63 h 133"/>
              <a:gd name="T6" fmla="*/ 0 w 226"/>
              <a:gd name="T7" fmla="*/ 66 h 133"/>
              <a:gd name="T8" fmla="*/ 2 w 226"/>
              <a:gd name="T9" fmla="*/ 69 h 133"/>
              <a:gd name="T10" fmla="*/ 112 w 226"/>
              <a:gd name="T11" fmla="*/ 133 h 133"/>
              <a:gd name="T12" fmla="*/ 114 w 226"/>
              <a:gd name="T13" fmla="*/ 133 h 133"/>
              <a:gd name="T14" fmla="*/ 115 w 226"/>
              <a:gd name="T15" fmla="*/ 133 h 133"/>
              <a:gd name="T16" fmla="*/ 225 w 226"/>
              <a:gd name="T17" fmla="*/ 69 h 133"/>
              <a:gd name="T18" fmla="*/ 226 w 226"/>
              <a:gd name="T19" fmla="*/ 67 h 133"/>
              <a:gd name="T20" fmla="*/ 225 w 226"/>
              <a:gd name="T21" fmla="*/ 64 h 133"/>
              <a:gd name="T22" fmla="*/ 115 w 226"/>
              <a:gd name="T23" fmla="*/ 0 h 133"/>
              <a:gd name="T24" fmla="*/ 113 w 226"/>
              <a:gd name="T2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133">
                <a:moveTo>
                  <a:pt x="113" y="0"/>
                </a:moveTo>
                <a:cubicBezTo>
                  <a:pt x="112" y="0"/>
                  <a:pt x="112" y="0"/>
                  <a:pt x="111" y="0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4"/>
                  <a:pt x="0" y="65"/>
                  <a:pt x="0" y="66"/>
                </a:cubicBezTo>
                <a:cubicBezTo>
                  <a:pt x="0" y="67"/>
                  <a:pt x="1" y="68"/>
                  <a:pt x="2" y="69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12" y="133"/>
                  <a:pt x="113" y="133"/>
                  <a:pt x="114" y="133"/>
                </a:cubicBezTo>
                <a:cubicBezTo>
                  <a:pt x="114" y="133"/>
                  <a:pt x="115" y="133"/>
                  <a:pt x="115" y="133"/>
                </a:cubicBezTo>
                <a:cubicBezTo>
                  <a:pt x="225" y="69"/>
                  <a:pt x="225" y="69"/>
                  <a:pt x="225" y="69"/>
                </a:cubicBezTo>
                <a:cubicBezTo>
                  <a:pt x="226" y="69"/>
                  <a:pt x="226" y="68"/>
                  <a:pt x="226" y="67"/>
                </a:cubicBezTo>
                <a:cubicBezTo>
                  <a:pt x="226" y="65"/>
                  <a:pt x="226" y="64"/>
                  <a:pt x="225" y="64"/>
                </a:cubicBezTo>
                <a:cubicBezTo>
                  <a:pt x="115" y="0"/>
                  <a:pt x="115" y="0"/>
                  <a:pt x="115" y="0"/>
                </a:cubicBezTo>
                <a:cubicBezTo>
                  <a:pt x="114" y="0"/>
                  <a:pt x="114" y="0"/>
                  <a:pt x="113" y="0"/>
                </a:cubicBezTo>
              </a:path>
            </a:pathLst>
          </a:custGeom>
          <a:solidFill>
            <a:srgbClr val="E5F8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421BF2AF-D2D0-40CF-846A-D9BBC158C3D6}"/>
              </a:ext>
            </a:extLst>
          </p:cNvPr>
          <p:cNvSpPr>
            <a:spLocks/>
          </p:cNvSpPr>
          <p:nvPr/>
        </p:nvSpPr>
        <p:spPr bwMode="auto">
          <a:xfrm>
            <a:off x="3465571" y="3994937"/>
            <a:ext cx="206352" cy="352013"/>
          </a:xfrm>
          <a:custGeom>
            <a:avLst/>
            <a:gdLst>
              <a:gd name="T0" fmla="*/ 3 w 116"/>
              <a:gd name="T1" fmla="*/ 0 h 198"/>
              <a:gd name="T2" fmla="*/ 1 w 116"/>
              <a:gd name="T3" fmla="*/ 1 h 198"/>
              <a:gd name="T4" fmla="*/ 0 w 116"/>
              <a:gd name="T5" fmla="*/ 4 h 198"/>
              <a:gd name="T6" fmla="*/ 0 w 116"/>
              <a:gd name="T7" fmla="*/ 131 h 198"/>
              <a:gd name="T8" fmla="*/ 1 w 116"/>
              <a:gd name="T9" fmla="*/ 134 h 198"/>
              <a:gd name="T10" fmla="*/ 111 w 116"/>
              <a:gd name="T11" fmla="*/ 197 h 198"/>
              <a:gd name="T12" fmla="*/ 113 w 116"/>
              <a:gd name="T13" fmla="*/ 198 h 198"/>
              <a:gd name="T14" fmla="*/ 114 w 116"/>
              <a:gd name="T15" fmla="*/ 197 h 198"/>
              <a:gd name="T16" fmla="*/ 116 w 116"/>
              <a:gd name="T17" fmla="*/ 194 h 198"/>
              <a:gd name="T18" fmla="*/ 116 w 116"/>
              <a:gd name="T19" fmla="*/ 67 h 198"/>
              <a:gd name="T20" fmla="*/ 114 w 116"/>
              <a:gd name="T21" fmla="*/ 64 h 198"/>
              <a:gd name="T22" fmla="*/ 5 w 116"/>
              <a:gd name="T23" fmla="*/ 1 h 198"/>
              <a:gd name="T24" fmla="*/ 3 w 116"/>
              <a:gd name="T2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98">
                <a:moveTo>
                  <a:pt x="3" y="0"/>
                </a:moveTo>
                <a:cubicBezTo>
                  <a:pt x="2" y="0"/>
                  <a:pt x="2" y="0"/>
                  <a:pt x="1" y="1"/>
                </a:cubicBezTo>
                <a:cubicBezTo>
                  <a:pt x="0" y="1"/>
                  <a:pt x="0" y="2"/>
                  <a:pt x="0" y="4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2"/>
                  <a:pt x="0" y="133"/>
                  <a:pt x="1" y="134"/>
                </a:cubicBezTo>
                <a:cubicBezTo>
                  <a:pt x="111" y="197"/>
                  <a:pt x="111" y="197"/>
                  <a:pt x="111" y="197"/>
                </a:cubicBezTo>
                <a:cubicBezTo>
                  <a:pt x="112" y="197"/>
                  <a:pt x="112" y="198"/>
                  <a:pt x="113" y="198"/>
                </a:cubicBezTo>
                <a:cubicBezTo>
                  <a:pt x="113" y="198"/>
                  <a:pt x="114" y="197"/>
                  <a:pt x="114" y="197"/>
                </a:cubicBezTo>
                <a:cubicBezTo>
                  <a:pt x="115" y="197"/>
                  <a:pt x="116" y="196"/>
                  <a:pt x="116" y="194"/>
                </a:cubicBezTo>
                <a:cubicBezTo>
                  <a:pt x="116" y="67"/>
                  <a:pt x="116" y="67"/>
                  <a:pt x="116" y="67"/>
                </a:cubicBezTo>
                <a:cubicBezTo>
                  <a:pt x="116" y="66"/>
                  <a:pt x="115" y="65"/>
                  <a:pt x="114" y="64"/>
                </a:cubicBezTo>
                <a:cubicBezTo>
                  <a:pt x="5" y="1"/>
                  <a:pt x="5" y="1"/>
                  <a:pt x="5" y="1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CCF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8" name="Freeform 41">
            <a:extLst>
              <a:ext uri="{FF2B5EF4-FFF2-40B4-BE49-F238E27FC236}">
                <a16:creationId xmlns:a16="http://schemas.microsoft.com/office/drawing/2014/main" id="{044ABFA0-3ED7-4E80-9F06-58E95A255F14}"/>
              </a:ext>
            </a:extLst>
          </p:cNvPr>
          <p:cNvSpPr>
            <a:spLocks/>
          </p:cNvSpPr>
          <p:nvPr/>
        </p:nvSpPr>
        <p:spPr bwMode="auto">
          <a:xfrm>
            <a:off x="3715925" y="3996455"/>
            <a:ext cx="206352" cy="350496"/>
          </a:xfrm>
          <a:custGeom>
            <a:avLst/>
            <a:gdLst>
              <a:gd name="T0" fmla="*/ 113 w 116"/>
              <a:gd name="T1" fmla="*/ 0 h 197"/>
              <a:gd name="T2" fmla="*/ 111 w 116"/>
              <a:gd name="T3" fmla="*/ 1 h 197"/>
              <a:gd name="T4" fmla="*/ 1 w 116"/>
              <a:gd name="T5" fmla="*/ 64 h 197"/>
              <a:gd name="T6" fmla="*/ 0 w 116"/>
              <a:gd name="T7" fmla="*/ 67 h 197"/>
              <a:gd name="T8" fmla="*/ 0 w 116"/>
              <a:gd name="T9" fmla="*/ 193 h 197"/>
              <a:gd name="T10" fmla="*/ 1 w 116"/>
              <a:gd name="T11" fmla="*/ 196 h 197"/>
              <a:gd name="T12" fmla="*/ 3 w 116"/>
              <a:gd name="T13" fmla="*/ 197 h 197"/>
              <a:gd name="T14" fmla="*/ 5 w 116"/>
              <a:gd name="T15" fmla="*/ 196 h 197"/>
              <a:gd name="T16" fmla="*/ 114 w 116"/>
              <a:gd name="T17" fmla="*/ 133 h 197"/>
              <a:gd name="T18" fmla="*/ 116 w 116"/>
              <a:gd name="T19" fmla="*/ 130 h 197"/>
              <a:gd name="T20" fmla="*/ 116 w 116"/>
              <a:gd name="T21" fmla="*/ 3 h 197"/>
              <a:gd name="T22" fmla="*/ 114 w 116"/>
              <a:gd name="T23" fmla="*/ 1 h 197"/>
              <a:gd name="T24" fmla="*/ 113 w 116"/>
              <a:gd name="T25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97">
                <a:moveTo>
                  <a:pt x="113" y="0"/>
                </a:moveTo>
                <a:cubicBezTo>
                  <a:pt x="112" y="0"/>
                  <a:pt x="112" y="0"/>
                  <a:pt x="111" y="1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195"/>
                  <a:pt x="0" y="196"/>
                  <a:pt x="1" y="196"/>
                </a:cubicBezTo>
                <a:cubicBezTo>
                  <a:pt x="2" y="196"/>
                  <a:pt x="2" y="197"/>
                  <a:pt x="3" y="197"/>
                </a:cubicBezTo>
                <a:cubicBezTo>
                  <a:pt x="3" y="197"/>
                  <a:pt x="4" y="196"/>
                  <a:pt x="5" y="196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15" y="132"/>
                  <a:pt x="116" y="131"/>
                  <a:pt x="116" y="130"/>
                </a:cubicBezTo>
                <a:cubicBezTo>
                  <a:pt x="116" y="3"/>
                  <a:pt x="116" y="3"/>
                  <a:pt x="116" y="3"/>
                </a:cubicBezTo>
                <a:cubicBezTo>
                  <a:pt x="116" y="2"/>
                  <a:pt x="115" y="1"/>
                  <a:pt x="114" y="1"/>
                </a:cubicBezTo>
                <a:cubicBezTo>
                  <a:pt x="114" y="0"/>
                  <a:pt x="113" y="0"/>
                  <a:pt x="113" y="0"/>
                </a:cubicBezTo>
              </a:path>
            </a:pathLst>
          </a:custGeom>
          <a:solidFill>
            <a:srgbClr val="80DD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39" name="Freeform 42">
            <a:extLst>
              <a:ext uri="{FF2B5EF4-FFF2-40B4-BE49-F238E27FC236}">
                <a16:creationId xmlns:a16="http://schemas.microsoft.com/office/drawing/2014/main" id="{1601B023-9C3B-4F5B-90B8-19E886920334}"/>
              </a:ext>
            </a:extLst>
          </p:cNvPr>
          <p:cNvSpPr>
            <a:spLocks/>
          </p:cNvSpPr>
          <p:nvPr/>
        </p:nvSpPr>
        <p:spPr bwMode="auto">
          <a:xfrm>
            <a:off x="839131" y="3897829"/>
            <a:ext cx="1065142" cy="746511"/>
          </a:xfrm>
          <a:custGeom>
            <a:avLst/>
            <a:gdLst>
              <a:gd name="T0" fmla="*/ 0 w 599"/>
              <a:gd name="T1" fmla="*/ 398 h 420"/>
              <a:gd name="T2" fmla="*/ 22 w 599"/>
              <a:gd name="T3" fmla="*/ 420 h 420"/>
              <a:gd name="T4" fmla="*/ 577 w 599"/>
              <a:gd name="T5" fmla="*/ 420 h 420"/>
              <a:gd name="T6" fmla="*/ 599 w 599"/>
              <a:gd name="T7" fmla="*/ 398 h 420"/>
              <a:gd name="T8" fmla="*/ 599 w 599"/>
              <a:gd name="T9" fmla="*/ 0 h 420"/>
              <a:gd name="T10" fmla="*/ 0 w 599"/>
              <a:gd name="T11" fmla="*/ 0 h 420"/>
              <a:gd name="T12" fmla="*/ 0 w 599"/>
              <a:gd name="T13" fmla="*/ 398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420">
                <a:moveTo>
                  <a:pt x="0" y="398"/>
                </a:moveTo>
                <a:cubicBezTo>
                  <a:pt x="0" y="410"/>
                  <a:pt x="10" y="420"/>
                  <a:pt x="22" y="420"/>
                </a:cubicBezTo>
                <a:cubicBezTo>
                  <a:pt x="577" y="420"/>
                  <a:pt x="577" y="420"/>
                  <a:pt x="577" y="420"/>
                </a:cubicBezTo>
                <a:cubicBezTo>
                  <a:pt x="589" y="420"/>
                  <a:pt x="599" y="410"/>
                  <a:pt x="599" y="398"/>
                </a:cubicBezTo>
                <a:cubicBezTo>
                  <a:pt x="599" y="0"/>
                  <a:pt x="599" y="0"/>
                  <a:pt x="59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98"/>
                  <a:pt x="0" y="398"/>
                  <a:pt x="0" y="398"/>
                </a:cubicBezTo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0" name="Freeform 43">
            <a:extLst>
              <a:ext uri="{FF2B5EF4-FFF2-40B4-BE49-F238E27FC236}">
                <a16:creationId xmlns:a16="http://schemas.microsoft.com/office/drawing/2014/main" id="{989CF8C0-F4A7-4EEC-BC13-EBA5828AFC6C}"/>
              </a:ext>
            </a:extLst>
          </p:cNvPr>
          <p:cNvSpPr>
            <a:spLocks/>
          </p:cNvSpPr>
          <p:nvPr/>
        </p:nvSpPr>
        <p:spPr bwMode="auto">
          <a:xfrm>
            <a:off x="839131" y="3735478"/>
            <a:ext cx="1065142" cy="162351"/>
          </a:xfrm>
          <a:custGeom>
            <a:avLst/>
            <a:gdLst>
              <a:gd name="T0" fmla="*/ 577 w 599"/>
              <a:gd name="T1" fmla="*/ 0 h 91"/>
              <a:gd name="T2" fmla="*/ 22 w 599"/>
              <a:gd name="T3" fmla="*/ 0 h 91"/>
              <a:gd name="T4" fmla="*/ 0 w 599"/>
              <a:gd name="T5" fmla="*/ 22 h 91"/>
              <a:gd name="T6" fmla="*/ 0 w 599"/>
              <a:gd name="T7" fmla="*/ 91 h 91"/>
              <a:gd name="T8" fmla="*/ 599 w 599"/>
              <a:gd name="T9" fmla="*/ 91 h 91"/>
              <a:gd name="T10" fmla="*/ 599 w 599"/>
              <a:gd name="T11" fmla="*/ 22 h 91"/>
              <a:gd name="T12" fmla="*/ 577 w 599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9" h="91">
                <a:moveTo>
                  <a:pt x="577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1"/>
                  <a:pt x="0" y="91"/>
                  <a:pt x="0" y="91"/>
                </a:cubicBezTo>
                <a:cubicBezTo>
                  <a:pt x="599" y="91"/>
                  <a:pt x="599" y="91"/>
                  <a:pt x="599" y="91"/>
                </a:cubicBezTo>
                <a:cubicBezTo>
                  <a:pt x="599" y="22"/>
                  <a:pt x="599" y="22"/>
                  <a:pt x="599" y="22"/>
                </a:cubicBezTo>
                <a:cubicBezTo>
                  <a:pt x="599" y="10"/>
                  <a:pt x="589" y="0"/>
                  <a:pt x="577" y="0"/>
                </a:cubicBezTo>
              </a:path>
            </a:pathLst>
          </a:cu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1A842797-5089-4E1C-98B3-8FA1E607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4129976"/>
            <a:ext cx="197249" cy="1198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73A0527C-D3F4-4BF4-B9E4-8509E0B4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4129976"/>
            <a:ext cx="197249" cy="1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3355B704-63C0-4E9E-ABA1-32E382C6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3972178"/>
            <a:ext cx="197249" cy="1183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1AACB73F-269A-48DC-8911-E90FC4B5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3972178"/>
            <a:ext cx="197249" cy="11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C1C1C31A-4EB6-4976-9947-639F4710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4287775"/>
            <a:ext cx="197249" cy="119867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6" name="Rectangle 49">
            <a:extLst>
              <a:ext uri="{FF2B5EF4-FFF2-40B4-BE49-F238E27FC236}">
                <a16:creationId xmlns:a16="http://schemas.microsoft.com/office/drawing/2014/main" id="{DDE8EDAE-C936-4EA8-BF22-26727FCB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4287775"/>
            <a:ext cx="197249" cy="1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53B95583-D007-4458-9CF0-E00B3C4C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08" y="4287775"/>
            <a:ext cx="197249" cy="119867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8" name="Rectangle 51">
            <a:extLst>
              <a:ext uri="{FF2B5EF4-FFF2-40B4-BE49-F238E27FC236}">
                <a16:creationId xmlns:a16="http://schemas.microsoft.com/office/drawing/2014/main" id="{A6D259F0-C93D-4980-84BD-A08FBFB5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08" y="4129976"/>
            <a:ext cx="197249" cy="1198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0919B9B7-E7E3-41EB-BF03-539F1BD3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08" y="4129976"/>
            <a:ext cx="197249" cy="1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0" name="Rectangle 53">
            <a:extLst>
              <a:ext uri="{FF2B5EF4-FFF2-40B4-BE49-F238E27FC236}">
                <a16:creationId xmlns:a16="http://schemas.microsoft.com/office/drawing/2014/main" id="{E626CE80-2399-4E6B-931F-CA63C95B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08" y="3972178"/>
            <a:ext cx="197249" cy="1183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C7A1C405-0690-4A81-9576-5928555F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08" y="3972178"/>
            <a:ext cx="197249" cy="11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5480B6B7-EC94-4D09-AE55-8691C524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3972178"/>
            <a:ext cx="197249" cy="1183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3" name="Rectangle 56">
            <a:extLst>
              <a:ext uri="{FF2B5EF4-FFF2-40B4-BE49-F238E27FC236}">
                <a16:creationId xmlns:a16="http://schemas.microsoft.com/office/drawing/2014/main" id="{A67470EB-DAA3-469B-BEA9-8AD6A0A6F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3972178"/>
            <a:ext cx="197249" cy="11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4" name="Rectangle 57">
            <a:extLst>
              <a:ext uri="{FF2B5EF4-FFF2-40B4-BE49-F238E27FC236}">
                <a16:creationId xmlns:a16="http://schemas.microsoft.com/office/drawing/2014/main" id="{871A25F8-33BD-44E0-874C-E9E3862C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129976"/>
            <a:ext cx="197249" cy="1198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5" name="Rectangle 58">
            <a:extLst>
              <a:ext uri="{FF2B5EF4-FFF2-40B4-BE49-F238E27FC236}">
                <a16:creationId xmlns:a16="http://schemas.microsoft.com/office/drawing/2014/main" id="{FE5F2F4E-B650-48BC-BED1-46DC20BD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129976"/>
            <a:ext cx="197249" cy="1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34CD74BB-DDBA-4852-A2B5-C88AB415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287775"/>
            <a:ext cx="197249" cy="119867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3CF6FEA4-4BDE-41AD-ACB2-C92DED8BD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287775"/>
            <a:ext cx="197249" cy="1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8" name="Rectangle 61">
            <a:extLst>
              <a:ext uri="{FF2B5EF4-FFF2-40B4-BE49-F238E27FC236}">
                <a16:creationId xmlns:a16="http://schemas.microsoft.com/office/drawing/2014/main" id="{29ABA1F9-061A-4B87-A526-6E312AB2C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447091"/>
            <a:ext cx="197249" cy="116832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59" name="Rectangle 62">
            <a:extLst>
              <a:ext uri="{FF2B5EF4-FFF2-40B4-BE49-F238E27FC236}">
                <a16:creationId xmlns:a16="http://schemas.microsoft.com/office/drawing/2014/main" id="{AB21DCF9-64E2-45CF-9961-F6612A85E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447091"/>
            <a:ext cx="197249" cy="1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0" name="Rectangle 63">
            <a:extLst>
              <a:ext uri="{FF2B5EF4-FFF2-40B4-BE49-F238E27FC236}">
                <a16:creationId xmlns:a16="http://schemas.microsoft.com/office/drawing/2014/main" id="{D6B23803-07B2-4989-A2F4-56628684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4447091"/>
            <a:ext cx="197249" cy="116832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DEC51DD9-54AF-441D-896C-6546B4821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908" y="4447091"/>
            <a:ext cx="197249" cy="116832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2" name="Rectangle 65">
            <a:extLst>
              <a:ext uri="{FF2B5EF4-FFF2-40B4-BE49-F238E27FC236}">
                <a16:creationId xmlns:a16="http://schemas.microsoft.com/office/drawing/2014/main" id="{17EADC20-D029-48EF-A360-04C9E5F0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23" y="4287775"/>
            <a:ext cx="197249" cy="119867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3" name="Rectangle 66">
            <a:extLst>
              <a:ext uri="{FF2B5EF4-FFF2-40B4-BE49-F238E27FC236}">
                <a16:creationId xmlns:a16="http://schemas.microsoft.com/office/drawing/2014/main" id="{FACFD7FB-90FA-40C5-BAD2-AFFBFEDF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23" y="4129976"/>
            <a:ext cx="197249" cy="1198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4" name="Rectangle 67">
            <a:extLst>
              <a:ext uri="{FF2B5EF4-FFF2-40B4-BE49-F238E27FC236}">
                <a16:creationId xmlns:a16="http://schemas.microsoft.com/office/drawing/2014/main" id="{DA851F73-E039-4BD1-9D59-A4EAD130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23" y="3972178"/>
            <a:ext cx="197249" cy="1183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5" name="Rectangle 68">
            <a:extLst>
              <a:ext uri="{FF2B5EF4-FFF2-40B4-BE49-F238E27FC236}">
                <a16:creationId xmlns:a16="http://schemas.microsoft.com/office/drawing/2014/main" id="{96ED9767-EBC2-472A-A14A-06041420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23" y="4447091"/>
            <a:ext cx="197249" cy="116832"/>
          </a:xfrm>
          <a:prstGeom prst="rect">
            <a:avLst/>
          </a:prstGeom>
          <a:solidFill>
            <a:srgbClr val="8D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6" name="Freeform 69">
            <a:extLst>
              <a:ext uri="{FF2B5EF4-FFF2-40B4-BE49-F238E27FC236}">
                <a16:creationId xmlns:a16="http://schemas.microsoft.com/office/drawing/2014/main" id="{42473F93-3FC9-4326-8479-B8925BD2DA9A}"/>
              </a:ext>
            </a:extLst>
          </p:cNvPr>
          <p:cNvSpPr>
            <a:spLocks noEditPoints="1"/>
          </p:cNvSpPr>
          <p:nvPr/>
        </p:nvSpPr>
        <p:spPr bwMode="auto">
          <a:xfrm>
            <a:off x="872509" y="3735478"/>
            <a:ext cx="896722" cy="0"/>
          </a:xfrm>
          <a:custGeom>
            <a:avLst/>
            <a:gdLst>
              <a:gd name="T0" fmla="*/ 140 w 504"/>
              <a:gd name="T1" fmla="*/ 5 w 504"/>
              <a:gd name="T2" fmla="*/ 0 w 504"/>
              <a:gd name="T3" fmla="*/ 3 w 504"/>
              <a:gd name="T4" fmla="*/ 140 w 504"/>
              <a:gd name="T5" fmla="*/ 140 w 504"/>
              <a:gd name="T6" fmla="*/ 504 w 504"/>
              <a:gd name="T7" fmla="*/ 159 w 504"/>
              <a:gd name="T8" fmla="*/ 159 w 504"/>
              <a:gd name="T9" fmla="*/ 503 w 504"/>
              <a:gd name="T10" fmla="*/ 504 w 50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</a:cxnLst>
            <a:rect l="0" t="0" r="r" b="b"/>
            <a:pathLst>
              <a:path w="504">
                <a:moveTo>
                  <a:pt x="14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1" y="0"/>
                  <a:pt x="2" y="0"/>
                  <a:pt x="3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moveTo>
                  <a:pt x="504" y="0"/>
                </a:move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04" y="0"/>
                  <a:pt x="504" y="0"/>
                  <a:pt x="504" y="0"/>
                </a:cubicBezTo>
              </a:path>
            </a:pathLst>
          </a:custGeom>
          <a:solidFill>
            <a:srgbClr val="1C42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7" name="Freeform 70">
            <a:extLst>
              <a:ext uri="{FF2B5EF4-FFF2-40B4-BE49-F238E27FC236}">
                <a16:creationId xmlns:a16="http://schemas.microsoft.com/office/drawing/2014/main" id="{77BA178F-CA54-42CD-A5D1-8E7CC53DACCF}"/>
              </a:ext>
            </a:extLst>
          </p:cNvPr>
          <p:cNvSpPr>
            <a:spLocks/>
          </p:cNvSpPr>
          <p:nvPr/>
        </p:nvSpPr>
        <p:spPr bwMode="auto">
          <a:xfrm>
            <a:off x="1121348" y="3735478"/>
            <a:ext cx="34897" cy="0"/>
          </a:xfrm>
          <a:custGeom>
            <a:avLst/>
            <a:gdLst>
              <a:gd name="T0" fmla="*/ 19 w 19"/>
              <a:gd name="T1" fmla="*/ 0 w 19"/>
              <a:gd name="T2" fmla="*/ 0 w 19"/>
              <a:gd name="T3" fmla="*/ 19 w 19"/>
              <a:gd name="T4" fmla="*/ 19 w 1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9">
                <a:moveTo>
                  <a:pt x="1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89CF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8" name="Freeform 71">
            <a:extLst>
              <a:ext uri="{FF2B5EF4-FFF2-40B4-BE49-F238E27FC236}">
                <a16:creationId xmlns:a16="http://schemas.microsoft.com/office/drawing/2014/main" id="{5A41DFBF-CBE7-49C8-B15A-9610C4024471}"/>
              </a:ext>
            </a:extLst>
          </p:cNvPr>
          <p:cNvSpPr>
            <a:spLocks/>
          </p:cNvSpPr>
          <p:nvPr/>
        </p:nvSpPr>
        <p:spPr bwMode="auto">
          <a:xfrm>
            <a:off x="875544" y="4644339"/>
            <a:ext cx="53106" cy="0"/>
          </a:xfrm>
          <a:custGeom>
            <a:avLst/>
            <a:gdLst>
              <a:gd name="T0" fmla="*/ 0 w 30"/>
              <a:gd name="T1" fmla="*/ 4 w 30"/>
              <a:gd name="T2" fmla="*/ 30 w 30"/>
              <a:gd name="T3" fmla="*/ 30 w 30"/>
              <a:gd name="T4" fmla="*/ 2 w 30"/>
              <a:gd name="T5" fmla="*/ 0 w 3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30">
                <a:moveTo>
                  <a:pt x="0" y="0"/>
                </a:moveTo>
                <a:cubicBezTo>
                  <a:pt x="1" y="0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1C42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69" name="Freeform 72">
            <a:extLst>
              <a:ext uri="{FF2B5EF4-FFF2-40B4-BE49-F238E27FC236}">
                <a16:creationId xmlns:a16="http://schemas.microsoft.com/office/drawing/2014/main" id="{1B2C0DE6-8497-4339-A862-3B980EA1FF59}"/>
              </a:ext>
            </a:extLst>
          </p:cNvPr>
          <p:cNvSpPr>
            <a:spLocks noEditPoints="1"/>
          </p:cNvSpPr>
          <p:nvPr/>
        </p:nvSpPr>
        <p:spPr bwMode="auto">
          <a:xfrm>
            <a:off x="839130" y="3897829"/>
            <a:ext cx="778373" cy="746511"/>
          </a:xfrm>
          <a:custGeom>
            <a:avLst/>
            <a:gdLst>
              <a:gd name="T0" fmla="*/ 44 w 438"/>
              <a:gd name="T1" fmla="*/ 287 h 420"/>
              <a:gd name="T2" fmla="*/ 44 w 438"/>
              <a:gd name="T3" fmla="*/ 220 h 420"/>
              <a:gd name="T4" fmla="*/ 155 w 438"/>
              <a:gd name="T5" fmla="*/ 220 h 420"/>
              <a:gd name="T6" fmla="*/ 155 w 438"/>
              <a:gd name="T7" fmla="*/ 287 h 420"/>
              <a:gd name="T8" fmla="*/ 44 w 438"/>
              <a:gd name="T9" fmla="*/ 287 h 420"/>
              <a:gd name="T10" fmla="*/ 44 w 438"/>
              <a:gd name="T11" fmla="*/ 198 h 420"/>
              <a:gd name="T12" fmla="*/ 44 w 438"/>
              <a:gd name="T13" fmla="*/ 131 h 420"/>
              <a:gd name="T14" fmla="*/ 155 w 438"/>
              <a:gd name="T15" fmla="*/ 131 h 420"/>
              <a:gd name="T16" fmla="*/ 155 w 438"/>
              <a:gd name="T17" fmla="*/ 198 h 420"/>
              <a:gd name="T18" fmla="*/ 44 w 438"/>
              <a:gd name="T19" fmla="*/ 198 h 420"/>
              <a:gd name="T20" fmla="*/ 44 w 438"/>
              <a:gd name="T21" fmla="*/ 109 h 420"/>
              <a:gd name="T22" fmla="*/ 44 w 438"/>
              <a:gd name="T23" fmla="*/ 42 h 420"/>
              <a:gd name="T24" fmla="*/ 155 w 438"/>
              <a:gd name="T25" fmla="*/ 42 h 420"/>
              <a:gd name="T26" fmla="*/ 155 w 438"/>
              <a:gd name="T27" fmla="*/ 109 h 420"/>
              <a:gd name="T28" fmla="*/ 44 w 438"/>
              <a:gd name="T29" fmla="*/ 109 h 420"/>
              <a:gd name="T30" fmla="*/ 177 w 438"/>
              <a:gd name="T31" fmla="*/ 109 h 420"/>
              <a:gd name="T32" fmla="*/ 177 w 438"/>
              <a:gd name="T33" fmla="*/ 42 h 420"/>
              <a:gd name="T34" fmla="*/ 288 w 438"/>
              <a:gd name="T35" fmla="*/ 42 h 420"/>
              <a:gd name="T36" fmla="*/ 288 w 438"/>
              <a:gd name="T37" fmla="*/ 109 h 420"/>
              <a:gd name="T38" fmla="*/ 177 w 438"/>
              <a:gd name="T39" fmla="*/ 109 h 420"/>
              <a:gd name="T40" fmla="*/ 438 w 438"/>
              <a:gd name="T41" fmla="*/ 0 h 420"/>
              <a:gd name="T42" fmla="*/ 0 w 438"/>
              <a:gd name="T43" fmla="*/ 0 h 420"/>
              <a:gd name="T44" fmla="*/ 0 w 438"/>
              <a:gd name="T45" fmla="*/ 20 h 420"/>
              <a:gd name="T46" fmla="*/ 0 w 438"/>
              <a:gd name="T47" fmla="*/ 60 h 420"/>
              <a:gd name="T48" fmla="*/ 0 w 438"/>
              <a:gd name="T49" fmla="*/ 396 h 420"/>
              <a:gd name="T50" fmla="*/ 20 w 438"/>
              <a:gd name="T51" fmla="*/ 420 h 420"/>
              <a:gd name="T52" fmla="*/ 22 w 438"/>
              <a:gd name="T53" fmla="*/ 420 h 420"/>
              <a:gd name="T54" fmla="*/ 50 w 438"/>
              <a:gd name="T55" fmla="*/ 420 h 420"/>
              <a:gd name="T56" fmla="*/ 91 w 438"/>
              <a:gd name="T57" fmla="*/ 375 h 420"/>
              <a:gd name="T58" fmla="*/ 44 w 438"/>
              <a:gd name="T59" fmla="*/ 375 h 420"/>
              <a:gd name="T60" fmla="*/ 44 w 438"/>
              <a:gd name="T61" fmla="*/ 309 h 420"/>
              <a:gd name="T62" fmla="*/ 153 w 438"/>
              <a:gd name="T63" fmla="*/ 309 h 420"/>
              <a:gd name="T64" fmla="*/ 177 w 438"/>
              <a:gd name="T65" fmla="*/ 282 h 420"/>
              <a:gd name="T66" fmla="*/ 177 w 438"/>
              <a:gd name="T67" fmla="*/ 220 h 420"/>
              <a:gd name="T68" fmla="*/ 235 w 438"/>
              <a:gd name="T69" fmla="*/ 220 h 420"/>
              <a:gd name="T70" fmla="*/ 255 w 438"/>
              <a:gd name="T71" fmla="*/ 198 h 420"/>
              <a:gd name="T72" fmla="*/ 177 w 438"/>
              <a:gd name="T73" fmla="*/ 198 h 420"/>
              <a:gd name="T74" fmla="*/ 177 w 438"/>
              <a:gd name="T75" fmla="*/ 131 h 420"/>
              <a:gd name="T76" fmla="*/ 288 w 438"/>
              <a:gd name="T77" fmla="*/ 131 h 420"/>
              <a:gd name="T78" fmla="*/ 288 w 438"/>
              <a:gd name="T79" fmla="*/ 162 h 420"/>
              <a:gd name="T80" fmla="*/ 310 w 438"/>
              <a:gd name="T81" fmla="*/ 138 h 420"/>
              <a:gd name="T82" fmla="*/ 310 w 438"/>
              <a:gd name="T83" fmla="*/ 131 h 420"/>
              <a:gd name="T84" fmla="*/ 317 w 438"/>
              <a:gd name="T85" fmla="*/ 131 h 420"/>
              <a:gd name="T86" fmla="*/ 338 w 438"/>
              <a:gd name="T87" fmla="*/ 109 h 420"/>
              <a:gd name="T88" fmla="*/ 310 w 438"/>
              <a:gd name="T89" fmla="*/ 109 h 420"/>
              <a:gd name="T90" fmla="*/ 310 w 438"/>
              <a:gd name="T91" fmla="*/ 42 h 420"/>
              <a:gd name="T92" fmla="*/ 399 w 438"/>
              <a:gd name="T93" fmla="*/ 42 h 420"/>
              <a:gd name="T94" fmla="*/ 438 w 438"/>
              <a:gd name="T95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38" h="420">
                <a:moveTo>
                  <a:pt x="44" y="287"/>
                </a:moveTo>
                <a:cubicBezTo>
                  <a:pt x="44" y="220"/>
                  <a:pt x="44" y="220"/>
                  <a:pt x="44" y="220"/>
                </a:cubicBezTo>
                <a:cubicBezTo>
                  <a:pt x="155" y="220"/>
                  <a:pt x="155" y="220"/>
                  <a:pt x="155" y="220"/>
                </a:cubicBezTo>
                <a:cubicBezTo>
                  <a:pt x="155" y="287"/>
                  <a:pt x="155" y="287"/>
                  <a:pt x="155" y="287"/>
                </a:cubicBezTo>
                <a:cubicBezTo>
                  <a:pt x="44" y="287"/>
                  <a:pt x="44" y="287"/>
                  <a:pt x="44" y="287"/>
                </a:cubicBezTo>
                <a:moveTo>
                  <a:pt x="44" y="198"/>
                </a:moveTo>
                <a:cubicBezTo>
                  <a:pt x="44" y="131"/>
                  <a:pt x="44" y="131"/>
                  <a:pt x="44" y="131"/>
                </a:cubicBezTo>
                <a:cubicBezTo>
                  <a:pt x="155" y="131"/>
                  <a:pt x="155" y="131"/>
                  <a:pt x="155" y="131"/>
                </a:cubicBezTo>
                <a:cubicBezTo>
                  <a:pt x="155" y="198"/>
                  <a:pt x="155" y="198"/>
                  <a:pt x="155" y="198"/>
                </a:cubicBezTo>
                <a:cubicBezTo>
                  <a:pt x="44" y="198"/>
                  <a:pt x="44" y="198"/>
                  <a:pt x="44" y="198"/>
                </a:cubicBezTo>
                <a:moveTo>
                  <a:pt x="44" y="109"/>
                </a:moveTo>
                <a:cubicBezTo>
                  <a:pt x="44" y="42"/>
                  <a:pt x="44" y="42"/>
                  <a:pt x="44" y="42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55" y="109"/>
                  <a:pt x="155" y="109"/>
                  <a:pt x="155" y="109"/>
                </a:cubicBezTo>
                <a:cubicBezTo>
                  <a:pt x="44" y="109"/>
                  <a:pt x="44" y="109"/>
                  <a:pt x="44" y="109"/>
                </a:cubicBezTo>
                <a:moveTo>
                  <a:pt x="177" y="109"/>
                </a:moveTo>
                <a:cubicBezTo>
                  <a:pt x="177" y="42"/>
                  <a:pt x="177" y="42"/>
                  <a:pt x="177" y="42"/>
                </a:cubicBezTo>
                <a:cubicBezTo>
                  <a:pt x="288" y="42"/>
                  <a:pt x="288" y="42"/>
                  <a:pt x="288" y="42"/>
                </a:cubicBezTo>
                <a:cubicBezTo>
                  <a:pt x="288" y="109"/>
                  <a:pt x="288" y="109"/>
                  <a:pt x="288" y="109"/>
                </a:cubicBezTo>
                <a:cubicBezTo>
                  <a:pt x="177" y="109"/>
                  <a:pt x="177" y="109"/>
                  <a:pt x="177" y="109"/>
                </a:cubicBezTo>
                <a:moveTo>
                  <a:pt x="43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08"/>
                  <a:pt x="8" y="418"/>
                  <a:pt x="20" y="420"/>
                </a:cubicBezTo>
                <a:cubicBezTo>
                  <a:pt x="20" y="420"/>
                  <a:pt x="21" y="420"/>
                  <a:pt x="22" y="420"/>
                </a:cubicBezTo>
                <a:cubicBezTo>
                  <a:pt x="50" y="420"/>
                  <a:pt x="50" y="420"/>
                  <a:pt x="50" y="420"/>
                </a:cubicBezTo>
                <a:cubicBezTo>
                  <a:pt x="91" y="375"/>
                  <a:pt x="91" y="375"/>
                  <a:pt x="91" y="375"/>
                </a:cubicBezTo>
                <a:cubicBezTo>
                  <a:pt x="44" y="375"/>
                  <a:pt x="44" y="375"/>
                  <a:pt x="44" y="375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153" y="309"/>
                  <a:pt x="153" y="309"/>
                  <a:pt x="153" y="309"/>
                </a:cubicBezTo>
                <a:cubicBezTo>
                  <a:pt x="177" y="282"/>
                  <a:pt x="177" y="282"/>
                  <a:pt x="177" y="282"/>
                </a:cubicBezTo>
                <a:cubicBezTo>
                  <a:pt x="177" y="220"/>
                  <a:pt x="177" y="220"/>
                  <a:pt x="177" y="220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55" y="198"/>
                  <a:pt x="255" y="198"/>
                  <a:pt x="255" y="198"/>
                </a:cubicBezTo>
                <a:cubicBezTo>
                  <a:pt x="177" y="198"/>
                  <a:pt x="177" y="198"/>
                  <a:pt x="177" y="198"/>
                </a:cubicBezTo>
                <a:cubicBezTo>
                  <a:pt x="177" y="131"/>
                  <a:pt x="177" y="131"/>
                  <a:pt x="177" y="131"/>
                </a:cubicBezTo>
                <a:cubicBezTo>
                  <a:pt x="288" y="131"/>
                  <a:pt x="288" y="131"/>
                  <a:pt x="288" y="131"/>
                </a:cubicBezTo>
                <a:cubicBezTo>
                  <a:pt x="288" y="162"/>
                  <a:pt x="288" y="162"/>
                  <a:pt x="288" y="162"/>
                </a:cubicBezTo>
                <a:cubicBezTo>
                  <a:pt x="310" y="138"/>
                  <a:pt x="310" y="138"/>
                  <a:pt x="310" y="138"/>
                </a:cubicBezTo>
                <a:cubicBezTo>
                  <a:pt x="310" y="131"/>
                  <a:pt x="310" y="131"/>
                  <a:pt x="310" y="131"/>
                </a:cubicBezTo>
                <a:cubicBezTo>
                  <a:pt x="317" y="131"/>
                  <a:pt x="317" y="131"/>
                  <a:pt x="317" y="131"/>
                </a:cubicBezTo>
                <a:cubicBezTo>
                  <a:pt x="338" y="109"/>
                  <a:pt x="338" y="109"/>
                  <a:pt x="338" y="109"/>
                </a:cubicBezTo>
                <a:cubicBezTo>
                  <a:pt x="310" y="109"/>
                  <a:pt x="310" y="109"/>
                  <a:pt x="310" y="109"/>
                </a:cubicBezTo>
                <a:cubicBezTo>
                  <a:pt x="310" y="42"/>
                  <a:pt x="310" y="42"/>
                  <a:pt x="310" y="42"/>
                </a:cubicBezTo>
                <a:cubicBezTo>
                  <a:pt x="399" y="42"/>
                  <a:pt x="399" y="42"/>
                  <a:pt x="399" y="42"/>
                </a:cubicBezTo>
                <a:cubicBezTo>
                  <a:pt x="438" y="0"/>
                  <a:pt x="438" y="0"/>
                  <a:pt x="438" y="0"/>
                </a:cubicBezTo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0" name="Freeform 73">
            <a:extLst>
              <a:ext uri="{FF2B5EF4-FFF2-40B4-BE49-F238E27FC236}">
                <a16:creationId xmlns:a16="http://schemas.microsoft.com/office/drawing/2014/main" id="{4023CFEA-3236-43DB-978D-50CD937368C3}"/>
              </a:ext>
            </a:extLst>
          </p:cNvPr>
          <p:cNvSpPr>
            <a:spLocks/>
          </p:cNvSpPr>
          <p:nvPr/>
        </p:nvSpPr>
        <p:spPr bwMode="auto">
          <a:xfrm>
            <a:off x="839131" y="3735478"/>
            <a:ext cx="927068" cy="162351"/>
          </a:xfrm>
          <a:custGeom>
            <a:avLst/>
            <a:gdLst>
              <a:gd name="T0" fmla="*/ 522 w 522"/>
              <a:gd name="T1" fmla="*/ 0 h 91"/>
              <a:gd name="T2" fmla="*/ 178 w 522"/>
              <a:gd name="T3" fmla="*/ 0 h 91"/>
              <a:gd name="T4" fmla="*/ 159 w 522"/>
              <a:gd name="T5" fmla="*/ 0 h 91"/>
              <a:gd name="T6" fmla="*/ 22 w 522"/>
              <a:gd name="T7" fmla="*/ 0 h 91"/>
              <a:gd name="T8" fmla="*/ 19 w 522"/>
              <a:gd name="T9" fmla="*/ 0 h 91"/>
              <a:gd name="T10" fmla="*/ 0 w 522"/>
              <a:gd name="T11" fmla="*/ 24 h 91"/>
              <a:gd name="T12" fmla="*/ 0 w 522"/>
              <a:gd name="T13" fmla="*/ 91 h 91"/>
              <a:gd name="T14" fmla="*/ 438 w 522"/>
              <a:gd name="T15" fmla="*/ 91 h 91"/>
              <a:gd name="T16" fmla="*/ 522 w 522"/>
              <a:gd name="T17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2" h="91">
                <a:moveTo>
                  <a:pt x="522" y="0"/>
                </a:moveTo>
                <a:cubicBezTo>
                  <a:pt x="178" y="0"/>
                  <a:pt x="178" y="0"/>
                  <a:pt x="178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0"/>
                  <a:pt x="19" y="0"/>
                </a:cubicBezTo>
                <a:cubicBezTo>
                  <a:pt x="8" y="3"/>
                  <a:pt x="0" y="12"/>
                  <a:pt x="0" y="24"/>
                </a:cubicBezTo>
                <a:cubicBezTo>
                  <a:pt x="0" y="91"/>
                  <a:pt x="0" y="91"/>
                  <a:pt x="0" y="91"/>
                </a:cubicBezTo>
                <a:cubicBezTo>
                  <a:pt x="438" y="91"/>
                  <a:pt x="438" y="91"/>
                  <a:pt x="438" y="91"/>
                </a:cubicBezTo>
                <a:cubicBezTo>
                  <a:pt x="522" y="0"/>
                  <a:pt x="522" y="0"/>
                  <a:pt x="522" y="0"/>
                </a:cubicBezTo>
              </a:path>
            </a:pathLst>
          </a:cu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1" name="Freeform 74">
            <a:extLst>
              <a:ext uri="{FF2B5EF4-FFF2-40B4-BE49-F238E27FC236}">
                <a16:creationId xmlns:a16="http://schemas.microsoft.com/office/drawing/2014/main" id="{3D13738E-2153-4572-9C17-6678D8F4AE80}"/>
              </a:ext>
            </a:extLst>
          </p:cNvPr>
          <p:cNvSpPr>
            <a:spLocks/>
          </p:cNvSpPr>
          <p:nvPr/>
        </p:nvSpPr>
        <p:spPr bwMode="auto">
          <a:xfrm>
            <a:off x="1153209" y="4129976"/>
            <a:ext cx="197249" cy="119867"/>
          </a:xfrm>
          <a:custGeom>
            <a:avLst/>
            <a:gdLst>
              <a:gd name="T0" fmla="*/ 130 w 130"/>
              <a:gd name="T1" fmla="*/ 0 h 79"/>
              <a:gd name="T2" fmla="*/ 0 w 130"/>
              <a:gd name="T3" fmla="*/ 0 h 79"/>
              <a:gd name="T4" fmla="*/ 0 w 130"/>
              <a:gd name="T5" fmla="*/ 79 h 79"/>
              <a:gd name="T6" fmla="*/ 92 w 130"/>
              <a:gd name="T7" fmla="*/ 79 h 79"/>
              <a:gd name="T8" fmla="*/ 130 w 130"/>
              <a:gd name="T9" fmla="*/ 36 h 79"/>
              <a:gd name="T10" fmla="*/ 130 w 130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79">
                <a:moveTo>
                  <a:pt x="130" y="0"/>
                </a:moveTo>
                <a:lnTo>
                  <a:pt x="0" y="0"/>
                </a:lnTo>
                <a:lnTo>
                  <a:pt x="0" y="79"/>
                </a:lnTo>
                <a:lnTo>
                  <a:pt x="92" y="79"/>
                </a:lnTo>
                <a:lnTo>
                  <a:pt x="130" y="36"/>
                </a:lnTo>
                <a:lnTo>
                  <a:pt x="1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2" name="Freeform 75">
            <a:extLst>
              <a:ext uri="{FF2B5EF4-FFF2-40B4-BE49-F238E27FC236}">
                <a16:creationId xmlns:a16="http://schemas.microsoft.com/office/drawing/2014/main" id="{409AEB8A-8EC3-430D-AA55-34263919C0D9}"/>
              </a:ext>
            </a:extLst>
          </p:cNvPr>
          <p:cNvSpPr>
            <a:spLocks/>
          </p:cNvSpPr>
          <p:nvPr/>
        </p:nvSpPr>
        <p:spPr bwMode="auto">
          <a:xfrm>
            <a:off x="1153209" y="4129976"/>
            <a:ext cx="197249" cy="119867"/>
          </a:xfrm>
          <a:custGeom>
            <a:avLst/>
            <a:gdLst>
              <a:gd name="T0" fmla="*/ 130 w 130"/>
              <a:gd name="T1" fmla="*/ 0 h 79"/>
              <a:gd name="T2" fmla="*/ 0 w 130"/>
              <a:gd name="T3" fmla="*/ 0 h 79"/>
              <a:gd name="T4" fmla="*/ 0 w 130"/>
              <a:gd name="T5" fmla="*/ 79 h 79"/>
              <a:gd name="T6" fmla="*/ 92 w 130"/>
              <a:gd name="T7" fmla="*/ 79 h 79"/>
              <a:gd name="T8" fmla="*/ 130 w 130"/>
              <a:gd name="T9" fmla="*/ 36 h 79"/>
              <a:gd name="T10" fmla="*/ 130 w 130"/>
              <a:gd name="T1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79">
                <a:moveTo>
                  <a:pt x="130" y="0"/>
                </a:moveTo>
                <a:lnTo>
                  <a:pt x="0" y="0"/>
                </a:lnTo>
                <a:lnTo>
                  <a:pt x="0" y="79"/>
                </a:lnTo>
                <a:lnTo>
                  <a:pt x="92" y="79"/>
                </a:lnTo>
                <a:lnTo>
                  <a:pt x="130" y="36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3" name="Rectangle 76">
            <a:extLst>
              <a:ext uri="{FF2B5EF4-FFF2-40B4-BE49-F238E27FC236}">
                <a16:creationId xmlns:a16="http://schemas.microsoft.com/office/drawing/2014/main" id="{1E1A003B-A545-4400-8C28-1DCC99C0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3972178"/>
            <a:ext cx="197249" cy="1183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4" name="Rectangle 77">
            <a:extLst>
              <a:ext uri="{FF2B5EF4-FFF2-40B4-BE49-F238E27FC236}">
                <a16:creationId xmlns:a16="http://schemas.microsoft.com/office/drawing/2014/main" id="{4E687BC7-A8A0-4197-9FBF-2D79B4B6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209" y="3972178"/>
            <a:ext cx="197249" cy="11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5" name="Freeform 78">
            <a:extLst>
              <a:ext uri="{FF2B5EF4-FFF2-40B4-BE49-F238E27FC236}">
                <a16:creationId xmlns:a16="http://schemas.microsoft.com/office/drawing/2014/main" id="{783FC00D-957B-43D4-A225-7BE1D1476D0E}"/>
              </a:ext>
            </a:extLst>
          </p:cNvPr>
          <p:cNvSpPr>
            <a:spLocks/>
          </p:cNvSpPr>
          <p:nvPr/>
        </p:nvSpPr>
        <p:spPr bwMode="auto">
          <a:xfrm>
            <a:off x="1153210" y="4287777"/>
            <a:ext cx="103177" cy="110763"/>
          </a:xfrm>
          <a:custGeom>
            <a:avLst/>
            <a:gdLst>
              <a:gd name="T0" fmla="*/ 68 w 68"/>
              <a:gd name="T1" fmla="*/ 0 h 73"/>
              <a:gd name="T2" fmla="*/ 0 w 68"/>
              <a:gd name="T3" fmla="*/ 0 h 73"/>
              <a:gd name="T4" fmla="*/ 0 w 68"/>
              <a:gd name="T5" fmla="*/ 73 h 73"/>
              <a:gd name="T6" fmla="*/ 68 w 68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73">
                <a:moveTo>
                  <a:pt x="68" y="0"/>
                </a:moveTo>
                <a:lnTo>
                  <a:pt x="0" y="0"/>
                </a:lnTo>
                <a:lnTo>
                  <a:pt x="0" y="73"/>
                </a:lnTo>
                <a:lnTo>
                  <a:pt x="68" y="0"/>
                </a:lnTo>
                <a:close/>
              </a:path>
            </a:pathLst>
          </a:cu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6" name="Freeform 79">
            <a:extLst>
              <a:ext uri="{FF2B5EF4-FFF2-40B4-BE49-F238E27FC236}">
                <a16:creationId xmlns:a16="http://schemas.microsoft.com/office/drawing/2014/main" id="{9B76A433-ECA1-498D-B7AE-3690E9F14074}"/>
              </a:ext>
            </a:extLst>
          </p:cNvPr>
          <p:cNvSpPr>
            <a:spLocks/>
          </p:cNvSpPr>
          <p:nvPr/>
        </p:nvSpPr>
        <p:spPr bwMode="auto">
          <a:xfrm>
            <a:off x="1153210" y="4287777"/>
            <a:ext cx="103177" cy="110763"/>
          </a:xfrm>
          <a:custGeom>
            <a:avLst/>
            <a:gdLst>
              <a:gd name="T0" fmla="*/ 68 w 68"/>
              <a:gd name="T1" fmla="*/ 0 h 73"/>
              <a:gd name="T2" fmla="*/ 0 w 68"/>
              <a:gd name="T3" fmla="*/ 0 h 73"/>
              <a:gd name="T4" fmla="*/ 0 w 68"/>
              <a:gd name="T5" fmla="*/ 73 h 73"/>
              <a:gd name="T6" fmla="*/ 68 w 68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" h="73">
                <a:moveTo>
                  <a:pt x="68" y="0"/>
                </a:moveTo>
                <a:lnTo>
                  <a:pt x="0" y="0"/>
                </a:lnTo>
                <a:lnTo>
                  <a:pt x="0" y="73"/>
                </a:lnTo>
                <a:lnTo>
                  <a:pt x="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7" name="Freeform 80">
            <a:extLst>
              <a:ext uri="{FF2B5EF4-FFF2-40B4-BE49-F238E27FC236}">
                <a16:creationId xmlns:a16="http://schemas.microsoft.com/office/drawing/2014/main" id="{B6AA6CFB-BE46-4AA4-8E8F-BD58E643DAD8}"/>
              </a:ext>
            </a:extLst>
          </p:cNvPr>
          <p:cNvSpPr>
            <a:spLocks/>
          </p:cNvSpPr>
          <p:nvPr/>
        </p:nvSpPr>
        <p:spPr bwMode="auto">
          <a:xfrm>
            <a:off x="1389910" y="4129978"/>
            <a:ext cx="12138" cy="12138"/>
          </a:xfrm>
          <a:custGeom>
            <a:avLst/>
            <a:gdLst>
              <a:gd name="T0" fmla="*/ 8 w 8"/>
              <a:gd name="T1" fmla="*/ 0 h 8"/>
              <a:gd name="T2" fmla="*/ 0 w 8"/>
              <a:gd name="T3" fmla="*/ 0 h 8"/>
              <a:gd name="T4" fmla="*/ 0 w 8"/>
              <a:gd name="T5" fmla="*/ 8 h 8"/>
              <a:gd name="T6" fmla="*/ 8 w 8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8" name="Freeform 81">
            <a:extLst>
              <a:ext uri="{FF2B5EF4-FFF2-40B4-BE49-F238E27FC236}">
                <a16:creationId xmlns:a16="http://schemas.microsoft.com/office/drawing/2014/main" id="{88366B99-F9D7-4AB5-8DBF-8C081DDCD52C}"/>
              </a:ext>
            </a:extLst>
          </p:cNvPr>
          <p:cNvSpPr>
            <a:spLocks/>
          </p:cNvSpPr>
          <p:nvPr/>
        </p:nvSpPr>
        <p:spPr bwMode="auto">
          <a:xfrm>
            <a:off x="1389910" y="4129978"/>
            <a:ext cx="12138" cy="12138"/>
          </a:xfrm>
          <a:custGeom>
            <a:avLst/>
            <a:gdLst>
              <a:gd name="T0" fmla="*/ 8 w 8"/>
              <a:gd name="T1" fmla="*/ 0 h 8"/>
              <a:gd name="T2" fmla="*/ 0 w 8"/>
              <a:gd name="T3" fmla="*/ 0 h 8"/>
              <a:gd name="T4" fmla="*/ 0 w 8"/>
              <a:gd name="T5" fmla="*/ 8 h 8"/>
              <a:gd name="T6" fmla="*/ 8 w 8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8">
                <a:moveTo>
                  <a:pt x="8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79" name="Freeform 82">
            <a:extLst>
              <a:ext uri="{FF2B5EF4-FFF2-40B4-BE49-F238E27FC236}">
                <a16:creationId xmlns:a16="http://schemas.microsoft.com/office/drawing/2014/main" id="{049B54AC-E066-4E28-B5AA-A62EE66E92A2}"/>
              </a:ext>
            </a:extLst>
          </p:cNvPr>
          <p:cNvSpPr>
            <a:spLocks/>
          </p:cNvSpPr>
          <p:nvPr/>
        </p:nvSpPr>
        <p:spPr bwMode="auto">
          <a:xfrm>
            <a:off x="1389908" y="3972178"/>
            <a:ext cx="157799" cy="118349"/>
          </a:xfrm>
          <a:custGeom>
            <a:avLst/>
            <a:gdLst>
              <a:gd name="T0" fmla="*/ 104 w 104"/>
              <a:gd name="T1" fmla="*/ 0 h 78"/>
              <a:gd name="T2" fmla="*/ 0 w 104"/>
              <a:gd name="T3" fmla="*/ 0 h 78"/>
              <a:gd name="T4" fmla="*/ 0 w 104"/>
              <a:gd name="T5" fmla="*/ 78 h 78"/>
              <a:gd name="T6" fmla="*/ 33 w 104"/>
              <a:gd name="T7" fmla="*/ 78 h 78"/>
              <a:gd name="T8" fmla="*/ 104 w 104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8">
                <a:moveTo>
                  <a:pt x="104" y="0"/>
                </a:moveTo>
                <a:lnTo>
                  <a:pt x="0" y="0"/>
                </a:lnTo>
                <a:lnTo>
                  <a:pt x="0" y="78"/>
                </a:lnTo>
                <a:lnTo>
                  <a:pt x="33" y="78"/>
                </a:lnTo>
                <a:lnTo>
                  <a:pt x="1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0" name="Freeform 83">
            <a:extLst>
              <a:ext uri="{FF2B5EF4-FFF2-40B4-BE49-F238E27FC236}">
                <a16:creationId xmlns:a16="http://schemas.microsoft.com/office/drawing/2014/main" id="{78CB6DBD-6757-4605-B49E-7EB457796315}"/>
              </a:ext>
            </a:extLst>
          </p:cNvPr>
          <p:cNvSpPr>
            <a:spLocks/>
          </p:cNvSpPr>
          <p:nvPr/>
        </p:nvSpPr>
        <p:spPr bwMode="auto">
          <a:xfrm>
            <a:off x="1389908" y="3972178"/>
            <a:ext cx="157799" cy="118349"/>
          </a:xfrm>
          <a:custGeom>
            <a:avLst/>
            <a:gdLst>
              <a:gd name="T0" fmla="*/ 104 w 104"/>
              <a:gd name="T1" fmla="*/ 0 h 78"/>
              <a:gd name="T2" fmla="*/ 0 w 104"/>
              <a:gd name="T3" fmla="*/ 0 h 78"/>
              <a:gd name="T4" fmla="*/ 0 w 104"/>
              <a:gd name="T5" fmla="*/ 78 h 78"/>
              <a:gd name="T6" fmla="*/ 33 w 104"/>
              <a:gd name="T7" fmla="*/ 78 h 78"/>
              <a:gd name="T8" fmla="*/ 104 w 104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78">
                <a:moveTo>
                  <a:pt x="104" y="0"/>
                </a:moveTo>
                <a:lnTo>
                  <a:pt x="0" y="0"/>
                </a:lnTo>
                <a:lnTo>
                  <a:pt x="0" y="78"/>
                </a:lnTo>
                <a:lnTo>
                  <a:pt x="33" y="78"/>
                </a:lnTo>
                <a:lnTo>
                  <a:pt x="1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0541DEDB-789C-42E7-BC55-FE4EDC31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3972178"/>
            <a:ext cx="197249" cy="1183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2" name="Rectangle 85">
            <a:extLst>
              <a:ext uri="{FF2B5EF4-FFF2-40B4-BE49-F238E27FC236}">
                <a16:creationId xmlns:a16="http://schemas.microsoft.com/office/drawing/2014/main" id="{2D583AE7-F605-482D-9BDD-367F0DD3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3972178"/>
            <a:ext cx="197249" cy="118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3" name="Rectangle 86">
            <a:extLst>
              <a:ext uri="{FF2B5EF4-FFF2-40B4-BE49-F238E27FC236}">
                <a16:creationId xmlns:a16="http://schemas.microsoft.com/office/drawing/2014/main" id="{597AC94D-F9CC-48C6-A690-5CE7D54B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129976"/>
            <a:ext cx="197249" cy="1198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4" name="Rectangle 87">
            <a:extLst>
              <a:ext uri="{FF2B5EF4-FFF2-40B4-BE49-F238E27FC236}">
                <a16:creationId xmlns:a16="http://schemas.microsoft.com/office/drawing/2014/main" id="{D38489B1-3C4F-4703-847C-4F4EE233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129976"/>
            <a:ext cx="197249" cy="1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5" name="Rectangle 88">
            <a:extLst>
              <a:ext uri="{FF2B5EF4-FFF2-40B4-BE49-F238E27FC236}">
                <a16:creationId xmlns:a16="http://schemas.microsoft.com/office/drawing/2014/main" id="{59AE3506-9515-4813-8720-CB4C79D1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287775"/>
            <a:ext cx="197249" cy="119867"/>
          </a:xfrm>
          <a:prstGeom prst="rect">
            <a:avLst/>
          </a:pr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6" name="Rectangle 89">
            <a:extLst>
              <a:ext uri="{FF2B5EF4-FFF2-40B4-BE49-F238E27FC236}">
                <a16:creationId xmlns:a16="http://schemas.microsoft.com/office/drawing/2014/main" id="{F99AEEC5-4D20-465B-AD02-78523CD25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28" y="4287775"/>
            <a:ext cx="197249" cy="1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7" name="Freeform 90">
            <a:extLst>
              <a:ext uri="{FF2B5EF4-FFF2-40B4-BE49-F238E27FC236}">
                <a16:creationId xmlns:a16="http://schemas.microsoft.com/office/drawing/2014/main" id="{2BA448C6-B863-441E-A97A-CB546FB987D4}"/>
              </a:ext>
            </a:extLst>
          </p:cNvPr>
          <p:cNvSpPr>
            <a:spLocks/>
          </p:cNvSpPr>
          <p:nvPr/>
        </p:nvSpPr>
        <p:spPr bwMode="auto">
          <a:xfrm>
            <a:off x="918029" y="4447091"/>
            <a:ext cx="192697" cy="116832"/>
          </a:xfrm>
          <a:custGeom>
            <a:avLst/>
            <a:gdLst>
              <a:gd name="T0" fmla="*/ 127 w 127"/>
              <a:gd name="T1" fmla="*/ 0 h 77"/>
              <a:gd name="T2" fmla="*/ 0 w 127"/>
              <a:gd name="T3" fmla="*/ 0 h 77"/>
              <a:gd name="T4" fmla="*/ 0 w 127"/>
              <a:gd name="T5" fmla="*/ 77 h 77"/>
              <a:gd name="T6" fmla="*/ 55 w 127"/>
              <a:gd name="T7" fmla="*/ 77 h 77"/>
              <a:gd name="T8" fmla="*/ 127 w 12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77">
                <a:moveTo>
                  <a:pt x="127" y="0"/>
                </a:moveTo>
                <a:lnTo>
                  <a:pt x="0" y="0"/>
                </a:lnTo>
                <a:lnTo>
                  <a:pt x="0" y="77"/>
                </a:lnTo>
                <a:lnTo>
                  <a:pt x="55" y="77"/>
                </a:lnTo>
                <a:lnTo>
                  <a:pt x="127" y="0"/>
                </a:lnTo>
                <a:close/>
              </a:path>
            </a:pathLst>
          </a:custGeom>
          <a:solidFill>
            <a:srgbClr val="99CC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8" name="Freeform 91">
            <a:extLst>
              <a:ext uri="{FF2B5EF4-FFF2-40B4-BE49-F238E27FC236}">
                <a16:creationId xmlns:a16="http://schemas.microsoft.com/office/drawing/2014/main" id="{7616C6EF-9D63-4C2B-9E89-C1D03457CAE8}"/>
              </a:ext>
            </a:extLst>
          </p:cNvPr>
          <p:cNvSpPr>
            <a:spLocks/>
          </p:cNvSpPr>
          <p:nvPr/>
        </p:nvSpPr>
        <p:spPr bwMode="auto">
          <a:xfrm>
            <a:off x="918029" y="4447091"/>
            <a:ext cx="192697" cy="116832"/>
          </a:xfrm>
          <a:custGeom>
            <a:avLst/>
            <a:gdLst>
              <a:gd name="T0" fmla="*/ 127 w 127"/>
              <a:gd name="T1" fmla="*/ 0 h 77"/>
              <a:gd name="T2" fmla="*/ 0 w 127"/>
              <a:gd name="T3" fmla="*/ 0 h 77"/>
              <a:gd name="T4" fmla="*/ 0 w 127"/>
              <a:gd name="T5" fmla="*/ 77 h 77"/>
              <a:gd name="T6" fmla="*/ 55 w 127"/>
              <a:gd name="T7" fmla="*/ 77 h 77"/>
              <a:gd name="T8" fmla="*/ 127 w 127"/>
              <a:gd name="T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77">
                <a:moveTo>
                  <a:pt x="127" y="0"/>
                </a:moveTo>
                <a:lnTo>
                  <a:pt x="0" y="0"/>
                </a:lnTo>
                <a:lnTo>
                  <a:pt x="0" y="77"/>
                </a:lnTo>
                <a:lnTo>
                  <a:pt x="55" y="77"/>
                </a:lnTo>
                <a:lnTo>
                  <a:pt x="1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89" name="Rectangle 92">
            <a:extLst>
              <a:ext uri="{FF2B5EF4-FFF2-40B4-BE49-F238E27FC236}">
                <a16:creationId xmlns:a16="http://schemas.microsoft.com/office/drawing/2014/main" id="{949A2343-3EEB-47AC-8F0F-3BB44EE2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1" y="3394086"/>
            <a:ext cx="538609" cy="2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4003"/>
            <a:r>
              <a:rPr lang="en-US" altLang="en-US" sz="1339" b="1">
                <a:latin typeface="Segoe UI Semibold" panose="020B0702040204020203" pitchFamily="34" charset="0"/>
              </a:rPr>
              <a:t>RESOU</a:t>
            </a:r>
            <a:endParaRPr lang="en-US" altLang="en-US" sz="1720"/>
          </a:p>
        </p:txBody>
      </p:sp>
      <p:sp>
        <p:nvSpPr>
          <p:cNvPr id="90" name="Rectangle 93">
            <a:extLst>
              <a:ext uri="{FF2B5EF4-FFF2-40B4-BE49-F238E27FC236}">
                <a16:creationId xmlns:a16="http://schemas.microsoft.com/office/drawing/2014/main" id="{75514816-DC0F-47C1-9FC5-2C7B50E4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771" y="3394086"/>
            <a:ext cx="107402" cy="2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4003"/>
            <a:r>
              <a:rPr lang="en-US" altLang="en-US" sz="1339" b="1" dirty="0">
                <a:latin typeface="Segoe UI Semibold" panose="020B0702040204020203" pitchFamily="34" charset="0"/>
              </a:rPr>
              <a:t>R</a:t>
            </a:r>
            <a:endParaRPr lang="en-US" altLang="en-US" sz="1720" dirty="0"/>
          </a:p>
        </p:txBody>
      </p:sp>
      <p:sp>
        <p:nvSpPr>
          <p:cNvPr id="91" name="Rectangle 94">
            <a:extLst>
              <a:ext uri="{FF2B5EF4-FFF2-40B4-BE49-F238E27FC236}">
                <a16:creationId xmlns:a16="http://schemas.microsoft.com/office/drawing/2014/main" id="{E478AAD1-F40F-48C4-83BE-47DB567C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948" y="3394086"/>
            <a:ext cx="362279" cy="2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4003"/>
            <a:r>
              <a:rPr lang="en-US" altLang="en-US" sz="1339" b="1" dirty="0">
                <a:latin typeface="Segoe UI Semibold" panose="020B0702040204020203" pitchFamily="34" charset="0"/>
              </a:rPr>
              <a:t>CE G</a:t>
            </a:r>
            <a:endParaRPr lang="en-US" altLang="en-US" sz="1720" dirty="0"/>
          </a:p>
        </p:txBody>
      </p:sp>
      <p:sp>
        <p:nvSpPr>
          <p:cNvPr id="92" name="Rectangle 95">
            <a:extLst>
              <a:ext uri="{FF2B5EF4-FFF2-40B4-BE49-F238E27FC236}">
                <a16:creationId xmlns:a16="http://schemas.microsoft.com/office/drawing/2014/main" id="{B54D1D7F-106C-479D-8FB0-D5AE8C21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029" y="3394086"/>
            <a:ext cx="107402" cy="2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4003"/>
            <a:r>
              <a:rPr lang="en-US" altLang="en-US" sz="1339" b="1">
                <a:latin typeface="Segoe UI Semibold" panose="020B0702040204020203" pitchFamily="34" charset="0"/>
              </a:rPr>
              <a:t>R</a:t>
            </a:r>
            <a:endParaRPr lang="en-US" altLang="en-US" sz="1720"/>
          </a:p>
        </p:txBody>
      </p:sp>
      <p:sp>
        <p:nvSpPr>
          <p:cNvPr id="93" name="Rectangle 96">
            <a:extLst>
              <a:ext uri="{FF2B5EF4-FFF2-40B4-BE49-F238E27FC236}">
                <a16:creationId xmlns:a16="http://schemas.microsoft.com/office/drawing/2014/main" id="{BCC79504-FC99-4201-AD21-91BDDCB2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206" y="3394086"/>
            <a:ext cx="351058" cy="2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4003"/>
            <a:r>
              <a:rPr lang="en-US" altLang="en-US" sz="1339" b="1" dirty="0">
                <a:latin typeface="Segoe UI Semibold" panose="020B0702040204020203" pitchFamily="34" charset="0"/>
              </a:rPr>
              <a:t>OUP</a:t>
            </a:r>
            <a:endParaRPr lang="en-US" altLang="en-US" sz="1720" dirty="0"/>
          </a:p>
        </p:txBody>
      </p:sp>
      <p:sp>
        <p:nvSpPr>
          <p:cNvPr id="94" name="Freeform 97">
            <a:extLst>
              <a:ext uri="{FF2B5EF4-FFF2-40B4-BE49-F238E27FC236}">
                <a16:creationId xmlns:a16="http://schemas.microsoft.com/office/drawing/2014/main" id="{114F4961-F076-4F00-A54C-47E681A38AF7}"/>
              </a:ext>
            </a:extLst>
          </p:cNvPr>
          <p:cNvSpPr>
            <a:spLocks/>
          </p:cNvSpPr>
          <p:nvPr/>
        </p:nvSpPr>
        <p:spPr bwMode="auto">
          <a:xfrm>
            <a:off x="2230492" y="2155971"/>
            <a:ext cx="136556" cy="24277"/>
          </a:xfrm>
          <a:custGeom>
            <a:avLst/>
            <a:gdLst>
              <a:gd name="T0" fmla="*/ 7 w 77"/>
              <a:gd name="T1" fmla="*/ 14 h 14"/>
              <a:gd name="T2" fmla="*/ 0 w 77"/>
              <a:gd name="T3" fmla="*/ 7 h 14"/>
              <a:gd name="T4" fmla="*/ 7 w 77"/>
              <a:gd name="T5" fmla="*/ 0 h 14"/>
              <a:gd name="T6" fmla="*/ 70 w 77"/>
              <a:gd name="T7" fmla="*/ 0 h 14"/>
              <a:gd name="T8" fmla="*/ 77 w 77"/>
              <a:gd name="T9" fmla="*/ 7 h 14"/>
              <a:gd name="T10" fmla="*/ 70 w 77"/>
              <a:gd name="T11" fmla="*/ 14 h 14"/>
              <a:gd name="T12" fmla="*/ 7 w 77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7" h="14">
                <a:moveTo>
                  <a:pt x="7" y="14"/>
                </a:move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4" y="0"/>
                  <a:pt x="77" y="3"/>
                  <a:pt x="77" y="7"/>
                </a:cubicBezTo>
                <a:cubicBezTo>
                  <a:pt x="77" y="11"/>
                  <a:pt x="74" y="14"/>
                  <a:pt x="70" y="14"/>
                </a:cubicBezTo>
                <a:lnTo>
                  <a:pt x="7" y="14"/>
                </a:ln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95" name="Freeform 98">
            <a:extLst>
              <a:ext uri="{FF2B5EF4-FFF2-40B4-BE49-F238E27FC236}">
                <a16:creationId xmlns:a16="http://schemas.microsoft.com/office/drawing/2014/main" id="{59EE6AE8-EF3F-4CA2-BB8A-359D0D850C79}"/>
              </a:ext>
            </a:extLst>
          </p:cNvPr>
          <p:cNvSpPr>
            <a:spLocks/>
          </p:cNvSpPr>
          <p:nvPr/>
        </p:nvSpPr>
        <p:spPr bwMode="auto">
          <a:xfrm>
            <a:off x="2230490" y="2155971"/>
            <a:ext cx="42484" cy="24277"/>
          </a:xfrm>
          <a:custGeom>
            <a:avLst/>
            <a:gdLst>
              <a:gd name="T0" fmla="*/ 22 w 24"/>
              <a:gd name="T1" fmla="*/ 0 h 14"/>
              <a:gd name="T2" fmla="*/ 7 w 24"/>
              <a:gd name="T3" fmla="*/ 0 h 14"/>
              <a:gd name="T4" fmla="*/ 0 w 24"/>
              <a:gd name="T5" fmla="*/ 7 h 14"/>
              <a:gd name="T6" fmla="*/ 7 w 24"/>
              <a:gd name="T7" fmla="*/ 14 h 14"/>
              <a:gd name="T8" fmla="*/ 22 w 24"/>
              <a:gd name="T9" fmla="*/ 14 h 14"/>
              <a:gd name="T10" fmla="*/ 24 w 24"/>
              <a:gd name="T11" fmla="*/ 7 h 14"/>
              <a:gd name="T12" fmla="*/ 22 w 2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4">
                <a:moveTo>
                  <a:pt x="22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11"/>
                  <a:pt x="3" y="14"/>
                  <a:pt x="7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12"/>
                  <a:pt x="24" y="10"/>
                  <a:pt x="24" y="7"/>
                </a:cubicBezTo>
                <a:cubicBezTo>
                  <a:pt x="24" y="5"/>
                  <a:pt x="23" y="2"/>
                  <a:pt x="22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96" name="Freeform 99">
            <a:extLst>
              <a:ext uri="{FF2B5EF4-FFF2-40B4-BE49-F238E27FC236}">
                <a16:creationId xmlns:a16="http://schemas.microsoft.com/office/drawing/2014/main" id="{F0330488-8E80-4DA4-BC09-B0F5CB1B0535}"/>
              </a:ext>
            </a:extLst>
          </p:cNvPr>
          <p:cNvSpPr>
            <a:spLocks/>
          </p:cNvSpPr>
          <p:nvPr/>
        </p:nvSpPr>
        <p:spPr bwMode="auto">
          <a:xfrm>
            <a:off x="2292701" y="2155971"/>
            <a:ext cx="12138" cy="24277"/>
          </a:xfrm>
          <a:custGeom>
            <a:avLst/>
            <a:gdLst>
              <a:gd name="T0" fmla="*/ 7 w 7"/>
              <a:gd name="T1" fmla="*/ 0 h 14"/>
              <a:gd name="T2" fmla="*/ 0 w 7"/>
              <a:gd name="T3" fmla="*/ 0 h 14"/>
              <a:gd name="T4" fmla="*/ 1 w 7"/>
              <a:gd name="T5" fmla="*/ 7 h 14"/>
              <a:gd name="T6" fmla="*/ 0 w 7"/>
              <a:gd name="T7" fmla="*/ 14 h 14"/>
              <a:gd name="T8" fmla="*/ 7 w 7"/>
              <a:gd name="T9" fmla="*/ 14 h 14"/>
              <a:gd name="T10" fmla="*/ 6 w 7"/>
              <a:gd name="T11" fmla="*/ 7 h 14"/>
              <a:gd name="T12" fmla="*/ 7 w 7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4">
                <a:moveTo>
                  <a:pt x="7" y="0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1" y="5"/>
                  <a:pt x="1" y="7"/>
                </a:cubicBezTo>
                <a:cubicBezTo>
                  <a:pt x="1" y="10"/>
                  <a:pt x="1" y="12"/>
                  <a:pt x="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2"/>
                  <a:pt x="6" y="10"/>
                  <a:pt x="6" y="7"/>
                </a:cubicBezTo>
                <a:cubicBezTo>
                  <a:pt x="6" y="5"/>
                  <a:pt x="6" y="2"/>
                  <a:pt x="7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97" name="Freeform 100">
            <a:extLst>
              <a:ext uri="{FF2B5EF4-FFF2-40B4-BE49-F238E27FC236}">
                <a16:creationId xmlns:a16="http://schemas.microsoft.com/office/drawing/2014/main" id="{347C690C-7CFE-4F24-8E14-4539EC5F62A9}"/>
              </a:ext>
            </a:extLst>
          </p:cNvPr>
          <p:cNvSpPr>
            <a:spLocks/>
          </p:cNvSpPr>
          <p:nvPr/>
        </p:nvSpPr>
        <p:spPr bwMode="auto">
          <a:xfrm>
            <a:off x="2324562" y="2155971"/>
            <a:ext cx="42484" cy="24277"/>
          </a:xfrm>
          <a:custGeom>
            <a:avLst/>
            <a:gdLst>
              <a:gd name="T0" fmla="*/ 24 w 24"/>
              <a:gd name="T1" fmla="*/ 7 h 14"/>
              <a:gd name="T2" fmla="*/ 17 w 24"/>
              <a:gd name="T3" fmla="*/ 0 h 14"/>
              <a:gd name="T4" fmla="*/ 2 w 24"/>
              <a:gd name="T5" fmla="*/ 0 h 14"/>
              <a:gd name="T6" fmla="*/ 0 w 24"/>
              <a:gd name="T7" fmla="*/ 7 h 14"/>
              <a:gd name="T8" fmla="*/ 2 w 24"/>
              <a:gd name="T9" fmla="*/ 14 h 14"/>
              <a:gd name="T10" fmla="*/ 17 w 24"/>
              <a:gd name="T11" fmla="*/ 14 h 14"/>
              <a:gd name="T12" fmla="*/ 24 w 24"/>
              <a:gd name="T13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4">
                <a:moveTo>
                  <a:pt x="24" y="7"/>
                </a:moveTo>
                <a:cubicBezTo>
                  <a:pt x="24" y="3"/>
                  <a:pt x="21" y="0"/>
                  <a:pt x="17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2"/>
                  <a:pt x="0" y="5"/>
                  <a:pt x="0" y="7"/>
                </a:cubicBezTo>
                <a:cubicBezTo>
                  <a:pt x="0" y="10"/>
                  <a:pt x="1" y="12"/>
                  <a:pt x="2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1" y="14"/>
                  <a:pt x="24" y="11"/>
                  <a:pt x="24" y="7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98" name="Freeform 101">
            <a:extLst>
              <a:ext uri="{FF2B5EF4-FFF2-40B4-BE49-F238E27FC236}">
                <a16:creationId xmlns:a16="http://schemas.microsoft.com/office/drawing/2014/main" id="{F7A5C644-54B3-4471-B305-2C92668B9112}"/>
              </a:ext>
            </a:extLst>
          </p:cNvPr>
          <p:cNvSpPr>
            <a:spLocks/>
          </p:cNvSpPr>
          <p:nvPr/>
        </p:nvSpPr>
        <p:spPr bwMode="auto">
          <a:xfrm>
            <a:off x="2269939" y="2155971"/>
            <a:ext cx="24277" cy="24277"/>
          </a:xfrm>
          <a:custGeom>
            <a:avLst/>
            <a:gdLst>
              <a:gd name="T0" fmla="*/ 13 w 14"/>
              <a:gd name="T1" fmla="*/ 0 h 14"/>
              <a:gd name="T2" fmla="*/ 0 w 14"/>
              <a:gd name="T3" fmla="*/ 0 h 14"/>
              <a:gd name="T4" fmla="*/ 2 w 14"/>
              <a:gd name="T5" fmla="*/ 7 h 14"/>
              <a:gd name="T6" fmla="*/ 0 w 14"/>
              <a:gd name="T7" fmla="*/ 14 h 14"/>
              <a:gd name="T8" fmla="*/ 13 w 14"/>
              <a:gd name="T9" fmla="*/ 14 h 14"/>
              <a:gd name="T10" fmla="*/ 14 w 14"/>
              <a:gd name="T11" fmla="*/ 7 h 14"/>
              <a:gd name="T12" fmla="*/ 13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5"/>
                  <a:pt x="2" y="7"/>
                </a:cubicBezTo>
                <a:cubicBezTo>
                  <a:pt x="2" y="10"/>
                  <a:pt x="1" y="12"/>
                  <a:pt x="0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2"/>
                  <a:pt x="14" y="10"/>
                  <a:pt x="14" y="7"/>
                </a:cubicBezTo>
                <a:cubicBezTo>
                  <a:pt x="14" y="5"/>
                  <a:pt x="14" y="2"/>
                  <a:pt x="13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99" name="Freeform 102">
            <a:extLst>
              <a:ext uri="{FF2B5EF4-FFF2-40B4-BE49-F238E27FC236}">
                <a16:creationId xmlns:a16="http://schemas.microsoft.com/office/drawing/2014/main" id="{EE641850-6B57-4674-8B8F-D7475701B8F3}"/>
              </a:ext>
            </a:extLst>
          </p:cNvPr>
          <p:cNvSpPr>
            <a:spLocks/>
          </p:cNvSpPr>
          <p:nvPr/>
        </p:nvSpPr>
        <p:spPr bwMode="auto">
          <a:xfrm>
            <a:off x="2174349" y="2127142"/>
            <a:ext cx="115315" cy="83452"/>
          </a:xfrm>
          <a:custGeom>
            <a:avLst/>
            <a:gdLst>
              <a:gd name="T0" fmla="*/ 45 w 65"/>
              <a:gd name="T1" fmla="*/ 35 h 47"/>
              <a:gd name="T2" fmla="*/ 23 w 65"/>
              <a:gd name="T3" fmla="*/ 35 h 47"/>
              <a:gd name="T4" fmla="*/ 12 w 65"/>
              <a:gd name="T5" fmla="*/ 23 h 47"/>
              <a:gd name="T6" fmla="*/ 23 w 65"/>
              <a:gd name="T7" fmla="*/ 12 h 47"/>
              <a:gd name="T8" fmla="*/ 45 w 65"/>
              <a:gd name="T9" fmla="*/ 12 h 47"/>
              <a:gd name="T10" fmla="*/ 46 w 65"/>
              <a:gd name="T11" fmla="*/ 12 h 47"/>
              <a:gd name="T12" fmla="*/ 65 w 65"/>
              <a:gd name="T13" fmla="*/ 12 h 47"/>
              <a:gd name="T14" fmla="*/ 45 w 65"/>
              <a:gd name="T15" fmla="*/ 0 h 47"/>
              <a:gd name="T16" fmla="*/ 23 w 65"/>
              <a:gd name="T17" fmla="*/ 0 h 47"/>
              <a:gd name="T18" fmla="*/ 0 w 65"/>
              <a:gd name="T19" fmla="*/ 23 h 47"/>
              <a:gd name="T20" fmla="*/ 23 w 65"/>
              <a:gd name="T21" fmla="*/ 47 h 47"/>
              <a:gd name="T22" fmla="*/ 45 w 65"/>
              <a:gd name="T23" fmla="*/ 47 h 47"/>
              <a:gd name="T24" fmla="*/ 65 w 65"/>
              <a:gd name="T25" fmla="*/ 35 h 47"/>
              <a:gd name="T26" fmla="*/ 46 w 65"/>
              <a:gd name="T27" fmla="*/ 35 h 47"/>
              <a:gd name="T28" fmla="*/ 45 w 65"/>
              <a:gd name="T29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47">
                <a:moveTo>
                  <a:pt x="45" y="35"/>
                </a:moveTo>
                <a:cubicBezTo>
                  <a:pt x="23" y="35"/>
                  <a:pt x="23" y="35"/>
                  <a:pt x="23" y="35"/>
                </a:cubicBezTo>
                <a:cubicBezTo>
                  <a:pt x="17" y="35"/>
                  <a:pt x="12" y="30"/>
                  <a:pt x="12" y="23"/>
                </a:cubicBezTo>
                <a:cubicBezTo>
                  <a:pt x="12" y="17"/>
                  <a:pt x="17" y="12"/>
                  <a:pt x="23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6" y="12"/>
                  <a:pt x="46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1" y="5"/>
                  <a:pt x="54" y="0"/>
                  <a:pt x="4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36"/>
                  <a:pt x="10" y="47"/>
                  <a:pt x="23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54" y="47"/>
                  <a:pt x="61" y="42"/>
                  <a:pt x="65" y="35"/>
                </a:cubicBezTo>
                <a:cubicBezTo>
                  <a:pt x="46" y="35"/>
                  <a:pt x="46" y="35"/>
                  <a:pt x="46" y="35"/>
                </a:cubicBezTo>
                <a:cubicBezTo>
                  <a:pt x="46" y="35"/>
                  <a:pt x="45" y="35"/>
                  <a:pt x="45" y="35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00" name="Freeform 103">
            <a:extLst>
              <a:ext uri="{FF2B5EF4-FFF2-40B4-BE49-F238E27FC236}">
                <a16:creationId xmlns:a16="http://schemas.microsoft.com/office/drawing/2014/main" id="{9D41EB36-B420-45D6-8019-C1B56ECD8232}"/>
              </a:ext>
            </a:extLst>
          </p:cNvPr>
          <p:cNvSpPr>
            <a:spLocks/>
          </p:cNvSpPr>
          <p:nvPr/>
        </p:nvSpPr>
        <p:spPr bwMode="auto">
          <a:xfrm>
            <a:off x="2303322" y="2155971"/>
            <a:ext cx="25794" cy="24277"/>
          </a:xfrm>
          <a:custGeom>
            <a:avLst/>
            <a:gdLst>
              <a:gd name="T0" fmla="*/ 14 w 14"/>
              <a:gd name="T1" fmla="*/ 0 h 14"/>
              <a:gd name="T2" fmla="*/ 1 w 14"/>
              <a:gd name="T3" fmla="*/ 0 h 14"/>
              <a:gd name="T4" fmla="*/ 0 w 14"/>
              <a:gd name="T5" fmla="*/ 7 h 14"/>
              <a:gd name="T6" fmla="*/ 1 w 14"/>
              <a:gd name="T7" fmla="*/ 14 h 14"/>
              <a:gd name="T8" fmla="*/ 14 w 14"/>
              <a:gd name="T9" fmla="*/ 14 h 14"/>
              <a:gd name="T10" fmla="*/ 12 w 14"/>
              <a:gd name="T11" fmla="*/ 7 h 14"/>
              <a:gd name="T12" fmla="*/ 14 w 14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4">
                <a:moveTo>
                  <a:pt x="14" y="0"/>
                </a:moveTo>
                <a:cubicBezTo>
                  <a:pt x="1" y="0"/>
                  <a:pt x="1" y="0"/>
                  <a:pt x="1" y="0"/>
                </a:cubicBezTo>
                <a:cubicBezTo>
                  <a:pt x="0" y="2"/>
                  <a:pt x="0" y="5"/>
                  <a:pt x="0" y="7"/>
                </a:cubicBezTo>
                <a:cubicBezTo>
                  <a:pt x="0" y="10"/>
                  <a:pt x="0" y="12"/>
                  <a:pt x="1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3" y="12"/>
                  <a:pt x="12" y="10"/>
                  <a:pt x="12" y="7"/>
                </a:cubicBezTo>
                <a:cubicBezTo>
                  <a:pt x="12" y="5"/>
                  <a:pt x="13" y="2"/>
                  <a:pt x="14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01" name="Freeform 104">
            <a:extLst>
              <a:ext uri="{FF2B5EF4-FFF2-40B4-BE49-F238E27FC236}">
                <a16:creationId xmlns:a16="http://schemas.microsoft.com/office/drawing/2014/main" id="{61DA0F62-AE0B-4D39-A2D8-93D87D00E904}"/>
              </a:ext>
            </a:extLst>
          </p:cNvPr>
          <p:cNvSpPr>
            <a:spLocks/>
          </p:cNvSpPr>
          <p:nvPr/>
        </p:nvSpPr>
        <p:spPr bwMode="auto">
          <a:xfrm>
            <a:off x="2309390" y="2127142"/>
            <a:ext cx="116832" cy="83452"/>
          </a:xfrm>
          <a:custGeom>
            <a:avLst/>
            <a:gdLst>
              <a:gd name="T0" fmla="*/ 42 w 66"/>
              <a:gd name="T1" fmla="*/ 0 h 47"/>
              <a:gd name="T2" fmla="*/ 20 w 66"/>
              <a:gd name="T3" fmla="*/ 0 h 47"/>
              <a:gd name="T4" fmla="*/ 0 w 66"/>
              <a:gd name="T5" fmla="*/ 12 h 47"/>
              <a:gd name="T6" fmla="*/ 19 w 66"/>
              <a:gd name="T7" fmla="*/ 12 h 47"/>
              <a:gd name="T8" fmla="*/ 20 w 66"/>
              <a:gd name="T9" fmla="*/ 12 h 47"/>
              <a:gd name="T10" fmla="*/ 42 w 66"/>
              <a:gd name="T11" fmla="*/ 12 h 47"/>
              <a:gd name="T12" fmla="*/ 54 w 66"/>
              <a:gd name="T13" fmla="*/ 23 h 47"/>
              <a:gd name="T14" fmla="*/ 42 w 66"/>
              <a:gd name="T15" fmla="*/ 35 h 47"/>
              <a:gd name="T16" fmla="*/ 20 w 66"/>
              <a:gd name="T17" fmla="*/ 35 h 47"/>
              <a:gd name="T18" fmla="*/ 19 w 66"/>
              <a:gd name="T19" fmla="*/ 35 h 47"/>
              <a:gd name="T20" fmla="*/ 0 w 66"/>
              <a:gd name="T21" fmla="*/ 35 h 47"/>
              <a:gd name="T22" fmla="*/ 20 w 66"/>
              <a:gd name="T23" fmla="*/ 47 h 47"/>
              <a:gd name="T24" fmla="*/ 42 w 66"/>
              <a:gd name="T25" fmla="*/ 47 h 47"/>
              <a:gd name="T26" fmla="*/ 66 w 66"/>
              <a:gd name="T27" fmla="*/ 23 h 47"/>
              <a:gd name="T28" fmla="*/ 42 w 66"/>
              <a:gd name="T2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" h="47">
                <a:moveTo>
                  <a:pt x="42" y="0"/>
                </a:moveTo>
                <a:cubicBezTo>
                  <a:pt x="20" y="0"/>
                  <a:pt x="20" y="0"/>
                  <a:pt x="20" y="0"/>
                </a:cubicBezTo>
                <a:cubicBezTo>
                  <a:pt x="11" y="0"/>
                  <a:pt x="4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20" y="12"/>
                  <a:pt x="20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8" y="12"/>
                  <a:pt x="54" y="17"/>
                  <a:pt x="54" y="23"/>
                </a:cubicBezTo>
                <a:cubicBezTo>
                  <a:pt x="54" y="30"/>
                  <a:pt x="48" y="35"/>
                  <a:pt x="42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19" y="35"/>
                  <a:pt x="19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4" y="42"/>
                  <a:pt x="11" y="47"/>
                  <a:pt x="20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55" y="47"/>
                  <a:pt x="66" y="36"/>
                  <a:pt x="66" y="23"/>
                </a:cubicBezTo>
                <a:cubicBezTo>
                  <a:pt x="66" y="10"/>
                  <a:pt x="55" y="0"/>
                  <a:pt x="42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02" name="Freeform 105">
            <a:extLst>
              <a:ext uri="{FF2B5EF4-FFF2-40B4-BE49-F238E27FC236}">
                <a16:creationId xmlns:a16="http://schemas.microsoft.com/office/drawing/2014/main" id="{D421A6DD-DBCA-48BC-96B1-42BAE729C22F}"/>
              </a:ext>
            </a:extLst>
          </p:cNvPr>
          <p:cNvSpPr>
            <a:spLocks noEditPoints="1"/>
          </p:cNvSpPr>
          <p:nvPr/>
        </p:nvSpPr>
        <p:spPr bwMode="auto">
          <a:xfrm>
            <a:off x="2128830" y="1998171"/>
            <a:ext cx="341392" cy="341392"/>
          </a:xfrm>
          <a:custGeom>
            <a:avLst/>
            <a:gdLst>
              <a:gd name="T0" fmla="*/ 96 w 192"/>
              <a:gd name="T1" fmla="*/ 12 h 192"/>
              <a:gd name="T2" fmla="*/ 180 w 192"/>
              <a:gd name="T3" fmla="*/ 96 h 192"/>
              <a:gd name="T4" fmla="*/ 96 w 192"/>
              <a:gd name="T5" fmla="*/ 180 h 192"/>
              <a:gd name="T6" fmla="*/ 12 w 192"/>
              <a:gd name="T7" fmla="*/ 96 h 192"/>
              <a:gd name="T8" fmla="*/ 96 w 192"/>
              <a:gd name="T9" fmla="*/ 12 h 192"/>
              <a:gd name="T10" fmla="*/ 96 w 192"/>
              <a:gd name="T11" fmla="*/ 0 h 192"/>
              <a:gd name="T12" fmla="*/ 0 w 192"/>
              <a:gd name="T13" fmla="*/ 96 h 192"/>
              <a:gd name="T14" fmla="*/ 96 w 192"/>
              <a:gd name="T15" fmla="*/ 192 h 192"/>
              <a:gd name="T16" fmla="*/ 192 w 192"/>
              <a:gd name="T17" fmla="*/ 96 h 192"/>
              <a:gd name="T18" fmla="*/ 96 w 192"/>
              <a:gd name="T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92">
                <a:moveTo>
                  <a:pt x="96" y="12"/>
                </a:moveTo>
                <a:cubicBezTo>
                  <a:pt x="142" y="12"/>
                  <a:pt x="180" y="50"/>
                  <a:pt x="180" y="96"/>
                </a:cubicBezTo>
                <a:cubicBezTo>
                  <a:pt x="180" y="143"/>
                  <a:pt x="142" y="180"/>
                  <a:pt x="96" y="180"/>
                </a:cubicBezTo>
                <a:cubicBezTo>
                  <a:pt x="49" y="180"/>
                  <a:pt x="12" y="143"/>
                  <a:pt x="12" y="96"/>
                </a:cubicBezTo>
                <a:cubicBezTo>
                  <a:pt x="12" y="50"/>
                  <a:pt x="49" y="12"/>
                  <a:pt x="96" y="12"/>
                </a:cubicBezTo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</a:path>
            </a:pathLst>
          </a:custGeom>
          <a:solidFill>
            <a:srgbClr val="7CCA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7396" tIns="43698" rIns="87396" bIns="43698" numCol="1" anchor="t" anchorCtr="0" compatLnSpc="1">
            <a:prstTxWarp prst="textNoShape">
              <a:avLst/>
            </a:prstTxWarp>
          </a:bodyPr>
          <a:lstStyle/>
          <a:p>
            <a:pPr defTabSz="874003"/>
            <a:endParaRPr lang="en-US" sz="1720">
              <a:solidFill>
                <a:srgbClr val="00B0F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F7AF41E-BB44-4229-A94E-8809B9EF81C0}"/>
              </a:ext>
            </a:extLst>
          </p:cNvPr>
          <p:cNvSpPr txBox="1"/>
          <p:nvPr/>
        </p:nvSpPr>
        <p:spPr>
          <a:xfrm>
            <a:off x="9200541" y="6226372"/>
            <a:ext cx="2046896" cy="588383"/>
          </a:xfrm>
          <a:prstGeom prst="rect">
            <a:avLst/>
          </a:prstGeom>
          <a:noFill/>
        </p:spPr>
        <p:txBody>
          <a:bodyPr wrap="none" lIns="171381" tIns="137105" rIns="171381" bIns="137105" rtlCol="0">
            <a:spAutoFit/>
          </a:bodyPr>
          <a:lstStyle/>
          <a:p>
            <a:pPr>
              <a:lnSpc>
                <a:spcPct val="90000"/>
              </a:lnSpc>
              <a:spcAft>
                <a:spcPts val="562"/>
              </a:spcAft>
            </a:pPr>
            <a:r>
              <a:rPr lang="en-US" sz="2249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*and only one</a:t>
            </a:r>
          </a:p>
        </p:txBody>
      </p:sp>
    </p:spTree>
    <p:extLst>
      <p:ext uri="{BB962C8B-B14F-4D97-AF65-F5344CB8AC3E}">
        <p14:creationId xmlns:p14="http://schemas.microsoft.com/office/powerpoint/2010/main" val="171348229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308D-9D55-4CAF-B954-680E147742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7688" y="295275"/>
            <a:ext cx="11888787" cy="917575"/>
          </a:xfrm>
        </p:spPr>
        <p:txBody>
          <a:bodyPr/>
          <a:lstStyle/>
          <a:p>
            <a:r>
              <a:rPr lang="en-US" dirty="0"/>
              <a:t>Resource Tags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2832A6-26CB-45A2-ACB1-7E6DC79B69E4}"/>
              </a:ext>
            </a:extLst>
          </p:cNvPr>
          <p:cNvSpPr txBox="1">
            <a:spLocks/>
          </p:cNvSpPr>
          <p:nvPr/>
        </p:nvSpPr>
        <p:spPr>
          <a:xfrm>
            <a:off x="5870362" y="1277096"/>
            <a:ext cx="5767226" cy="95721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/>
              <a:t>Resource Tags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41FCB2-2B12-4895-9649-77882A6869DF}"/>
              </a:ext>
            </a:extLst>
          </p:cNvPr>
          <p:cNvSpPr txBox="1">
            <a:spLocks/>
          </p:cNvSpPr>
          <p:nvPr/>
        </p:nvSpPr>
        <p:spPr>
          <a:xfrm>
            <a:off x="5891169" y="2472018"/>
            <a:ext cx="5767225" cy="4547860"/>
          </a:xfrm>
          <a:prstGeom prst="rect">
            <a:avLst/>
          </a:prstGeom>
        </p:spPr>
        <p:txBody>
          <a:bodyPr vert="horz" wrap="square" lIns="146304" tIns="91440" rIns="146304" bIns="9144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352" dirty="0"/>
              <a:t>Name-value pairs assigned to resources or resource groups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352" dirty="0"/>
          </a:p>
          <a:p>
            <a:pPr>
              <a:lnSpc>
                <a:spcPct val="100000"/>
              </a:lnSpc>
            </a:pPr>
            <a:r>
              <a:rPr lang="en-US" sz="2352" dirty="0"/>
              <a:t>Plan your taxonomy first!</a:t>
            </a:r>
          </a:p>
          <a:p>
            <a:pPr>
              <a:lnSpc>
                <a:spcPct val="100000"/>
              </a:lnSpc>
            </a:pPr>
            <a:endParaRPr lang="en-US" sz="2352" dirty="0"/>
          </a:p>
          <a:p>
            <a:pPr>
              <a:lnSpc>
                <a:spcPct val="100000"/>
              </a:lnSpc>
            </a:pPr>
            <a:r>
              <a:rPr lang="en-US" sz="2352" dirty="0"/>
              <a:t>Each resource can have up to 15 tags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4BAD8-ECAB-4E9B-B633-49836FE0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9" y="1418682"/>
            <a:ext cx="4990945" cy="485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4567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0009-E680-458D-B006-A5B390ED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A169E-5C47-4E28-B9C0-5C5CE503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363662"/>
            <a:ext cx="8074764" cy="4984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372FD0-D40F-44A7-9A70-8BDFC333A305}"/>
              </a:ext>
            </a:extLst>
          </p:cNvPr>
          <p:cNvSpPr/>
          <p:nvPr/>
        </p:nvSpPr>
        <p:spPr>
          <a:xfrm>
            <a:off x="8809037" y="1588288"/>
            <a:ext cx="348932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Prevent Accidental Deletion of Resources.</a:t>
            </a:r>
          </a:p>
          <a:p>
            <a:endParaRPr lang="en-US" dirty="0"/>
          </a:p>
          <a:p>
            <a:r>
              <a:rPr lang="en-US" dirty="0"/>
              <a:t>Lock subscriptions, resource groups or resources.</a:t>
            </a:r>
          </a:p>
          <a:p>
            <a:endParaRPr lang="en-US" dirty="0"/>
          </a:p>
          <a:p>
            <a:r>
              <a:rPr lang="en-US" b="1" dirty="0"/>
              <a:t>Lock Levels:</a:t>
            </a:r>
          </a:p>
          <a:p>
            <a:endParaRPr lang="en-US" dirty="0"/>
          </a:p>
          <a:p>
            <a:pPr lvl="1"/>
            <a:r>
              <a:rPr lang="en-US" b="1" dirty="0" err="1"/>
              <a:t>CanNotDelete</a:t>
            </a:r>
            <a:br>
              <a:rPr lang="en-US" b="1" dirty="0"/>
            </a:br>
            <a:r>
              <a:rPr lang="en-US" sz="1400" dirty="0"/>
              <a:t>Authorized users can still read and modify a resource, but they can't delete the resource. </a:t>
            </a:r>
          </a:p>
          <a:p>
            <a:pPr lvl="1"/>
            <a:br>
              <a:rPr lang="en-US" dirty="0"/>
            </a:br>
            <a:r>
              <a:rPr lang="en-US" dirty="0" err="1"/>
              <a:t>ReadOnly</a:t>
            </a:r>
            <a:br>
              <a:rPr lang="en-US" dirty="0"/>
            </a:br>
            <a:r>
              <a:rPr lang="en-US" sz="1400" dirty="0"/>
              <a:t>Authorized users can read a resource, but they can't delete or update the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38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True or False? </a:t>
            </a:r>
            <a:r>
              <a:rPr lang="en-US" sz="3200" dirty="0"/>
              <a:t>– If you delete a resource group, all resources within the resource group will be deleted?</a:t>
            </a:r>
          </a:p>
        </p:txBody>
      </p:sp>
    </p:spTree>
    <p:extLst>
      <p:ext uri="{BB962C8B-B14F-4D97-AF65-F5344CB8AC3E}">
        <p14:creationId xmlns:p14="http://schemas.microsoft.com/office/powerpoint/2010/main" val="160515158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True or False? </a:t>
            </a:r>
            <a:r>
              <a:rPr lang="en-US" sz="3200" dirty="0"/>
              <a:t>– If you delete a resource group, all resources within the resource group will be deleted?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u="sng" dirty="0"/>
              <a:t>True</a:t>
            </a:r>
            <a:r>
              <a:rPr lang="en-US" sz="3200" dirty="0"/>
              <a:t> – All resources within a resource group will be deleted if the group is removed.</a:t>
            </a:r>
          </a:p>
        </p:txBody>
      </p:sp>
    </p:spTree>
    <p:extLst>
      <p:ext uri="{BB962C8B-B14F-4D97-AF65-F5344CB8AC3E}">
        <p14:creationId xmlns:p14="http://schemas.microsoft.com/office/powerpoint/2010/main" val="362980605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You’ve created a resource group and are ready to deploy some resources. What combinations of resources would be supported if the resource group is in the East US 2 region?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dirty="0"/>
              <a:t>3 VMs in “</a:t>
            </a:r>
            <a:r>
              <a:rPr lang="en-US" sz="3200" b="1" dirty="0"/>
              <a:t>East US”</a:t>
            </a:r>
            <a:r>
              <a:rPr lang="en-US" sz="3200" dirty="0"/>
              <a:t>, 2 storage accounts in “</a:t>
            </a:r>
            <a:r>
              <a:rPr lang="en-US" sz="3200" b="1" dirty="0"/>
              <a:t>West US”</a:t>
            </a:r>
          </a:p>
          <a:p>
            <a:pPr marL="514350" indent="-514350">
              <a:buAutoNum type="alphaLcPeriod"/>
            </a:pPr>
            <a:r>
              <a:rPr lang="en-US" sz="3200" dirty="0"/>
              <a:t>3 VMs in “</a:t>
            </a:r>
            <a:r>
              <a:rPr lang="en-US" sz="3200" b="1" dirty="0"/>
              <a:t>East US 2”</a:t>
            </a:r>
            <a:r>
              <a:rPr lang="en-US" sz="3200" dirty="0"/>
              <a:t>, 2 storage accounts in “</a:t>
            </a:r>
            <a:r>
              <a:rPr lang="en-US" sz="3200" b="1" dirty="0"/>
              <a:t>East US 2”</a:t>
            </a:r>
          </a:p>
          <a:p>
            <a:pPr marL="514350" indent="-514350">
              <a:buAutoNum type="alphaLcPeriod"/>
            </a:pPr>
            <a:r>
              <a:rPr lang="en-US" sz="3200" dirty="0"/>
              <a:t>3 VMs in “</a:t>
            </a:r>
            <a:r>
              <a:rPr lang="en-US" sz="3200" b="1" dirty="0"/>
              <a:t>West US”</a:t>
            </a:r>
            <a:r>
              <a:rPr lang="en-US" sz="3200" dirty="0"/>
              <a:t>, 2 storage accounts in “</a:t>
            </a:r>
            <a:r>
              <a:rPr lang="en-US" sz="3200" b="1" dirty="0"/>
              <a:t>West US”</a:t>
            </a:r>
          </a:p>
        </p:txBody>
      </p:sp>
    </p:spTree>
    <p:extLst>
      <p:ext uri="{BB962C8B-B14F-4D97-AF65-F5344CB8AC3E}">
        <p14:creationId xmlns:p14="http://schemas.microsoft.com/office/powerpoint/2010/main" val="279418724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You’ve created a resource group and are ready to deploy some resources. What combinations of resources would be supported if the resource group is in the East US 2 region?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u="sng" dirty="0"/>
              <a:t>3 VMs in “</a:t>
            </a:r>
            <a:r>
              <a:rPr lang="en-US" sz="3200" b="1" u="sng" dirty="0"/>
              <a:t>East US”</a:t>
            </a:r>
            <a:r>
              <a:rPr lang="en-US" sz="3200" u="sng" dirty="0"/>
              <a:t>, 2 storage accounts in “</a:t>
            </a:r>
            <a:r>
              <a:rPr lang="en-US" sz="3200" b="1" u="sng" dirty="0"/>
              <a:t>West US”</a:t>
            </a:r>
          </a:p>
          <a:p>
            <a:pPr marL="514350" indent="-514350">
              <a:buAutoNum type="alphaLcPeriod"/>
            </a:pPr>
            <a:r>
              <a:rPr lang="en-US" sz="3200" u="sng" dirty="0"/>
              <a:t>3 VMs in “</a:t>
            </a:r>
            <a:r>
              <a:rPr lang="en-US" sz="3200" b="1" u="sng" dirty="0"/>
              <a:t>East US 2”</a:t>
            </a:r>
            <a:r>
              <a:rPr lang="en-US" sz="3200" u="sng" dirty="0"/>
              <a:t>, 2 storage accounts in “</a:t>
            </a:r>
            <a:r>
              <a:rPr lang="en-US" sz="3200" b="1" u="sng" dirty="0"/>
              <a:t>East US 2”</a:t>
            </a:r>
          </a:p>
          <a:p>
            <a:pPr marL="514350" indent="-514350">
              <a:buAutoNum type="alphaLcPeriod"/>
            </a:pPr>
            <a:r>
              <a:rPr lang="en-US" sz="3200" u="sng" dirty="0"/>
              <a:t>3 VMs in “</a:t>
            </a:r>
            <a:r>
              <a:rPr lang="en-US" sz="3200" b="1" u="sng" dirty="0"/>
              <a:t>West US”</a:t>
            </a:r>
            <a:r>
              <a:rPr lang="en-US" sz="3200" u="sng" dirty="0"/>
              <a:t>, 2 storage accounts in “</a:t>
            </a:r>
            <a:r>
              <a:rPr lang="en-US" sz="3200" b="1" u="sng" dirty="0"/>
              <a:t>West US”</a:t>
            </a:r>
          </a:p>
        </p:txBody>
      </p:sp>
    </p:spTree>
    <p:extLst>
      <p:ext uri="{BB962C8B-B14F-4D97-AF65-F5344CB8AC3E}">
        <p14:creationId xmlns:p14="http://schemas.microsoft.com/office/powerpoint/2010/main" val="253861878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Resource groups can be used to achieve which of the following goals: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dirty="0"/>
              <a:t>Organize resources for billing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Organize resources for life-cycle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Organize resources for authorization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Organize resources by region or geo</a:t>
            </a:r>
          </a:p>
        </p:txBody>
      </p:sp>
    </p:spTree>
    <p:extLst>
      <p:ext uri="{BB962C8B-B14F-4D97-AF65-F5344CB8AC3E}">
        <p14:creationId xmlns:p14="http://schemas.microsoft.com/office/powerpoint/2010/main" val="301621990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9B36-8A5E-4B29-B67C-8AB8D4C77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843" y="295275"/>
            <a:ext cx="11888787" cy="917575"/>
          </a:xfrm>
        </p:spPr>
        <p:txBody>
          <a:bodyPr/>
          <a:lstStyle/>
          <a:p>
            <a:r>
              <a:rPr lang="en-US" b="1" dirty="0"/>
              <a:t>Review 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8BF4-080F-400D-A4CD-986F4E7685D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5244" y="2030413"/>
            <a:ext cx="11236325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b="1" dirty="0"/>
              <a:t>Q: </a:t>
            </a:r>
            <a:r>
              <a:rPr lang="en-US" sz="3200" b="1" dirty="0"/>
              <a:t>Resource groups can be used to achieve which of the following goals: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AutoNum type="alphaLcPeriod"/>
            </a:pPr>
            <a:r>
              <a:rPr lang="en-US" sz="3200" b="1" u="sng" dirty="0"/>
              <a:t>Organize resources for billing</a:t>
            </a:r>
          </a:p>
          <a:p>
            <a:pPr marL="514350" indent="-514350">
              <a:buAutoNum type="alphaLcPeriod"/>
            </a:pPr>
            <a:r>
              <a:rPr lang="en-US" sz="3200" b="1" u="sng" dirty="0"/>
              <a:t>Organize resources for life-cycle</a:t>
            </a:r>
          </a:p>
          <a:p>
            <a:pPr marL="514350" indent="-514350">
              <a:buAutoNum type="alphaLcPeriod"/>
            </a:pPr>
            <a:r>
              <a:rPr lang="en-US" sz="3200" b="1" u="sng" dirty="0"/>
              <a:t>Organize resources for authorization</a:t>
            </a:r>
          </a:p>
          <a:p>
            <a:pPr marL="514350" indent="-514350">
              <a:buAutoNum type="alphaLcPeriod"/>
            </a:pPr>
            <a:r>
              <a:rPr lang="en-US" sz="3200" b="1" dirty="0"/>
              <a:t>Organize resources by region or geo</a:t>
            </a:r>
          </a:p>
        </p:txBody>
      </p:sp>
    </p:spTree>
    <p:extLst>
      <p:ext uri="{BB962C8B-B14F-4D97-AF65-F5344CB8AC3E}">
        <p14:creationId xmlns:p14="http://schemas.microsoft.com/office/powerpoint/2010/main" val="13747482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2D8D35F-ABF4-47B1-B410-07CF00139C2A}"/>
              </a:ext>
            </a:extLst>
          </p:cNvPr>
          <p:cNvSpPr/>
          <p:nvPr/>
        </p:nvSpPr>
        <p:spPr bwMode="auto">
          <a:xfrm>
            <a:off x="8142840" y="1493657"/>
            <a:ext cx="3799673" cy="497540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161236-1F0F-4D28-92A6-E2B5B3E6A4A7}"/>
              </a:ext>
            </a:extLst>
          </p:cNvPr>
          <p:cNvSpPr/>
          <p:nvPr/>
        </p:nvSpPr>
        <p:spPr bwMode="auto">
          <a:xfrm>
            <a:off x="4084637" y="1495576"/>
            <a:ext cx="3799673" cy="497540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6F4C11-609F-4E7B-810E-F1CFD00DD244}"/>
              </a:ext>
            </a:extLst>
          </p:cNvPr>
          <p:cNvSpPr/>
          <p:nvPr/>
        </p:nvSpPr>
        <p:spPr bwMode="auto">
          <a:xfrm>
            <a:off x="558867" y="1493658"/>
            <a:ext cx="3283378" cy="497540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041526-D85F-4071-844E-F18FCE69FA1B}"/>
              </a:ext>
            </a:extLst>
          </p:cNvPr>
          <p:cNvCxnSpPr>
            <a:cxnSpLocks/>
            <a:stCxn id="74" idx="3"/>
            <a:endCxn id="65" idx="1"/>
          </p:cNvCxnSpPr>
          <p:nvPr/>
        </p:nvCxnSpPr>
        <p:spPr>
          <a:xfrm>
            <a:off x="3029849" y="4084671"/>
            <a:ext cx="5500188" cy="221847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4A7604-FB5A-4BA1-88C8-839438DF0110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 flipV="1">
            <a:off x="3029849" y="2148002"/>
            <a:ext cx="1441445" cy="1936669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9B317B-CDC5-410B-AFDD-E3479424CB49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 flipV="1">
            <a:off x="3029849" y="3011118"/>
            <a:ext cx="1441445" cy="1073553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A4DF08-E41B-4E9A-A732-0EABCA632761}"/>
              </a:ext>
            </a:extLst>
          </p:cNvPr>
          <p:cNvCxnSpPr>
            <a:cxnSpLocks/>
            <a:stCxn id="74" idx="3"/>
            <a:endCxn id="59" idx="1"/>
          </p:cNvCxnSpPr>
          <p:nvPr/>
        </p:nvCxnSpPr>
        <p:spPr>
          <a:xfrm flipV="1">
            <a:off x="3029849" y="3826301"/>
            <a:ext cx="1443229" cy="25837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0AC7E7-284D-4E7D-8FD7-53E5D34F7856}"/>
              </a:ext>
            </a:extLst>
          </p:cNvPr>
          <p:cNvCxnSpPr>
            <a:cxnSpLocks/>
            <a:stCxn id="74" idx="3"/>
            <a:endCxn id="53" idx="1"/>
          </p:cNvCxnSpPr>
          <p:nvPr/>
        </p:nvCxnSpPr>
        <p:spPr>
          <a:xfrm>
            <a:off x="3029849" y="4084671"/>
            <a:ext cx="1441445" cy="557979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8AC8E2-7683-4BFA-BF07-2B462BA2B259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3029849" y="4084671"/>
            <a:ext cx="1441445" cy="1391084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99D3D2-4F15-492E-BBF0-FFBBF2C46095}"/>
              </a:ext>
            </a:extLst>
          </p:cNvPr>
          <p:cNvGrpSpPr/>
          <p:nvPr/>
        </p:nvGrpSpPr>
        <p:grpSpPr>
          <a:xfrm>
            <a:off x="7249176" y="2217026"/>
            <a:ext cx="1765797" cy="904436"/>
            <a:chOff x="6530561" y="3404044"/>
            <a:chExt cx="1765797" cy="100691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AF6015-B4DE-4729-AAC1-B53424BA007B}"/>
                </a:ext>
              </a:extLst>
            </p:cNvPr>
            <p:cNvSpPr/>
            <p:nvPr/>
          </p:nvSpPr>
          <p:spPr bwMode="auto">
            <a:xfrm flipH="1" flipV="1">
              <a:off x="6573900" y="3893102"/>
              <a:ext cx="1183590" cy="517860"/>
            </a:xfrm>
            <a:custGeom>
              <a:avLst/>
              <a:gdLst>
                <a:gd name="connsiteX0" fmla="*/ 0 w 3897443"/>
                <a:gd name="connsiteY0" fmla="*/ 1299261 h 1300354"/>
                <a:gd name="connsiteX1" fmla="*/ 1768840 w 3897443"/>
                <a:gd name="connsiteY1" fmla="*/ 1134369 h 1300354"/>
                <a:gd name="connsiteX2" fmla="*/ 2983043 w 3897443"/>
                <a:gd name="connsiteY2" fmla="*/ 264939 h 1300354"/>
                <a:gd name="connsiteX3" fmla="*/ 3897443 w 3897443"/>
                <a:gd name="connsiteY3" fmla="*/ 160008 h 1300354"/>
                <a:gd name="connsiteX0" fmla="*/ 0 w 3897443"/>
                <a:gd name="connsiteY0" fmla="*/ 1145491 h 1146584"/>
                <a:gd name="connsiteX1" fmla="*/ 1768840 w 3897443"/>
                <a:gd name="connsiteY1" fmla="*/ 980599 h 1146584"/>
                <a:gd name="connsiteX2" fmla="*/ 2983043 w 3897443"/>
                <a:gd name="connsiteY2" fmla="*/ 111169 h 1146584"/>
                <a:gd name="connsiteX3" fmla="*/ 3897443 w 3897443"/>
                <a:gd name="connsiteY3" fmla="*/ 6238 h 1146584"/>
                <a:gd name="connsiteX0" fmla="*/ 0 w 3891223"/>
                <a:gd name="connsiteY0" fmla="*/ 1170355 h 1171448"/>
                <a:gd name="connsiteX1" fmla="*/ 1768840 w 3891223"/>
                <a:gd name="connsiteY1" fmla="*/ 1005463 h 1171448"/>
                <a:gd name="connsiteX2" fmla="*/ 2983043 w 3891223"/>
                <a:gd name="connsiteY2" fmla="*/ 136033 h 1171448"/>
                <a:gd name="connsiteX3" fmla="*/ 3891223 w 3891223"/>
                <a:gd name="connsiteY3" fmla="*/ 0 h 1171448"/>
                <a:gd name="connsiteX0" fmla="*/ 0 w 3891223"/>
                <a:gd name="connsiteY0" fmla="*/ 1170355 h 1170484"/>
                <a:gd name="connsiteX1" fmla="*/ 1768840 w 3891223"/>
                <a:gd name="connsiteY1" fmla="*/ 1005463 h 1170484"/>
                <a:gd name="connsiteX2" fmla="*/ 2983043 w 3891223"/>
                <a:gd name="connsiteY2" fmla="*/ 136033 h 1170484"/>
                <a:gd name="connsiteX3" fmla="*/ 3891223 w 3891223"/>
                <a:gd name="connsiteY3" fmla="*/ 0 h 1170484"/>
                <a:gd name="connsiteX0" fmla="*/ 0 w 3891223"/>
                <a:gd name="connsiteY0" fmla="*/ 1172000 h 1175366"/>
                <a:gd name="connsiteX1" fmla="*/ 1804876 w 3891223"/>
                <a:gd name="connsiteY1" fmla="*/ 1100893 h 1175366"/>
                <a:gd name="connsiteX2" fmla="*/ 2983043 w 3891223"/>
                <a:gd name="connsiteY2" fmla="*/ 137678 h 1175366"/>
                <a:gd name="connsiteX3" fmla="*/ 3891223 w 3891223"/>
                <a:gd name="connsiteY3" fmla="*/ 1645 h 1175366"/>
                <a:gd name="connsiteX0" fmla="*/ 0 w 3891223"/>
                <a:gd name="connsiteY0" fmla="*/ 1172000 h 1172182"/>
                <a:gd name="connsiteX1" fmla="*/ 1804876 w 3891223"/>
                <a:gd name="connsiteY1" fmla="*/ 1100893 h 1172182"/>
                <a:gd name="connsiteX2" fmla="*/ 2983043 w 3891223"/>
                <a:gd name="connsiteY2" fmla="*/ 137678 h 1172182"/>
                <a:gd name="connsiteX3" fmla="*/ 3891223 w 3891223"/>
                <a:gd name="connsiteY3" fmla="*/ 1645 h 1172182"/>
                <a:gd name="connsiteX0" fmla="*/ 0 w 3891223"/>
                <a:gd name="connsiteY0" fmla="*/ 1173247 h 1173640"/>
                <a:gd name="connsiteX1" fmla="*/ 1747512 w 3891223"/>
                <a:gd name="connsiteY1" fmla="*/ 1133242 h 1173640"/>
                <a:gd name="connsiteX2" fmla="*/ 2983043 w 3891223"/>
                <a:gd name="connsiteY2" fmla="*/ 138925 h 1173640"/>
                <a:gd name="connsiteX3" fmla="*/ 3891223 w 3891223"/>
                <a:gd name="connsiteY3" fmla="*/ 2892 h 1173640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0355 h 1170355"/>
                <a:gd name="connsiteX1" fmla="*/ 1747512 w 3891223"/>
                <a:gd name="connsiteY1" fmla="*/ 1155231 h 1170355"/>
                <a:gd name="connsiteX2" fmla="*/ 2983043 w 3891223"/>
                <a:gd name="connsiteY2" fmla="*/ 136033 h 1170355"/>
                <a:gd name="connsiteX3" fmla="*/ 3891223 w 3891223"/>
                <a:gd name="connsiteY3" fmla="*/ 0 h 1170355"/>
                <a:gd name="connsiteX0" fmla="*/ 0 w 3878475"/>
                <a:gd name="connsiteY0" fmla="*/ 1118349 h 1118349"/>
                <a:gd name="connsiteX1" fmla="*/ 1747512 w 3878475"/>
                <a:gd name="connsiteY1" fmla="*/ 1103225 h 1118349"/>
                <a:gd name="connsiteX2" fmla="*/ 2983043 w 3878475"/>
                <a:gd name="connsiteY2" fmla="*/ 84027 h 1118349"/>
                <a:gd name="connsiteX3" fmla="*/ 3878475 w 3878475"/>
                <a:gd name="connsiteY3" fmla="*/ 3978 h 1118349"/>
                <a:gd name="connsiteX0" fmla="*/ 0 w 3878475"/>
                <a:gd name="connsiteY0" fmla="*/ 1114371 h 1114371"/>
                <a:gd name="connsiteX1" fmla="*/ 1747512 w 3878475"/>
                <a:gd name="connsiteY1" fmla="*/ 1099247 h 1114371"/>
                <a:gd name="connsiteX2" fmla="*/ 2983043 w 3878475"/>
                <a:gd name="connsiteY2" fmla="*/ 80049 h 1114371"/>
                <a:gd name="connsiteX3" fmla="*/ 3878475 w 3878475"/>
                <a:gd name="connsiteY3" fmla="*/ 0 h 1114371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69152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47616 h 1047616"/>
                <a:gd name="connsiteX1" fmla="*/ 1747512 w 3878475"/>
                <a:gd name="connsiteY1" fmla="*/ 1045939 h 1047616"/>
                <a:gd name="connsiteX2" fmla="*/ 2983043 w 3878475"/>
                <a:gd name="connsiteY2" fmla="*/ 13294 h 1047616"/>
                <a:gd name="connsiteX3" fmla="*/ 3878475 w 3878475"/>
                <a:gd name="connsiteY3" fmla="*/ 7495 h 1047616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2130963"/>
                <a:gd name="connsiteY0" fmla="*/ 1038444 h 1038444"/>
                <a:gd name="connsiteX1" fmla="*/ 1235531 w 2130963"/>
                <a:gd name="connsiteY1" fmla="*/ 5799 h 1038444"/>
                <a:gd name="connsiteX2" fmla="*/ 2130963 w 2130963"/>
                <a:gd name="connsiteY2" fmla="*/ 0 h 1038444"/>
                <a:gd name="connsiteX0" fmla="*/ 0 w 4897079"/>
                <a:gd name="connsiteY0" fmla="*/ 1038444 h 1038444"/>
                <a:gd name="connsiteX1" fmla="*/ 1235531 w 4897079"/>
                <a:gd name="connsiteY1" fmla="*/ 5799 h 1038444"/>
                <a:gd name="connsiteX2" fmla="*/ 4897079 w 4897079"/>
                <a:gd name="connsiteY2" fmla="*/ 0 h 1038444"/>
                <a:gd name="connsiteX0" fmla="*/ 0 w 1547791"/>
                <a:gd name="connsiteY0" fmla="*/ 1038444 h 1038444"/>
                <a:gd name="connsiteX1" fmla="*/ 1235531 w 1547791"/>
                <a:gd name="connsiteY1" fmla="*/ 5799 h 1038444"/>
                <a:gd name="connsiteX2" fmla="*/ 1547791 w 1547791"/>
                <a:gd name="connsiteY2" fmla="*/ 0 h 103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7791" h="1038444">
                  <a:moveTo>
                    <a:pt x="0" y="1038444"/>
                  </a:moveTo>
                  <a:cubicBezTo>
                    <a:pt x="150086" y="951574"/>
                    <a:pt x="1051186" y="123512"/>
                    <a:pt x="1235531" y="5799"/>
                  </a:cubicBezTo>
                  <a:cubicBezTo>
                    <a:pt x="1292009" y="-4536"/>
                    <a:pt x="1461827" y="8566"/>
                    <a:pt x="1547791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B069DC-5B85-40CA-8B3C-BBC9D9C0C462}"/>
                </a:ext>
              </a:extLst>
            </p:cNvPr>
            <p:cNvSpPr/>
            <p:nvPr/>
          </p:nvSpPr>
          <p:spPr bwMode="auto">
            <a:xfrm flipH="1">
              <a:off x="6530561" y="3404044"/>
              <a:ext cx="1226927" cy="489057"/>
            </a:xfrm>
            <a:custGeom>
              <a:avLst/>
              <a:gdLst>
                <a:gd name="connsiteX0" fmla="*/ 0 w 3897443"/>
                <a:gd name="connsiteY0" fmla="*/ 1299261 h 1300354"/>
                <a:gd name="connsiteX1" fmla="*/ 1768840 w 3897443"/>
                <a:gd name="connsiteY1" fmla="*/ 1134369 h 1300354"/>
                <a:gd name="connsiteX2" fmla="*/ 2983043 w 3897443"/>
                <a:gd name="connsiteY2" fmla="*/ 264939 h 1300354"/>
                <a:gd name="connsiteX3" fmla="*/ 3897443 w 3897443"/>
                <a:gd name="connsiteY3" fmla="*/ 160008 h 1300354"/>
                <a:gd name="connsiteX0" fmla="*/ 0 w 3897443"/>
                <a:gd name="connsiteY0" fmla="*/ 1145491 h 1146584"/>
                <a:gd name="connsiteX1" fmla="*/ 1768840 w 3897443"/>
                <a:gd name="connsiteY1" fmla="*/ 980599 h 1146584"/>
                <a:gd name="connsiteX2" fmla="*/ 2983043 w 3897443"/>
                <a:gd name="connsiteY2" fmla="*/ 111169 h 1146584"/>
                <a:gd name="connsiteX3" fmla="*/ 3897443 w 3897443"/>
                <a:gd name="connsiteY3" fmla="*/ 6238 h 1146584"/>
                <a:gd name="connsiteX0" fmla="*/ 0 w 3891223"/>
                <a:gd name="connsiteY0" fmla="*/ 1170355 h 1171448"/>
                <a:gd name="connsiteX1" fmla="*/ 1768840 w 3891223"/>
                <a:gd name="connsiteY1" fmla="*/ 1005463 h 1171448"/>
                <a:gd name="connsiteX2" fmla="*/ 2983043 w 3891223"/>
                <a:gd name="connsiteY2" fmla="*/ 136033 h 1171448"/>
                <a:gd name="connsiteX3" fmla="*/ 3891223 w 3891223"/>
                <a:gd name="connsiteY3" fmla="*/ 0 h 1171448"/>
                <a:gd name="connsiteX0" fmla="*/ 0 w 3891223"/>
                <a:gd name="connsiteY0" fmla="*/ 1170355 h 1170484"/>
                <a:gd name="connsiteX1" fmla="*/ 1768840 w 3891223"/>
                <a:gd name="connsiteY1" fmla="*/ 1005463 h 1170484"/>
                <a:gd name="connsiteX2" fmla="*/ 2983043 w 3891223"/>
                <a:gd name="connsiteY2" fmla="*/ 136033 h 1170484"/>
                <a:gd name="connsiteX3" fmla="*/ 3891223 w 3891223"/>
                <a:gd name="connsiteY3" fmla="*/ 0 h 1170484"/>
                <a:gd name="connsiteX0" fmla="*/ 0 w 3891223"/>
                <a:gd name="connsiteY0" fmla="*/ 1172000 h 1175366"/>
                <a:gd name="connsiteX1" fmla="*/ 1804876 w 3891223"/>
                <a:gd name="connsiteY1" fmla="*/ 1100893 h 1175366"/>
                <a:gd name="connsiteX2" fmla="*/ 2983043 w 3891223"/>
                <a:gd name="connsiteY2" fmla="*/ 137678 h 1175366"/>
                <a:gd name="connsiteX3" fmla="*/ 3891223 w 3891223"/>
                <a:gd name="connsiteY3" fmla="*/ 1645 h 1175366"/>
                <a:gd name="connsiteX0" fmla="*/ 0 w 3891223"/>
                <a:gd name="connsiteY0" fmla="*/ 1172000 h 1172182"/>
                <a:gd name="connsiteX1" fmla="*/ 1804876 w 3891223"/>
                <a:gd name="connsiteY1" fmla="*/ 1100893 h 1172182"/>
                <a:gd name="connsiteX2" fmla="*/ 2983043 w 3891223"/>
                <a:gd name="connsiteY2" fmla="*/ 137678 h 1172182"/>
                <a:gd name="connsiteX3" fmla="*/ 3891223 w 3891223"/>
                <a:gd name="connsiteY3" fmla="*/ 1645 h 1172182"/>
                <a:gd name="connsiteX0" fmla="*/ 0 w 3891223"/>
                <a:gd name="connsiteY0" fmla="*/ 1173247 h 1173640"/>
                <a:gd name="connsiteX1" fmla="*/ 1747512 w 3891223"/>
                <a:gd name="connsiteY1" fmla="*/ 1133242 h 1173640"/>
                <a:gd name="connsiteX2" fmla="*/ 2983043 w 3891223"/>
                <a:gd name="connsiteY2" fmla="*/ 138925 h 1173640"/>
                <a:gd name="connsiteX3" fmla="*/ 3891223 w 3891223"/>
                <a:gd name="connsiteY3" fmla="*/ 2892 h 1173640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4315 h 1174315"/>
                <a:gd name="connsiteX1" fmla="*/ 1747512 w 3891223"/>
                <a:gd name="connsiteY1" fmla="*/ 1159191 h 1174315"/>
                <a:gd name="connsiteX2" fmla="*/ 2983043 w 3891223"/>
                <a:gd name="connsiteY2" fmla="*/ 139993 h 1174315"/>
                <a:gd name="connsiteX3" fmla="*/ 3891223 w 3891223"/>
                <a:gd name="connsiteY3" fmla="*/ 3960 h 1174315"/>
                <a:gd name="connsiteX0" fmla="*/ 0 w 3891223"/>
                <a:gd name="connsiteY0" fmla="*/ 1170355 h 1170355"/>
                <a:gd name="connsiteX1" fmla="*/ 1747512 w 3891223"/>
                <a:gd name="connsiteY1" fmla="*/ 1155231 h 1170355"/>
                <a:gd name="connsiteX2" fmla="*/ 2983043 w 3891223"/>
                <a:gd name="connsiteY2" fmla="*/ 136033 h 1170355"/>
                <a:gd name="connsiteX3" fmla="*/ 3891223 w 3891223"/>
                <a:gd name="connsiteY3" fmla="*/ 0 h 1170355"/>
                <a:gd name="connsiteX0" fmla="*/ 0 w 3878475"/>
                <a:gd name="connsiteY0" fmla="*/ 1118349 h 1118349"/>
                <a:gd name="connsiteX1" fmla="*/ 1747512 w 3878475"/>
                <a:gd name="connsiteY1" fmla="*/ 1103225 h 1118349"/>
                <a:gd name="connsiteX2" fmla="*/ 2983043 w 3878475"/>
                <a:gd name="connsiteY2" fmla="*/ 84027 h 1118349"/>
                <a:gd name="connsiteX3" fmla="*/ 3878475 w 3878475"/>
                <a:gd name="connsiteY3" fmla="*/ 3978 h 1118349"/>
                <a:gd name="connsiteX0" fmla="*/ 0 w 3878475"/>
                <a:gd name="connsiteY0" fmla="*/ 1114371 h 1114371"/>
                <a:gd name="connsiteX1" fmla="*/ 1747512 w 3878475"/>
                <a:gd name="connsiteY1" fmla="*/ 1099247 h 1114371"/>
                <a:gd name="connsiteX2" fmla="*/ 2983043 w 3878475"/>
                <a:gd name="connsiteY2" fmla="*/ 80049 h 1114371"/>
                <a:gd name="connsiteX3" fmla="*/ 3878475 w 3878475"/>
                <a:gd name="connsiteY3" fmla="*/ 0 h 1114371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55705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70829 h 1070829"/>
                <a:gd name="connsiteX1" fmla="*/ 1747512 w 3878475"/>
                <a:gd name="connsiteY1" fmla="*/ 1069152 h 1070829"/>
                <a:gd name="connsiteX2" fmla="*/ 2983043 w 3878475"/>
                <a:gd name="connsiteY2" fmla="*/ 36507 h 1070829"/>
                <a:gd name="connsiteX3" fmla="*/ 3878475 w 3878475"/>
                <a:gd name="connsiteY3" fmla="*/ 0 h 1070829"/>
                <a:gd name="connsiteX0" fmla="*/ 0 w 3878475"/>
                <a:gd name="connsiteY0" fmla="*/ 1047616 h 1047616"/>
                <a:gd name="connsiteX1" fmla="*/ 1747512 w 3878475"/>
                <a:gd name="connsiteY1" fmla="*/ 1045939 h 1047616"/>
                <a:gd name="connsiteX2" fmla="*/ 2983043 w 3878475"/>
                <a:gd name="connsiteY2" fmla="*/ 13294 h 1047616"/>
                <a:gd name="connsiteX3" fmla="*/ 3878475 w 3878475"/>
                <a:gd name="connsiteY3" fmla="*/ 7495 h 1047616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3878475"/>
                <a:gd name="connsiteY0" fmla="*/ 1040121 h 1040121"/>
                <a:gd name="connsiteX1" fmla="*/ 1747512 w 3878475"/>
                <a:gd name="connsiteY1" fmla="*/ 1038444 h 1040121"/>
                <a:gd name="connsiteX2" fmla="*/ 2983043 w 3878475"/>
                <a:gd name="connsiteY2" fmla="*/ 5799 h 1040121"/>
                <a:gd name="connsiteX3" fmla="*/ 3878475 w 3878475"/>
                <a:gd name="connsiteY3" fmla="*/ 0 h 1040121"/>
                <a:gd name="connsiteX0" fmla="*/ 0 w 2130963"/>
                <a:gd name="connsiteY0" fmla="*/ 1038444 h 1038444"/>
                <a:gd name="connsiteX1" fmla="*/ 1235531 w 2130963"/>
                <a:gd name="connsiteY1" fmla="*/ 5799 h 1038444"/>
                <a:gd name="connsiteX2" fmla="*/ 2130963 w 2130963"/>
                <a:gd name="connsiteY2" fmla="*/ 0 h 1038444"/>
                <a:gd name="connsiteX0" fmla="*/ 0 w 4897079"/>
                <a:gd name="connsiteY0" fmla="*/ 1038444 h 1038444"/>
                <a:gd name="connsiteX1" fmla="*/ 1235531 w 4897079"/>
                <a:gd name="connsiteY1" fmla="*/ 5799 h 1038444"/>
                <a:gd name="connsiteX2" fmla="*/ 4897079 w 4897079"/>
                <a:gd name="connsiteY2" fmla="*/ 0 h 1038444"/>
                <a:gd name="connsiteX0" fmla="*/ 0 w 1604464"/>
                <a:gd name="connsiteY0" fmla="*/ 1038444 h 1038444"/>
                <a:gd name="connsiteX1" fmla="*/ 1235531 w 1604464"/>
                <a:gd name="connsiteY1" fmla="*/ 5799 h 1038444"/>
                <a:gd name="connsiteX2" fmla="*/ 1604464 w 1604464"/>
                <a:gd name="connsiteY2" fmla="*/ 0 h 103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4464" h="1038444">
                  <a:moveTo>
                    <a:pt x="0" y="1038444"/>
                  </a:moveTo>
                  <a:cubicBezTo>
                    <a:pt x="150086" y="951574"/>
                    <a:pt x="1051186" y="123512"/>
                    <a:pt x="1235531" y="5799"/>
                  </a:cubicBezTo>
                  <a:cubicBezTo>
                    <a:pt x="1292009" y="-4536"/>
                    <a:pt x="1518500" y="8566"/>
                    <a:pt x="1604464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17910B-8DC8-42A7-A84A-10C451D00B17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V="1">
              <a:off x="7757488" y="3887019"/>
              <a:ext cx="538870" cy="608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headEnd type="none" w="med" len="me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269D73DC-405B-4D2A-8C4E-11EA0526C2C2}"/>
              </a:ext>
            </a:extLst>
          </p:cNvPr>
          <p:cNvSpPr txBox="1">
            <a:spLocks/>
          </p:cNvSpPr>
          <p:nvPr/>
        </p:nvSpPr>
        <p:spPr>
          <a:xfrm>
            <a:off x="1145180" y="1146869"/>
            <a:ext cx="2004157" cy="354057"/>
          </a:xfrm>
          <a:prstGeom prst="rect">
            <a:avLst/>
          </a:prstGeom>
        </p:spPr>
        <p:txBody>
          <a:bodyPr vert="horz" wrap="square" lIns="0" tIns="65282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40" dirty="0"/>
              <a:t>Fundamentals 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59802879-96B9-498C-A6CE-6F3FEF37E7B3}"/>
              </a:ext>
            </a:extLst>
          </p:cNvPr>
          <p:cNvSpPr txBox="1">
            <a:spLocks/>
          </p:cNvSpPr>
          <p:nvPr/>
        </p:nvSpPr>
        <p:spPr>
          <a:xfrm>
            <a:off x="4848573" y="1143354"/>
            <a:ext cx="2273586" cy="354057"/>
          </a:xfrm>
          <a:prstGeom prst="rect">
            <a:avLst/>
          </a:prstGeom>
        </p:spPr>
        <p:txBody>
          <a:bodyPr vert="horz" wrap="square" lIns="0" tIns="65282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40" dirty="0"/>
              <a:t>Associate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ABAF060-E86F-4085-8C96-1DF813D348B2}"/>
              </a:ext>
            </a:extLst>
          </p:cNvPr>
          <p:cNvSpPr txBox="1">
            <a:spLocks/>
          </p:cNvSpPr>
          <p:nvPr/>
        </p:nvSpPr>
        <p:spPr>
          <a:xfrm>
            <a:off x="8924830" y="1143354"/>
            <a:ext cx="2273586" cy="354057"/>
          </a:xfrm>
          <a:prstGeom prst="rect">
            <a:avLst/>
          </a:prstGeom>
        </p:spPr>
        <p:txBody>
          <a:bodyPr vert="horz" wrap="square" lIns="0" tIns="65282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2040" dirty="0"/>
              <a:t>Expert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FEFC1D-F301-4267-9412-40F87A882B95}"/>
              </a:ext>
            </a:extLst>
          </p:cNvPr>
          <p:cNvGrpSpPr/>
          <p:nvPr/>
        </p:nvGrpSpPr>
        <p:grpSpPr>
          <a:xfrm>
            <a:off x="756263" y="3512172"/>
            <a:ext cx="2494023" cy="845608"/>
            <a:chOff x="365495" y="3341508"/>
            <a:chExt cx="2494023" cy="845608"/>
          </a:xfrm>
        </p:grpSpPr>
        <p:sp>
          <p:nvSpPr>
            <p:cNvPr id="74" name="Title 1">
              <a:extLst>
                <a:ext uri="{FF2B5EF4-FFF2-40B4-BE49-F238E27FC236}">
                  <a16:creationId xmlns:a16="http://schemas.microsoft.com/office/drawing/2014/main" id="{29C21B6A-59F1-4B43-994F-CF407BDB4A7D}"/>
                </a:ext>
              </a:extLst>
            </p:cNvPr>
            <p:cNvSpPr txBox="1">
              <a:spLocks/>
            </p:cNvSpPr>
            <p:nvPr/>
          </p:nvSpPr>
          <p:spPr>
            <a:xfrm>
              <a:off x="365495" y="3640897"/>
              <a:ext cx="2273586" cy="546219"/>
            </a:xfrm>
            <a:prstGeom prst="rect">
              <a:avLst/>
            </a:prstGeom>
            <a:solidFill>
              <a:schemeClr val="bg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190500" dist="63500" dir="2700000" sx="101000" sy="101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373041" tIns="186521" rIns="0" bIns="186521" rtlCol="0" anchor="ctr" anchorCtr="0">
              <a:sp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2400" b="1" kern="1200" cap="none" spc="0" baseline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sz="1224" dirty="0"/>
                <a:t>Azure Fundamentals</a:t>
              </a:r>
            </a:p>
          </p:txBody>
        </p:sp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FCBA504-295F-4876-A8FF-37C4F4329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053" y="3341508"/>
              <a:ext cx="456465" cy="42996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FC4C0D-9040-4BFD-9CA5-EDC8B2DD6172}"/>
              </a:ext>
            </a:extLst>
          </p:cNvPr>
          <p:cNvSpPr txBox="1"/>
          <p:nvPr/>
        </p:nvSpPr>
        <p:spPr>
          <a:xfrm>
            <a:off x="577938" y="6636158"/>
            <a:ext cx="7871546" cy="192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2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Certification Exams: aka.ms/</a:t>
            </a:r>
            <a:r>
              <a:rPr lang="en-US" sz="1224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ExamsAzure</a:t>
            </a:r>
            <a:endParaRPr lang="en-US" sz="1224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CAF4F6D2-58EB-4148-9648-95DC64C4CFFA}"/>
              </a:ext>
            </a:extLst>
          </p:cNvPr>
          <p:cNvSpPr txBox="1">
            <a:spLocks/>
          </p:cNvSpPr>
          <p:nvPr/>
        </p:nvSpPr>
        <p:spPr>
          <a:xfrm>
            <a:off x="4471294" y="1890410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Administrator</a:t>
            </a:r>
            <a:r>
              <a:rPr lang="en-US" sz="1000" dirty="0"/>
              <a:t> Associate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C0FCFD93-3485-45D6-B4E9-20B574650DAE}"/>
              </a:ext>
            </a:extLst>
          </p:cNvPr>
          <p:cNvSpPr txBox="1">
            <a:spLocks/>
          </p:cNvSpPr>
          <p:nvPr/>
        </p:nvSpPr>
        <p:spPr>
          <a:xfrm>
            <a:off x="4471294" y="4385058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AI Engineer</a:t>
            </a:r>
            <a:r>
              <a:rPr lang="en-US" sz="1000" dirty="0"/>
              <a:t> Associate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40FDDCEA-E001-40CC-924E-41460267A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1719746"/>
            <a:ext cx="456465" cy="429960"/>
          </a:xfrm>
          <a:prstGeom prst="rect">
            <a:avLst/>
          </a:prstGeom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6398A584-74F9-4943-A1A5-A415AE19A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4217960"/>
            <a:ext cx="456465" cy="429960"/>
          </a:xfrm>
          <a:prstGeom prst="rect">
            <a:avLst/>
          </a:prstGeom>
        </p:spPr>
      </p:pic>
      <p:sp>
        <p:nvSpPr>
          <p:cNvPr id="59" name="Title 1">
            <a:extLst>
              <a:ext uri="{FF2B5EF4-FFF2-40B4-BE49-F238E27FC236}">
                <a16:creationId xmlns:a16="http://schemas.microsoft.com/office/drawing/2014/main" id="{76DCFC8B-E088-4AC9-BE15-42EB4447319E}"/>
              </a:ext>
            </a:extLst>
          </p:cNvPr>
          <p:cNvSpPr txBox="1">
            <a:spLocks/>
          </p:cNvSpPr>
          <p:nvPr/>
        </p:nvSpPr>
        <p:spPr>
          <a:xfrm>
            <a:off x="4473078" y="3568709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Security Engineer</a:t>
            </a:r>
            <a:r>
              <a:rPr lang="en-US" sz="1000" dirty="0"/>
              <a:t> Associate</a:t>
            </a:r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2D0EA829-E745-427B-90D8-98AB0E841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76" y="3398045"/>
            <a:ext cx="456465" cy="429960"/>
          </a:xfrm>
          <a:prstGeom prst="rect">
            <a:avLst/>
          </a:prstGeom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069F403D-9DC2-4F88-B8DF-7A474AD97F3D}"/>
              </a:ext>
            </a:extLst>
          </p:cNvPr>
          <p:cNvSpPr txBox="1">
            <a:spLocks/>
          </p:cNvSpPr>
          <p:nvPr/>
        </p:nvSpPr>
        <p:spPr>
          <a:xfrm>
            <a:off x="4471294" y="5218163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Data Engineer</a:t>
            </a:r>
            <a:r>
              <a:rPr lang="en-US" sz="1000" dirty="0"/>
              <a:t> Associate</a:t>
            </a: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F264E4F3-3563-4CDC-B1B3-F5C05A243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5051065"/>
            <a:ext cx="456465" cy="429960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00C69606-75C7-43AC-832D-14EE7B142E88}"/>
              </a:ext>
            </a:extLst>
          </p:cNvPr>
          <p:cNvSpPr txBox="1">
            <a:spLocks/>
          </p:cNvSpPr>
          <p:nvPr/>
        </p:nvSpPr>
        <p:spPr>
          <a:xfrm>
            <a:off x="4471294" y="2753526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Developer</a:t>
            </a:r>
            <a:r>
              <a:rPr lang="en-US" sz="1000" dirty="0"/>
              <a:t> Associate</a:t>
            </a:r>
          </a:p>
        </p:txBody>
      </p:sp>
      <p:pic>
        <p:nvPicPr>
          <p:cNvPr id="64" name="Picture 3">
            <a:extLst>
              <a:ext uri="{FF2B5EF4-FFF2-40B4-BE49-F238E27FC236}">
                <a16:creationId xmlns:a16="http://schemas.microsoft.com/office/drawing/2014/main" id="{0C8D57D4-6DF5-4395-BE8C-B61433F8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92" y="2582862"/>
            <a:ext cx="456465" cy="429960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E05CA19C-79D6-48E7-836D-36460B22FCA5}"/>
              </a:ext>
            </a:extLst>
          </p:cNvPr>
          <p:cNvSpPr txBox="1">
            <a:spLocks/>
          </p:cNvSpPr>
          <p:nvPr/>
        </p:nvSpPr>
        <p:spPr>
          <a:xfrm>
            <a:off x="8530037" y="4048926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Solutions Architect</a:t>
            </a:r>
            <a:r>
              <a:rPr lang="en-US" sz="1000" dirty="0"/>
              <a:t> Expert</a:t>
            </a:r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148B60D3-4BEC-44D0-904E-9DDB29EB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5" y="3878262"/>
            <a:ext cx="456465" cy="429960"/>
          </a:xfrm>
          <a:prstGeom prst="rect">
            <a:avLst/>
          </a:prstGeom>
        </p:spPr>
      </p:pic>
      <p:sp>
        <p:nvSpPr>
          <p:cNvPr id="67" name="Title 1">
            <a:extLst>
              <a:ext uri="{FF2B5EF4-FFF2-40B4-BE49-F238E27FC236}">
                <a16:creationId xmlns:a16="http://schemas.microsoft.com/office/drawing/2014/main" id="{03CFB676-6E48-4CF8-9A36-02708CAD7E92}"/>
              </a:ext>
            </a:extLst>
          </p:cNvPr>
          <p:cNvSpPr txBox="1">
            <a:spLocks/>
          </p:cNvSpPr>
          <p:nvPr/>
        </p:nvSpPr>
        <p:spPr>
          <a:xfrm>
            <a:off x="8530037" y="2519923"/>
            <a:ext cx="2892751" cy="515184"/>
          </a:xfrm>
          <a:prstGeom prst="rect">
            <a:avLst/>
          </a:prstGeom>
          <a:solidFill>
            <a:schemeClr val="bg1"/>
          </a:solidFill>
          <a:effectLst>
            <a:outerShdw blurRad="190500" dist="63500" dir="2700000" sx="101000" sy="101000" algn="ctr" rotWithShape="0">
              <a:prstClr val="black">
                <a:alpha val="30000"/>
              </a:prstClr>
            </a:outerShdw>
          </a:effectLst>
        </p:spPr>
        <p:txBody>
          <a:bodyPr vert="horz" wrap="square" lIns="559562" tIns="186521" rIns="0" bIns="186521" rtlCol="0" anchor="ctr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spc="0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000" dirty="0"/>
              <a:t>Azure </a:t>
            </a:r>
            <a:r>
              <a:rPr lang="en-US" sz="1000" dirty="0">
                <a:solidFill>
                  <a:srgbClr val="0078D7"/>
                </a:solidFill>
              </a:rPr>
              <a:t>DevOps Engineer</a:t>
            </a:r>
            <a:r>
              <a:rPr lang="en-US" sz="1000" dirty="0"/>
              <a:t> Expert</a:t>
            </a: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id="{4168BCDF-6AE4-48F2-B12D-C152A5FFC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35" y="2349259"/>
            <a:ext cx="456465" cy="429960"/>
          </a:xfrm>
          <a:prstGeom prst="rect">
            <a:avLst/>
          </a:prstGeom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438C6A6A-B2B3-4C3F-9A85-CA3E1446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Azure Role-based Certifications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23AB-30EA-4970-AF7E-2F9EB353BD58}"/>
              </a:ext>
            </a:extLst>
          </p:cNvPr>
          <p:cNvSpPr txBox="1"/>
          <p:nvPr/>
        </p:nvSpPr>
        <p:spPr>
          <a:xfrm>
            <a:off x="970205" y="4044859"/>
            <a:ext cx="1177245" cy="44781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AZ-900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E1F2AF-6928-44B5-9755-77B8EB0E8FE2}"/>
              </a:ext>
            </a:extLst>
          </p:cNvPr>
          <p:cNvSpPr txBox="1"/>
          <p:nvPr/>
        </p:nvSpPr>
        <p:spPr>
          <a:xfrm>
            <a:off x="8911590" y="4249205"/>
            <a:ext cx="1768754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Exams AZ-300 + AZ-301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BE410E-7EF9-4CDB-B8BE-B4BA1E1A595D}"/>
              </a:ext>
            </a:extLst>
          </p:cNvPr>
          <p:cNvSpPr txBox="1"/>
          <p:nvPr/>
        </p:nvSpPr>
        <p:spPr>
          <a:xfrm>
            <a:off x="4850312" y="3762050"/>
            <a:ext cx="114197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AZ-500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822FA8-47F2-4EED-B7D5-A311A53C8C8B}"/>
              </a:ext>
            </a:extLst>
          </p:cNvPr>
          <p:cNvSpPr txBox="1"/>
          <p:nvPr/>
        </p:nvSpPr>
        <p:spPr>
          <a:xfrm>
            <a:off x="4850312" y="2064741"/>
            <a:ext cx="1122743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AZ-103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AAB201-0DD7-4559-8AA7-99AD58B81FB1}"/>
              </a:ext>
            </a:extLst>
          </p:cNvPr>
          <p:cNvSpPr txBox="1"/>
          <p:nvPr/>
        </p:nvSpPr>
        <p:spPr>
          <a:xfrm>
            <a:off x="4850311" y="5418572"/>
            <a:ext cx="114678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DP-200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8FF4CC-61E6-4C67-9AC8-5817153776B1}"/>
              </a:ext>
            </a:extLst>
          </p:cNvPr>
          <p:cNvSpPr txBox="1"/>
          <p:nvPr/>
        </p:nvSpPr>
        <p:spPr>
          <a:xfrm>
            <a:off x="4850311" y="2946790"/>
            <a:ext cx="1141979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AZ-203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8E7AB6-50C2-419E-AA38-9243C4316C25}"/>
              </a:ext>
            </a:extLst>
          </p:cNvPr>
          <p:cNvSpPr txBox="1"/>
          <p:nvPr/>
        </p:nvSpPr>
        <p:spPr>
          <a:xfrm>
            <a:off x="8911590" y="2711894"/>
            <a:ext cx="1199687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Exams AZ-400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FDA5CC-BAD7-4FD2-BAA8-14DD46FE743B}"/>
              </a:ext>
            </a:extLst>
          </p:cNvPr>
          <p:cNvSpPr txBox="1"/>
          <p:nvPr/>
        </p:nvSpPr>
        <p:spPr>
          <a:xfrm>
            <a:off x="4848573" y="4580372"/>
            <a:ext cx="1079463" cy="44089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Exam AI-100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5667F-4846-426E-BB53-9EF5A92EE7AA}"/>
              </a:ext>
            </a:extLst>
          </p:cNvPr>
          <p:cNvSpPr txBox="1"/>
          <p:nvPr/>
        </p:nvSpPr>
        <p:spPr>
          <a:xfrm>
            <a:off x="4964833" y="6006822"/>
            <a:ext cx="2284343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More roles to come ...</a:t>
            </a:r>
          </a:p>
        </p:txBody>
      </p:sp>
    </p:spTree>
    <p:extLst>
      <p:ext uri="{BB962C8B-B14F-4D97-AF65-F5344CB8AC3E}">
        <p14:creationId xmlns:p14="http://schemas.microsoft.com/office/powerpoint/2010/main" val="2080107931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B5871A-5BB3-4900-9DC1-82EFFC4192DB}"/>
              </a:ext>
            </a:extLst>
          </p:cNvPr>
          <p:cNvSpPr txBox="1">
            <a:spLocks/>
          </p:cNvSpPr>
          <p:nvPr/>
        </p:nvSpPr>
        <p:spPr>
          <a:xfrm>
            <a:off x="3322637" y="2735262"/>
            <a:ext cx="723900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8800" b="1" dirty="0"/>
              <a:t>Open Q&amp;A</a:t>
            </a:r>
          </a:p>
        </p:txBody>
      </p:sp>
    </p:spTree>
    <p:extLst>
      <p:ext uri="{BB962C8B-B14F-4D97-AF65-F5344CB8AC3E}">
        <p14:creationId xmlns:p14="http://schemas.microsoft.com/office/powerpoint/2010/main" val="10827250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CBC4B-6977-4442-95F5-F0528C34F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80385"/>
              </p:ext>
            </p:extLst>
          </p:nvPr>
        </p:nvGraphicFramePr>
        <p:xfrm>
          <a:off x="914980" y="1723780"/>
          <a:ext cx="9518476" cy="196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3761">
                  <a:extLst>
                    <a:ext uri="{9D8B030D-6E8A-4147-A177-3AD203B41FA5}">
                      <a16:colId xmlns:a16="http://schemas.microsoft.com/office/drawing/2014/main" val="3164179288"/>
                    </a:ext>
                  </a:extLst>
                </a:gridCol>
                <a:gridCol w="1784715">
                  <a:extLst>
                    <a:ext uri="{9D8B030D-6E8A-4147-A177-3AD203B41FA5}">
                      <a16:colId xmlns:a16="http://schemas.microsoft.com/office/drawing/2014/main" val="3081981001"/>
                    </a:ext>
                  </a:extLst>
                </a:gridCol>
              </a:tblGrid>
              <a:tr h="392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Study areas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Weights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3270724735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cloud concepts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15-20%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2485770943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Understanding core Azure services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2081171256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u="sng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security, privacy, compliance, and trust </a:t>
                      </a:r>
                      <a:endParaRPr lang="en-US" sz="2400" b="0" u="sng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30-35%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1286306879"/>
                  </a:ext>
                </a:extLst>
              </a:tr>
              <a:tr h="392147">
                <a:tc>
                  <a:txBody>
                    <a:bodyPr/>
                    <a:lstStyle/>
                    <a:p>
                      <a:pPr marL="0" marR="0" algn="just" defTabSz="932742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2400" b="0" kern="1200" dirty="0">
                          <a:solidFill>
                            <a:schemeClr val="dk1"/>
                          </a:solidFill>
                          <a:effectLst/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Understand Azure pricing and support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25-30%</a:t>
                      </a:r>
                      <a:endParaRPr lang="en-US" sz="2400" b="0" dirty="0">
                        <a:effectLst/>
                        <a:latin typeface="Segoe UI Semilight" panose="020B0402040204020203" pitchFamily="34" charset="0"/>
                        <a:ea typeface="Calibri" panose="020F0502020204030204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69945" marR="69945" marT="0" marB="0"/>
                </a:tc>
                <a:extLst>
                  <a:ext uri="{0D108BD9-81ED-4DB2-BD59-A6C34878D82A}">
                    <a16:rowId xmlns:a16="http://schemas.microsoft.com/office/drawing/2014/main" val="42676021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08B94-7199-45B4-9E23-E1987CF9E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855" y="4594577"/>
            <a:ext cx="11237870" cy="1352550"/>
          </a:xfrm>
        </p:spPr>
        <p:txBody>
          <a:bodyPr/>
          <a:lstStyle/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altLang="en-US" sz="2448" dirty="0"/>
              <a:t>Percentages indicate the relative weight of each area on the exam.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altLang="en-US" sz="2448" dirty="0"/>
              <a:t>The higher the percentage, the more questions you are likely to see in that area.</a:t>
            </a:r>
          </a:p>
          <a:p>
            <a:pPr marL="466298" indent="-466298">
              <a:buFont typeface="Arial" panose="020B0604020202020204" pitchFamily="34" charset="0"/>
              <a:buChar char="•"/>
            </a:pPr>
            <a:r>
              <a:rPr lang="en-US" altLang="en-US" sz="2448" dirty="0"/>
              <a:t>Absolutely an accurate representation of what questions will show up.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826022-6D9E-475C-8502-DBE10BC3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Blueprint ( AZ-900 )</a:t>
            </a:r>
          </a:p>
        </p:txBody>
      </p:sp>
    </p:spTree>
    <p:extLst>
      <p:ext uri="{BB962C8B-B14F-4D97-AF65-F5344CB8AC3E}">
        <p14:creationId xmlns:p14="http://schemas.microsoft.com/office/powerpoint/2010/main" val="25812787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3FA-E0EF-4927-9147-213DC99A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>
                <a:solidFill>
                  <a:schemeClr val="dk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Understand security, privacy, compliance, and trust </a:t>
            </a:r>
            <a:r>
              <a:rPr lang="en-US" sz="3600" dirty="0"/>
              <a:t> (30-35%)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35BAA2-5487-4EDA-8ED5-B4AFDED7FA98}"/>
              </a:ext>
            </a:extLst>
          </p:cNvPr>
          <p:cNvSpPr/>
          <p:nvPr/>
        </p:nvSpPr>
        <p:spPr>
          <a:xfrm>
            <a:off x="503237" y="1135062"/>
            <a:ext cx="54102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Understand securing network connectivity in Azure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Firewall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DDoS Protection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Network Security Group (NSG)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choose an appropriate Azure security solution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Describe core Azure Identity services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the difference between authentication and authorization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Active Directory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Multi-Factor Authentication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Describe security tools and features of Azure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Security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Azure Security center usage scenarios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Key Vault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Information Protection (AIP)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Advanced Threat Protection (ATP)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99E96C-4C7A-45EF-865D-88F61C0D1411}"/>
              </a:ext>
            </a:extLst>
          </p:cNvPr>
          <p:cNvSpPr/>
          <p:nvPr/>
        </p:nvSpPr>
        <p:spPr>
          <a:xfrm>
            <a:off x="6142038" y="1135062"/>
            <a:ext cx="621665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78D7"/>
                </a:solidFill>
              </a:rPr>
              <a:t>Describe Azure governance 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78D7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Policies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Initiatives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Role-Based Access Control (RBAC)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Advisor security assistance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Understand monitoring and reporting options in Azure</a:t>
            </a:r>
          </a:p>
          <a:p>
            <a:endParaRPr lang="en-US" sz="1600" b="1" dirty="0">
              <a:solidFill>
                <a:srgbClr val="0078D7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Monitor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Azure Service Health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the use cases and benefits of Azure Monitor and Azure Service Health</a:t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600" b="1" dirty="0">
                <a:solidFill>
                  <a:srgbClr val="0078D7"/>
                </a:solidFill>
              </a:rPr>
              <a:t>Understand privacy, compliance and data protection standards in Azure</a:t>
            </a:r>
          </a:p>
          <a:p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industry compliance terms such as GDPR, ISO and NIST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the Microsoft Privacy Statement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the Trust center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the Service Trust Portal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describe Compliance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determine if Azure is compliant for a business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Azure Government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understand Azure Germany services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792224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9535F-BE97-4F53-BBAA-5BBAB68C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Fundamentals Learning Path </a:t>
            </a:r>
            <a:r>
              <a:rPr lang="en-US"/>
              <a:t>- Prework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74F1B-E020-4B4B-B2F3-DB86D92FF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744662"/>
            <a:ext cx="11888787" cy="3637919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3200" dirty="0"/>
              <a:t>Security, responsibility and trust in Azure 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Apply and monitor infrastructure standards with Azure Policy </a:t>
            </a:r>
          </a:p>
          <a:p>
            <a:pPr>
              <a:spcAft>
                <a:spcPts val="1800"/>
              </a:spcAft>
            </a:pPr>
            <a:r>
              <a:rPr lang="en-US" sz="3200" dirty="0"/>
              <a:t>Control and organize Azure resources with Azure Resource Manager</a:t>
            </a:r>
            <a:br>
              <a:rPr lang="en-US" sz="3200" dirty="0"/>
            </a:br>
            <a:r>
              <a:rPr lang="en-US" sz="1800" dirty="0"/>
              <a:t>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48331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4.potx" id="{156EAFBB-8CBC-4D58-AFC9-C2E0DDA98E52}" vid="{71983A09-2881-4F47-BA0D-7DA925AEEB85}"/>
    </a:ext>
  </a:extLst>
</a:theme>
</file>

<file path=ppt/theme/theme2.xml><?xml version="1.0" encoding="utf-8"?>
<a:theme xmlns:a="http://schemas.openxmlformats.org/drawingml/2006/main" name="LIGHT GRAY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4.potx" id="{156EAFBB-8CBC-4D58-AFC9-C2E0DDA98E52}" vid="{9666DF6F-CFFD-41E1-BE59-5A1A022173A3}"/>
    </a:ext>
  </a:extLst>
</a:theme>
</file>

<file path=ppt/theme/theme3.xml><?xml version="1.0" encoding="utf-8"?>
<a:theme xmlns:a="http://schemas.openxmlformats.org/drawingml/2006/main" name="DARK GRAY TEMPLATE">
  <a:themeElements>
    <a:clrScheme name="BT - Blue - dark back, lime, gold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AD80A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4.potx" id="{156EAFBB-8CBC-4D58-AFC9-C2E0DDA98E52}" vid="{7AAFB1E1-19BC-4CC5-B7D6-EE0DE65C2DF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92B5BAB1E34449BCF8348D310A9EAC" ma:contentTypeVersion="5" ma:contentTypeDescription="Create a new document." ma:contentTypeScope="" ma:versionID="db99d3fc4a2f4db9cc0c6492395b636e">
  <xsd:schema xmlns:xsd="http://www.w3.org/2001/XMLSchema" xmlns:xs="http://www.w3.org/2001/XMLSchema" xmlns:p="http://schemas.microsoft.com/office/2006/metadata/properties" xmlns:ns2="b9a83995-7f76-42d3-955e-b0dc111cd1d6" xmlns:ns3="f3db9b79-0d87-418a-ae90-7de1ee1380de" targetNamespace="http://schemas.microsoft.com/office/2006/metadata/properties" ma:root="true" ma:fieldsID="1766dea78efaad0125df7b4ceb32e3dc" ns2:_="" ns3:_="">
    <xsd:import namespace="b9a83995-7f76-42d3-955e-b0dc111cd1d6"/>
    <xsd:import namespace="f3db9b79-0d87-418a-ae90-7de1ee1380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83995-7f76-42d3-955e-b0dc111cd1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b9b79-0d87-418a-ae90-7de1ee1380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844464-93B6-4018-A8DF-08BEB9CDB7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88424-DFF3-40B8-BA52-A6EDCD83E6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53CCE1-DFB4-48E6-8CE4-2234AE7CBBD0}"/>
</file>

<file path=docProps/app.xml><?xml version="1.0" encoding="utf-8"?>
<Properties xmlns="http://schemas.openxmlformats.org/officeDocument/2006/extended-properties" xmlns:vt="http://schemas.openxmlformats.org/officeDocument/2006/docPropsVTypes">
  <Template>Fundamentals-Week1</Template>
  <TotalTime>0</TotalTime>
  <Words>3516</Words>
  <Application>Microsoft Office PowerPoint</Application>
  <PresentationFormat>Custom</PresentationFormat>
  <Paragraphs>618</Paragraphs>
  <Slides>60</Slides>
  <Notes>54</Notes>
  <HiddenSlides>12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WHITE TEMPLATE</vt:lpstr>
      <vt:lpstr>LIGHT GRAY TEMPLATE</vt:lpstr>
      <vt:lpstr>DARK GRAY TEMPLATE</vt:lpstr>
      <vt:lpstr>AZ-900 Study Group – Week 3</vt:lpstr>
      <vt:lpstr>Introductions</vt:lpstr>
      <vt:lpstr>Customer Specific intro Topics</vt:lpstr>
      <vt:lpstr>Azure Fundamentals Certification and the AZ-900 Exam</vt:lpstr>
      <vt:lpstr>Microsoft Certified – Azure Fundamentals</vt:lpstr>
      <vt:lpstr>Azure Role-based Certifications</vt:lpstr>
      <vt:lpstr>Exam Blueprint ( AZ-900 )</vt:lpstr>
      <vt:lpstr>Understand security, privacy, compliance, and trust  (30-35%)</vt:lpstr>
      <vt:lpstr>Azure Fundamentals Learning Path - Prework</vt:lpstr>
      <vt:lpstr>Security, responsibility and trust in Azure </vt:lpstr>
      <vt:lpstr>Shared Responsibility Model</vt:lpstr>
      <vt:lpstr>Defense In Depth</vt:lpstr>
      <vt:lpstr>Azure Security Center</vt:lpstr>
      <vt:lpstr>Authentication and authorization</vt:lpstr>
      <vt:lpstr>Azure Multi-Factor Authentication</vt:lpstr>
      <vt:lpstr>PowerPoint Presentation</vt:lpstr>
      <vt:lpstr>PowerPoint Presentation</vt:lpstr>
      <vt:lpstr>PowerPoint Presentation</vt:lpstr>
      <vt:lpstr>Simplify security with Azure services</vt:lpstr>
      <vt:lpstr>Microsoft privacy statement</vt:lpstr>
      <vt:lpstr>Trust Center</vt:lpstr>
      <vt:lpstr>Service Trust Portal</vt:lpstr>
      <vt:lpstr>Compliance Manager</vt:lpstr>
      <vt:lpstr>Review Question 1</vt:lpstr>
      <vt:lpstr>Review Question 1</vt:lpstr>
      <vt:lpstr>Review Question 2</vt:lpstr>
      <vt:lpstr>Review Question 2</vt:lpstr>
      <vt:lpstr>Review Question 3</vt:lpstr>
      <vt:lpstr>Review Question 3</vt:lpstr>
      <vt:lpstr>Review Question 4</vt:lpstr>
      <vt:lpstr>Review Question 4</vt:lpstr>
      <vt:lpstr>Review Question 5</vt:lpstr>
      <vt:lpstr>Review Question 5</vt:lpstr>
      <vt:lpstr>Apply and monitor infrastructure standards with Azure Policy </vt:lpstr>
      <vt:lpstr>Azure Governance Services</vt:lpstr>
      <vt:lpstr>Azure Policy</vt:lpstr>
      <vt:lpstr>Azure Policy vs Azure RBAC</vt:lpstr>
      <vt:lpstr>Policy Initiatives (partial)</vt:lpstr>
      <vt:lpstr>Demo</vt:lpstr>
      <vt:lpstr>Azure Policy Definition</vt:lpstr>
      <vt:lpstr>Introducing Azure Management Groups</vt:lpstr>
      <vt:lpstr>Azure Blueprints</vt:lpstr>
      <vt:lpstr>Azure Monitor</vt:lpstr>
      <vt:lpstr>Review Question 1</vt:lpstr>
      <vt:lpstr>Review Question 1</vt:lpstr>
      <vt:lpstr>Review Question 2</vt:lpstr>
      <vt:lpstr>Review Question 2</vt:lpstr>
      <vt:lpstr>Review Question 3</vt:lpstr>
      <vt:lpstr>Review Question 3</vt:lpstr>
      <vt:lpstr>Control and organize Azure resources with Azure Resource Manager</vt:lpstr>
      <vt:lpstr>Resource Groups</vt:lpstr>
      <vt:lpstr>Resource Tags</vt:lpstr>
      <vt:lpstr>Resource Locks</vt:lpstr>
      <vt:lpstr>Review Question 1</vt:lpstr>
      <vt:lpstr>Review Question 1</vt:lpstr>
      <vt:lpstr>Review Question 2</vt:lpstr>
      <vt:lpstr>Review Question 2</vt:lpstr>
      <vt:lpstr>Review Question 3</vt:lpstr>
      <vt:lpstr>Review Question 3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Study Group – Week 3</dc:title>
  <dc:subject/>
  <dc:creator/>
  <cp:keywords/>
  <dc:description/>
  <cp:lastModifiedBy/>
  <cp:revision>25</cp:revision>
  <dcterms:created xsi:type="dcterms:W3CDTF">2019-04-16T01:11:21Z</dcterms:created>
  <dcterms:modified xsi:type="dcterms:W3CDTF">2021-03-19T21:58:25Z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0x0101002B92B5BAB1E34449BCF8348D310A9EAC</vt:lpwstr>
  </property>
</Properties>
</file>